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1.xml"/>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drawingml.chartshapes+xml" PartName="/ppt/drawings/drawing1.xml"/>
  <Override ContentType="application/vnd.ms-office.chartstyle+xml" PartName="/ppt/charts/style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Lst>
  <p:sldSz cy="6858000" cx="12192000"/>
  <p:notesSz cx="6858000" cy="9144000"/>
  <p:embeddedFontLst>
    <p:embeddedFont>
      <p:font typeface="Corben"/>
      <p:bold r:id="rId135"/>
    </p:embeddedFont>
    <p:embeddedFont>
      <p:font typeface="Lato"/>
      <p:regular r:id="rId136"/>
      <p:bold r:id="rId137"/>
      <p:italic r:id="rId138"/>
      <p:boldItalic r:id="rId139"/>
    </p:embeddedFont>
    <p:embeddedFont>
      <p:font typeface="Permanent Marker"/>
      <p:regular r:id="rId140"/>
    </p:embeddedFont>
    <p:embeddedFont>
      <p:font typeface="Montserrat Light"/>
      <p:regular r:id="rId141"/>
      <p:bold r:id="rId142"/>
      <p:italic r:id="rId143"/>
      <p:boldItalic r:id="rId1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45" roundtripDataSignature="AMtx7mjCspfTkHBWTAZhOSu1Xifi8K731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Finn Stüw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C503108-8BA9-4EC0-BD9F-23E7FD3607F6}">
  <a:tblStyle styleId="{8C503108-8BA9-4EC0-BD9F-23E7FD3607F6}"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AEA"/>
          </a:solidFill>
        </a:fill>
      </a:tcStyle>
    </a:wholeTbl>
    <a:band1H>
      <a:tcTxStyle b="off" i="off"/>
      <a:tcStyle>
        <a:fill>
          <a:solidFill>
            <a:srgbClr val="CAD3D4"/>
          </a:solidFill>
        </a:fill>
      </a:tcStyle>
    </a:band1H>
    <a:band2H>
      <a:tcTxStyle b="off" i="off"/>
    </a:band2H>
    <a:band1V>
      <a:tcTxStyle b="off" i="off"/>
      <a:tcStyle>
        <a:fill>
          <a:solidFill>
            <a:srgbClr val="CAD3D4"/>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143" Type="http://schemas.openxmlformats.org/officeDocument/2006/relationships/font" Target="fonts/MontserratLight-italic.fntdata"/><Relationship Id="rId142" Type="http://schemas.openxmlformats.org/officeDocument/2006/relationships/font" Target="fonts/MontserratLight-bold.fntdata"/><Relationship Id="rId141" Type="http://schemas.openxmlformats.org/officeDocument/2006/relationships/font" Target="fonts/MontserratLight-regular.fntdata"/><Relationship Id="rId140" Type="http://schemas.openxmlformats.org/officeDocument/2006/relationships/font" Target="fonts/PermanentMarker-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145" Type="http://customschemas.google.com/relationships/presentationmetadata" Target="metadata"/><Relationship Id="rId8" Type="http://schemas.openxmlformats.org/officeDocument/2006/relationships/slide" Target="slides/slide2.xml"/><Relationship Id="rId144" Type="http://schemas.openxmlformats.org/officeDocument/2006/relationships/font" Target="fonts/MontserratLight-boldItalic.fntdata"/><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font" Target="fonts/Lato-boldItalic.fntdata"/><Relationship Id="rId138" Type="http://schemas.openxmlformats.org/officeDocument/2006/relationships/font" Target="fonts/Lato-italic.fntdata"/><Relationship Id="rId137" Type="http://schemas.openxmlformats.org/officeDocument/2006/relationships/font" Target="fonts/Lato-bold.fntdata"/><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font" Target="fonts/Lato-regular.fntdata"/><Relationship Id="rId135" Type="http://schemas.openxmlformats.org/officeDocument/2006/relationships/font" Target="fonts/Corben-bold.fntdata"/><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9984917043740574"/>
          <c:y val="4.7738693467336682E-2"/>
          <c:w val="0.56711915535444946"/>
          <c:h val="0.94472361809045224"/>
        </c:manualLayout>
      </c:layout>
      <c:doughnutChart>
        <c:varyColors val="1"/>
        <c:ser>
          <c:idx val="0"/>
          <c:order val="0"/>
          <c:tx>
            <c:strRef>
              <c:f>Sheet1!$B$1</c:f>
              <c:strCache>
                <c:ptCount val="1"/>
                <c:pt idx="0">
                  <c:v>Brand Colours </c:v>
                </c:pt>
              </c:strCache>
            </c:strRef>
          </c:tx>
          <c:dPt>
            <c:idx val="0"/>
            <c:bubble3D val="0"/>
            <c:spPr>
              <a:solidFill>
                <a:srgbClr val="E84C3D"/>
              </a:solidFill>
              <a:ln w="19050">
                <a:solidFill>
                  <a:schemeClr val="lt1"/>
                </a:solidFill>
              </a:ln>
              <a:effectLst/>
            </c:spPr>
            <c:extLst>
              <c:ext xmlns:c16="http://schemas.microsoft.com/office/drawing/2014/chart" uri="{C3380CC4-5D6E-409C-BE32-E72D297353CC}">
                <c16:uniqueId val="{00000001-1C74-4B52-8874-792B2BC12E22}"/>
              </c:ext>
            </c:extLst>
          </c:dPt>
          <c:dPt>
            <c:idx val="1"/>
            <c:bubble3D val="0"/>
            <c:spPr>
              <a:solidFill>
                <a:srgbClr val="E77E23"/>
              </a:solidFill>
              <a:ln w="19050">
                <a:solidFill>
                  <a:schemeClr val="lt1"/>
                </a:solidFill>
              </a:ln>
              <a:effectLst/>
            </c:spPr>
            <c:extLst>
              <c:ext xmlns:c16="http://schemas.microsoft.com/office/drawing/2014/chart" uri="{C3380CC4-5D6E-409C-BE32-E72D297353CC}">
                <c16:uniqueId val="{00000002-1C74-4B52-8874-792B2BC12E22}"/>
              </c:ext>
            </c:extLst>
          </c:dPt>
          <c:dPt>
            <c:idx val="2"/>
            <c:bubble3D val="0"/>
            <c:spPr>
              <a:solidFill>
                <a:srgbClr val="FFCD03"/>
              </a:solidFill>
              <a:ln w="19050">
                <a:solidFill>
                  <a:schemeClr val="lt1"/>
                </a:solidFill>
              </a:ln>
              <a:effectLst/>
            </c:spPr>
            <c:extLst>
              <c:ext xmlns:c16="http://schemas.microsoft.com/office/drawing/2014/chart" uri="{C3380CC4-5D6E-409C-BE32-E72D297353CC}">
                <c16:uniqueId val="{00000003-1C74-4B52-8874-792B2BC12E22}"/>
              </c:ext>
            </c:extLst>
          </c:dPt>
          <c:dPt>
            <c:idx val="3"/>
            <c:bubble3D val="0"/>
            <c:spPr>
              <a:solidFill>
                <a:srgbClr val="2DCC70"/>
              </a:solidFill>
              <a:ln w="19050">
                <a:solidFill>
                  <a:schemeClr val="lt1"/>
                </a:solidFill>
              </a:ln>
              <a:effectLst/>
            </c:spPr>
            <c:extLst>
              <c:ext xmlns:c16="http://schemas.microsoft.com/office/drawing/2014/chart" uri="{C3380CC4-5D6E-409C-BE32-E72D297353CC}">
                <c16:uniqueId val="{00000004-1C74-4B52-8874-792B2BC12E22}"/>
              </c:ext>
            </c:extLst>
          </c:dPt>
          <c:dPt>
            <c:idx val="4"/>
            <c:bubble3D val="0"/>
            <c:spPr>
              <a:solidFill>
                <a:srgbClr val="3598DB"/>
              </a:solidFill>
              <a:ln w="19050">
                <a:solidFill>
                  <a:schemeClr val="lt1"/>
                </a:solidFill>
              </a:ln>
              <a:effectLst/>
            </c:spPr>
            <c:extLst>
              <c:ext xmlns:c16="http://schemas.microsoft.com/office/drawing/2014/chart" uri="{C3380CC4-5D6E-409C-BE32-E72D297353CC}">
                <c16:uniqueId val="{00000005-1C74-4B52-8874-792B2BC12E22}"/>
              </c:ext>
            </c:extLst>
          </c:dPt>
          <c:dPt>
            <c:idx val="5"/>
            <c:bubble3D val="0"/>
            <c:spPr>
              <a:solidFill>
                <a:srgbClr val="745DC5"/>
              </a:solidFill>
              <a:ln w="19050">
                <a:solidFill>
                  <a:schemeClr val="lt1"/>
                </a:solidFill>
              </a:ln>
              <a:effectLst/>
            </c:spPr>
            <c:extLst>
              <c:ext xmlns:c16="http://schemas.microsoft.com/office/drawing/2014/chart" uri="{C3380CC4-5D6E-409C-BE32-E72D297353CC}">
                <c16:uniqueId val="{00000006-1C74-4B52-8874-792B2BC12E22}"/>
              </c:ext>
            </c:extLst>
          </c:dPt>
          <c:dPt>
            <c:idx val="6"/>
            <c:bubble3D val="0"/>
            <c:spPr>
              <a:solidFill>
                <a:srgbClr val="ECF0F1"/>
              </a:solidFill>
              <a:ln w="19050">
                <a:solidFill>
                  <a:schemeClr val="lt1"/>
                </a:solidFill>
              </a:ln>
              <a:effectLst/>
            </c:spPr>
            <c:extLst>
              <c:ext xmlns:c16="http://schemas.microsoft.com/office/drawing/2014/chart" uri="{C3380CC4-5D6E-409C-BE32-E72D297353CC}">
                <c16:uniqueId val="{00000007-1C74-4B52-8874-792B2BC12E22}"/>
              </c:ext>
            </c:extLst>
          </c:dPt>
          <c:dPt>
            <c:idx val="7"/>
            <c:bubble3D val="0"/>
            <c:spPr>
              <a:solidFill>
                <a:srgbClr val="000000"/>
              </a:solidFill>
              <a:ln w="19050">
                <a:solidFill>
                  <a:schemeClr val="lt1"/>
                </a:solidFill>
              </a:ln>
              <a:effectLst/>
            </c:spPr>
            <c:extLst>
              <c:ext xmlns:c16="http://schemas.microsoft.com/office/drawing/2014/chart" uri="{C3380CC4-5D6E-409C-BE32-E72D297353CC}">
                <c16:uniqueId val="{00000008-1C74-4B52-8874-792B2BC12E22}"/>
              </c:ext>
            </c:extLst>
          </c:dPt>
          <c:cat>
            <c:strRef>
              <c:f>Sheet1!$A$2:$A$9</c:f>
              <c:strCache>
                <c:ptCount val="8"/>
                <c:pt idx="0">
                  <c:v>Red</c:v>
                </c:pt>
                <c:pt idx="1">
                  <c:v>Orange </c:v>
                </c:pt>
                <c:pt idx="2">
                  <c:v>Yellow </c:v>
                </c:pt>
                <c:pt idx="3">
                  <c:v>Green </c:v>
                </c:pt>
                <c:pt idx="4">
                  <c:v>Blue </c:v>
                </c:pt>
                <c:pt idx="5">
                  <c:v>Purple </c:v>
                </c:pt>
                <c:pt idx="6">
                  <c:v>White </c:v>
                </c:pt>
                <c:pt idx="7">
                  <c:v>Black </c:v>
                </c:pt>
              </c:strCache>
            </c:strRef>
          </c:cat>
          <c:val>
            <c:numRef>
              <c:f>Sheet1!$B$2:$B$9</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1C74-4B52-8874-792B2BC12E2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6-12T16:17:24.859">
    <p:pos x="6000" y="0"/>
    <p:text>to much text, in my opinion</p:text>
    <p:extLst>
      <p:ext uri="{C676402C-5697-4E1C-873F-D02D1690AC5C}">
        <p15:threadingInfo timeZoneBias="0"/>
      </p:ext>
      <p:ext uri="http://customooxmlschemas.google.com/">
        <go:slidesCustomData xmlns:go="http://customooxmlschemas.google.com/" commentPostId="AAAAyzb8Vcc"/>
      </p:ext>
    </p:extLst>
  </p:cm>
</p:cmLst>
</file>

<file path=ppt/drawings/drawing1.xml><?xml version="1.0" encoding="utf-8"?>
<c:userShapes xmlns:c="http://schemas.openxmlformats.org/drawingml/2006/chart">
  <cdr:relSizeAnchor xmlns:cdr="http://schemas.openxmlformats.org/drawingml/2006/chartDrawing">
    <cdr:from>
      <cdr:x>0.3498</cdr:x>
      <cdr:y>0.2863</cdr:y>
    </cdr:from>
    <cdr:to>
      <cdr:x>0.61724</cdr:x>
      <cdr:y>0.71023</cdr:y>
    </cdr:to>
    <cdr:sp macro="" textlink="">
      <cdr:nvSpPr>
        <cdr:cNvPr id="2" name="TextBox 1">
          <a:extLst xmlns:a="http://schemas.openxmlformats.org/drawingml/2006/main">
            <a:ext uri="{FF2B5EF4-FFF2-40B4-BE49-F238E27FC236}">
              <a16:creationId xmlns:a16="http://schemas.microsoft.com/office/drawing/2014/main" id="{0CB3BC04-797D-9222-6BC1-6AFE4CD5FDFD}"/>
            </a:ext>
          </a:extLst>
        </cdr:cNvPr>
        <cdr:cNvSpPr txBox="1"/>
      </cdr:nvSpPr>
      <cdr:spPr>
        <a:xfrm xmlns:a="http://schemas.openxmlformats.org/drawingml/2006/main">
          <a:off x="2945357" y="1447157"/>
          <a:ext cx="2251881" cy="2142789"/>
        </a:xfrm>
        <a:prstGeom xmlns:a="http://schemas.openxmlformats.org/drawingml/2006/main" prst="rect">
          <a:avLst/>
        </a:prstGeom>
        <a:solidFill xmlns:a="http://schemas.openxmlformats.org/drawingml/2006/main">
          <a:schemeClr val="lt1"/>
        </a:solidFill>
      </cdr:spPr>
      <cdr:txBody>
        <a:bodyPr xmlns:a="http://schemas.openxmlformats.org/drawingml/2006/main" vertOverflow="clip" wrap="square" rtlCol="0" anchor="ctr"/>
        <a:lstStyle xmlns:a="http://schemas.openxmlformats.org/drawingml/2006/main"/>
        <a:p xmlns:a="http://schemas.openxmlformats.org/drawingml/2006/main">
          <a:pPr algn="l"/>
          <a:r>
            <a:rPr lang="en-DE" sz="3200" dirty="0"/>
            <a:t>Eine Marke erschaffen: </a:t>
          </a:r>
        </a:p>
        <a:p xmlns:a="http://schemas.openxmlformats.org/drawingml/2006/main">
          <a:pPr algn="l"/>
          <a:r>
            <a:rPr lang="en-DE" sz="3200" dirty="0"/>
            <a:t>Farbwahl</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 name="Google Shape;20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9" name="Google Shape;26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5" name="Google Shape;1055;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5" name="Google Shape;1065;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6" name="Google Shape;1066;p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2" name="Google Shape;1072;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3" name="Google Shape;1073;p1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9" name="Google Shape;1079;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0" name="Google Shape;1080;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6" name="Google Shape;1086;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7" name="Google Shape;1087;p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3" name="Google Shape;1093;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4" name="Google Shape;1094;p1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0" name="Google Shape;1100;p1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1" name="Google Shape;1101;p1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7" name="Google Shape;1107;p1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8" name="Google Shape;1108;p10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p1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7" name="Google Shape;1117;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8" name="Google Shape;1128;p1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9" name="Google Shape;1129;p1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p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6" name="Google Shape;1136;p1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7" name="Google Shape;1137;p1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3" name="Google Shape;1143;p1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4" name="Google Shape;1144;p1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p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0" name="Google Shape;1150;p1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1" name="Google Shape;1151;p1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p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7" name="Google Shape;1157;p1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8" name="Google Shape;1158;p1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p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6" name="Google Shape;1166;p1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7" name="Google Shape;1167;p1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p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3" name="Google Shape;1173;p1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4" name="Google Shape;1174;p1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p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0" name="Google Shape;1180;p1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1" name="Google Shape;1181;p1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p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7" name="Google Shape;1187;p1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8" name="Google Shape;1188;p1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p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5" name="Google Shape;1195;p1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6" name="Google Shape;1196;p1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p1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4" name="Google Shape;1204;p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2" name="Google Shape;28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p1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0" name="Google Shape;1210;p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p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1" name="Google Shape;1221;p1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2" name="Google Shape;1222;p1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p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9" name="Google Shape;1229;p1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0" name="Google Shape;1230;p1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p1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6" name="Google Shape;1236;p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p1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2" name="Google Shape;1242;p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p1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0" name="Google Shape;1250;p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p1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8" name="Google Shape;1258;p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p1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4" name="Google Shape;1264;p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p1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0" name="Google Shape;1270;p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0" name="Google Shape;29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 name="Google Shape;30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3" name="Google Shape;31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0" name="Google Shape;32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7" name="Google Shape;327;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4" name="Google Shape;33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 name="Google Shape;21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1" name="Google Shape;35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8" name="Google Shape;36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4" name="Google Shape;38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1" name="Google Shape;39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7" name="Google Shape;39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3" name="Google Shape;40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0" name="Google Shape;410;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7" name="Google Shape;417;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3" name="Google Shape;42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1" name="Google Shape;431;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9" name="Google Shape;439;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5" name="Google Shape;44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2" name="Google Shape;45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9" name="Google Shape;45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6" name="Google Shape;46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3" name="Google Shape;473;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1" name="Google Shape;481;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8" name="Google Shape;488;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4" name="Google Shape;50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0" name="Google Shape;52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0" name="Google Shape;23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6" name="Google Shape;536;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1" name="Google Shape;55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3" name="Google Shape;563;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0" name="Google Shape;570;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6" name="Google Shape;576;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6" name="Google Shape;606;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3" name="Google Shape;613;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0" name="Google Shape;620;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6" name="Google Shape;626;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3" name="Google Shape;633;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6" name="Google Shape;23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8" name="Google Shape;648;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5" name="Google Shape;655;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2" name="Google Shape;662;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9" name="Google Shape;669;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5" name="Google Shape;675;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3" name="Google Shape;683;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9" name="Google Shape;689;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0" name="Google Shape;690;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7" name="Google Shape;697;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4" name="Google Shape;704;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1" name="Google Shape;711;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 name="Google Shape;24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6" name="Google Shape;726;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7" name="Google Shape;727;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1" name="Google Shape;741;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2" name="Google Shape;752;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9" name="Google Shape;759;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0" name="Google Shape;760;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6" name="Google Shape;766;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7" name="Google Shape;767;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3" name="Google Shape;773;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4" name="Google Shape;774;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0" name="Google Shape;780;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1" name="Google Shape;781;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7" name="Google Shape;787;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8" name="Google Shape;788;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5" name="Google Shape;795;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8" name="Google Shape;808;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9" name="Google Shape;809;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5" name="Google Shape;815;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6" name="Google Shape;816;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2" name="Google Shape;822;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3" name="Google Shape;823;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9" name="Google Shape;829;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5" name="Google Shape;835;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3" name="Google Shape;843;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0" name="Google Shape;850;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8" name="Google Shape;858;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9" name="Google Shape;859;p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5" name="Google Shape;865;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6" name="Google Shape;866;p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2" name="Google Shape;872;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8" name="Google Shape;878;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9" name="Google Shape;879;p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5" name="Google Shape;885;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6" name="Google Shape;886;p8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2" name="Google Shape;892;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3" name="Google Shape;893;p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9" name="Google Shape;899;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0" name="Google Shape;900;p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6" name="Google Shape;906;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7" name="Google Shape;907;p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3" name="Google Shape;913;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1" name="Google Shape;921;p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2" name="Google Shape;922;p8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5" name="Google Shape;935;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3" name="Google Shape;943;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1" name="Google Shape;951;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9" name="Google Shape;959;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0" name="Google Shape;960;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7" name="Google Shape;977;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4" name="Google Shape;984;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1" name="Google Shape;991;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8" name="Google Shape;998;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9" name="Google Shape;999;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2" name="Google Shape;1012;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9" name="Google Shape;1019;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6" name="Google Shape;1026;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3" name="Google Shape;1033;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1" name="Google Shape;1041;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2" name="Google Shape;1042;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8" name="Google Shape;1048;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9" name="Google Shape;1049;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howMasterSp="0">
  <p:cSld name="Cover Slide ">
    <p:spTree>
      <p:nvGrpSpPr>
        <p:cNvPr id="13" name="Shape 13"/>
        <p:cNvGrpSpPr/>
        <p:nvPr/>
      </p:nvGrpSpPr>
      <p:grpSpPr>
        <a:xfrm>
          <a:off x="0" y="0"/>
          <a:ext cx="0" cy="0"/>
          <a:chOff x="0" y="0"/>
          <a:chExt cx="0" cy="0"/>
        </a:xfrm>
      </p:grpSpPr>
      <p:sp>
        <p:nvSpPr>
          <p:cNvPr id="14" name="Google Shape;14;p130"/>
          <p:cNvSpPr/>
          <p:nvPr/>
        </p:nvSpPr>
        <p:spPr>
          <a:xfrm>
            <a:off x="408680" y="493314"/>
            <a:ext cx="11393619" cy="5025371"/>
          </a:xfrm>
          <a:custGeom>
            <a:rect b="b" l="l" r="r" t="t"/>
            <a:pathLst>
              <a:path extrusionOk="0" h="4716265" w="11393619">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 name="Google Shape;15;p130"/>
          <p:cNvSpPr txBox="1"/>
          <p:nvPr>
            <p:ph idx="1" type="body"/>
          </p:nvPr>
        </p:nvSpPr>
        <p:spPr>
          <a:xfrm>
            <a:off x="6153881" y="1962041"/>
            <a:ext cx="5278651" cy="69735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0000"/>
              </a:buClr>
              <a:buSzPts val="4800"/>
              <a:buFont typeface="Arial"/>
              <a:buNone/>
              <a:defRPr b="1" i="0" sz="48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 name="Google Shape;16;p130"/>
          <p:cNvSpPr txBox="1"/>
          <p:nvPr>
            <p:ph idx="2" type="body"/>
          </p:nvPr>
        </p:nvSpPr>
        <p:spPr>
          <a:xfrm>
            <a:off x="6153882" y="1339315"/>
            <a:ext cx="5278651" cy="697353"/>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00000"/>
              </a:buClr>
              <a:buSzPts val="3600"/>
              <a:buFont typeface="Arial"/>
              <a:buNone/>
              <a:defRPr b="0" i="0" sz="36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7" name="Google Shape;17;p130"/>
          <p:cNvGrpSpPr/>
          <p:nvPr/>
        </p:nvGrpSpPr>
        <p:grpSpPr>
          <a:xfrm>
            <a:off x="8793206" y="5832305"/>
            <a:ext cx="2735993" cy="679345"/>
            <a:chOff x="0" y="0"/>
            <a:chExt cx="2301694" cy="571500"/>
          </a:xfrm>
        </p:grpSpPr>
        <p:sp>
          <p:nvSpPr>
            <p:cNvPr id="18" name="Google Shape;18;p130"/>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9" name="Google Shape;19;p130"/>
            <p:cNvPicPr preferRelativeResize="0"/>
            <p:nvPr/>
          </p:nvPicPr>
          <p:blipFill rotWithShape="1">
            <a:blip r:embed="rId2">
              <a:alphaModFix/>
            </a:blip>
            <a:srcRect b="0" l="0" r="44449" t="0"/>
            <a:stretch/>
          </p:blipFill>
          <p:spPr>
            <a:xfrm>
              <a:off x="312965" y="96237"/>
              <a:ext cx="1675765" cy="384810"/>
            </a:xfrm>
            <a:prstGeom prst="rect">
              <a:avLst/>
            </a:prstGeom>
            <a:noFill/>
            <a:ln>
              <a:noFill/>
            </a:ln>
          </p:spPr>
        </p:pic>
      </p:grpSp>
      <p:sp>
        <p:nvSpPr>
          <p:cNvPr id="20" name="Google Shape;20;p130"/>
          <p:cNvSpPr/>
          <p:nvPr/>
        </p:nvSpPr>
        <p:spPr>
          <a:xfrm>
            <a:off x="0" y="5216283"/>
            <a:ext cx="4865518" cy="727928"/>
          </a:xfrm>
          <a:custGeom>
            <a:rect b="b" l="l" r="r" t="t"/>
            <a:pathLst>
              <a:path extrusionOk="0" h="727928" w="4865518">
                <a:moveTo>
                  <a:pt x="0" y="0"/>
                </a:moveTo>
                <a:lnTo>
                  <a:pt x="4471731" y="0"/>
                </a:lnTo>
                <a:cubicBezTo>
                  <a:pt x="4688564" y="0"/>
                  <a:pt x="4865518" y="176996"/>
                  <a:pt x="4865518" y="393878"/>
                </a:cubicBezTo>
                <a:lnTo>
                  <a:pt x="4865518" y="727928"/>
                </a:lnTo>
                <a:lnTo>
                  <a:pt x="0" y="727928"/>
                </a:lnTo>
                <a:close/>
              </a:path>
            </a:pathLst>
          </a:custGeom>
          <a:solidFill>
            <a:srgbClr val="AABC9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 name="Google Shape;21;p130"/>
          <p:cNvSpPr/>
          <p:nvPr/>
        </p:nvSpPr>
        <p:spPr>
          <a:xfrm>
            <a:off x="3698872" y="3195245"/>
            <a:ext cx="8460000" cy="36000"/>
          </a:xfrm>
          <a:custGeom>
            <a:rect b="b" l="l" r="r" t="t"/>
            <a:pathLst>
              <a:path extrusionOk="0" h="51458" w="4076555">
                <a:moveTo>
                  <a:pt x="1" y="0"/>
                </a:moveTo>
                <a:lnTo>
                  <a:pt x="4076556" y="0"/>
                </a:lnTo>
                <a:lnTo>
                  <a:pt x="4076556" y="51459"/>
                </a:lnTo>
                <a:lnTo>
                  <a:pt x="1" y="51459"/>
                </a:lnTo>
                <a:close/>
              </a:path>
            </a:pathLst>
          </a:custGeom>
          <a:solidFill>
            <a:srgbClr val="000000"/>
          </a:solidFill>
          <a:ln cap="flat" cmpd="sng" w="244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2" name="Google Shape;22;p130"/>
          <p:cNvPicPr preferRelativeResize="0"/>
          <p:nvPr/>
        </p:nvPicPr>
        <p:blipFill rotWithShape="1">
          <a:blip r:embed="rId3">
            <a:alphaModFix/>
          </a:blip>
          <a:srcRect b="33362" l="52584" r="10720" t="30583"/>
          <a:stretch/>
        </p:blipFill>
        <p:spPr>
          <a:xfrm>
            <a:off x="941978" y="1626726"/>
            <a:ext cx="2996920" cy="2944648"/>
          </a:xfrm>
          <a:prstGeom prst="rect">
            <a:avLst/>
          </a:prstGeom>
          <a:noFill/>
          <a:ln>
            <a:noFill/>
          </a:ln>
        </p:spPr>
      </p:pic>
      <p:sp>
        <p:nvSpPr>
          <p:cNvPr id="23" name="Google Shape;23;p130"/>
          <p:cNvSpPr txBox="1"/>
          <p:nvPr>
            <p:ph idx="3" type="body"/>
          </p:nvPr>
        </p:nvSpPr>
        <p:spPr>
          <a:xfrm>
            <a:off x="598505" y="5197523"/>
            <a:ext cx="5041923" cy="7207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0000"/>
              </a:buClr>
              <a:buSzPts val="3200"/>
              <a:buFont typeface="Arial"/>
              <a:buNone/>
              <a:defRPr b="0" i="0" sz="32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hoto Slide">
  <p:cSld name="1_Photo Slide">
    <p:spTree>
      <p:nvGrpSpPr>
        <p:cNvPr id="91" name="Shape 91"/>
        <p:cNvGrpSpPr/>
        <p:nvPr/>
      </p:nvGrpSpPr>
      <p:grpSpPr>
        <a:xfrm>
          <a:off x="0" y="0"/>
          <a:ext cx="0" cy="0"/>
          <a:chOff x="0" y="0"/>
          <a:chExt cx="0" cy="0"/>
        </a:xfrm>
      </p:grpSpPr>
      <p:sp>
        <p:nvSpPr>
          <p:cNvPr id="92" name="Google Shape;92;p139"/>
          <p:cNvSpPr/>
          <p:nvPr/>
        </p:nvSpPr>
        <p:spPr>
          <a:xfrm>
            <a:off x="511444" y="453836"/>
            <a:ext cx="6033735" cy="5655332"/>
          </a:xfrm>
          <a:custGeom>
            <a:rect b="b" l="l" r="r" t="t"/>
            <a:pathLst>
              <a:path extrusionOk="0" h="1059839" w="118041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3" name="Google Shape;93;p139"/>
          <p:cNvSpPr txBox="1"/>
          <p:nvPr>
            <p:ph idx="1" type="body"/>
          </p:nvPr>
        </p:nvSpPr>
        <p:spPr>
          <a:xfrm>
            <a:off x="898357" y="2584411"/>
            <a:ext cx="4867011" cy="302597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0000"/>
              </a:buClr>
              <a:buSzPts val="2400"/>
              <a:buFont typeface="Arial"/>
              <a:buNone/>
              <a:defRPr b="0" i="0" sz="2400" u="none" cap="none" strike="noStrike">
                <a:solidFill>
                  <a:srgbClr val="000000"/>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 name="Google Shape;94;p139"/>
          <p:cNvSpPr txBox="1"/>
          <p:nvPr>
            <p:ph idx="2" type="body"/>
          </p:nvPr>
        </p:nvSpPr>
        <p:spPr>
          <a:xfrm>
            <a:off x="898358" y="890242"/>
            <a:ext cx="4990998"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0000"/>
              </a:buClr>
              <a:buSzPts val="3600"/>
              <a:buFont typeface="Arial"/>
              <a:buNone/>
              <a:defRPr b="0" i="0" sz="36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p:cSld name="Text Slide 2">
    <p:spTree>
      <p:nvGrpSpPr>
        <p:cNvPr id="95" name="Shape 95"/>
        <p:cNvGrpSpPr/>
        <p:nvPr/>
      </p:nvGrpSpPr>
      <p:grpSpPr>
        <a:xfrm>
          <a:off x="0" y="0"/>
          <a:ext cx="0" cy="0"/>
          <a:chOff x="0" y="0"/>
          <a:chExt cx="0" cy="0"/>
        </a:xfrm>
      </p:grpSpPr>
      <p:sp>
        <p:nvSpPr>
          <p:cNvPr id="96" name="Google Shape;96;p140"/>
          <p:cNvSpPr/>
          <p:nvPr/>
        </p:nvSpPr>
        <p:spPr>
          <a:xfrm>
            <a:off x="666427" y="1299620"/>
            <a:ext cx="11525573" cy="4716265"/>
          </a:xfrm>
          <a:custGeom>
            <a:rect b="b" l="l" r="r" t="t"/>
            <a:pathLst>
              <a:path extrusionOk="0" h="4716265" w="11393619">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7" name="Google Shape;97;p140"/>
          <p:cNvSpPr/>
          <p:nvPr/>
        </p:nvSpPr>
        <p:spPr>
          <a:xfrm>
            <a:off x="0" y="5954628"/>
            <a:ext cx="6870578" cy="655024"/>
          </a:xfrm>
          <a:custGeom>
            <a:rect b="b" l="l" r="r" t="t"/>
            <a:pathLst>
              <a:path extrusionOk="0" h="717972" w="7530847">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8" name="Google Shape;98;p140"/>
          <p:cNvSpPr/>
          <p:nvPr/>
        </p:nvSpPr>
        <p:spPr>
          <a:xfrm>
            <a:off x="3732000" y="1893387"/>
            <a:ext cx="8460000" cy="36000"/>
          </a:xfrm>
          <a:custGeom>
            <a:rect b="b" l="l" r="r" t="t"/>
            <a:pathLst>
              <a:path extrusionOk="0" h="51458" w="4076555">
                <a:moveTo>
                  <a:pt x="1" y="0"/>
                </a:moveTo>
                <a:lnTo>
                  <a:pt x="4076556" y="0"/>
                </a:lnTo>
                <a:lnTo>
                  <a:pt x="4076556" y="51459"/>
                </a:lnTo>
                <a:lnTo>
                  <a:pt x="1" y="51459"/>
                </a:lnTo>
                <a:close/>
              </a:path>
            </a:pathLst>
          </a:custGeom>
          <a:solidFill>
            <a:srgbClr val="000000"/>
          </a:solidFill>
          <a:ln cap="flat" cmpd="sng" w="244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 name="Google Shape;99;p140"/>
          <p:cNvSpPr txBox="1"/>
          <p:nvPr>
            <p:ph idx="1" type="body"/>
          </p:nvPr>
        </p:nvSpPr>
        <p:spPr>
          <a:xfrm>
            <a:off x="914400" y="2169763"/>
            <a:ext cx="10479218" cy="344062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0000"/>
              </a:buClr>
              <a:buSzPts val="2400"/>
              <a:buFont typeface="Arial"/>
              <a:buNone/>
              <a:defRPr b="0" i="0" sz="2400" u="none" cap="none" strike="noStrike">
                <a:solidFill>
                  <a:srgbClr val="000000"/>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 name="Google Shape;100;p140"/>
          <p:cNvSpPr txBox="1"/>
          <p:nvPr>
            <p:ph idx="2" type="body"/>
          </p:nvPr>
        </p:nvSpPr>
        <p:spPr>
          <a:xfrm>
            <a:off x="798381" y="443960"/>
            <a:ext cx="10595237" cy="8036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0000"/>
              </a:buClr>
              <a:buSzPts val="3600"/>
              <a:buFont typeface="Arial"/>
              <a:buNone/>
              <a:defRPr b="0" i="0" sz="36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showMasterSp="0">
  <p:cSld name="Final Slide">
    <p:spTree>
      <p:nvGrpSpPr>
        <p:cNvPr id="101" name="Shape 101"/>
        <p:cNvGrpSpPr/>
        <p:nvPr/>
      </p:nvGrpSpPr>
      <p:grpSpPr>
        <a:xfrm>
          <a:off x="0" y="0"/>
          <a:ext cx="0" cy="0"/>
          <a:chOff x="0" y="0"/>
          <a:chExt cx="0" cy="0"/>
        </a:xfrm>
      </p:grpSpPr>
      <p:sp>
        <p:nvSpPr>
          <p:cNvPr id="102" name="Google Shape;102;p141"/>
          <p:cNvSpPr/>
          <p:nvPr/>
        </p:nvSpPr>
        <p:spPr>
          <a:xfrm>
            <a:off x="3929244" y="485453"/>
            <a:ext cx="8011997" cy="5260027"/>
          </a:xfrm>
          <a:custGeom>
            <a:rect b="b" l="l" r="r" t="t"/>
            <a:pathLst>
              <a:path extrusionOk="0" h="5260027" w="801199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rgbClr val="DAE0D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3" name="Google Shape;103;p141"/>
          <p:cNvSpPr/>
          <p:nvPr/>
        </p:nvSpPr>
        <p:spPr>
          <a:xfrm>
            <a:off x="3228000" y="2178786"/>
            <a:ext cx="8964000" cy="14400"/>
          </a:xfrm>
          <a:custGeom>
            <a:rect b="b" l="l" r="r" t="t"/>
            <a:pathLst>
              <a:path extrusionOk="0" h="51458" w="4076555">
                <a:moveTo>
                  <a:pt x="1" y="0"/>
                </a:moveTo>
                <a:lnTo>
                  <a:pt x="4076556" y="0"/>
                </a:lnTo>
                <a:lnTo>
                  <a:pt x="4076556" y="51459"/>
                </a:lnTo>
                <a:lnTo>
                  <a:pt x="1" y="51459"/>
                </a:lnTo>
                <a:close/>
              </a:path>
            </a:pathLst>
          </a:custGeom>
          <a:solidFill>
            <a:srgbClr val="000000"/>
          </a:solidFill>
          <a:ln cap="flat" cmpd="sng" w="244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4" name="Google Shape;104;p141"/>
          <p:cNvSpPr txBox="1"/>
          <p:nvPr>
            <p:ph idx="1" type="body"/>
          </p:nvPr>
        </p:nvSpPr>
        <p:spPr>
          <a:xfrm>
            <a:off x="8262757" y="3684778"/>
            <a:ext cx="3195486" cy="731140"/>
          </a:xfrm>
          <a:prstGeom prst="rect">
            <a:avLst/>
          </a:prstGeom>
          <a:noFill/>
          <a:ln>
            <a:noFill/>
          </a:ln>
        </p:spPr>
        <p:txBody>
          <a:bodyPr anchorCtr="0" anchor="ctr" bIns="45700" lIns="91425" spcFirstLastPara="1" rIns="91425" wrap="square" tIns="45700">
            <a:normAutofit/>
          </a:bodyPr>
          <a:lstStyle>
            <a:lvl1pPr indent="-228600" lvl="0" marL="457200" marR="0" rtl="0" algn="r">
              <a:lnSpc>
                <a:spcPct val="90000"/>
              </a:lnSpc>
              <a:spcBef>
                <a:spcPts val="1000"/>
              </a:spcBef>
              <a:spcAft>
                <a:spcPts val="0"/>
              </a:spcAft>
              <a:buClr>
                <a:srgbClr val="000000"/>
              </a:buClr>
              <a:buSzPts val="2800"/>
              <a:buFont typeface="Arial"/>
              <a:buNone/>
              <a:defRPr b="0" i="0" sz="28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 name="Google Shape;105;p141"/>
          <p:cNvSpPr txBox="1"/>
          <p:nvPr>
            <p:ph idx="2" type="body"/>
          </p:nvPr>
        </p:nvSpPr>
        <p:spPr>
          <a:xfrm>
            <a:off x="8262757" y="2875202"/>
            <a:ext cx="3195485" cy="837258"/>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0000"/>
              </a:buClr>
              <a:buSzPts val="5000"/>
              <a:buFont typeface="Arial"/>
              <a:buNone/>
              <a:defRPr b="0" i="0" sz="50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06" name="Google Shape;106;p141"/>
          <p:cNvGrpSpPr/>
          <p:nvPr/>
        </p:nvGrpSpPr>
        <p:grpSpPr>
          <a:xfrm>
            <a:off x="9456007" y="5907510"/>
            <a:ext cx="2735993" cy="679345"/>
            <a:chOff x="0" y="0"/>
            <a:chExt cx="2301694" cy="571500"/>
          </a:xfrm>
        </p:grpSpPr>
        <p:sp>
          <p:nvSpPr>
            <p:cNvPr id="107" name="Google Shape;107;p141"/>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8" name="Google Shape;108;p141"/>
            <p:cNvPicPr preferRelativeResize="0"/>
            <p:nvPr/>
          </p:nvPicPr>
          <p:blipFill rotWithShape="1">
            <a:blip r:embed="rId2">
              <a:alphaModFix/>
            </a:blip>
            <a:srcRect b="0" l="0" r="44449" t="0"/>
            <a:stretch/>
          </p:blipFill>
          <p:spPr>
            <a:xfrm>
              <a:off x="312965" y="96237"/>
              <a:ext cx="1675765" cy="384810"/>
            </a:xfrm>
            <a:prstGeom prst="rect">
              <a:avLst/>
            </a:prstGeom>
            <a:noFill/>
            <a:ln>
              <a:noFill/>
            </a:ln>
          </p:spPr>
        </p:pic>
      </p:grpSp>
      <p:pic>
        <p:nvPicPr>
          <p:cNvPr id="109" name="Google Shape;109;p141"/>
          <p:cNvPicPr preferRelativeResize="0"/>
          <p:nvPr/>
        </p:nvPicPr>
        <p:blipFill rotWithShape="1">
          <a:blip r:embed="rId3">
            <a:alphaModFix/>
          </a:blip>
          <a:srcRect b="33362" l="52584" r="10720" t="30583"/>
          <a:stretch/>
        </p:blipFill>
        <p:spPr>
          <a:xfrm>
            <a:off x="472216" y="485453"/>
            <a:ext cx="2996920" cy="2944648"/>
          </a:xfrm>
          <a:prstGeom prst="rect">
            <a:avLst/>
          </a:prstGeom>
          <a:noFill/>
          <a:ln>
            <a:noFill/>
          </a:ln>
        </p:spPr>
      </p:pic>
      <p:sp>
        <p:nvSpPr>
          <p:cNvPr id="110" name="Google Shape;110;p141"/>
          <p:cNvSpPr/>
          <p:nvPr/>
        </p:nvSpPr>
        <p:spPr>
          <a:xfrm>
            <a:off x="-74645" y="5349180"/>
            <a:ext cx="6101044" cy="727928"/>
          </a:xfrm>
          <a:custGeom>
            <a:rect b="b" l="l" r="r" t="t"/>
            <a:pathLst>
              <a:path extrusionOk="0" h="727928" w="6101044">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AABC9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 name="Google Shape;111;p141"/>
          <p:cNvSpPr txBox="1"/>
          <p:nvPr>
            <p:ph idx="3" type="body"/>
          </p:nvPr>
        </p:nvSpPr>
        <p:spPr>
          <a:xfrm>
            <a:off x="700266" y="5330420"/>
            <a:ext cx="6101044" cy="7207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0000"/>
              </a:buClr>
              <a:buSzPts val="3200"/>
              <a:buFont typeface="Arial"/>
              <a:buNone/>
              <a:defRPr b="0" i="0" sz="32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112" name="Shape 112"/>
        <p:cNvGrpSpPr/>
        <p:nvPr/>
      </p:nvGrpSpPr>
      <p:grpSpPr>
        <a:xfrm>
          <a:off x="0" y="0"/>
          <a:ext cx="0" cy="0"/>
          <a:chOff x="0" y="0"/>
          <a:chExt cx="0" cy="0"/>
        </a:xfrm>
      </p:grpSpPr>
      <p:sp>
        <p:nvSpPr>
          <p:cNvPr id="113" name="Google Shape;113;p142"/>
          <p:cNvSpPr/>
          <p:nvPr/>
        </p:nvSpPr>
        <p:spPr>
          <a:xfrm>
            <a:off x="0" y="0"/>
            <a:ext cx="12192000" cy="6858001"/>
          </a:xfrm>
          <a:prstGeom prst="rect">
            <a:avLst/>
          </a:prstGeom>
          <a:solidFill>
            <a:srgbClr val="D0D6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4" name="Google Shape;114;p142"/>
          <p:cNvSpPr/>
          <p:nvPr/>
        </p:nvSpPr>
        <p:spPr>
          <a:xfrm>
            <a:off x="424669" y="528535"/>
            <a:ext cx="6498645"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rgbClr val="000000"/>
                </a:solidFill>
                <a:latin typeface="Calibri"/>
                <a:ea typeface="Calibri"/>
                <a:cs typeface="Calibri"/>
                <a:sym typeface="Calibri"/>
              </a:rPr>
              <a:t>FONT TYPEFACE &amp; SIZE</a:t>
            </a:r>
            <a:endParaRPr b="0" i="0" sz="3600" u="none" cap="none" strike="noStrike">
              <a:solidFill>
                <a:srgbClr val="000000"/>
              </a:solidFill>
              <a:latin typeface="Calibri"/>
              <a:ea typeface="Calibri"/>
              <a:cs typeface="Calibri"/>
              <a:sym typeface="Calibri"/>
            </a:endParaRPr>
          </a:p>
        </p:txBody>
      </p:sp>
      <p:sp>
        <p:nvSpPr>
          <p:cNvPr id="115" name="Google Shape;115;p142"/>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Calibri"/>
                <a:ea typeface="Calibri"/>
                <a:cs typeface="Calibri"/>
                <a:sym typeface="Calibri"/>
              </a:rPr>
              <a:t>PLEASE ENSURE TO KEEP FONTS AS PER THE LAYOUT</a:t>
            </a:r>
            <a:endParaRPr b="0" i="0" sz="3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rgbClr val="000000"/>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rgbClr val="000000"/>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rgbClr val="000000"/>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rgbClr val="000000"/>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rgbClr val="000000"/>
                </a:solidFill>
                <a:latin typeface="Calibri"/>
                <a:ea typeface="Calibri"/>
                <a:cs typeface="Calibri"/>
                <a:sym typeface="Calibri"/>
              </a:rPr>
              <a:t>24 point  -  Main Text Body </a:t>
            </a:r>
            <a:endParaRPr b="0" i="0" sz="3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00000"/>
              </a:solidFill>
              <a:latin typeface="Calibri"/>
              <a:ea typeface="Calibri"/>
              <a:cs typeface="Calibri"/>
              <a:sym typeface="Calibri"/>
            </a:endParaRPr>
          </a:p>
        </p:txBody>
      </p:sp>
      <p:sp>
        <p:nvSpPr>
          <p:cNvPr id="116" name="Google Shape;116;p142"/>
          <p:cNvSpPr/>
          <p:nvPr/>
        </p:nvSpPr>
        <p:spPr>
          <a:xfrm>
            <a:off x="424669" y="2014904"/>
            <a:ext cx="5845501" cy="24929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Please ensure to keep the font sizes set as per the slide layouts. The font used throughout the </a:t>
            </a:r>
            <a:r>
              <a:rPr b="1" i="0" lang="en-US" sz="2400" u="none" cap="none" strike="noStrike">
                <a:solidFill>
                  <a:srgbClr val="000000"/>
                </a:solidFill>
                <a:latin typeface="Calibri"/>
                <a:ea typeface="Calibri"/>
                <a:cs typeface="Calibri"/>
                <a:sym typeface="Calibri"/>
              </a:rPr>
              <a:t>Leader SEEDS </a:t>
            </a:r>
            <a:r>
              <a:rPr b="0" i="0" lang="en-US" sz="2400" u="none" cap="none" strike="noStrike">
                <a:solidFill>
                  <a:srgbClr val="000000"/>
                </a:solidFill>
                <a:latin typeface="Calibri"/>
                <a:ea typeface="Calibri"/>
                <a:cs typeface="Calibri"/>
                <a:sym typeface="Calibri"/>
              </a:rPr>
              <a:t>PowerPoint 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1" lang="en-US" sz="3600" u="none" cap="none" strike="noStrike">
                <a:solidFill>
                  <a:srgbClr val="000000"/>
                </a:solidFill>
                <a:latin typeface="Calibri"/>
                <a:ea typeface="Calibri"/>
                <a:cs typeface="Calibri"/>
                <a:sym typeface="Calibri"/>
              </a:rPr>
              <a:t>Calibri</a:t>
            </a:r>
            <a:endParaRPr b="0" i="0" sz="3600" u="none" cap="none" strike="noStrike">
              <a:solidFill>
                <a:srgbClr val="000000"/>
              </a:solidFill>
              <a:latin typeface="Calibri"/>
              <a:ea typeface="Calibri"/>
              <a:cs typeface="Calibri"/>
              <a:sym typeface="Calibri"/>
            </a:endParaRPr>
          </a:p>
        </p:txBody>
      </p:sp>
      <p:cxnSp>
        <p:nvCxnSpPr>
          <p:cNvPr id="117" name="Google Shape;117;p142"/>
          <p:cNvCxnSpPr/>
          <p:nvPr/>
        </p:nvCxnSpPr>
        <p:spPr>
          <a:xfrm>
            <a:off x="7098716" y="-1"/>
            <a:ext cx="0" cy="5540408"/>
          </a:xfrm>
          <a:prstGeom prst="straightConnector1">
            <a:avLst/>
          </a:prstGeom>
          <a:noFill/>
          <a:ln cap="flat" cmpd="sng" w="9525">
            <a:solidFill>
              <a:srgbClr val="000000"/>
            </a:solidFill>
            <a:prstDash val="solid"/>
            <a:miter lim="800000"/>
            <a:headEnd len="sm" w="sm" type="none"/>
            <a:tailEnd len="sm" w="sm" type="none"/>
          </a:ln>
        </p:spPr>
      </p:cxnSp>
      <p:cxnSp>
        <p:nvCxnSpPr>
          <p:cNvPr id="118" name="Google Shape;118;p142"/>
          <p:cNvCxnSpPr/>
          <p:nvPr/>
        </p:nvCxnSpPr>
        <p:spPr>
          <a:xfrm rot="10800000">
            <a:off x="1" y="1620217"/>
            <a:ext cx="7098715" cy="0"/>
          </a:xfrm>
          <a:prstGeom prst="straightConnector1">
            <a:avLst/>
          </a:prstGeom>
          <a:noFill/>
          <a:ln cap="flat" cmpd="sng" w="9525">
            <a:solidFill>
              <a:srgbClr val="000000"/>
            </a:solidFill>
            <a:prstDash val="solid"/>
            <a:miter lim="800000"/>
            <a:headEnd len="sm" w="sm" type="none"/>
            <a:tailEnd len="sm" w="sm" type="none"/>
          </a:ln>
        </p:spPr>
      </p:cxnSp>
      <p:sp>
        <p:nvSpPr>
          <p:cNvPr id="119" name="Google Shape;119;p142"/>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 </a:t>
            </a:r>
            <a:r>
              <a:rPr b="1" i="0" lang="en-US" sz="2400" u="none" cap="none" strike="noStrike">
                <a:solidFill>
                  <a:srgbClr val="000000"/>
                </a:solidFill>
                <a:latin typeface="Calibri"/>
                <a:ea typeface="Calibri"/>
                <a:cs typeface="Calibri"/>
                <a:sym typeface="Calibri"/>
              </a:rPr>
              <a:t>PLEASE DELETE THIS INSTRUCTION SLIDE BEFORE PRESENTING FINAL PRESENTATION </a:t>
            </a:r>
            <a:r>
              <a:rPr b="0" i="0" lang="en-US" sz="2400" u="none" cap="none" strike="noStrike">
                <a:solidFill>
                  <a:srgbClr val="000000"/>
                </a:solidFill>
                <a:latin typeface="Calibri"/>
                <a:ea typeface="Calibri"/>
                <a:cs typeface="Calibri"/>
                <a:sym typeface="Calibri"/>
              </a:rPr>
              <a:t>*** </a:t>
            </a:r>
            <a:endParaRPr b="0" i="0" sz="2400" u="none" cap="none" strike="noStrike">
              <a:solidFill>
                <a:srgbClr val="000000"/>
              </a:solidFill>
              <a:latin typeface="Calibri"/>
              <a:ea typeface="Calibri"/>
              <a:cs typeface="Calibri"/>
              <a:sym typeface="Calibri"/>
            </a:endParaRPr>
          </a:p>
        </p:txBody>
      </p:sp>
      <p:cxnSp>
        <p:nvCxnSpPr>
          <p:cNvPr id="120" name="Google Shape;120;p142"/>
          <p:cNvCxnSpPr/>
          <p:nvPr/>
        </p:nvCxnSpPr>
        <p:spPr>
          <a:xfrm rot="10800000">
            <a:off x="2" y="5540407"/>
            <a:ext cx="12191998" cy="0"/>
          </a:xfrm>
          <a:prstGeom prst="straightConnector1">
            <a:avLst/>
          </a:prstGeom>
          <a:noFill/>
          <a:ln cap="flat" cmpd="sng" w="9525">
            <a:solidFill>
              <a:srgbClr val="000000"/>
            </a:solidFill>
            <a:prstDash val="solid"/>
            <a:miter lim="800000"/>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x3 slide with photo">
  <p:cSld name="Bullet Point x3 slide with photo">
    <p:spTree>
      <p:nvGrpSpPr>
        <p:cNvPr id="121" name="Shape 121"/>
        <p:cNvGrpSpPr/>
        <p:nvPr/>
      </p:nvGrpSpPr>
      <p:grpSpPr>
        <a:xfrm>
          <a:off x="0" y="0"/>
          <a:ext cx="0" cy="0"/>
          <a:chOff x="0" y="0"/>
          <a:chExt cx="0" cy="0"/>
        </a:xfrm>
      </p:grpSpPr>
      <p:sp>
        <p:nvSpPr>
          <p:cNvPr id="122" name="Google Shape;122;p143"/>
          <p:cNvSpPr/>
          <p:nvPr/>
        </p:nvSpPr>
        <p:spPr>
          <a:xfrm>
            <a:off x="2241554" y="343175"/>
            <a:ext cx="2144406" cy="5638038"/>
          </a:xfrm>
          <a:custGeom>
            <a:rect b="b" l="l" r="r" t="t"/>
            <a:pathLst>
              <a:path extrusionOk="0" h="2711879" w="908901">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DAE0D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3" name="Google Shape;123;p143"/>
          <p:cNvSpPr txBox="1"/>
          <p:nvPr>
            <p:ph idx="1" type="body"/>
          </p:nvPr>
        </p:nvSpPr>
        <p:spPr>
          <a:xfrm>
            <a:off x="4890218" y="530871"/>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371746"/>
              </a:buClr>
              <a:buSzPts val="2400"/>
              <a:buFont typeface="Arial"/>
              <a:buNone/>
              <a:defRPr b="1" i="0" sz="2400" u="none" cap="none" strike="noStrike">
                <a:solidFill>
                  <a:srgbClr val="37174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4" name="Google Shape;124;p143"/>
          <p:cNvSpPr txBox="1"/>
          <p:nvPr>
            <p:ph idx="2" type="body"/>
          </p:nvPr>
        </p:nvSpPr>
        <p:spPr>
          <a:xfrm>
            <a:off x="4890219" y="1029584"/>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00000"/>
              </a:buClr>
              <a:buSzPts val="2200"/>
              <a:buFont typeface="Arial"/>
              <a:buNone/>
              <a:defRPr b="0" i="0" sz="22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 name="Google Shape;125;p143"/>
          <p:cNvSpPr txBox="1"/>
          <p:nvPr>
            <p:ph idx="3" type="body"/>
          </p:nvPr>
        </p:nvSpPr>
        <p:spPr>
          <a:xfrm>
            <a:off x="3145683" y="701604"/>
            <a:ext cx="1169216"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rgbClr val="000000"/>
              </a:buClr>
              <a:buSzPts val="6300"/>
              <a:buFont typeface="Arial"/>
              <a:buNone/>
              <a:defRPr b="0" i="0" sz="63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 name="Google Shape;126;p143"/>
          <p:cNvSpPr/>
          <p:nvPr>
            <p:ph idx="4" type="pic"/>
          </p:nvPr>
        </p:nvSpPr>
        <p:spPr>
          <a:xfrm>
            <a:off x="7559" y="188180"/>
            <a:ext cx="3354094" cy="5923858"/>
          </a:xfrm>
          <a:prstGeom prst="rect">
            <a:avLst/>
          </a:prstGeom>
          <a:solidFill>
            <a:srgbClr val="D8D8D8"/>
          </a:solidFill>
          <a:ln>
            <a:noFill/>
          </a:ln>
        </p:spPr>
      </p:sp>
      <p:grpSp>
        <p:nvGrpSpPr>
          <p:cNvPr id="127" name="Google Shape;127;p143"/>
          <p:cNvGrpSpPr/>
          <p:nvPr/>
        </p:nvGrpSpPr>
        <p:grpSpPr>
          <a:xfrm>
            <a:off x="4032086" y="405771"/>
            <a:ext cx="7547911" cy="1674487"/>
            <a:chOff x="4061909" y="1565906"/>
            <a:chExt cx="7547911" cy="1882781"/>
          </a:xfrm>
        </p:grpSpPr>
        <p:cxnSp>
          <p:nvCxnSpPr>
            <p:cNvPr id="128" name="Google Shape;128;p143"/>
            <p:cNvCxnSpPr/>
            <p:nvPr/>
          </p:nvCxnSpPr>
          <p:spPr>
            <a:xfrm>
              <a:off x="11609820" y="1582845"/>
              <a:ext cx="0" cy="1865842"/>
            </a:xfrm>
            <a:prstGeom prst="straightConnector1">
              <a:avLst/>
            </a:prstGeom>
            <a:solidFill>
              <a:srgbClr val="0AA3A4"/>
            </a:solidFill>
            <a:ln cap="flat" cmpd="sng" w="28575">
              <a:solidFill>
                <a:srgbClr val="000000"/>
              </a:solidFill>
              <a:prstDash val="solid"/>
              <a:miter lim="800000"/>
              <a:headEnd len="sm" w="sm" type="none"/>
              <a:tailEnd len="sm" w="sm" type="none"/>
            </a:ln>
          </p:spPr>
        </p:cxnSp>
        <p:cxnSp>
          <p:nvCxnSpPr>
            <p:cNvPr id="129" name="Google Shape;129;p143"/>
            <p:cNvCxnSpPr/>
            <p:nvPr/>
          </p:nvCxnSpPr>
          <p:spPr>
            <a:xfrm>
              <a:off x="4061909" y="1577903"/>
              <a:ext cx="7547911" cy="0"/>
            </a:xfrm>
            <a:prstGeom prst="straightConnector1">
              <a:avLst/>
            </a:prstGeom>
            <a:solidFill>
              <a:srgbClr val="0AA3A4"/>
            </a:solidFill>
            <a:ln cap="flat" cmpd="sng" w="28575">
              <a:solidFill>
                <a:srgbClr val="000000"/>
              </a:solidFill>
              <a:prstDash val="solid"/>
              <a:miter lim="800000"/>
              <a:headEnd len="sm" w="sm" type="none"/>
              <a:tailEnd len="sm" w="sm" type="none"/>
            </a:ln>
          </p:spPr>
        </p:cxnSp>
        <p:cxnSp>
          <p:nvCxnSpPr>
            <p:cNvPr id="130" name="Google Shape;130;p143"/>
            <p:cNvCxnSpPr/>
            <p:nvPr/>
          </p:nvCxnSpPr>
          <p:spPr>
            <a:xfrm>
              <a:off x="4061909" y="1565906"/>
              <a:ext cx="0" cy="445260"/>
            </a:xfrm>
            <a:prstGeom prst="straightConnector1">
              <a:avLst/>
            </a:prstGeom>
            <a:solidFill>
              <a:srgbClr val="0AA3A4"/>
            </a:solidFill>
            <a:ln cap="flat" cmpd="sng" w="28575">
              <a:solidFill>
                <a:srgbClr val="000000"/>
              </a:solidFill>
              <a:prstDash val="solid"/>
              <a:miter lim="800000"/>
              <a:headEnd len="sm" w="sm" type="none"/>
              <a:tailEnd len="sm" w="sm" type="none"/>
            </a:ln>
          </p:spPr>
        </p:cxnSp>
      </p:grpSp>
      <p:cxnSp>
        <p:nvCxnSpPr>
          <p:cNvPr id="131" name="Google Shape;131;p143"/>
          <p:cNvCxnSpPr/>
          <p:nvPr/>
        </p:nvCxnSpPr>
        <p:spPr>
          <a:xfrm>
            <a:off x="4032085" y="1684258"/>
            <a:ext cx="0" cy="396000"/>
          </a:xfrm>
          <a:prstGeom prst="straightConnector1">
            <a:avLst/>
          </a:prstGeom>
          <a:solidFill>
            <a:srgbClr val="0AA3A4"/>
          </a:solidFill>
          <a:ln cap="flat" cmpd="sng" w="28575">
            <a:solidFill>
              <a:srgbClr val="000000"/>
            </a:solidFill>
            <a:prstDash val="solid"/>
            <a:miter lim="800000"/>
            <a:headEnd len="sm" w="sm" type="none"/>
            <a:tailEnd len="sm" w="sm" type="none"/>
          </a:ln>
        </p:spPr>
      </p:cxnSp>
      <p:cxnSp>
        <p:nvCxnSpPr>
          <p:cNvPr id="132" name="Google Shape;132;p143"/>
          <p:cNvCxnSpPr/>
          <p:nvPr/>
        </p:nvCxnSpPr>
        <p:spPr>
          <a:xfrm>
            <a:off x="4047584" y="2072213"/>
            <a:ext cx="7547911" cy="0"/>
          </a:xfrm>
          <a:prstGeom prst="straightConnector1">
            <a:avLst/>
          </a:prstGeom>
          <a:solidFill>
            <a:srgbClr val="0AA3A4"/>
          </a:solidFill>
          <a:ln cap="flat" cmpd="sng" w="28575">
            <a:solidFill>
              <a:srgbClr val="000000"/>
            </a:solidFill>
            <a:prstDash val="solid"/>
            <a:miter lim="800000"/>
            <a:headEnd len="sm" w="sm" type="none"/>
            <a:tailEnd len="sm" w="sm" type="none"/>
          </a:ln>
        </p:spPr>
      </p:cxnSp>
      <p:sp>
        <p:nvSpPr>
          <p:cNvPr id="133" name="Google Shape;133;p143"/>
          <p:cNvSpPr txBox="1"/>
          <p:nvPr>
            <p:ph idx="5" type="body"/>
          </p:nvPr>
        </p:nvSpPr>
        <p:spPr>
          <a:xfrm>
            <a:off x="4890217" y="2454004"/>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371746"/>
              </a:buClr>
              <a:buSzPts val="2400"/>
              <a:buFont typeface="Arial"/>
              <a:buNone/>
              <a:defRPr b="1" i="0" sz="2400" u="none" cap="none" strike="noStrike">
                <a:solidFill>
                  <a:srgbClr val="37174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4" name="Google Shape;134;p143"/>
          <p:cNvSpPr txBox="1"/>
          <p:nvPr>
            <p:ph idx="6" type="body"/>
          </p:nvPr>
        </p:nvSpPr>
        <p:spPr>
          <a:xfrm>
            <a:off x="4890218" y="2952717"/>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00000"/>
              </a:buClr>
              <a:buSzPts val="2200"/>
              <a:buFont typeface="Arial"/>
              <a:buNone/>
              <a:defRPr b="0" i="0" sz="22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 name="Google Shape;135;p143"/>
          <p:cNvSpPr txBox="1"/>
          <p:nvPr>
            <p:ph idx="7" type="body"/>
          </p:nvPr>
        </p:nvSpPr>
        <p:spPr>
          <a:xfrm>
            <a:off x="3145682" y="2624737"/>
            <a:ext cx="1169216"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rgbClr val="000000"/>
              </a:buClr>
              <a:buSzPts val="6300"/>
              <a:buFont typeface="Arial"/>
              <a:buNone/>
              <a:defRPr b="0" i="0" sz="63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36" name="Google Shape;136;p143"/>
          <p:cNvGrpSpPr/>
          <p:nvPr/>
        </p:nvGrpSpPr>
        <p:grpSpPr>
          <a:xfrm>
            <a:off x="4032085" y="2328904"/>
            <a:ext cx="7547911" cy="1674487"/>
            <a:chOff x="4061909" y="1565906"/>
            <a:chExt cx="7547911" cy="1882781"/>
          </a:xfrm>
        </p:grpSpPr>
        <p:cxnSp>
          <p:nvCxnSpPr>
            <p:cNvPr id="137" name="Google Shape;137;p143"/>
            <p:cNvCxnSpPr/>
            <p:nvPr/>
          </p:nvCxnSpPr>
          <p:spPr>
            <a:xfrm>
              <a:off x="11609820" y="1582845"/>
              <a:ext cx="0" cy="1865842"/>
            </a:xfrm>
            <a:prstGeom prst="straightConnector1">
              <a:avLst/>
            </a:prstGeom>
            <a:solidFill>
              <a:srgbClr val="0AA3A4"/>
            </a:solidFill>
            <a:ln cap="flat" cmpd="sng" w="28575">
              <a:solidFill>
                <a:srgbClr val="000000"/>
              </a:solidFill>
              <a:prstDash val="solid"/>
              <a:miter lim="800000"/>
              <a:headEnd len="sm" w="sm" type="none"/>
              <a:tailEnd len="sm" w="sm" type="none"/>
            </a:ln>
          </p:spPr>
        </p:cxnSp>
        <p:cxnSp>
          <p:nvCxnSpPr>
            <p:cNvPr id="138" name="Google Shape;138;p143"/>
            <p:cNvCxnSpPr/>
            <p:nvPr/>
          </p:nvCxnSpPr>
          <p:spPr>
            <a:xfrm>
              <a:off x="4061909" y="1577903"/>
              <a:ext cx="7547911" cy="0"/>
            </a:xfrm>
            <a:prstGeom prst="straightConnector1">
              <a:avLst/>
            </a:prstGeom>
            <a:solidFill>
              <a:srgbClr val="0AA3A4"/>
            </a:solidFill>
            <a:ln cap="flat" cmpd="sng" w="28575">
              <a:solidFill>
                <a:srgbClr val="000000"/>
              </a:solidFill>
              <a:prstDash val="solid"/>
              <a:miter lim="800000"/>
              <a:headEnd len="sm" w="sm" type="none"/>
              <a:tailEnd len="sm" w="sm" type="none"/>
            </a:ln>
          </p:spPr>
        </p:cxnSp>
        <p:cxnSp>
          <p:nvCxnSpPr>
            <p:cNvPr id="139" name="Google Shape;139;p143"/>
            <p:cNvCxnSpPr/>
            <p:nvPr/>
          </p:nvCxnSpPr>
          <p:spPr>
            <a:xfrm>
              <a:off x="4061909" y="1565906"/>
              <a:ext cx="0" cy="445260"/>
            </a:xfrm>
            <a:prstGeom prst="straightConnector1">
              <a:avLst/>
            </a:prstGeom>
            <a:solidFill>
              <a:srgbClr val="0AA3A4"/>
            </a:solidFill>
            <a:ln cap="flat" cmpd="sng" w="28575">
              <a:solidFill>
                <a:srgbClr val="000000"/>
              </a:solidFill>
              <a:prstDash val="solid"/>
              <a:miter lim="800000"/>
              <a:headEnd len="sm" w="sm" type="none"/>
              <a:tailEnd len="sm" w="sm" type="none"/>
            </a:ln>
          </p:spPr>
        </p:cxnSp>
      </p:grpSp>
      <p:cxnSp>
        <p:nvCxnSpPr>
          <p:cNvPr id="140" name="Google Shape;140;p143"/>
          <p:cNvCxnSpPr/>
          <p:nvPr/>
        </p:nvCxnSpPr>
        <p:spPr>
          <a:xfrm>
            <a:off x="4032084" y="3607391"/>
            <a:ext cx="0" cy="396000"/>
          </a:xfrm>
          <a:prstGeom prst="straightConnector1">
            <a:avLst/>
          </a:prstGeom>
          <a:solidFill>
            <a:srgbClr val="0AA3A4"/>
          </a:solidFill>
          <a:ln cap="flat" cmpd="sng" w="28575">
            <a:solidFill>
              <a:srgbClr val="000000"/>
            </a:solidFill>
            <a:prstDash val="solid"/>
            <a:miter lim="800000"/>
            <a:headEnd len="sm" w="sm" type="none"/>
            <a:tailEnd len="sm" w="sm" type="none"/>
          </a:ln>
        </p:spPr>
      </p:cxnSp>
      <p:cxnSp>
        <p:nvCxnSpPr>
          <p:cNvPr id="141" name="Google Shape;141;p143"/>
          <p:cNvCxnSpPr/>
          <p:nvPr/>
        </p:nvCxnSpPr>
        <p:spPr>
          <a:xfrm>
            <a:off x="4047583" y="3995346"/>
            <a:ext cx="7547911" cy="0"/>
          </a:xfrm>
          <a:prstGeom prst="straightConnector1">
            <a:avLst/>
          </a:prstGeom>
          <a:solidFill>
            <a:srgbClr val="0AA3A4"/>
          </a:solidFill>
          <a:ln cap="flat" cmpd="sng" w="28575">
            <a:solidFill>
              <a:srgbClr val="000000"/>
            </a:solidFill>
            <a:prstDash val="solid"/>
            <a:miter lim="800000"/>
            <a:headEnd len="sm" w="sm" type="none"/>
            <a:tailEnd len="sm" w="sm" type="none"/>
          </a:ln>
        </p:spPr>
      </p:cxnSp>
      <p:sp>
        <p:nvSpPr>
          <p:cNvPr id="142" name="Google Shape;142;p143"/>
          <p:cNvSpPr txBox="1"/>
          <p:nvPr>
            <p:ph idx="8" type="body"/>
          </p:nvPr>
        </p:nvSpPr>
        <p:spPr>
          <a:xfrm>
            <a:off x="4905715" y="4317801"/>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371746"/>
              </a:buClr>
              <a:buSzPts val="2400"/>
              <a:buFont typeface="Arial"/>
              <a:buNone/>
              <a:defRPr b="1" i="0" sz="2400" u="none" cap="none" strike="noStrike">
                <a:solidFill>
                  <a:srgbClr val="37174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3" name="Google Shape;143;p143"/>
          <p:cNvSpPr txBox="1"/>
          <p:nvPr>
            <p:ph idx="9" type="body"/>
          </p:nvPr>
        </p:nvSpPr>
        <p:spPr>
          <a:xfrm>
            <a:off x="4905716" y="4816514"/>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00000"/>
              </a:buClr>
              <a:buSzPts val="2200"/>
              <a:buFont typeface="Arial"/>
              <a:buNone/>
              <a:defRPr b="0" i="0" sz="22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4" name="Google Shape;144;p143"/>
          <p:cNvSpPr txBox="1"/>
          <p:nvPr>
            <p:ph idx="13" type="body"/>
          </p:nvPr>
        </p:nvSpPr>
        <p:spPr>
          <a:xfrm>
            <a:off x="3161180" y="4488534"/>
            <a:ext cx="1169216"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rgbClr val="000000"/>
              </a:buClr>
              <a:buSzPts val="6300"/>
              <a:buFont typeface="Arial"/>
              <a:buNone/>
              <a:defRPr b="0" i="0" sz="63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45" name="Google Shape;145;p143"/>
          <p:cNvGrpSpPr/>
          <p:nvPr/>
        </p:nvGrpSpPr>
        <p:grpSpPr>
          <a:xfrm>
            <a:off x="4047583" y="4192701"/>
            <a:ext cx="7547911" cy="1674487"/>
            <a:chOff x="4061909" y="1565906"/>
            <a:chExt cx="7547911" cy="1882781"/>
          </a:xfrm>
        </p:grpSpPr>
        <p:cxnSp>
          <p:nvCxnSpPr>
            <p:cNvPr id="146" name="Google Shape;146;p143"/>
            <p:cNvCxnSpPr/>
            <p:nvPr/>
          </p:nvCxnSpPr>
          <p:spPr>
            <a:xfrm>
              <a:off x="11609820" y="1582845"/>
              <a:ext cx="0" cy="1865842"/>
            </a:xfrm>
            <a:prstGeom prst="straightConnector1">
              <a:avLst/>
            </a:prstGeom>
            <a:solidFill>
              <a:srgbClr val="0AA3A4"/>
            </a:solidFill>
            <a:ln cap="flat" cmpd="sng" w="28575">
              <a:solidFill>
                <a:srgbClr val="000000"/>
              </a:solidFill>
              <a:prstDash val="solid"/>
              <a:miter lim="800000"/>
              <a:headEnd len="sm" w="sm" type="none"/>
              <a:tailEnd len="sm" w="sm" type="none"/>
            </a:ln>
          </p:spPr>
        </p:cxnSp>
        <p:cxnSp>
          <p:nvCxnSpPr>
            <p:cNvPr id="147" name="Google Shape;147;p143"/>
            <p:cNvCxnSpPr/>
            <p:nvPr/>
          </p:nvCxnSpPr>
          <p:spPr>
            <a:xfrm>
              <a:off x="4061909" y="1577903"/>
              <a:ext cx="7547911" cy="0"/>
            </a:xfrm>
            <a:prstGeom prst="straightConnector1">
              <a:avLst/>
            </a:prstGeom>
            <a:solidFill>
              <a:srgbClr val="0AA3A4"/>
            </a:solidFill>
            <a:ln cap="flat" cmpd="sng" w="28575">
              <a:solidFill>
                <a:srgbClr val="000000"/>
              </a:solidFill>
              <a:prstDash val="solid"/>
              <a:miter lim="800000"/>
              <a:headEnd len="sm" w="sm" type="none"/>
              <a:tailEnd len="sm" w="sm" type="none"/>
            </a:ln>
          </p:spPr>
        </p:cxnSp>
        <p:cxnSp>
          <p:nvCxnSpPr>
            <p:cNvPr id="148" name="Google Shape;148;p143"/>
            <p:cNvCxnSpPr/>
            <p:nvPr/>
          </p:nvCxnSpPr>
          <p:spPr>
            <a:xfrm>
              <a:off x="4061909" y="1565906"/>
              <a:ext cx="0" cy="445260"/>
            </a:xfrm>
            <a:prstGeom prst="straightConnector1">
              <a:avLst/>
            </a:prstGeom>
            <a:solidFill>
              <a:srgbClr val="0AA3A4"/>
            </a:solidFill>
            <a:ln cap="flat" cmpd="sng" w="28575">
              <a:solidFill>
                <a:srgbClr val="000000"/>
              </a:solidFill>
              <a:prstDash val="solid"/>
              <a:miter lim="800000"/>
              <a:headEnd len="sm" w="sm" type="none"/>
              <a:tailEnd len="sm" w="sm" type="none"/>
            </a:ln>
          </p:spPr>
        </p:cxnSp>
      </p:grpSp>
      <p:cxnSp>
        <p:nvCxnSpPr>
          <p:cNvPr id="149" name="Google Shape;149;p143"/>
          <p:cNvCxnSpPr/>
          <p:nvPr/>
        </p:nvCxnSpPr>
        <p:spPr>
          <a:xfrm>
            <a:off x="4047582" y="5471188"/>
            <a:ext cx="0" cy="396000"/>
          </a:xfrm>
          <a:prstGeom prst="straightConnector1">
            <a:avLst/>
          </a:prstGeom>
          <a:solidFill>
            <a:srgbClr val="0AA3A4"/>
          </a:solidFill>
          <a:ln cap="flat" cmpd="sng" w="28575">
            <a:solidFill>
              <a:srgbClr val="000000"/>
            </a:solidFill>
            <a:prstDash val="solid"/>
            <a:miter lim="800000"/>
            <a:headEnd len="sm" w="sm" type="none"/>
            <a:tailEnd len="sm" w="sm" type="none"/>
          </a:ln>
        </p:spPr>
      </p:cxnSp>
      <p:cxnSp>
        <p:nvCxnSpPr>
          <p:cNvPr id="150" name="Google Shape;150;p143"/>
          <p:cNvCxnSpPr/>
          <p:nvPr/>
        </p:nvCxnSpPr>
        <p:spPr>
          <a:xfrm>
            <a:off x="4063081" y="5859143"/>
            <a:ext cx="7547911" cy="0"/>
          </a:xfrm>
          <a:prstGeom prst="straightConnector1">
            <a:avLst/>
          </a:prstGeom>
          <a:solidFill>
            <a:srgbClr val="0AA3A4"/>
          </a:solidFill>
          <a:ln cap="flat" cmpd="sng" w="28575">
            <a:solidFill>
              <a:srgbClr val="000000"/>
            </a:solidFill>
            <a:prstDash val="solid"/>
            <a:miter lim="800000"/>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151" name="Shape 151"/>
        <p:cNvGrpSpPr/>
        <p:nvPr/>
      </p:nvGrpSpPr>
      <p:grpSpPr>
        <a:xfrm>
          <a:off x="0" y="0"/>
          <a:ext cx="0" cy="0"/>
          <a:chOff x="0" y="0"/>
          <a:chExt cx="0" cy="0"/>
        </a:xfrm>
      </p:grpSpPr>
      <p:sp>
        <p:nvSpPr>
          <p:cNvPr id="152" name="Google Shape;152;p144"/>
          <p:cNvSpPr/>
          <p:nvPr/>
        </p:nvSpPr>
        <p:spPr>
          <a:xfrm>
            <a:off x="511443" y="453836"/>
            <a:ext cx="9895090" cy="5655338"/>
          </a:xfrm>
          <a:custGeom>
            <a:rect b="b" l="l" r="r" t="t"/>
            <a:pathLst>
              <a:path extrusionOk="0" h="5655338" w="9895090">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iPhone6_mockup_front_white.png" id="153" name="Google Shape;153;p144"/>
          <p:cNvPicPr preferRelativeResize="0"/>
          <p:nvPr/>
        </p:nvPicPr>
        <p:blipFill rotWithShape="1">
          <a:blip r:embed="rId2">
            <a:alphaModFix/>
          </a:blip>
          <a:srcRect b="0" l="0" r="0" t="0"/>
          <a:stretch/>
        </p:blipFill>
        <p:spPr>
          <a:xfrm>
            <a:off x="8370013" y="130886"/>
            <a:ext cx="3821987" cy="5978288"/>
          </a:xfrm>
          <a:prstGeom prst="rect">
            <a:avLst/>
          </a:prstGeom>
          <a:noFill/>
          <a:ln>
            <a:noFill/>
          </a:ln>
        </p:spPr>
      </p:pic>
      <p:sp>
        <p:nvSpPr>
          <p:cNvPr id="154" name="Google Shape;154;p144"/>
          <p:cNvSpPr/>
          <p:nvPr>
            <p:ph idx="2" type="pic"/>
          </p:nvPr>
        </p:nvSpPr>
        <p:spPr>
          <a:xfrm>
            <a:off x="9119231" y="1080299"/>
            <a:ext cx="2281593" cy="4048579"/>
          </a:xfrm>
          <a:prstGeom prst="rect">
            <a:avLst/>
          </a:prstGeom>
          <a:solidFill>
            <a:srgbClr val="D8D8D8"/>
          </a:solidFill>
          <a:ln>
            <a:noFill/>
          </a:ln>
        </p:spPr>
      </p:sp>
      <p:sp>
        <p:nvSpPr>
          <p:cNvPr id="155" name="Google Shape;155;p144"/>
          <p:cNvSpPr txBox="1"/>
          <p:nvPr>
            <p:ph idx="1" type="body"/>
          </p:nvPr>
        </p:nvSpPr>
        <p:spPr>
          <a:xfrm>
            <a:off x="898357" y="2319301"/>
            <a:ext cx="4867011" cy="329108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0000"/>
              </a:buClr>
              <a:buSzPts val="2400"/>
              <a:buFont typeface="Arial"/>
              <a:buNone/>
              <a:defRPr b="0" i="0" sz="2400" u="none" cap="none" strike="noStrike">
                <a:solidFill>
                  <a:srgbClr val="000000"/>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6" name="Google Shape;156;p144"/>
          <p:cNvSpPr txBox="1"/>
          <p:nvPr>
            <p:ph idx="3" type="body"/>
          </p:nvPr>
        </p:nvSpPr>
        <p:spPr>
          <a:xfrm>
            <a:off x="835671" y="1104338"/>
            <a:ext cx="4990998"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0000"/>
              </a:buClr>
              <a:buSzPts val="3600"/>
              <a:buFont typeface="Arial"/>
              <a:buNone/>
              <a:defRPr b="0" i="0" sz="36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7" name="Google Shape;157;p144"/>
          <p:cNvSpPr/>
          <p:nvPr/>
        </p:nvSpPr>
        <p:spPr>
          <a:xfrm>
            <a:off x="0" y="5782590"/>
            <a:ext cx="4963395" cy="875479"/>
          </a:xfrm>
          <a:custGeom>
            <a:rect b="b" l="l" r="r" t="t"/>
            <a:pathLst>
              <a:path extrusionOk="0" h="875479" w="4963395">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Image 2">
  <p:cSld name="Text Slide with Image 2">
    <p:spTree>
      <p:nvGrpSpPr>
        <p:cNvPr id="158" name="Shape 158"/>
        <p:cNvGrpSpPr/>
        <p:nvPr/>
      </p:nvGrpSpPr>
      <p:grpSpPr>
        <a:xfrm>
          <a:off x="0" y="0"/>
          <a:ext cx="0" cy="0"/>
          <a:chOff x="0" y="0"/>
          <a:chExt cx="0" cy="0"/>
        </a:xfrm>
      </p:grpSpPr>
      <p:sp>
        <p:nvSpPr>
          <p:cNvPr id="159" name="Google Shape;159;p145"/>
          <p:cNvSpPr/>
          <p:nvPr/>
        </p:nvSpPr>
        <p:spPr>
          <a:xfrm>
            <a:off x="7704944" y="0"/>
            <a:ext cx="4487056" cy="6858000"/>
          </a:xfrm>
          <a:prstGeom prst="rect">
            <a:avLst/>
          </a:prstGeom>
          <a:solidFill>
            <a:srgbClr val="F3A08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0" name="Google Shape;160;p145"/>
          <p:cNvSpPr/>
          <p:nvPr>
            <p:ph idx="2" type="pic"/>
          </p:nvPr>
        </p:nvSpPr>
        <p:spPr>
          <a:xfrm>
            <a:off x="7340026" y="0"/>
            <a:ext cx="4851974" cy="6190938"/>
          </a:xfrm>
          <a:prstGeom prst="rect">
            <a:avLst/>
          </a:prstGeom>
          <a:noFill/>
          <a:ln>
            <a:noFill/>
          </a:ln>
        </p:spPr>
      </p:sp>
      <p:sp>
        <p:nvSpPr>
          <p:cNvPr id="161" name="Google Shape;161;p145"/>
          <p:cNvSpPr txBox="1"/>
          <p:nvPr>
            <p:ph idx="1" type="body"/>
          </p:nvPr>
        </p:nvSpPr>
        <p:spPr>
          <a:xfrm>
            <a:off x="750854" y="424209"/>
            <a:ext cx="6204581" cy="692192"/>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B72677"/>
              </a:buClr>
              <a:buSzPts val="3600"/>
              <a:buFont typeface="Arial"/>
              <a:buNone/>
              <a:defRPr b="1" i="0" sz="3600" u="none" cap="none" strike="noStrike">
                <a:solidFill>
                  <a:srgbClr val="B72677"/>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2" name="Google Shape;162;p145"/>
          <p:cNvSpPr txBox="1"/>
          <p:nvPr>
            <p:ph idx="3" type="body"/>
          </p:nvPr>
        </p:nvSpPr>
        <p:spPr>
          <a:xfrm>
            <a:off x="750855" y="1583402"/>
            <a:ext cx="6204581" cy="460753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FEFEFE"/>
              </a:buClr>
              <a:buSzPts val="2400"/>
              <a:buFont typeface="Arial"/>
              <a:buNone/>
              <a:defRPr b="0" i="0" sz="2400" u="none" cap="none" strike="noStrike">
                <a:solidFill>
                  <a:srgbClr val="FEFEFE"/>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3" name="Google Shape;163;p145"/>
          <p:cNvSpPr txBox="1"/>
          <p:nvPr/>
        </p:nvSpPr>
        <p:spPr>
          <a:xfrm>
            <a:off x="1244639" y="6415218"/>
            <a:ext cx="1258352" cy="276999"/>
          </a:xfrm>
          <a:prstGeom prst="rect">
            <a:avLst/>
          </a:prstGeom>
          <a:noFill/>
          <a:ln cap="flat" cmpd="sng" w="9525">
            <a:solidFill>
              <a:srgbClr val="E3E2D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EC7444"/>
                </a:solidFill>
                <a:latin typeface="Calibri"/>
                <a:ea typeface="Calibri"/>
                <a:cs typeface="Calibri"/>
                <a:sym typeface="Calibri"/>
              </a:rPr>
              <a:t>Catalyse</a:t>
            </a:r>
            <a:endParaRPr b="0" i="0" sz="1200" u="none" cap="none" strike="noStrike">
              <a:solidFill>
                <a:srgbClr val="EC7444"/>
              </a:solidFill>
              <a:latin typeface="Calibri"/>
              <a:ea typeface="Calibri"/>
              <a:cs typeface="Calibri"/>
              <a:sym typeface="Calibri"/>
            </a:endParaRPr>
          </a:p>
        </p:txBody>
      </p:sp>
      <p:cxnSp>
        <p:nvCxnSpPr>
          <p:cNvPr id="164" name="Google Shape;164;p145"/>
          <p:cNvCxnSpPr>
            <a:endCxn id="163" idx="1"/>
          </p:cNvCxnSpPr>
          <p:nvPr/>
        </p:nvCxnSpPr>
        <p:spPr>
          <a:xfrm>
            <a:off x="-61" y="6553718"/>
            <a:ext cx="1244700" cy="0"/>
          </a:xfrm>
          <a:prstGeom prst="straightConnector1">
            <a:avLst/>
          </a:prstGeom>
          <a:noFill/>
          <a:ln cap="flat" cmpd="sng" w="19050">
            <a:solidFill>
              <a:srgbClr val="B72677"/>
            </a:solidFill>
            <a:prstDash val="solid"/>
            <a:miter lim="800000"/>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Intro Slide">
  <p:cSld name="Topic/Intro Slide">
    <p:spTree>
      <p:nvGrpSpPr>
        <p:cNvPr id="165" name="Shape 165"/>
        <p:cNvGrpSpPr/>
        <p:nvPr/>
      </p:nvGrpSpPr>
      <p:grpSpPr>
        <a:xfrm>
          <a:off x="0" y="0"/>
          <a:ext cx="0" cy="0"/>
          <a:chOff x="0" y="0"/>
          <a:chExt cx="0" cy="0"/>
        </a:xfrm>
      </p:grpSpPr>
      <p:sp>
        <p:nvSpPr>
          <p:cNvPr id="166" name="Google Shape;166;p146"/>
          <p:cNvSpPr/>
          <p:nvPr/>
        </p:nvSpPr>
        <p:spPr>
          <a:xfrm>
            <a:off x="-3" y="-1544"/>
            <a:ext cx="12192000" cy="6858000"/>
          </a:xfrm>
          <a:prstGeom prst="rect">
            <a:avLst/>
          </a:prstGeom>
          <a:solidFill>
            <a:srgbClr val="D6315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7" name="Google Shape;167;p146"/>
          <p:cNvSpPr/>
          <p:nvPr/>
        </p:nvSpPr>
        <p:spPr>
          <a:xfrm>
            <a:off x="3634154" y="3429000"/>
            <a:ext cx="8557846" cy="3429000"/>
          </a:xfrm>
          <a:prstGeom prst="triangle">
            <a:avLst>
              <a:gd fmla="val 100000" name="adj"/>
            </a:avLst>
          </a:prstGeom>
          <a:solidFill>
            <a:srgbClr val="00ACA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8" name="Google Shape;168;p146"/>
          <p:cNvSpPr/>
          <p:nvPr/>
        </p:nvSpPr>
        <p:spPr>
          <a:xfrm rot="10800000">
            <a:off x="-3" y="0"/>
            <a:ext cx="7596556" cy="4161692"/>
          </a:xfrm>
          <a:prstGeom prst="triangle">
            <a:avLst>
              <a:gd fmla="val 100000" name="adj"/>
            </a:avLst>
          </a:prstGeom>
          <a:solidFill>
            <a:srgbClr val="E786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9" name="Google Shape;169;p146"/>
          <p:cNvSpPr/>
          <p:nvPr/>
        </p:nvSpPr>
        <p:spPr>
          <a:xfrm>
            <a:off x="231691" y="242888"/>
            <a:ext cx="11750024" cy="63436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0" name="Google Shape;170;p146"/>
          <p:cNvSpPr txBox="1"/>
          <p:nvPr>
            <p:ph idx="1" type="body"/>
          </p:nvPr>
        </p:nvSpPr>
        <p:spPr>
          <a:xfrm>
            <a:off x="515902" y="751463"/>
            <a:ext cx="11171222" cy="84426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5E5E5E"/>
              </a:buClr>
              <a:buSzPts val="3600"/>
              <a:buFont typeface="Arial"/>
              <a:buNone/>
              <a:defRPr b="1" i="0" sz="3600" u="none" cap="none" strike="noStrike">
                <a:solidFill>
                  <a:srgbClr val="5E5E5E"/>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1" name="Google Shape;171;p146"/>
          <p:cNvSpPr txBox="1"/>
          <p:nvPr>
            <p:ph idx="2" type="body"/>
          </p:nvPr>
        </p:nvSpPr>
        <p:spPr>
          <a:xfrm>
            <a:off x="515901" y="1776830"/>
            <a:ext cx="11156987" cy="353788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5E5E5E"/>
              </a:buClr>
              <a:buSzPts val="2400"/>
              <a:buFont typeface="Arial"/>
              <a:buNone/>
              <a:defRPr b="0" i="0" sz="2400" u="none" cap="none" strike="noStrike">
                <a:solidFill>
                  <a:srgbClr val="5E5E5E"/>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72" name="Google Shape;172;p146"/>
          <p:cNvGrpSpPr/>
          <p:nvPr/>
        </p:nvGrpSpPr>
        <p:grpSpPr>
          <a:xfrm>
            <a:off x="10314649" y="5867562"/>
            <a:ext cx="1877348" cy="396639"/>
            <a:chOff x="9324753" y="5969157"/>
            <a:chExt cx="1877348" cy="396639"/>
          </a:xfrm>
        </p:grpSpPr>
        <p:sp>
          <p:nvSpPr>
            <p:cNvPr id="173" name="Google Shape;173;p146"/>
            <p:cNvSpPr txBox="1"/>
            <p:nvPr/>
          </p:nvSpPr>
          <p:spPr>
            <a:xfrm>
              <a:off x="9324753" y="5984901"/>
              <a:ext cx="1877348" cy="162000"/>
            </a:xfrm>
            <a:prstGeom prst="rect">
              <a:avLst/>
            </a:prstGeom>
            <a:solidFill>
              <a:srgbClr val="E78631"/>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174" name="Google Shape;174;p146"/>
            <p:cNvSpPr txBox="1"/>
            <p:nvPr/>
          </p:nvSpPr>
          <p:spPr>
            <a:xfrm>
              <a:off x="9535035" y="6170672"/>
              <a:ext cx="1667066" cy="162000"/>
            </a:xfrm>
            <a:prstGeom prst="rect">
              <a:avLst/>
            </a:prstGeom>
            <a:solidFill>
              <a:srgbClr val="E78631"/>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175" name="Google Shape;175;p146"/>
            <p:cNvSpPr txBox="1"/>
            <p:nvPr/>
          </p:nvSpPr>
          <p:spPr>
            <a:xfrm>
              <a:off x="9597154" y="6150352"/>
              <a:ext cx="1373259" cy="21544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lt1"/>
                  </a:solidFill>
                  <a:latin typeface="Calibri"/>
                  <a:ea typeface="Calibri"/>
                  <a:cs typeface="Calibri"/>
                  <a:sym typeface="Calibri"/>
                </a:rPr>
                <a:t>FOR DIGITAL COMPETENCIES</a:t>
              </a:r>
              <a:endParaRPr b="0" i="0" sz="1400" u="none" cap="none" strike="noStrike">
                <a:solidFill>
                  <a:srgbClr val="000000"/>
                </a:solidFill>
                <a:latin typeface="Arial"/>
                <a:ea typeface="Arial"/>
                <a:cs typeface="Arial"/>
                <a:sym typeface="Arial"/>
              </a:endParaRPr>
            </a:p>
          </p:txBody>
        </p:sp>
        <p:sp>
          <p:nvSpPr>
            <p:cNvPr id="176" name="Google Shape;176;p146"/>
            <p:cNvSpPr txBox="1"/>
            <p:nvPr/>
          </p:nvSpPr>
          <p:spPr>
            <a:xfrm>
              <a:off x="9324753" y="5969157"/>
              <a:ext cx="1667066" cy="21544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lt1"/>
                  </a:solidFill>
                  <a:latin typeface="Calibri"/>
                  <a:ea typeface="Calibri"/>
                  <a:cs typeface="Calibri"/>
                  <a:sym typeface="Calibri"/>
                </a:rPr>
                <a:t>EMPOWERING FEMAILE MIGRANTS</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Text Slide - Orange">
  <p:cSld name="Master Text Slide - Orange">
    <p:spTree>
      <p:nvGrpSpPr>
        <p:cNvPr id="177" name="Shape 177"/>
        <p:cNvGrpSpPr/>
        <p:nvPr/>
      </p:nvGrpSpPr>
      <p:grpSpPr>
        <a:xfrm>
          <a:off x="0" y="0"/>
          <a:ext cx="0" cy="0"/>
          <a:chOff x="0" y="0"/>
          <a:chExt cx="0" cy="0"/>
        </a:xfrm>
      </p:grpSpPr>
      <p:grpSp>
        <p:nvGrpSpPr>
          <p:cNvPr id="178" name="Google Shape;178;p147"/>
          <p:cNvGrpSpPr/>
          <p:nvPr/>
        </p:nvGrpSpPr>
        <p:grpSpPr>
          <a:xfrm>
            <a:off x="0" y="0"/>
            <a:ext cx="1675006" cy="1772009"/>
            <a:chOff x="327570" y="4453037"/>
            <a:chExt cx="1539689" cy="1542069"/>
          </a:xfrm>
        </p:grpSpPr>
        <p:sp>
          <p:nvSpPr>
            <p:cNvPr id="179" name="Google Shape;179;p147"/>
            <p:cNvSpPr/>
            <p:nvPr/>
          </p:nvSpPr>
          <p:spPr>
            <a:xfrm rot="10800000">
              <a:off x="327570" y="5115106"/>
              <a:ext cx="439999" cy="880000"/>
            </a:xfrm>
            <a:custGeom>
              <a:rect b="b" l="l" r="r" t="t"/>
              <a:pathLst>
                <a:path extrusionOk="0" h="880000" w="439999">
                  <a:moveTo>
                    <a:pt x="439999" y="880000"/>
                  </a:moveTo>
                  <a:lnTo>
                    <a:pt x="0" y="440680"/>
                  </a:lnTo>
                  <a:lnTo>
                    <a:pt x="439999" y="0"/>
                  </a:lnTo>
                  <a:lnTo>
                    <a:pt x="439999" y="880000"/>
                  </a:lnTo>
                  <a:close/>
                </a:path>
              </a:pathLst>
            </a:custGeom>
            <a:solidFill>
              <a:srgbClr val="D6315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0" name="Google Shape;180;p147"/>
            <p:cNvSpPr/>
            <p:nvPr/>
          </p:nvSpPr>
          <p:spPr>
            <a:xfrm rot="10800000">
              <a:off x="327570" y="4453037"/>
              <a:ext cx="1539689" cy="1101389"/>
            </a:xfrm>
            <a:custGeom>
              <a:rect b="b" l="l" r="r" t="t"/>
              <a:pathLst>
                <a:path extrusionOk="0" h="1101389" w="1539689">
                  <a:moveTo>
                    <a:pt x="1539689" y="1101389"/>
                  </a:moveTo>
                  <a:lnTo>
                    <a:pt x="0" y="1101389"/>
                  </a:lnTo>
                  <a:lnTo>
                    <a:pt x="1099690" y="0"/>
                  </a:lnTo>
                  <a:lnTo>
                    <a:pt x="1539689" y="439320"/>
                  </a:lnTo>
                  <a:lnTo>
                    <a:pt x="1539689" y="1101389"/>
                  </a:lnTo>
                  <a:close/>
                </a:path>
              </a:pathLst>
            </a:custGeom>
            <a:solidFill>
              <a:srgbClr val="E786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181" name="Google Shape;181;p147"/>
          <p:cNvGrpSpPr/>
          <p:nvPr/>
        </p:nvGrpSpPr>
        <p:grpSpPr>
          <a:xfrm>
            <a:off x="10314652" y="6093162"/>
            <a:ext cx="1877348" cy="396639"/>
            <a:chOff x="9324753" y="5969157"/>
            <a:chExt cx="1877348" cy="396639"/>
          </a:xfrm>
        </p:grpSpPr>
        <p:sp>
          <p:nvSpPr>
            <p:cNvPr id="182" name="Google Shape;182;p147"/>
            <p:cNvSpPr txBox="1"/>
            <p:nvPr/>
          </p:nvSpPr>
          <p:spPr>
            <a:xfrm>
              <a:off x="9324753" y="5984901"/>
              <a:ext cx="1877348" cy="162000"/>
            </a:xfrm>
            <a:prstGeom prst="rect">
              <a:avLst/>
            </a:prstGeom>
            <a:solidFill>
              <a:srgbClr val="E78631"/>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183" name="Google Shape;183;p147"/>
            <p:cNvSpPr txBox="1"/>
            <p:nvPr/>
          </p:nvSpPr>
          <p:spPr>
            <a:xfrm>
              <a:off x="9535035" y="6170672"/>
              <a:ext cx="1667066" cy="162000"/>
            </a:xfrm>
            <a:prstGeom prst="rect">
              <a:avLst/>
            </a:prstGeom>
            <a:solidFill>
              <a:srgbClr val="E78631"/>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184" name="Google Shape;184;p147"/>
            <p:cNvSpPr txBox="1"/>
            <p:nvPr/>
          </p:nvSpPr>
          <p:spPr>
            <a:xfrm>
              <a:off x="9597154" y="6150352"/>
              <a:ext cx="1373259" cy="21544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lt1"/>
                  </a:solidFill>
                  <a:latin typeface="Calibri"/>
                  <a:ea typeface="Calibri"/>
                  <a:cs typeface="Calibri"/>
                  <a:sym typeface="Calibri"/>
                </a:rPr>
                <a:t>FOR DIGITAL COMPETENCIES</a:t>
              </a:r>
              <a:endParaRPr b="0" i="0" sz="1400" u="none" cap="none" strike="noStrike">
                <a:solidFill>
                  <a:srgbClr val="000000"/>
                </a:solidFill>
                <a:latin typeface="Arial"/>
                <a:ea typeface="Arial"/>
                <a:cs typeface="Arial"/>
                <a:sym typeface="Arial"/>
              </a:endParaRPr>
            </a:p>
          </p:txBody>
        </p:sp>
        <p:sp>
          <p:nvSpPr>
            <p:cNvPr id="185" name="Google Shape;185;p147"/>
            <p:cNvSpPr txBox="1"/>
            <p:nvPr/>
          </p:nvSpPr>
          <p:spPr>
            <a:xfrm>
              <a:off x="9324753" y="5969157"/>
              <a:ext cx="1667066" cy="21544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lt1"/>
                  </a:solidFill>
                  <a:latin typeface="Calibri"/>
                  <a:ea typeface="Calibri"/>
                  <a:cs typeface="Calibri"/>
                  <a:sym typeface="Calibri"/>
                </a:rPr>
                <a:t>EMPOWERING FEMAILE MIGRANTS</a:t>
              </a:r>
              <a:endParaRPr b="0" i="0" sz="1400" u="none" cap="none" strike="noStrike">
                <a:solidFill>
                  <a:srgbClr val="000000"/>
                </a:solidFill>
                <a:latin typeface="Arial"/>
                <a:ea typeface="Arial"/>
                <a:cs typeface="Arial"/>
                <a:sym typeface="Arial"/>
              </a:endParaRPr>
            </a:p>
          </p:txBody>
        </p:sp>
      </p:grpSp>
      <p:sp>
        <p:nvSpPr>
          <p:cNvPr id="186" name="Google Shape;186;p147"/>
          <p:cNvSpPr txBox="1"/>
          <p:nvPr>
            <p:ph idx="1" type="body"/>
          </p:nvPr>
        </p:nvSpPr>
        <p:spPr>
          <a:xfrm>
            <a:off x="1086578" y="751463"/>
            <a:ext cx="10600546" cy="95342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5E5E5E"/>
              </a:buClr>
              <a:buSzPts val="3600"/>
              <a:buFont typeface="Arial"/>
              <a:buNone/>
              <a:defRPr b="1" i="0" sz="3600" u="none" cap="none" strike="noStrike">
                <a:solidFill>
                  <a:srgbClr val="5E5E5E"/>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7" name="Google Shape;187;p147"/>
          <p:cNvSpPr txBox="1"/>
          <p:nvPr>
            <p:ph idx="2" type="body"/>
          </p:nvPr>
        </p:nvSpPr>
        <p:spPr>
          <a:xfrm>
            <a:off x="1085850" y="1776830"/>
            <a:ext cx="10587038" cy="399532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5E5E5E"/>
              </a:buClr>
              <a:buSzPts val="2400"/>
              <a:buFont typeface="Arial"/>
              <a:buNone/>
              <a:defRPr b="0" i="0" sz="2400" u="none" cap="none" strike="noStrike">
                <a:solidFill>
                  <a:srgbClr val="5E5E5E"/>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aster Text Slide - Pink">
  <p:cSld name="1_Master Text Slide - Pink">
    <p:spTree>
      <p:nvGrpSpPr>
        <p:cNvPr id="188" name="Shape 188"/>
        <p:cNvGrpSpPr/>
        <p:nvPr/>
      </p:nvGrpSpPr>
      <p:grpSpPr>
        <a:xfrm>
          <a:off x="0" y="0"/>
          <a:ext cx="0" cy="0"/>
          <a:chOff x="0" y="0"/>
          <a:chExt cx="0" cy="0"/>
        </a:xfrm>
      </p:grpSpPr>
      <p:grpSp>
        <p:nvGrpSpPr>
          <p:cNvPr id="189" name="Google Shape;189;p148"/>
          <p:cNvGrpSpPr/>
          <p:nvPr/>
        </p:nvGrpSpPr>
        <p:grpSpPr>
          <a:xfrm>
            <a:off x="0" y="0"/>
            <a:ext cx="1675006" cy="1772009"/>
            <a:chOff x="327570" y="4453037"/>
            <a:chExt cx="1539689" cy="1542069"/>
          </a:xfrm>
        </p:grpSpPr>
        <p:sp>
          <p:nvSpPr>
            <p:cNvPr id="190" name="Google Shape;190;p148"/>
            <p:cNvSpPr/>
            <p:nvPr/>
          </p:nvSpPr>
          <p:spPr>
            <a:xfrm rot="10800000">
              <a:off x="327570" y="5115106"/>
              <a:ext cx="439999" cy="880000"/>
            </a:xfrm>
            <a:custGeom>
              <a:rect b="b" l="l" r="r" t="t"/>
              <a:pathLst>
                <a:path extrusionOk="0" h="880000" w="439999">
                  <a:moveTo>
                    <a:pt x="439999" y="880000"/>
                  </a:moveTo>
                  <a:lnTo>
                    <a:pt x="0" y="440680"/>
                  </a:lnTo>
                  <a:lnTo>
                    <a:pt x="439999" y="0"/>
                  </a:lnTo>
                  <a:lnTo>
                    <a:pt x="439999" y="880000"/>
                  </a:lnTo>
                  <a:close/>
                </a:path>
              </a:pathLst>
            </a:custGeom>
            <a:solidFill>
              <a:srgbClr val="E786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1" name="Google Shape;191;p148"/>
            <p:cNvSpPr/>
            <p:nvPr/>
          </p:nvSpPr>
          <p:spPr>
            <a:xfrm rot="10800000">
              <a:off x="327570" y="4453037"/>
              <a:ext cx="1539689" cy="1101389"/>
            </a:xfrm>
            <a:custGeom>
              <a:rect b="b" l="l" r="r" t="t"/>
              <a:pathLst>
                <a:path extrusionOk="0" h="1101389" w="1539689">
                  <a:moveTo>
                    <a:pt x="1539689" y="1101389"/>
                  </a:moveTo>
                  <a:lnTo>
                    <a:pt x="0" y="1101389"/>
                  </a:lnTo>
                  <a:lnTo>
                    <a:pt x="1099690" y="0"/>
                  </a:lnTo>
                  <a:lnTo>
                    <a:pt x="1539689" y="439320"/>
                  </a:lnTo>
                  <a:lnTo>
                    <a:pt x="1539689" y="1101389"/>
                  </a:lnTo>
                  <a:close/>
                </a:path>
              </a:pathLst>
            </a:custGeom>
            <a:solidFill>
              <a:srgbClr val="D6315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192" name="Google Shape;192;p148"/>
          <p:cNvGrpSpPr/>
          <p:nvPr/>
        </p:nvGrpSpPr>
        <p:grpSpPr>
          <a:xfrm>
            <a:off x="10314652" y="6093162"/>
            <a:ext cx="1877348" cy="396639"/>
            <a:chOff x="9324753" y="5969157"/>
            <a:chExt cx="1877348" cy="396639"/>
          </a:xfrm>
        </p:grpSpPr>
        <p:sp>
          <p:nvSpPr>
            <p:cNvPr id="193" name="Google Shape;193;p148"/>
            <p:cNvSpPr txBox="1"/>
            <p:nvPr/>
          </p:nvSpPr>
          <p:spPr>
            <a:xfrm>
              <a:off x="9324753" y="5984901"/>
              <a:ext cx="1877348" cy="162000"/>
            </a:xfrm>
            <a:prstGeom prst="rect">
              <a:avLst/>
            </a:prstGeom>
            <a:solidFill>
              <a:srgbClr val="E78631"/>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194" name="Google Shape;194;p148"/>
            <p:cNvSpPr txBox="1"/>
            <p:nvPr/>
          </p:nvSpPr>
          <p:spPr>
            <a:xfrm>
              <a:off x="9535035" y="6170672"/>
              <a:ext cx="1667066" cy="162000"/>
            </a:xfrm>
            <a:prstGeom prst="rect">
              <a:avLst/>
            </a:prstGeom>
            <a:solidFill>
              <a:srgbClr val="E78631"/>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195" name="Google Shape;195;p148"/>
            <p:cNvSpPr txBox="1"/>
            <p:nvPr/>
          </p:nvSpPr>
          <p:spPr>
            <a:xfrm>
              <a:off x="9597154" y="6150352"/>
              <a:ext cx="1373259" cy="21544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lt1"/>
                  </a:solidFill>
                  <a:latin typeface="Calibri"/>
                  <a:ea typeface="Calibri"/>
                  <a:cs typeface="Calibri"/>
                  <a:sym typeface="Calibri"/>
                </a:rPr>
                <a:t>FOR DIGITAL COMPETENCIES</a:t>
              </a:r>
              <a:endParaRPr b="0" i="0" sz="1400" u="none" cap="none" strike="noStrike">
                <a:solidFill>
                  <a:srgbClr val="000000"/>
                </a:solidFill>
                <a:latin typeface="Arial"/>
                <a:ea typeface="Arial"/>
                <a:cs typeface="Arial"/>
                <a:sym typeface="Arial"/>
              </a:endParaRPr>
            </a:p>
          </p:txBody>
        </p:sp>
        <p:sp>
          <p:nvSpPr>
            <p:cNvPr id="196" name="Google Shape;196;p148"/>
            <p:cNvSpPr txBox="1"/>
            <p:nvPr/>
          </p:nvSpPr>
          <p:spPr>
            <a:xfrm>
              <a:off x="9324753" y="5969157"/>
              <a:ext cx="1667066" cy="21544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lt1"/>
                  </a:solidFill>
                  <a:latin typeface="Calibri"/>
                  <a:ea typeface="Calibri"/>
                  <a:cs typeface="Calibri"/>
                  <a:sym typeface="Calibri"/>
                </a:rPr>
                <a:t>EMPOWERING FEMAILE MIGRANTS</a:t>
              </a:r>
              <a:endParaRPr b="0" i="0" sz="1400" u="none" cap="none" strike="noStrike">
                <a:solidFill>
                  <a:srgbClr val="000000"/>
                </a:solidFill>
                <a:latin typeface="Arial"/>
                <a:ea typeface="Arial"/>
                <a:cs typeface="Arial"/>
                <a:sym typeface="Arial"/>
              </a:endParaRPr>
            </a:p>
          </p:txBody>
        </p:sp>
      </p:grpSp>
      <p:sp>
        <p:nvSpPr>
          <p:cNvPr id="197" name="Google Shape;197;p148"/>
          <p:cNvSpPr txBox="1"/>
          <p:nvPr>
            <p:ph idx="1" type="body"/>
          </p:nvPr>
        </p:nvSpPr>
        <p:spPr>
          <a:xfrm>
            <a:off x="1086578" y="751463"/>
            <a:ext cx="10600546" cy="95342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5E5E5E"/>
              </a:buClr>
              <a:buSzPts val="3600"/>
              <a:buFont typeface="Arial"/>
              <a:buNone/>
              <a:defRPr b="1" i="0" sz="3600" u="none" cap="none" strike="noStrike">
                <a:solidFill>
                  <a:srgbClr val="5E5E5E"/>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8" name="Google Shape;198;p148"/>
          <p:cNvSpPr txBox="1"/>
          <p:nvPr>
            <p:ph idx="2" type="body"/>
          </p:nvPr>
        </p:nvSpPr>
        <p:spPr>
          <a:xfrm>
            <a:off x="1085850" y="1776830"/>
            <a:ext cx="10587038" cy="399532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5E5E5E"/>
              </a:buClr>
              <a:buSzPts val="2400"/>
              <a:buFont typeface="Arial"/>
              <a:buNone/>
              <a:defRPr b="0" i="0" sz="2400" u="none" cap="none" strike="noStrike">
                <a:solidFill>
                  <a:srgbClr val="5E5E5E"/>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showMasterSp="0">
  <p:cSld name="Overview/Content Slide">
    <p:spTree>
      <p:nvGrpSpPr>
        <p:cNvPr id="24" name="Shape 24"/>
        <p:cNvGrpSpPr/>
        <p:nvPr/>
      </p:nvGrpSpPr>
      <p:grpSpPr>
        <a:xfrm>
          <a:off x="0" y="0"/>
          <a:ext cx="0" cy="0"/>
          <a:chOff x="0" y="0"/>
          <a:chExt cx="0" cy="0"/>
        </a:xfrm>
      </p:grpSpPr>
      <p:sp>
        <p:nvSpPr>
          <p:cNvPr id="25" name="Google Shape;25;p131"/>
          <p:cNvSpPr/>
          <p:nvPr/>
        </p:nvSpPr>
        <p:spPr>
          <a:xfrm>
            <a:off x="477385" y="748833"/>
            <a:ext cx="6185499" cy="5112319"/>
          </a:xfrm>
          <a:custGeom>
            <a:rect b="b" l="l" r="r" t="t"/>
            <a:pathLst>
              <a:path extrusionOk="0" h="1059839" w="118041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 name="Google Shape;26;p131"/>
          <p:cNvSpPr/>
          <p:nvPr/>
        </p:nvSpPr>
        <p:spPr>
          <a:xfrm>
            <a:off x="-15514" y="268990"/>
            <a:ext cx="4963395" cy="875479"/>
          </a:xfrm>
          <a:custGeom>
            <a:rect b="b" l="l" r="r" t="t"/>
            <a:pathLst>
              <a:path extrusionOk="0" h="875479" w="4963395">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 name="Google Shape;27;p131"/>
          <p:cNvSpPr txBox="1"/>
          <p:nvPr>
            <p:ph idx="1" type="body"/>
          </p:nvPr>
        </p:nvSpPr>
        <p:spPr>
          <a:xfrm>
            <a:off x="5862882" y="1337990"/>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0000"/>
              </a:buClr>
              <a:buSzPts val="3200"/>
              <a:buFont typeface="Arial"/>
              <a:buNone/>
              <a:defRPr b="0" i="0" sz="3200" u="none" cap="none" strike="noStrike">
                <a:solidFill>
                  <a:srgbClr val="000000"/>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 name="Google Shape;28;p131"/>
          <p:cNvSpPr txBox="1"/>
          <p:nvPr>
            <p:ph idx="2" type="body"/>
          </p:nvPr>
        </p:nvSpPr>
        <p:spPr>
          <a:xfrm>
            <a:off x="6698179" y="1337990"/>
            <a:ext cx="4465067"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0000"/>
              </a:buClr>
              <a:buSzPts val="2200"/>
              <a:buFont typeface="Arial"/>
              <a:buNone/>
              <a:defRPr b="0" i="0" sz="2200" u="none" cap="none" strike="noStrike">
                <a:solidFill>
                  <a:srgbClr val="000000"/>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 name="Google Shape;29;p131"/>
          <p:cNvSpPr txBox="1"/>
          <p:nvPr>
            <p:ph idx="3" type="body"/>
          </p:nvPr>
        </p:nvSpPr>
        <p:spPr>
          <a:xfrm>
            <a:off x="979124" y="1519186"/>
            <a:ext cx="4198618" cy="467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0000"/>
              </a:buClr>
              <a:buSzPts val="2400"/>
              <a:buFont typeface="Arial"/>
              <a:buNone/>
              <a:defRPr b="0" i="0" sz="2400" u="none" cap="none" strike="noStrike">
                <a:solidFill>
                  <a:srgbClr val="000000"/>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 name="Google Shape;30;p131"/>
          <p:cNvSpPr txBox="1"/>
          <p:nvPr>
            <p:ph idx="4" type="body"/>
          </p:nvPr>
        </p:nvSpPr>
        <p:spPr>
          <a:xfrm>
            <a:off x="5884585" y="2252978"/>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0000"/>
              </a:buClr>
              <a:buSzPts val="3200"/>
              <a:buFont typeface="Arial"/>
              <a:buNone/>
              <a:defRPr b="0" i="0" sz="3200" u="none" cap="none" strike="noStrike">
                <a:solidFill>
                  <a:srgbClr val="000000"/>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131"/>
          <p:cNvSpPr txBox="1"/>
          <p:nvPr>
            <p:ph idx="5" type="body"/>
          </p:nvPr>
        </p:nvSpPr>
        <p:spPr>
          <a:xfrm>
            <a:off x="6719882" y="2252978"/>
            <a:ext cx="4465067"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0000"/>
              </a:buClr>
              <a:buSzPts val="2200"/>
              <a:buFont typeface="Arial"/>
              <a:buNone/>
              <a:defRPr b="0" i="0" sz="2200" u="none" cap="none" strike="noStrike">
                <a:solidFill>
                  <a:srgbClr val="000000"/>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 name="Google Shape;32;p131"/>
          <p:cNvSpPr txBox="1"/>
          <p:nvPr>
            <p:ph idx="6" type="body"/>
          </p:nvPr>
        </p:nvSpPr>
        <p:spPr>
          <a:xfrm>
            <a:off x="5891164" y="3167965"/>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0000"/>
              </a:buClr>
              <a:buSzPts val="3200"/>
              <a:buFont typeface="Arial"/>
              <a:buNone/>
              <a:defRPr b="0" i="0" sz="3200" u="none" cap="none" strike="noStrike">
                <a:solidFill>
                  <a:srgbClr val="000000"/>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 name="Google Shape;33;p131"/>
          <p:cNvSpPr txBox="1"/>
          <p:nvPr>
            <p:ph idx="7" type="body"/>
          </p:nvPr>
        </p:nvSpPr>
        <p:spPr>
          <a:xfrm>
            <a:off x="6726461" y="3167965"/>
            <a:ext cx="4465067"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0000"/>
              </a:buClr>
              <a:buSzPts val="2200"/>
              <a:buFont typeface="Arial"/>
              <a:buNone/>
              <a:defRPr b="0" i="0" sz="2200" u="none" cap="none" strike="noStrike">
                <a:solidFill>
                  <a:srgbClr val="000000"/>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 name="Google Shape;34;p131"/>
          <p:cNvSpPr txBox="1"/>
          <p:nvPr>
            <p:ph idx="8" type="body"/>
          </p:nvPr>
        </p:nvSpPr>
        <p:spPr>
          <a:xfrm>
            <a:off x="5912867" y="4082953"/>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0000"/>
              </a:buClr>
              <a:buSzPts val="3200"/>
              <a:buFont typeface="Arial"/>
              <a:buNone/>
              <a:defRPr b="0" i="0" sz="3200" u="none" cap="none" strike="noStrike">
                <a:solidFill>
                  <a:srgbClr val="000000"/>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 name="Google Shape;35;p131"/>
          <p:cNvSpPr txBox="1"/>
          <p:nvPr>
            <p:ph idx="9" type="body"/>
          </p:nvPr>
        </p:nvSpPr>
        <p:spPr>
          <a:xfrm>
            <a:off x="6748164" y="4082953"/>
            <a:ext cx="4465067"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0000"/>
              </a:buClr>
              <a:buSzPts val="2200"/>
              <a:buFont typeface="Arial"/>
              <a:buNone/>
              <a:defRPr b="0" i="0" sz="2200" u="none" cap="none" strike="noStrike">
                <a:solidFill>
                  <a:srgbClr val="000000"/>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131"/>
          <p:cNvSpPr txBox="1"/>
          <p:nvPr>
            <p:ph idx="13" type="body"/>
          </p:nvPr>
        </p:nvSpPr>
        <p:spPr>
          <a:xfrm>
            <a:off x="5891164" y="4997940"/>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0000"/>
              </a:buClr>
              <a:buSzPts val="3200"/>
              <a:buFont typeface="Arial"/>
              <a:buNone/>
              <a:defRPr b="0" i="0" sz="3200" u="none" cap="none" strike="noStrike">
                <a:solidFill>
                  <a:srgbClr val="000000"/>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 name="Google Shape;37;p131"/>
          <p:cNvSpPr txBox="1"/>
          <p:nvPr>
            <p:ph idx="14" type="body"/>
          </p:nvPr>
        </p:nvSpPr>
        <p:spPr>
          <a:xfrm>
            <a:off x="6726461" y="4997940"/>
            <a:ext cx="4465067"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0000"/>
              </a:buClr>
              <a:buSzPts val="2200"/>
              <a:buFont typeface="Arial"/>
              <a:buNone/>
              <a:defRPr b="0" i="0" sz="2200" u="none" cap="none" strike="noStrike">
                <a:solidFill>
                  <a:srgbClr val="000000"/>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131"/>
          <p:cNvSpPr txBox="1"/>
          <p:nvPr>
            <p:ph idx="15" type="body"/>
          </p:nvPr>
        </p:nvSpPr>
        <p:spPr>
          <a:xfrm>
            <a:off x="849241" y="383586"/>
            <a:ext cx="5041923" cy="7207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0000"/>
              </a:buClr>
              <a:buSzPts val="3600"/>
              <a:buFont typeface="Arial"/>
              <a:buNone/>
              <a:defRPr b="0" i="0" sz="36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39" name="Google Shape;39;p131"/>
          <p:cNvCxnSpPr/>
          <p:nvPr/>
        </p:nvCxnSpPr>
        <p:spPr>
          <a:xfrm rot="10800000">
            <a:off x="5658046" y="4851970"/>
            <a:ext cx="5784878" cy="0"/>
          </a:xfrm>
          <a:prstGeom prst="straightConnector1">
            <a:avLst/>
          </a:prstGeom>
          <a:noFill/>
          <a:ln cap="flat" cmpd="sng" w="12700">
            <a:solidFill>
              <a:srgbClr val="000000"/>
            </a:solidFill>
            <a:prstDash val="solid"/>
            <a:miter lim="800000"/>
            <a:headEnd len="sm" w="sm" type="none"/>
            <a:tailEnd len="sm" w="sm" type="none"/>
          </a:ln>
        </p:spPr>
      </p:cxnSp>
      <p:cxnSp>
        <p:nvCxnSpPr>
          <p:cNvPr id="40" name="Google Shape;40;p131"/>
          <p:cNvCxnSpPr/>
          <p:nvPr/>
        </p:nvCxnSpPr>
        <p:spPr>
          <a:xfrm rot="10800000">
            <a:off x="5658046" y="3962672"/>
            <a:ext cx="5784878" cy="0"/>
          </a:xfrm>
          <a:prstGeom prst="straightConnector1">
            <a:avLst/>
          </a:prstGeom>
          <a:noFill/>
          <a:ln cap="flat" cmpd="sng" w="12700">
            <a:solidFill>
              <a:srgbClr val="000000"/>
            </a:solidFill>
            <a:prstDash val="solid"/>
            <a:miter lim="800000"/>
            <a:headEnd len="sm" w="sm" type="none"/>
            <a:tailEnd len="sm" w="sm" type="none"/>
          </a:ln>
        </p:spPr>
      </p:cxnSp>
      <p:cxnSp>
        <p:nvCxnSpPr>
          <p:cNvPr id="41" name="Google Shape;41;p131"/>
          <p:cNvCxnSpPr/>
          <p:nvPr/>
        </p:nvCxnSpPr>
        <p:spPr>
          <a:xfrm rot="10800000">
            <a:off x="5658046" y="3081881"/>
            <a:ext cx="5784878" cy="0"/>
          </a:xfrm>
          <a:prstGeom prst="straightConnector1">
            <a:avLst/>
          </a:prstGeom>
          <a:noFill/>
          <a:ln cap="flat" cmpd="sng" w="12700">
            <a:solidFill>
              <a:srgbClr val="000000"/>
            </a:solidFill>
            <a:prstDash val="solid"/>
            <a:miter lim="800000"/>
            <a:headEnd len="sm" w="sm" type="none"/>
            <a:tailEnd len="sm" w="sm" type="none"/>
          </a:ln>
        </p:spPr>
      </p:cxnSp>
      <p:cxnSp>
        <p:nvCxnSpPr>
          <p:cNvPr id="42" name="Google Shape;42;p131"/>
          <p:cNvCxnSpPr/>
          <p:nvPr/>
        </p:nvCxnSpPr>
        <p:spPr>
          <a:xfrm rot="10800000">
            <a:off x="5658046" y="2103078"/>
            <a:ext cx="5784878" cy="0"/>
          </a:xfrm>
          <a:prstGeom prst="straightConnector1">
            <a:avLst/>
          </a:prstGeom>
          <a:noFill/>
          <a:ln cap="flat" cmpd="sng" w="12700">
            <a:solidFill>
              <a:srgbClr val="000000"/>
            </a:solidFill>
            <a:prstDash val="solid"/>
            <a:miter lim="800000"/>
            <a:headEnd len="sm" w="sm" type="none"/>
            <a:tailEnd len="sm" w="sm" type="none"/>
          </a:ln>
        </p:spPr>
      </p:cxnSp>
      <p:sp>
        <p:nvSpPr>
          <p:cNvPr id="43" name="Google Shape;43;p131"/>
          <p:cNvSpPr/>
          <p:nvPr/>
        </p:nvSpPr>
        <p:spPr>
          <a:xfrm>
            <a:off x="938261" y="6028066"/>
            <a:ext cx="5784878" cy="59982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050"/>
              <a:buFont typeface="Calibri"/>
              <a:buNone/>
            </a:pPr>
            <a:r>
              <a:rPr b="0" i="0" lang="en-US" sz="1050" u="none" cap="none" strike="noStrike">
                <a:solidFill>
                  <a:srgbClr val="000000"/>
                </a:solidFill>
                <a:latin typeface="Calibri"/>
                <a:ea typeface="Calibri"/>
                <a:cs typeface="Calibri"/>
                <a:sym typeface="Calibri"/>
              </a:rPr>
              <a:t>Die Unterstützung der Europäischen Kommission für die Erstellung dieser Veröffentlichung stellt keine Billigung des Inhalts dar, der ausschließlich die Meinung der Autoren wiedergibt, und die Kommission kann nicht für die Verwendung der darin enthaltenen Informationen verantwortlich gemacht werden.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p:cSld name="Text Slide 1">
    <p:spTree>
      <p:nvGrpSpPr>
        <p:cNvPr id="44" name="Shape 44"/>
        <p:cNvGrpSpPr/>
        <p:nvPr/>
      </p:nvGrpSpPr>
      <p:grpSpPr>
        <a:xfrm>
          <a:off x="0" y="0"/>
          <a:ext cx="0" cy="0"/>
          <a:chOff x="0" y="0"/>
          <a:chExt cx="0" cy="0"/>
        </a:xfrm>
      </p:grpSpPr>
      <p:sp>
        <p:nvSpPr>
          <p:cNvPr id="45" name="Google Shape;45;p132"/>
          <p:cNvSpPr/>
          <p:nvPr/>
        </p:nvSpPr>
        <p:spPr>
          <a:xfrm>
            <a:off x="0" y="0"/>
            <a:ext cx="12192000" cy="6858000"/>
          </a:xfrm>
          <a:prstGeom prst="rect">
            <a:avLst/>
          </a:prstGeom>
          <a:solidFill>
            <a:srgbClr val="DAE0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 name="Google Shape;46;p132"/>
          <p:cNvSpPr/>
          <p:nvPr/>
        </p:nvSpPr>
        <p:spPr>
          <a:xfrm flipH="1" rot="5400000">
            <a:off x="3135240" y="-2479364"/>
            <a:ext cx="5949081" cy="11578483"/>
          </a:xfrm>
          <a:custGeom>
            <a:rect b="b" l="l" r="r" t="t"/>
            <a:pathLst>
              <a:path extrusionOk="0" h="11578483" w="6146707">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 name="Google Shape;47;p132"/>
          <p:cNvSpPr txBox="1"/>
          <p:nvPr>
            <p:ph idx="1" type="body"/>
          </p:nvPr>
        </p:nvSpPr>
        <p:spPr>
          <a:xfrm>
            <a:off x="798380" y="1900594"/>
            <a:ext cx="10595237" cy="399502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0000"/>
              </a:buClr>
              <a:buSzPts val="2400"/>
              <a:buFont typeface="Arial"/>
              <a:buNone/>
              <a:defRPr b="0" i="0" sz="2400" u="none" cap="none" strike="noStrike">
                <a:solidFill>
                  <a:srgbClr val="000000"/>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8" name="Google Shape;48;p132"/>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0000"/>
              </a:buClr>
              <a:buSzPts val="3600"/>
              <a:buFont typeface="Arial"/>
              <a:buNone/>
              <a:defRPr b="0" i="0" sz="36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9" name="Google Shape;49;p132"/>
          <p:cNvSpPr txBox="1"/>
          <p:nvPr/>
        </p:nvSpPr>
        <p:spPr>
          <a:xfrm>
            <a:off x="11094491" y="6277518"/>
            <a:ext cx="921179" cy="369541"/>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Leader SEEDS</a:t>
            </a:r>
            <a:endParaRPr b="0" i="0" sz="1400" u="none" cap="none" strike="noStrike">
              <a:solidFill>
                <a:srgbClr val="000000"/>
              </a:solidFill>
              <a:latin typeface="Arial"/>
              <a:ea typeface="Arial"/>
              <a:cs typeface="Arial"/>
              <a:sym typeface="Arial"/>
            </a:endParaRPr>
          </a:p>
        </p:txBody>
      </p:sp>
      <p:cxnSp>
        <p:nvCxnSpPr>
          <p:cNvPr id="50" name="Google Shape;50;p132"/>
          <p:cNvCxnSpPr>
            <a:endCxn id="49" idx="1"/>
          </p:cNvCxnSpPr>
          <p:nvPr/>
        </p:nvCxnSpPr>
        <p:spPr>
          <a:xfrm>
            <a:off x="-6409" y="6462289"/>
            <a:ext cx="11100900" cy="0"/>
          </a:xfrm>
          <a:prstGeom prst="straightConnector1">
            <a:avLst/>
          </a:prstGeom>
          <a:noFill/>
          <a:ln cap="flat" cmpd="sng" w="19050">
            <a:solidFill>
              <a:srgbClr val="000000"/>
            </a:solidFill>
            <a:prstDash val="solid"/>
            <a:miter lim="800000"/>
            <a:headEnd len="sm" w="sm" type="none"/>
            <a:tailEnd len="sm" w="sm" type="none"/>
          </a:ln>
        </p:spPr>
      </p:cxnSp>
      <p:pic>
        <p:nvPicPr>
          <p:cNvPr id="51" name="Google Shape;51;p132"/>
          <p:cNvPicPr preferRelativeResize="0"/>
          <p:nvPr/>
        </p:nvPicPr>
        <p:blipFill rotWithShape="1">
          <a:blip r:embed="rId2">
            <a:alphaModFix/>
          </a:blip>
          <a:srcRect b="41908" l="62665" r="17120" t="45652"/>
          <a:stretch/>
        </p:blipFill>
        <p:spPr>
          <a:xfrm>
            <a:off x="10427999" y="6099654"/>
            <a:ext cx="600505" cy="369541"/>
          </a:xfrm>
          <a:prstGeom prst="rect">
            <a:avLst/>
          </a:prstGeom>
          <a:noFill/>
          <a:ln>
            <a:noFill/>
          </a:ln>
        </p:spPr>
      </p:pic>
      <p:sp>
        <p:nvSpPr>
          <p:cNvPr id="52" name="Google Shape;52;p132"/>
          <p:cNvSpPr/>
          <p:nvPr/>
        </p:nvSpPr>
        <p:spPr>
          <a:xfrm>
            <a:off x="0" y="5954628"/>
            <a:ext cx="6870578" cy="655024"/>
          </a:xfrm>
          <a:custGeom>
            <a:rect b="b" l="l" r="r" t="t"/>
            <a:pathLst>
              <a:path extrusionOk="0" h="717972" w="7530847">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howMasterSp="0">
  <p:cSld name="Divider ">
    <p:spTree>
      <p:nvGrpSpPr>
        <p:cNvPr id="53" name="Shape 53"/>
        <p:cNvGrpSpPr/>
        <p:nvPr/>
      </p:nvGrpSpPr>
      <p:grpSpPr>
        <a:xfrm>
          <a:off x="0" y="0"/>
          <a:ext cx="0" cy="0"/>
          <a:chOff x="0" y="0"/>
          <a:chExt cx="0" cy="0"/>
        </a:xfrm>
      </p:grpSpPr>
      <p:sp>
        <p:nvSpPr>
          <p:cNvPr id="54" name="Google Shape;54;p133"/>
          <p:cNvSpPr/>
          <p:nvPr/>
        </p:nvSpPr>
        <p:spPr>
          <a:xfrm flipH="1" rot="5400000">
            <a:off x="3036428" y="-2380550"/>
            <a:ext cx="6146707" cy="11578483"/>
          </a:xfrm>
          <a:custGeom>
            <a:rect b="b" l="l" r="r" t="t"/>
            <a:pathLst>
              <a:path extrusionOk="0" h="11578483" w="6146707">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AE0D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 name="Google Shape;55;p133"/>
          <p:cNvSpPr/>
          <p:nvPr/>
        </p:nvSpPr>
        <p:spPr>
          <a:xfrm>
            <a:off x="5280000" y="2582803"/>
            <a:ext cx="6912000" cy="36000"/>
          </a:xfrm>
          <a:custGeom>
            <a:rect b="b" l="l" r="r" t="t"/>
            <a:pathLst>
              <a:path extrusionOk="0" h="51458" w="4076555">
                <a:moveTo>
                  <a:pt x="1" y="0"/>
                </a:moveTo>
                <a:lnTo>
                  <a:pt x="4076556" y="0"/>
                </a:lnTo>
                <a:lnTo>
                  <a:pt x="4076556" y="51459"/>
                </a:lnTo>
                <a:lnTo>
                  <a:pt x="1" y="51459"/>
                </a:lnTo>
                <a:close/>
              </a:path>
            </a:pathLst>
          </a:custGeom>
          <a:solidFill>
            <a:srgbClr val="000000"/>
          </a:solidFill>
          <a:ln cap="flat" cmpd="sng" w="244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6" name="Google Shape;56;p133"/>
          <p:cNvSpPr/>
          <p:nvPr/>
        </p:nvSpPr>
        <p:spPr>
          <a:xfrm>
            <a:off x="23805" y="9076427"/>
            <a:ext cx="7535870" cy="161538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 name="Google Shape;57;p133"/>
          <p:cNvSpPr txBox="1"/>
          <p:nvPr>
            <p:ph idx="1" type="body"/>
          </p:nvPr>
        </p:nvSpPr>
        <p:spPr>
          <a:xfrm>
            <a:off x="5278758" y="2930184"/>
            <a:ext cx="6010480" cy="3066422"/>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00000"/>
              </a:buClr>
              <a:buSzPts val="4800"/>
              <a:buFont typeface="Arial"/>
              <a:buNone/>
              <a:defRPr b="0" i="0" sz="48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 name="Google Shape;58;p133"/>
          <p:cNvSpPr txBox="1"/>
          <p:nvPr>
            <p:ph idx="2" type="body"/>
          </p:nvPr>
        </p:nvSpPr>
        <p:spPr>
          <a:xfrm>
            <a:off x="4011879" y="1670479"/>
            <a:ext cx="2066906" cy="58222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0000"/>
              </a:buClr>
              <a:buSzPts val="9000"/>
              <a:buFont typeface="Arial"/>
              <a:buNone/>
              <a:defRPr b="0" i="0" sz="90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59" name="Google Shape;59;p133"/>
          <p:cNvPicPr preferRelativeResize="0"/>
          <p:nvPr/>
        </p:nvPicPr>
        <p:blipFill rotWithShape="1">
          <a:blip r:embed="rId2">
            <a:alphaModFix/>
          </a:blip>
          <a:srcRect b="33362" l="52584" r="10720" t="30583"/>
          <a:stretch/>
        </p:blipFill>
        <p:spPr>
          <a:xfrm>
            <a:off x="292977" y="3429000"/>
            <a:ext cx="2996920" cy="294464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p:cSld name="Photo Slide">
    <p:spTree>
      <p:nvGrpSpPr>
        <p:cNvPr id="60" name="Shape 60"/>
        <p:cNvGrpSpPr/>
        <p:nvPr/>
      </p:nvGrpSpPr>
      <p:grpSpPr>
        <a:xfrm>
          <a:off x="0" y="0"/>
          <a:ext cx="0" cy="0"/>
          <a:chOff x="0" y="0"/>
          <a:chExt cx="0" cy="0"/>
        </a:xfrm>
      </p:grpSpPr>
      <p:sp>
        <p:nvSpPr>
          <p:cNvPr id="61" name="Google Shape;61;p134"/>
          <p:cNvSpPr/>
          <p:nvPr/>
        </p:nvSpPr>
        <p:spPr>
          <a:xfrm>
            <a:off x="511444" y="453836"/>
            <a:ext cx="6033735" cy="5655332"/>
          </a:xfrm>
          <a:custGeom>
            <a:rect b="b" l="l" r="r" t="t"/>
            <a:pathLst>
              <a:path extrusionOk="0" h="1059839" w="118041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2" name="Google Shape;62;p134"/>
          <p:cNvSpPr txBox="1"/>
          <p:nvPr>
            <p:ph idx="1" type="body"/>
          </p:nvPr>
        </p:nvSpPr>
        <p:spPr>
          <a:xfrm>
            <a:off x="898357" y="2584411"/>
            <a:ext cx="4867011" cy="302597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0000"/>
              </a:buClr>
              <a:buSzPts val="2400"/>
              <a:buFont typeface="Arial"/>
              <a:buNone/>
              <a:defRPr b="0" i="0" sz="2400" u="none" cap="none" strike="noStrike">
                <a:solidFill>
                  <a:srgbClr val="000000"/>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 name="Google Shape;63;p134"/>
          <p:cNvSpPr txBox="1"/>
          <p:nvPr>
            <p:ph idx="2" type="body"/>
          </p:nvPr>
        </p:nvSpPr>
        <p:spPr>
          <a:xfrm>
            <a:off x="898358" y="890242"/>
            <a:ext cx="4990998"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0000"/>
              </a:buClr>
              <a:buSzPts val="3600"/>
              <a:buFont typeface="Arial"/>
              <a:buNone/>
              <a:defRPr b="0" i="0" sz="36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 name="Google Shape;64;p134"/>
          <p:cNvSpPr/>
          <p:nvPr/>
        </p:nvSpPr>
        <p:spPr>
          <a:xfrm>
            <a:off x="6180000" y="1149469"/>
            <a:ext cx="6012000" cy="36000"/>
          </a:xfrm>
          <a:custGeom>
            <a:rect b="b" l="l" r="r" t="t"/>
            <a:pathLst>
              <a:path extrusionOk="0" h="51458" w="4076555">
                <a:moveTo>
                  <a:pt x="1" y="0"/>
                </a:moveTo>
                <a:lnTo>
                  <a:pt x="4076556" y="0"/>
                </a:lnTo>
                <a:lnTo>
                  <a:pt x="4076556" y="51459"/>
                </a:lnTo>
                <a:lnTo>
                  <a:pt x="1" y="51459"/>
                </a:lnTo>
                <a:close/>
              </a:path>
            </a:pathLst>
          </a:custGeom>
          <a:solidFill>
            <a:srgbClr val="000000"/>
          </a:solidFill>
          <a:ln cap="flat" cmpd="sng" w="244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5" name="Google Shape;65;p134"/>
          <p:cNvSpPr/>
          <p:nvPr>
            <p:ph idx="3" type="pic"/>
          </p:nvPr>
        </p:nvSpPr>
        <p:spPr>
          <a:xfrm>
            <a:off x="6096001" y="1452564"/>
            <a:ext cx="6096000" cy="4255968"/>
          </a:xfrm>
          <a:prstGeom prst="rect">
            <a:avLst/>
          </a:prstGeom>
          <a:solidFill>
            <a:srgbClr val="D8D8D8"/>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Slide 1">
  <p:cSld name="1_Text Slide 1">
    <p:spTree>
      <p:nvGrpSpPr>
        <p:cNvPr id="66" name="Shape 66"/>
        <p:cNvGrpSpPr/>
        <p:nvPr/>
      </p:nvGrpSpPr>
      <p:grpSpPr>
        <a:xfrm>
          <a:off x="0" y="0"/>
          <a:ext cx="0" cy="0"/>
          <a:chOff x="0" y="0"/>
          <a:chExt cx="0" cy="0"/>
        </a:xfrm>
      </p:grpSpPr>
      <p:sp>
        <p:nvSpPr>
          <p:cNvPr id="67" name="Google Shape;67;p135"/>
          <p:cNvSpPr/>
          <p:nvPr/>
        </p:nvSpPr>
        <p:spPr>
          <a:xfrm>
            <a:off x="0" y="0"/>
            <a:ext cx="12192000" cy="6858000"/>
          </a:xfrm>
          <a:prstGeom prst="rect">
            <a:avLst/>
          </a:prstGeom>
          <a:solidFill>
            <a:srgbClr val="DAE0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 name="Google Shape;68;p135"/>
          <p:cNvSpPr/>
          <p:nvPr/>
        </p:nvSpPr>
        <p:spPr>
          <a:xfrm flipH="1" rot="5400000">
            <a:off x="3135240" y="-2479364"/>
            <a:ext cx="5949081" cy="11578483"/>
          </a:xfrm>
          <a:custGeom>
            <a:rect b="b" l="l" r="r" t="t"/>
            <a:pathLst>
              <a:path extrusionOk="0" h="11578483" w="6146707">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9" name="Google Shape;69;p135"/>
          <p:cNvSpPr txBox="1"/>
          <p:nvPr>
            <p:ph idx="1" type="body"/>
          </p:nvPr>
        </p:nvSpPr>
        <p:spPr>
          <a:xfrm>
            <a:off x="812161" y="637178"/>
            <a:ext cx="10595237" cy="8036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0000"/>
              </a:buClr>
              <a:buSzPts val="3600"/>
              <a:buFont typeface="Arial"/>
              <a:buNone/>
              <a:defRPr b="0" i="0" sz="36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 name="Google Shape;70;p135"/>
          <p:cNvSpPr txBox="1"/>
          <p:nvPr/>
        </p:nvSpPr>
        <p:spPr>
          <a:xfrm>
            <a:off x="11094491" y="6277518"/>
            <a:ext cx="921179" cy="369541"/>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Leader SEEDS</a:t>
            </a:r>
            <a:endParaRPr b="0" i="0" sz="1400" u="none" cap="none" strike="noStrike">
              <a:solidFill>
                <a:srgbClr val="000000"/>
              </a:solidFill>
              <a:latin typeface="Arial"/>
              <a:ea typeface="Arial"/>
              <a:cs typeface="Arial"/>
              <a:sym typeface="Arial"/>
            </a:endParaRPr>
          </a:p>
        </p:txBody>
      </p:sp>
      <p:cxnSp>
        <p:nvCxnSpPr>
          <p:cNvPr id="71" name="Google Shape;71;p135"/>
          <p:cNvCxnSpPr>
            <a:endCxn id="70" idx="1"/>
          </p:cNvCxnSpPr>
          <p:nvPr/>
        </p:nvCxnSpPr>
        <p:spPr>
          <a:xfrm>
            <a:off x="-6409" y="6462289"/>
            <a:ext cx="11100900" cy="0"/>
          </a:xfrm>
          <a:prstGeom prst="straightConnector1">
            <a:avLst/>
          </a:prstGeom>
          <a:noFill/>
          <a:ln cap="flat" cmpd="sng" w="19050">
            <a:solidFill>
              <a:srgbClr val="000000"/>
            </a:solidFill>
            <a:prstDash val="solid"/>
            <a:miter lim="800000"/>
            <a:headEnd len="sm" w="sm" type="none"/>
            <a:tailEnd len="sm" w="sm" type="none"/>
          </a:ln>
        </p:spPr>
      </p:cxnSp>
      <p:pic>
        <p:nvPicPr>
          <p:cNvPr id="72" name="Google Shape;72;p135"/>
          <p:cNvPicPr preferRelativeResize="0"/>
          <p:nvPr/>
        </p:nvPicPr>
        <p:blipFill rotWithShape="1">
          <a:blip r:embed="rId2">
            <a:alphaModFix/>
          </a:blip>
          <a:srcRect b="41908" l="62665" r="17120" t="45652"/>
          <a:stretch/>
        </p:blipFill>
        <p:spPr>
          <a:xfrm>
            <a:off x="10427999" y="6099654"/>
            <a:ext cx="600505" cy="369541"/>
          </a:xfrm>
          <a:prstGeom prst="rect">
            <a:avLst/>
          </a:prstGeom>
          <a:noFill/>
          <a:ln>
            <a:noFill/>
          </a:ln>
        </p:spPr>
      </p:pic>
      <p:sp>
        <p:nvSpPr>
          <p:cNvPr id="73" name="Google Shape;73;p135"/>
          <p:cNvSpPr/>
          <p:nvPr/>
        </p:nvSpPr>
        <p:spPr>
          <a:xfrm>
            <a:off x="0" y="5954628"/>
            <a:ext cx="6870578" cy="655024"/>
          </a:xfrm>
          <a:custGeom>
            <a:rect b="b" l="l" r="r" t="t"/>
            <a:pathLst>
              <a:path extrusionOk="0" h="717972" w="7530847">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74" name="Google Shape;74;p135"/>
          <p:cNvPicPr preferRelativeResize="0"/>
          <p:nvPr/>
        </p:nvPicPr>
        <p:blipFill rotWithShape="1">
          <a:blip r:embed="rId3">
            <a:alphaModFix/>
          </a:blip>
          <a:srcRect b="5572" l="8385" r="9307" t="10823"/>
          <a:stretch/>
        </p:blipFill>
        <p:spPr>
          <a:xfrm>
            <a:off x="2000190" y="1447737"/>
            <a:ext cx="7941283" cy="4839954"/>
          </a:xfrm>
          <a:prstGeom prst="rect">
            <a:avLst/>
          </a:prstGeom>
          <a:noFill/>
          <a:ln>
            <a:noFill/>
          </a:ln>
        </p:spPr>
      </p:pic>
      <p:sp>
        <p:nvSpPr>
          <p:cNvPr id="75" name="Google Shape;75;p135"/>
          <p:cNvSpPr/>
          <p:nvPr>
            <p:ph idx="2" type="pic"/>
          </p:nvPr>
        </p:nvSpPr>
        <p:spPr>
          <a:xfrm>
            <a:off x="3184071" y="1893434"/>
            <a:ext cx="5665788" cy="3478212"/>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76" name="Shape 76"/>
        <p:cNvGrpSpPr/>
        <p:nvPr/>
      </p:nvGrpSpPr>
      <p:grpSpPr>
        <a:xfrm>
          <a:off x="0" y="0"/>
          <a:ext cx="0" cy="0"/>
          <a:chOff x="0" y="0"/>
          <a:chExt cx="0" cy="0"/>
        </a:xfrm>
      </p:grpSpPr>
      <p:sp>
        <p:nvSpPr>
          <p:cNvPr id="77" name="Google Shape;77;p136"/>
          <p:cNvSpPr/>
          <p:nvPr/>
        </p:nvSpPr>
        <p:spPr>
          <a:xfrm>
            <a:off x="511444" y="453836"/>
            <a:ext cx="6549756" cy="5655332"/>
          </a:xfrm>
          <a:custGeom>
            <a:rect b="b" l="l" r="r" t="t"/>
            <a:pathLst>
              <a:path extrusionOk="0" h="1059839" w="118041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 name="Google Shape;78;p136"/>
          <p:cNvSpPr txBox="1"/>
          <p:nvPr>
            <p:ph idx="1" type="body"/>
          </p:nvPr>
        </p:nvSpPr>
        <p:spPr>
          <a:xfrm>
            <a:off x="898357" y="2319301"/>
            <a:ext cx="4867011" cy="329108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0000"/>
              </a:buClr>
              <a:buSzPts val="2400"/>
              <a:buFont typeface="Arial"/>
              <a:buNone/>
              <a:defRPr b="0" i="0" sz="2400" u="none" cap="none" strike="noStrike">
                <a:solidFill>
                  <a:srgbClr val="000000"/>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 name="Google Shape;79;p136"/>
          <p:cNvSpPr txBox="1"/>
          <p:nvPr>
            <p:ph idx="2" type="body"/>
          </p:nvPr>
        </p:nvSpPr>
        <p:spPr>
          <a:xfrm>
            <a:off x="898358" y="890242"/>
            <a:ext cx="4990998"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0000"/>
              </a:buClr>
              <a:buSzPts val="3600"/>
              <a:buFont typeface="Arial"/>
              <a:buNone/>
              <a:defRPr b="0" i="0" sz="36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80" name="Google Shape;80;p136"/>
          <p:cNvPicPr preferRelativeResize="0"/>
          <p:nvPr/>
        </p:nvPicPr>
        <p:blipFill rotWithShape="1">
          <a:blip r:embed="rId2">
            <a:alphaModFix/>
          </a:blip>
          <a:srcRect b="11083" l="-18315" r="29196" t="15976"/>
          <a:stretch/>
        </p:blipFill>
        <p:spPr>
          <a:xfrm>
            <a:off x="3752900" y="1028507"/>
            <a:ext cx="8439100" cy="5375657"/>
          </a:xfrm>
          <a:prstGeom prst="rect">
            <a:avLst/>
          </a:prstGeom>
          <a:noFill/>
          <a:ln>
            <a:noFill/>
          </a:ln>
        </p:spPr>
      </p:pic>
      <p:sp>
        <p:nvSpPr>
          <p:cNvPr id="81" name="Google Shape;81;p136"/>
          <p:cNvSpPr/>
          <p:nvPr>
            <p:ph idx="3" type="pic"/>
          </p:nvPr>
        </p:nvSpPr>
        <p:spPr>
          <a:xfrm>
            <a:off x="7061200" y="1201447"/>
            <a:ext cx="5130800" cy="3913188"/>
          </a:xfrm>
          <a:prstGeom prst="rect">
            <a:avLst/>
          </a:prstGeom>
          <a:solidFill>
            <a:srgbClr val="D8D8D8"/>
          </a:solidFill>
          <a:ln>
            <a:noFill/>
          </a:ln>
        </p:spPr>
      </p:sp>
      <p:sp>
        <p:nvSpPr>
          <p:cNvPr id="82" name="Google Shape;82;p136"/>
          <p:cNvSpPr/>
          <p:nvPr/>
        </p:nvSpPr>
        <p:spPr>
          <a:xfrm>
            <a:off x="0" y="5782590"/>
            <a:ext cx="4963395" cy="875479"/>
          </a:xfrm>
          <a:custGeom>
            <a:rect b="b" l="l" r="r" t="t"/>
            <a:pathLst>
              <a:path extrusionOk="0" h="875479" w="4963395">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2" showMasterSp="0">
  <p:cSld name="Quote Slide 2">
    <p:spTree>
      <p:nvGrpSpPr>
        <p:cNvPr id="83" name="Shape 83"/>
        <p:cNvGrpSpPr/>
        <p:nvPr/>
      </p:nvGrpSpPr>
      <p:grpSpPr>
        <a:xfrm>
          <a:off x="0" y="0"/>
          <a:ext cx="0" cy="0"/>
          <a:chOff x="0" y="0"/>
          <a:chExt cx="0" cy="0"/>
        </a:xfrm>
      </p:grpSpPr>
      <p:sp>
        <p:nvSpPr>
          <p:cNvPr id="84" name="Google Shape;84;p137"/>
          <p:cNvSpPr/>
          <p:nvPr/>
        </p:nvSpPr>
        <p:spPr>
          <a:xfrm>
            <a:off x="-1014" y="637821"/>
            <a:ext cx="5912541" cy="5541739"/>
          </a:xfrm>
          <a:custGeom>
            <a:rect b="b" l="l" r="r" t="t"/>
            <a:pathLst>
              <a:path extrusionOk="0" h="1059839" w="118041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5" name="Google Shape;85;p137"/>
          <p:cNvSpPr/>
          <p:nvPr>
            <p:ph idx="2" type="pic"/>
          </p:nvPr>
        </p:nvSpPr>
        <p:spPr>
          <a:xfrm>
            <a:off x="320540" y="335338"/>
            <a:ext cx="11578483" cy="6146707"/>
          </a:xfrm>
          <a:prstGeom prst="rect">
            <a:avLst/>
          </a:prstGeom>
          <a:solidFill>
            <a:srgbClr val="D8D8D8"/>
          </a:solidFill>
          <a:ln>
            <a:noFill/>
          </a:ln>
        </p:spPr>
      </p:sp>
      <p:sp>
        <p:nvSpPr>
          <p:cNvPr id="86" name="Google Shape;86;p137"/>
          <p:cNvSpPr txBox="1"/>
          <p:nvPr>
            <p:ph idx="1" type="body"/>
          </p:nvPr>
        </p:nvSpPr>
        <p:spPr>
          <a:xfrm>
            <a:off x="427670" y="1504602"/>
            <a:ext cx="5055171" cy="380817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0000"/>
              </a:buClr>
              <a:buSzPts val="3000"/>
              <a:buFont typeface="Arial"/>
              <a:buNone/>
              <a:defRPr b="0" i="1" sz="30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spTree>
      <p:nvGrpSpPr>
        <p:cNvPr id="87" name="Shape 87"/>
        <p:cNvGrpSpPr/>
        <p:nvPr/>
      </p:nvGrpSpPr>
      <p:grpSpPr>
        <a:xfrm>
          <a:off x="0" y="0"/>
          <a:ext cx="0" cy="0"/>
          <a:chOff x="0" y="0"/>
          <a:chExt cx="0" cy="0"/>
        </a:xfrm>
      </p:grpSpPr>
      <p:sp>
        <p:nvSpPr>
          <p:cNvPr id="88" name="Google Shape;88;p138"/>
          <p:cNvSpPr/>
          <p:nvPr/>
        </p:nvSpPr>
        <p:spPr>
          <a:xfrm>
            <a:off x="632638" y="567428"/>
            <a:ext cx="5912541" cy="5541739"/>
          </a:xfrm>
          <a:custGeom>
            <a:rect b="b" l="l" r="r" t="t"/>
            <a:pathLst>
              <a:path extrusionOk="0" h="1059839" w="118041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9" name="Google Shape;89;p138"/>
          <p:cNvSpPr txBox="1"/>
          <p:nvPr>
            <p:ph idx="1" type="body"/>
          </p:nvPr>
        </p:nvSpPr>
        <p:spPr>
          <a:xfrm>
            <a:off x="856356" y="1524912"/>
            <a:ext cx="5055171" cy="380817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0000"/>
              </a:buClr>
              <a:buSzPts val="3000"/>
              <a:buFont typeface="Arial"/>
              <a:buNone/>
              <a:defRPr b="0" i="1" sz="3000" u="none" cap="none" strike="noStrike">
                <a:solidFill>
                  <a:srgbClr val="000000"/>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 name="Google Shape;90;p138"/>
          <p:cNvSpPr/>
          <p:nvPr>
            <p:ph idx="2" type="pic"/>
          </p:nvPr>
        </p:nvSpPr>
        <p:spPr>
          <a:xfrm>
            <a:off x="6096000" y="986088"/>
            <a:ext cx="5239644" cy="4704418"/>
          </a:xfrm>
          <a:prstGeom prst="rect">
            <a:avLst/>
          </a:prstGeom>
          <a:solidFill>
            <a:srgbClr val="D8D8D8"/>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21" Type="http://schemas.openxmlformats.org/officeDocument/2006/relationships/theme" Target="../theme/theme2.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7.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29"/>
          <p:cNvSpPr txBox="1"/>
          <p:nvPr/>
        </p:nvSpPr>
        <p:spPr>
          <a:xfrm>
            <a:off x="11094491" y="6277518"/>
            <a:ext cx="921179" cy="369541"/>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Leader SEEDS</a:t>
            </a:r>
            <a:endParaRPr b="0" i="0" sz="1400" u="none" cap="none" strike="noStrike">
              <a:solidFill>
                <a:srgbClr val="000000"/>
              </a:solidFill>
              <a:latin typeface="Arial"/>
              <a:ea typeface="Arial"/>
              <a:cs typeface="Arial"/>
              <a:sym typeface="Arial"/>
            </a:endParaRPr>
          </a:p>
        </p:txBody>
      </p:sp>
      <p:cxnSp>
        <p:nvCxnSpPr>
          <p:cNvPr id="11" name="Google Shape;11;p129"/>
          <p:cNvCxnSpPr>
            <a:endCxn id="10" idx="1"/>
          </p:cNvCxnSpPr>
          <p:nvPr/>
        </p:nvCxnSpPr>
        <p:spPr>
          <a:xfrm>
            <a:off x="-6409" y="6462289"/>
            <a:ext cx="11100900" cy="0"/>
          </a:xfrm>
          <a:prstGeom prst="straightConnector1">
            <a:avLst/>
          </a:prstGeom>
          <a:noFill/>
          <a:ln cap="flat" cmpd="sng" w="19050">
            <a:solidFill>
              <a:srgbClr val="000000"/>
            </a:solidFill>
            <a:prstDash val="solid"/>
            <a:miter lim="800000"/>
            <a:headEnd len="sm" w="sm" type="none"/>
            <a:tailEnd len="sm" w="sm" type="none"/>
          </a:ln>
        </p:spPr>
      </p:cxnSp>
      <p:pic>
        <p:nvPicPr>
          <p:cNvPr id="12" name="Google Shape;12;p129"/>
          <p:cNvPicPr preferRelativeResize="0"/>
          <p:nvPr/>
        </p:nvPicPr>
        <p:blipFill rotWithShape="1">
          <a:blip r:embed="rId1">
            <a:alphaModFix/>
          </a:blip>
          <a:srcRect b="41908" l="62665" r="17120" t="45652"/>
          <a:stretch/>
        </p:blipFill>
        <p:spPr>
          <a:xfrm>
            <a:off x="10427999" y="6099654"/>
            <a:ext cx="600505" cy="3695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4.png"/><Relationship Id="rId4" Type="http://schemas.openxmlformats.org/officeDocument/2006/relationships/image" Target="../media/image45.png"/><Relationship Id="rId5" Type="http://schemas.openxmlformats.org/officeDocument/2006/relationships/hyperlink" Target="https://www.youtube.com/watch?v=D-hfFocz5OY" TargetMode="External"/><Relationship Id="rId6" Type="http://schemas.openxmlformats.org/officeDocument/2006/relationships/hyperlink" Target="https://www.youtube.com/watch?v=D-hfFocz5OY" TargetMode="External"/><Relationship Id="rId7" Type="http://schemas.openxmlformats.org/officeDocument/2006/relationships/image" Target="../media/image5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chart" Target="../charts/char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8.xml"/><Relationship Id="rId3" Type="http://schemas.openxmlformats.org/officeDocument/2006/relationships/image" Target="../media/image52.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5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7.xml"/><Relationship Id="rId3" Type="http://schemas.openxmlformats.org/officeDocument/2006/relationships/image" Target="../media/image51.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8.xml"/><Relationship Id="rId3" Type="http://schemas.openxmlformats.org/officeDocument/2006/relationships/image" Target="../media/image51.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5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0.xml"/><Relationship Id="rId3" Type="http://schemas.openxmlformats.org/officeDocument/2006/relationships/image" Target="../media/image49.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hyperlink" Target="https://www.youtube.com/embed/5a9AQeSFI1Y?start=3&amp;feature=oembed" TargetMode="External"/><Relationship Id="rId4" Type="http://schemas.openxmlformats.org/officeDocument/2006/relationships/hyperlink" Target="https://www.youtube.com/embed/gCfzeONu3Mo?feature=oembed" TargetMode="External"/><Relationship Id="rId5" Type="http://schemas.openxmlformats.org/officeDocument/2006/relationships/hyperlink" Target="https://asana.com/resources/organizational-silos" TargetMode="External"/><Relationship Id="rId6" Type="http://schemas.openxmlformats.org/officeDocument/2006/relationships/hyperlink" Target="https://donorbox.org/nonprofit-blog/nonprofit-org-chart"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 Id="rId3" Type="http://schemas.openxmlformats.org/officeDocument/2006/relationships/hyperlink" Target="https://www.webfx.com/industries/nonprofits/inbound-marketing/" TargetMode="External"/><Relationship Id="rId4" Type="http://schemas.openxmlformats.org/officeDocument/2006/relationships/hyperlink" Target="https://www.powershow.com/view0/8c6863-MDAwN/Inbound_Marketing_vs_Outbound_Marketing_powerpoint_ppt_presentation" TargetMode="External"/><Relationship Id="rId5" Type="http://schemas.openxmlformats.org/officeDocument/2006/relationships/hyperlink" Target="https://blog.hubspot.com/marketing/how-to-run-a-lean-mean-nonprofit-marketing-machine#what-is-nonprofit-marketing" TargetMode="External"/><Relationship Id="rId6" Type="http://schemas.openxmlformats.org/officeDocument/2006/relationships/hyperlink" Target="https://blog.hubspot.com/blog/tabid/6307/bid/5587/Survey-Inbound-Marketing-Cost-Per-Lead-Is-60-Lower-Than-Outbound.aspx" TargetMode="External"/><Relationship Id="rId7" Type="http://schemas.openxmlformats.org/officeDocument/2006/relationships/hyperlink" Target="https://www.linkedin.com/business/marketing/blog/content-marketing/customer-journey-map-definition-benefits-examples" TargetMode="External"/><Relationship Id="rId8" Type="http://schemas.openxmlformats.org/officeDocument/2006/relationships/hyperlink" Target="https://www.linkedin.com/advice/0/how-do-you-create-implement-customer-journey#:~:text=Customer%20journey%20mapping%20is%20a,deliver%20more%20value%20and%20impact" TargetMode="Externa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hyperlink" Target="https://uxplanet.org/storytelling-elements-31b2a6a7e373"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 Id="rId3" Type="http://schemas.openxmlformats.org/officeDocument/2006/relationships/hyperlink" Target="https://uxplanet.org/storytelling-elements-31b2a6a7e373" TargetMode="External"/><Relationship Id="rId4" Type="http://schemas.openxmlformats.org/officeDocument/2006/relationships/hyperlink" Target="https://industrialscripts.com/writing-dialogue-examples/#WhatisGreatDialogue"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hyperlink" Target="https://repeatreplay.com/songs-that-tell-a-story/" TargetMode="External"/><Relationship Id="rId4" Type="http://schemas.openxmlformats.org/officeDocument/2006/relationships/hyperlink" Target="https://visme.co/blog/visual-storytelling-examples-instagram/" TargetMode="External"/><Relationship Id="rId5" Type="http://schemas.openxmlformats.org/officeDocument/2006/relationships/hyperlink" Target="https://www.writersdigest.com/be-inspired/plot-twist-ideas-and-prompts-for-writers" TargetMode="External"/><Relationship Id="rId6" Type="http://schemas.openxmlformats.org/officeDocument/2006/relationships/hyperlink" Target="https://commission.europa.eu/select-language?destination=/node/9"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hyperlink" Target="https://blog.jostle.me/blog/7-ways-to-improve-internal-communication-at-your-business-2-2/" TargetMode="Externa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hyperlink" Target="https://blog.jostle.me/blog/7-ways-to-improve-internal-communication-at-your-business-2-2/" TargetMode="Externa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hyperlink" Target="https://blog.jostle.me/blog/7-ways-to-improve-internal-communication-at-your-business-2-2/" TargetMode="Externa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22.jpg"/><Relationship Id="rId4" Type="http://schemas.openxmlformats.org/officeDocument/2006/relationships/hyperlink" Target="https://www.goodreads.com/work/quotes/2422333"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hyperlink" Target="http://freepik" TargetMode="Externa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hyperlink" Target="https://www.youtube.com/embed/gCfzeONu3Mo?feature=oembed" TargetMode="Externa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3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2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 Id="rId3" Type="http://schemas.openxmlformats.org/officeDocument/2006/relationships/image" Target="../media/image1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2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comments" Target="../comments/commen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3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hyperlink" Target="about:blank" TargetMode="External"/><Relationship Id="rId4" Type="http://schemas.openxmlformats.org/officeDocument/2006/relationships/image" Target="../media/image3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1.xml"/><Relationship Id="rId3" Type="http://schemas.openxmlformats.org/officeDocument/2006/relationships/image" Target="../media/image3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 Id="rId3" Type="http://schemas.openxmlformats.org/officeDocument/2006/relationships/image" Target="../media/image2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hyperlink" Target="https://uxplanet.org/storytelling-elements-31b2a6a7e373" TargetMode="External"/><Relationship Id="rId4" Type="http://schemas.openxmlformats.org/officeDocument/2006/relationships/hyperlink" Target="https://www.softschools.com/examples/grammar/plot_examples/186/"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hyperlink" Target="https://wp.nyu.edu/steinhardt-appsych_opus/finding-nemo-the-role-of-loss-in-empathy-and-satisfaction/"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hyperlink" Target="https://industrialscripts.com/writing-dialogue-examples/#WhatisGreatDialogue?"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 Id="rId3" Type="http://schemas.openxmlformats.org/officeDocument/2006/relationships/image" Target="../media/image31.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 Id="rId3" Type="http://schemas.openxmlformats.org/officeDocument/2006/relationships/image" Target="../media/image40.png"/><Relationship Id="rId4" Type="http://schemas.openxmlformats.org/officeDocument/2006/relationships/hyperlink" Target="https://www.seanchoiche.com/gallery"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 Id="rId3" Type="http://schemas.openxmlformats.org/officeDocument/2006/relationships/image" Target="../media/image27.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 Id="rId3" Type="http://schemas.openxmlformats.org/officeDocument/2006/relationships/image" Target="../media/image47.png"/><Relationship Id="rId4" Type="http://schemas.openxmlformats.org/officeDocument/2006/relationships/hyperlink" Target="https://www.seanchoiche.com/gallery"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4.xml"/><Relationship Id="rId3" Type="http://schemas.openxmlformats.org/officeDocument/2006/relationships/image" Target="../media/image55.png"/><Relationship Id="rId4" Type="http://schemas.openxmlformats.org/officeDocument/2006/relationships/hyperlink" Target="https://blog.vantagecircle.com/business-communication-tools/"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6.xml"/><Relationship Id="rId3" Type="http://schemas.openxmlformats.org/officeDocument/2006/relationships/image" Target="../media/image26.png"/><Relationship Id="rId4" Type="http://schemas.openxmlformats.org/officeDocument/2006/relationships/image" Target="../media/image3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7.xml"/><Relationship Id="rId3" Type="http://schemas.openxmlformats.org/officeDocument/2006/relationships/image" Target="../media/image23.png"/><Relationship Id="rId4" Type="http://schemas.openxmlformats.org/officeDocument/2006/relationships/image" Target="../media/image2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8.xml"/><Relationship Id="rId3" Type="http://schemas.openxmlformats.org/officeDocument/2006/relationships/image" Target="../media/image41.png"/><Relationship Id="rId4" Type="http://schemas.openxmlformats.org/officeDocument/2006/relationships/image" Target="../media/image3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0.xml"/><Relationship Id="rId3" Type="http://schemas.openxmlformats.org/officeDocument/2006/relationships/image" Target="../media/image3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1.xml"/><Relationship Id="rId3" Type="http://schemas.openxmlformats.org/officeDocument/2006/relationships/image" Target="../media/image3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2.xml"/><Relationship Id="rId3" Type="http://schemas.openxmlformats.org/officeDocument/2006/relationships/image" Target="../media/image48.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4.xml"/><Relationship Id="rId3" Type="http://schemas.openxmlformats.org/officeDocument/2006/relationships/image" Target="../media/image4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5.xml"/><Relationship Id="rId3" Type="http://schemas.openxmlformats.org/officeDocument/2006/relationships/image" Target="../media/image5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6.xml"/><Relationship Id="rId3" Type="http://schemas.openxmlformats.org/officeDocument/2006/relationships/image" Target="../media/image4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7.xml"/><Relationship Id="rId3" Type="http://schemas.openxmlformats.org/officeDocument/2006/relationships/image" Target="../media/image57.png"/><Relationship Id="rId4" Type="http://schemas.openxmlformats.org/officeDocument/2006/relationships/hyperlink" Target="https://www.pickcel.com/blog/best-internal-communication-tools/"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
          <p:cNvSpPr txBox="1"/>
          <p:nvPr>
            <p:ph idx="1" type="body"/>
          </p:nvPr>
        </p:nvSpPr>
        <p:spPr>
          <a:xfrm>
            <a:off x="4171950" y="1704565"/>
            <a:ext cx="7472122" cy="13251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800"/>
              <a:buNone/>
            </a:pPr>
            <a:r>
              <a:rPr b="0" lang="en-US"/>
              <a:t>Effektive digitale Kommunikation</a:t>
            </a:r>
            <a:br>
              <a:rPr b="0" lang="en-US"/>
            </a:br>
            <a:endParaRPr/>
          </a:p>
        </p:txBody>
      </p:sp>
      <p:sp>
        <p:nvSpPr>
          <p:cNvPr id="205" name="Google Shape;205;p1"/>
          <p:cNvSpPr txBox="1"/>
          <p:nvPr>
            <p:ph idx="3" type="body"/>
          </p:nvPr>
        </p:nvSpPr>
        <p:spPr>
          <a:xfrm>
            <a:off x="598505" y="5197523"/>
            <a:ext cx="5041923" cy="7207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0000"/>
              </a:buClr>
              <a:buSzPts val="3200"/>
              <a:buNone/>
            </a:pPr>
            <a:r>
              <a:rPr lang="en-US"/>
              <a:t>www.</a:t>
            </a:r>
            <a:r>
              <a:rPr b="1" lang="en-US" sz="3600"/>
              <a:t>leaderseeds</a:t>
            </a:r>
            <a:r>
              <a:rPr lang="en-US"/>
              <a:t>.eu</a:t>
            </a:r>
            <a:endParaRPr/>
          </a:p>
        </p:txBody>
      </p:sp>
      <p:sp>
        <p:nvSpPr>
          <p:cNvPr id="206" name="Google Shape;206;p1"/>
          <p:cNvSpPr txBox="1"/>
          <p:nvPr/>
        </p:nvSpPr>
        <p:spPr>
          <a:xfrm>
            <a:off x="4171950" y="3348624"/>
            <a:ext cx="7815022" cy="225073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4800"/>
              <a:buFont typeface="Arial"/>
              <a:buNone/>
            </a:pPr>
            <a:r>
              <a:rPr b="0" i="0" lang="en-US" sz="4800" u="none" cap="none" strike="noStrike">
                <a:solidFill>
                  <a:srgbClr val="000000"/>
                </a:solidFill>
                <a:latin typeface="Calibri"/>
                <a:ea typeface="Calibri"/>
                <a:cs typeface="Calibri"/>
                <a:sym typeface="Calibri"/>
              </a:rPr>
              <a:t>Modul 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10"/>
          <p:cNvSpPr txBox="1"/>
          <p:nvPr>
            <p:ph idx="1" type="body"/>
          </p:nvPr>
        </p:nvSpPr>
        <p:spPr>
          <a:xfrm>
            <a:off x="798380" y="1900594"/>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a:t>2-3 Stunden Inhalt (bitte Zeit für theoretischen Teil, Übungen und Einzelarbeit einplanen)</a:t>
            </a:r>
            <a:endParaRPr/>
          </a:p>
          <a:p>
            <a:pPr indent="-190500" lvl="0" marL="342900" rtl="0" algn="l">
              <a:lnSpc>
                <a:spcPct val="90000"/>
              </a:lnSpc>
              <a:spcBef>
                <a:spcPts val="1000"/>
              </a:spcBef>
              <a:spcAft>
                <a:spcPts val="0"/>
              </a:spcAft>
              <a:buClr>
                <a:srgbClr val="000000"/>
              </a:buClr>
              <a:buSzPts val="2400"/>
              <a:buNone/>
            </a:pPr>
            <a:r>
              <a:t/>
            </a:r>
            <a:endParaRPr/>
          </a:p>
          <a:p>
            <a:pPr indent="-190500" lvl="0" marL="342900" rtl="0" algn="l">
              <a:lnSpc>
                <a:spcPct val="90000"/>
              </a:lnSpc>
              <a:spcBef>
                <a:spcPts val="1000"/>
              </a:spcBef>
              <a:spcAft>
                <a:spcPts val="0"/>
              </a:spcAft>
              <a:buClr>
                <a:srgbClr val="000000"/>
              </a:buClr>
              <a:buSzPts val="2400"/>
              <a:buNone/>
            </a:pPr>
            <a:r>
              <a:t/>
            </a:r>
            <a:endParaRPr/>
          </a:p>
        </p:txBody>
      </p:sp>
      <p:sp>
        <p:nvSpPr>
          <p:cNvPr id="272" name="Google Shape;272;p10"/>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Dauer des Moduls</a:t>
            </a:r>
            <a:br>
              <a:rPr lang="en-US"/>
            </a:b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100"/>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Nutzung von Social Media </a:t>
            </a:r>
            <a:br>
              <a:rPr lang="en-US"/>
            </a:br>
            <a:endParaRPr/>
          </a:p>
        </p:txBody>
      </p:sp>
      <p:pic>
        <p:nvPicPr>
          <p:cNvPr id="1058" name="Google Shape;1058;p100"/>
          <p:cNvPicPr preferRelativeResize="0"/>
          <p:nvPr/>
        </p:nvPicPr>
        <p:blipFill rotWithShape="1">
          <a:blip r:embed="rId3">
            <a:alphaModFix/>
          </a:blip>
          <a:srcRect b="5572" l="8385" r="9307" t="10823"/>
          <a:stretch/>
        </p:blipFill>
        <p:spPr>
          <a:xfrm>
            <a:off x="4005449" y="1447737"/>
            <a:ext cx="7941283" cy="4839954"/>
          </a:xfrm>
          <a:prstGeom prst="rect">
            <a:avLst/>
          </a:prstGeom>
          <a:noFill/>
          <a:ln>
            <a:noFill/>
          </a:ln>
        </p:spPr>
      </p:pic>
      <p:sp>
        <p:nvSpPr>
          <p:cNvPr id="1059" name="Google Shape;1059;p100"/>
          <p:cNvSpPr txBox="1"/>
          <p:nvPr/>
        </p:nvSpPr>
        <p:spPr>
          <a:xfrm>
            <a:off x="5189330" y="1893434"/>
            <a:ext cx="5665788" cy="3478212"/>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rgbClr val="7F7F7F"/>
              </a:buClr>
              <a:buSzPts val="2800"/>
              <a:buFont typeface="Arial"/>
              <a:buNone/>
            </a:pPr>
            <a:r>
              <a:rPr b="0" i="0" lang="en-US" sz="2800" u="none" cap="none" strike="noStrike">
                <a:solidFill>
                  <a:srgbClr val="7F7F7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7F7F7F"/>
              </a:buClr>
              <a:buSzPts val="2800"/>
              <a:buFont typeface="Arial"/>
              <a:buNone/>
            </a:pPr>
            <a:r>
              <a:t/>
            </a:r>
            <a:endParaRPr b="0" i="0" sz="2800" u="none" cap="none" strike="noStrike">
              <a:solidFill>
                <a:srgbClr val="7F7F7F"/>
              </a:solidFill>
              <a:latin typeface="Calibri"/>
              <a:ea typeface="Calibri"/>
              <a:cs typeface="Calibri"/>
              <a:sym typeface="Calibri"/>
            </a:endParaRPr>
          </a:p>
          <a:p>
            <a:pPr indent="-228600" lvl="0" marL="228600" marR="0" rtl="0" algn="l">
              <a:lnSpc>
                <a:spcPct val="90000"/>
              </a:lnSpc>
              <a:spcBef>
                <a:spcPts val="1000"/>
              </a:spcBef>
              <a:spcAft>
                <a:spcPts val="0"/>
              </a:spcAft>
              <a:buClr>
                <a:srgbClr val="7F7F7F"/>
              </a:buClr>
              <a:buSzPts val="2800"/>
              <a:buFont typeface="Arial"/>
              <a:buNone/>
            </a:pPr>
            <a:r>
              <a:rPr b="0" i="0" lang="en-US" sz="2800" u="none" cap="none" strike="noStrike">
                <a:solidFill>
                  <a:srgbClr val="7F7F7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7F7F7F"/>
              </a:buClr>
              <a:buSzPts val="2800"/>
              <a:buFont typeface="Arial"/>
              <a:buNone/>
            </a:pPr>
            <a:r>
              <a:rPr b="0" i="0" lang="en-US" sz="2800" u="none" cap="none" strike="noStrike">
                <a:solidFill>
                  <a:srgbClr val="7F7F7F"/>
                </a:solidFill>
                <a:latin typeface="Calibri"/>
                <a:ea typeface="Calibri"/>
                <a:cs typeface="Calibri"/>
                <a:sym typeface="Calibri"/>
              </a:rPr>
              <a:t>            Click here  to add photo</a:t>
            </a:r>
            <a:endParaRPr b="0" i="0" sz="1400" u="none" cap="none" strike="noStrike">
              <a:solidFill>
                <a:srgbClr val="000000"/>
              </a:solidFill>
              <a:latin typeface="Arial"/>
              <a:ea typeface="Arial"/>
              <a:cs typeface="Arial"/>
              <a:sym typeface="Arial"/>
            </a:endParaRPr>
          </a:p>
        </p:txBody>
      </p:sp>
      <p:pic>
        <p:nvPicPr>
          <p:cNvPr descr="Cámara de vídeo contorno" id="1060" name="Google Shape;1060;p100"/>
          <p:cNvPicPr preferRelativeResize="0"/>
          <p:nvPr/>
        </p:nvPicPr>
        <p:blipFill rotWithShape="1">
          <a:blip r:embed="rId4">
            <a:alphaModFix/>
          </a:blip>
          <a:srcRect b="0" l="0" r="0" t="0"/>
          <a:stretch/>
        </p:blipFill>
        <p:spPr>
          <a:xfrm>
            <a:off x="490073" y="1740635"/>
            <a:ext cx="1149012" cy="1149012"/>
          </a:xfrm>
          <a:prstGeom prst="rect">
            <a:avLst/>
          </a:prstGeom>
          <a:noFill/>
          <a:ln>
            <a:noFill/>
          </a:ln>
        </p:spPr>
      </p:pic>
      <p:sp>
        <p:nvSpPr>
          <p:cNvPr id="1061" name="Google Shape;1061;p100"/>
          <p:cNvSpPr txBox="1"/>
          <p:nvPr/>
        </p:nvSpPr>
        <p:spPr>
          <a:xfrm>
            <a:off x="1639085" y="2251391"/>
            <a:ext cx="2676241" cy="1754286"/>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0" i="0" lang="en-US" sz="2400" u="none" cap="none" strike="noStrike">
                <a:solidFill>
                  <a:srgbClr val="000000"/>
                </a:solidFill>
                <a:latin typeface="Calibri"/>
                <a:ea typeface="Calibri"/>
                <a:cs typeface="Calibri"/>
                <a:sym typeface="Calibri"/>
              </a:rPr>
              <a:t>Sehen Sie sich dieses Video an </a:t>
            </a:r>
            <a:r>
              <a:rPr b="0" i="0" lang="en-US" sz="2400" u="sng" cap="none" strike="noStrike">
                <a:solidFill>
                  <a:srgbClr val="096E6C"/>
                </a:solidFill>
                <a:latin typeface="Calibri"/>
                <a:ea typeface="Calibri"/>
                <a:cs typeface="Calibri"/>
                <a:sym typeface="Calibri"/>
                <a:hlinkClick r:id="rId5">
                  <a:extLst>
                    <a:ext uri="{A12FA001-AC4F-418D-AE19-62706E023703}">
                      <ahyp:hlinkClr val="tx"/>
                    </a:ext>
                  </a:extLst>
                </a:hlinkClick>
              </a:rPr>
              <a:t>Popular Social Media Channels for your Business </a:t>
            </a:r>
            <a:endParaRPr b="0" i="0" sz="2400" u="none" cap="none" strike="noStrike">
              <a:solidFill>
                <a:srgbClr val="096E6C"/>
              </a:solidFill>
              <a:latin typeface="Calibri"/>
              <a:ea typeface="Calibri"/>
              <a:cs typeface="Calibri"/>
              <a:sym typeface="Calibri"/>
            </a:endParaRPr>
          </a:p>
        </p:txBody>
      </p:sp>
      <p:pic>
        <p:nvPicPr>
          <p:cNvPr id="1062" name="Google Shape;1062;p100">
            <a:hlinkClick r:id="rId6"/>
          </p:cNvPr>
          <p:cNvPicPr preferRelativeResize="0"/>
          <p:nvPr/>
        </p:nvPicPr>
        <p:blipFill rotWithShape="1">
          <a:blip r:embed="rId7">
            <a:alphaModFix/>
          </a:blip>
          <a:srcRect b="0" l="0" r="0" t="0"/>
          <a:stretch/>
        </p:blipFill>
        <p:spPr>
          <a:xfrm>
            <a:off x="5189330" y="1884032"/>
            <a:ext cx="5665788" cy="3472579"/>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sp>
        <p:nvSpPr>
          <p:cNvPr id="1068" name="Google Shape;1068;p101"/>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chemeClr val="accent2"/>
              </a:buClr>
              <a:buSzPts val="2400"/>
              <a:buFont typeface="Calibri"/>
              <a:buAutoNum type="arabicPeriod"/>
            </a:pPr>
            <a:r>
              <a:rPr b="1" lang="en-US">
                <a:solidFill>
                  <a:schemeClr val="accent2"/>
                </a:solidFill>
              </a:rPr>
              <a:t>Der Benutzer steht an erster Stelle: </a:t>
            </a:r>
            <a:r>
              <a:rPr lang="en-US"/>
              <a:t>Wenn Sie den Benutzer und die Kommunikationspräferenzen kennen, erhöhen sich die Möglichkeiten, ihn zu erreichen. Im Wesentlichen geht es darum, Strategien anzuwenden und die Botschaft entsprechend an Alter, Kommunikationsstil, Art des Publikums und Sprachgebrauch anzupassen. </a:t>
            </a:r>
            <a:endParaRPr/>
          </a:p>
          <a:p>
            <a:pPr indent="-304800" lvl="0" marL="457200" rtl="0" algn="l">
              <a:lnSpc>
                <a:spcPct val="90000"/>
              </a:lnSpc>
              <a:spcBef>
                <a:spcPts val="1000"/>
              </a:spcBef>
              <a:spcAft>
                <a:spcPts val="0"/>
              </a:spcAft>
              <a:buClr>
                <a:srgbClr val="000000"/>
              </a:buClr>
              <a:buSzPts val="2400"/>
              <a:buFont typeface="Calibri"/>
              <a:buNone/>
            </a:pPr>
            <a:r>
              <a:t/>
            </a:r>
            <a:endParaRPr/>
          </a:p>
          <a:p>
            <a:pPr indent="-457200" lvl="0" marL="457200" rtl="0" algn="l">
              <a:lnSpc>
                <a:spcPct val="90000"/>
              </a:lnSpc>
              <a:spcBef>
                <a:spcPts val="1000"/>
              </a:spcBef>
              <a:spcAft>
                <a:spcPts val="0"/>
              </a:spcAft>
              <a:buClr>
                <a:schemeClr val="accent2"/>
              </a:buClr>
              <a:buSzPts val="2400"/>
              <a:buFont typeface="Arial"/>
              <a:buChar char="•"/>
            </a:pPr>
            <a:r>
              <a:rPr lang="en-US"/>
              <a:t>Eine gute Methode, um die Zielgruppe zu kennen, ist die Erstellung von Benutzerpersönlichkeiten. Durch die Verwendung von User Personas werden die Präferenzen der einzelnen Segmente (Stakeholder, Partner, Verbraucher usw.) eingegrenzt.. </a:t>
            </a:r>
            <a:endParaRPr/>
          </a:p>
          <a:p>
            <a:pPr indent="0" lvl="0" marL="0" rtl="0" algn="l">
              <a:lnSpc>
                <a:spcPct val="90000"/>
              </a:lnSpc>
              <a:spcBef>
                <a:spcPts val="1000"/>
              </a:spcBef>
              <a:spcAft>
                <a:spcPts val="0"/>
              </a:spcAft>
              <a:buClr>
                <a:srgbClr val="000000"/>
              </a:buClr>
              <a:buSzPts val="2400"/>
              <a:buNone/>
            </a:pPr>
            <a:r>
              <a:t/>
            </a:r>
            <a:endParaRPr/>
          </a:p>
          <a:p>
            <a:pPr indent="0" lvl="0" marL="0" rtl="0" algn="l">
              <a:lnSpc>
                <a:spcPct val="90000"/>
              </a:lnSpc>
              <a:spcBef>
                <a:spcPts val="1000"/>
              </a:spcBef>
              <a:spcAft>
                <a:spcPts val="0"/>
              </a:spcAft>
              <a:buClr>
                <a:srgbClr val="000000"/>
              </a:buClr>
              <a:buSzPts val="2400"/>
              <a:buNone/>
            </a:pPr>
            <a:r>
              <a:t/>
            </a:r>
            <a:endParaRPr/>
          </a:p>
        </p:txBody>
      </p:sp>
      <p:sp>
        <p:nvSpPr>
          <p:cNvPr id="1069" name="Google Shape;1069;p101"/>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Einige Tipps, die Sie bei der Kommunikation beachten sollten </a:t>
            </a:r>
            <a:br>
              <a:rPr lang="en-US"/>
            </a:b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102"/>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chemeClr val="accent2"/>
              </a:buClr>
              <a:buSzPts val="2400"/>
              <a:buFont typeface="Calibri"/>
              <a:buAutoNum type="arabicPeriod" startAt="2"/>
            </a:pPr>
            <a:r>
              <a:rPr b="1" lang="en-US">
                <a:solidFill>
                  <a:schemeClr val="accent2"/>
                </a:solidFill>
              </a:rPr>
              <a:t>Drängen Sie Benutzer nicht zu einer Informationsüberflutung: </a:t>
            </a:r>
            <a:r>
              <a:rPr lang="en-US"/>
              <a:t>In Anbetracht der Anzahl der Informationen, die die Menschen täglich erhalten, sollte die Kommunikation auf der Verwendung von Schlüsselwörtern basieren, um die Aufmerksamkeit der Benutzer zu erregen und ihr Interesse zu wecken. </a:t>
            </a:r>
            <a:endParaRPr/>
          </a:p>
          <a:p>
            <a:pPr indent="-304800" lvl="0" marL="457200" rtl="0" algn="l">
              <a:lnSpc>
                <a:spcPct val="90000"/>
              </a:lnSpc>
              <a:spcBef>
                <a:spcPts val="1000"/>
              </a:spcBef>
              <a:spcAft>
                <a:spcPts val="0"/>
              </a:spcAft>
              <a:buClr>
                <a:srgbClr val="000000"/>
              </a:buClr>
              <a:buSzPts val="2400"/>
              <a:buFont typeface="Calibri"/>
              <a:buNone/>
            </a:pPr>
            <a:r>
              <a:t/>
            </a:r>
            <a:endParaRPr/>
          </a:p>
          <a:p>
            <a:pPr indent="-457200" lvl="0" marL="457200" rtl="0" algn="l">
              <a:lnSpc>
                <a:spcPct val="90000"/>
              </a:lnSpc>
              <a:spcBef>
                <a:spcPts val="1000"/>
              </a:spcBef>
              <a:spcAft>
                <a:spcPts val="0"/>
              </a:spcAft>
              <a:buClr>
                <a:schemeClr val="accent2"/>
              </a:buClr>
              <a:buSzPts val="2400"/>
              <a:buFont typeface="Arial"/>
              <a:buChar char="•"/>
            </a:pPr>
            <a:r>
              <a:rPr lang="en-US"/>
              <a:t>Bei der externen Kommunikation geht es darum, jedem Ihrer Zielgruppensegmente einen Mehrwert zu bieten und sich dadurch mit Ihrer Zielgruppe zu verbinden. </a:t>
            </a:r>
            <a:endParaRPr/>
          </a:p>
          <a:p>
            <a:pPr indent="0" lvl="0" marL="0" rtl="0" algn="l">
              <a:lnSpc>
                <a:spcPct val="90000"/>
              </a:lnSpc>
              <a:spcBef>
                <a:spcPts val="1000"/>
              </a:spcBef>
              <a:spcAft>
                <a:spcPts val="0"/>
              </a:spcAft>
              <a:buClr>
                <a:srgbClr val="000000"/>
              </a:buClr>
              <a:buSzPts val="2400"/>
              <a:buNone/>
            </a:pPr>
            <a:r>
              <a:t/>
            </a:r>
            <a:endParaRPr/>
          </a:p>
        </p:txBody>
      </p:sp>
      <p:sp>
        <p:nvSpPr>
          <p:cNvPr id="1076" name="Google Shape;1076;p102"/>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600"/>
              <a:buNone/>
            </a:pPr>
            <a:r>
              <a:rPr lang="en-US"/>
              <a:t>Some Tips to Bear in Mind while Communicating </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p103"/>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chemeClr val="accent2"/>
              </a:buClr>
              <a:buSzPts val="2400"/>
              <a:buFont typeface="Calibri"/>
              <a:buAutoNum type="arabicPeriod" startAt="3"/>
            </a:pPr>
            <a:r>
              <a:rPr b="1" lang="en-US">
                <a:solidFill>
                  <a:schemeClr val="accent2"/>
                </a:solidFill>
              </a:rPr>
              <a:t>Der Einsatz von Video: </a:t>
            </a:r>
            <a:r>
              <a:rPr lang="en-US"/>
              <a:t>Die Verwendung von Video ist aufgrund der emotionalen Aspekte äußerst wichtig Es könnte aufwachen, wie im vorherigen Abschnitt kommentiert, wird die Verwendung von Video eine bessere Erinnerung an die Botschaft darstellen. </a:t>
            </a:r>
            <a:endParaRPr/>
          </a:p>
          <a:p>
            <a:pPr indent="-304800" lvl="0" marL="457200" rtl="0" algn="l">
              <a:lnSpc>
                <a:spcPct val="90000"/>
              </a:lnSpc>
              <a:spcBef>
                <a:spcPts val="1000"/>
              </a:spcBef>
              <a:spcAft>
                <a:spcPts val="0"/>
              </a:spcAft>
              <a:buClr>
                <a:srgbClr val="000000"/>
              </a:buClr>
              <a:buSzPts val="2400"/>
              <a:buFont typeface="Calibri"/>
              <a:buNone/>
            </a:pPr>
            <a:r>
              <a:t/>
            </a:r>
            <a:endParaRPr/>
          </a:p>
          <a:p>
            <a:pPr indent="-457200" lvl="0" marL="457200" rtl="0" algn="l">
              <a:lnSpc>
                <a:spcPct val="90000"/>
              </a:lnSpc>
              <a:spcBef>
                <a:spcPts val="1000"/>
              </a:spcBef>
              <a:spcAft>
                <a:spcPts val="0"/>
              </a:spcAft>
              <a:buClr>
                <a:schemeClr val="accent2"/>
              </a:buClr>
              <a:buSzPts val="2400"/>
              <a:buFont typeface="Arial"/>
              <a:buChar char="•"/>
            </a:pPr>
            <a:r>
              <a:rPr lang="en-US"/>
              <a:t>Darüber hinaus sind Videos eine großartige Quelle, um Benutzer zu erreichen, die visuelle Inhalte bevorzugen. </a:t>
            </a:r>
            <a:endParaRPr/>
          </a:p>
          <a:p>
            <a:pPr indent="-304800" lvl="0" marL="457200" rtl="0" algn="l">
              <a:lnSpc>
                <a:spcPct val="90000"/>
              </a:lnSpc>
              <a:spcBef>
                <a:spcPts val="1000"/>
              </a:spcBef>
              <a:spcAft>
                <a:spcPts val="0"/>
              </a:spcAft>
              <a:buClr>
                <a:srgbClr val="000000"/>
              </a:buClr>
              <a:buSzPts val="2400"/>
              <a:buFont typeface="Calibri"/>
              <a:buNone/>
            </a:pPr>
            <a:r>
              <a:t/>
            </a:r>
            <a:endParaRPr/>
          </a:p>
          <a:p>
            <a:pPr indent="-457200" lvl="0" marL="457200" rtl="0" algn="l">
              <a:lnSpc>
                <a:spcPct val="90000"/>
              </a:lnSpc>
              <a:spcBef>
                <a:spcPts val="1000"/>
              </a:spcBef>
              <a:spcAft>
                <a:spcPts val="0"/>
              </a:spcAft>
              <a:buClr>
                <a:schemeClr val="accent2"/>
              </a:buClr>
              <a:buSzPts val="2400"/>
              <a:buFont typeface="Calibri"/>
              <a:buAutoNum type="arabicPeriod" startAt="4"/>
            </a:pPr>
            <a:r>
              <a:rPr b="1" lang="en-US">
                <a:solidFill>
                  <a:schemeClr val="accent2"/>
                </a:solidFill>
              </a:rPr>
              <a:t>Schaffen Sie eine solide Marke: </a:t>
            </a:r>
            <a:r>
              <a:rPr lang="en-US"/>
              <a:t>Die Marke zu schaffen oder zu verbessern ist kein einfacher Schritt. </a:t>
            </a:r>
            <a:endParaRPr/>
          </a:p>
        </p:txBody>
      </p:sp>
      <p:sp>
        <p:nvSpPr>
          <p:cNvPr id="1083" name="Google Shape;1083;p103"/>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sz="3300"/>
              <a:t>Einige Tipps, die Sie bei der Kommunikation beachten sollten </a:t>
            </a:r>
            <a:br>
              <a:rPr lang="en-US" sz="3300"/>
            </a:br>
            <a:endParaRPr sz="3300"/>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104"/>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chemeClr val="accent2"/>
              </a:buClr>
              <a:buSzPts val="2400"/>
              <a:buFont typeface="Calibri"/>
              <a:buAutoNum type="arabicPeriod" startAt="4"/>
            </a:pPr>
            <a:r>
              <a:rPr b="1" lang="en-US">
                <a:solidFill>
                  <a:schemeClr val="accent2"/>
                </a:solidFill>
              </a:rPr>
              <a:t>Schaffen Sie eine solide Marke (Forts.): </a:t>
            </a:r>
            <a:r>
              <a:rPr lang="en-US"/>
              <a:t>Es gibt mehrere Aspekte, die berücksichtigt werden müssen...</a:t>
            </a:r>
            <a:endParaRPr/>
          </a:p>
          <a:p>
            <a:pPr indent="-304800" lvl="0" marL="457200" rtl="0" algn="l">
              <a:lnSpc>
                <a:spcPct val="90000"/>
              </a:lnSpc>
              <a:spcBef>
                <a:spcPts val="1000"/>
              </a:spcBef>
              <a:spcAft>
                <a:spcPts val="0"/>
              </a:spcAft>
              <a:buClr>
                <a:srgbClr val="000000"/>
              </a:buClr>
              <a:buSzPts val="2400"/>
              <a:buFont typeface="Calibri"/>
              <a:buNone/>
            </a:pPr>
            <a:r>
              <a:t/>
            </a:r>
            <a:endParaRPr/>
          </a:p>
          <a:p>
            <a:pPr indent="-457200" lvl="0" marL="457200" rtl="0" algn="l">
              <a:lnSpc>
                <a:spcPct val="90000"/>
              </a:lnSpc>
              <a:spcBef>
                <a:spcPts val="1000"/>
              </a:spcBef>
              <a:spcAft>
                <a:spcPts val="0"/>
              </a:spcAft>
              <a:buClr>
                <a:schemeClr val="accent2"/>
              </a:buClr>
              <a:buSzPts val="2400"/>
              <a:buFont typeface="Arial"/>
              <a:buChar char="•"/>
            </a:pPr>
            <a:r>
              <a:rPr lang="en-US"/>
              <a:t>Was ist die Geschichte, die die Marke zu erzählen versucht? Die Geschichte hinter der Marke ist das, was sie einzigartig macht und von anderen unterscheidet. </a:t>
            </a:r>
            <a:endParaRPr/>
          </a:p>
          <a:p>
            <a:pPr indent="-304800" lvl="0" marL="457200" rtl="0" algn="l">
              <a:lnSpc>
                <a:spcPct val="90000"/>
              </a:lnSpc>
              <a:spcBef>
                <a:spcPts val="1000"/>
              </a:spcBef>
              <a:spcAft>
                <a:spcPts val="0"/>
              </a:spcAft>
              <a:buClr>
                <a:schemeClr val="accent2"/>
              </a:buClr>
              <a:buSzPts val="2400"/>
              <a:buFont typeface="Arial"/>
              <a:buNone/>
            </a:pPr>
            <a:r>
              <a:t/>
            </a:r>
            <a:endParaRPr/>
          </a:p>
          <a:p>
            <a:pPr indent="-457200" lvl="0" marL="457200" rtl="0" algn="l">
              <a:lnSpc>
                <a:spcPct val="90000"/>
              </a:lnSpc>
              <a:spcBef>
                <a:spcPts val="1000"/>
              </a:spcBef>
              <a:spcAft>
                <a:spcPts val="0"/>
              </a:spcAft>
              <a:buClr>
                <a:schemeClr val="accent2"/>
              </a:buClr>
              <a:buSzPts val="2400"/>
              <a:buFont typeface="Arial"/>
              <a:buChar char="•"/>
            </a:pPr>
            <a:r>
              <a:rPr lang="en-US"/>
              <a:t>Die Verwendung von beschreibenden, aber sachlichen Worten ist wichtig, um die Farben Ihrer Marke zu definieren. </a:t>
            </a:r>
            <a:r>
              <a:rPr lang="en-US" u="sng">
                <a:solidFill>
                  <a:srgbClr val="096E6C"/>
                </a:solidFill>
              </a:rPr>
              <a:t>Beispiele für Non-Profit-Storytelling</a:t>
            </a:r>
            <a:r>
              <a:rPr lang="en-US"/>
              <a:t>. </a:t>
            </a:r>
            <a:endParaRPr/>
          </a:p>
          <a:p>
            <a:pPr indent="0" lvl="0" marL="0" rtl="0" algn="l">
              <a:lnSpc>
                <a:spcPct val="90000"/>
              </a:lnSpc>
              <a:spcBef>
                <a:spcPts val="1000"/>
              </a:spcBef>
              <a:spcAft>
                <a:spcPts val="0"/>
              </a:spcAft>
              <a:buClr>
                <a:srgbClr val="000000"/>
              </a:buClr>
              <a:buSzPts val="2400"/>
              <a:buNone/>
            </a:pPr>
            <a:r>
              <a:t/>
            </a:r>
            <a:endParaRPr/>
          </a:p>
        </p:txBody>
      </p:sp>
      <p:sp>
        <p:nvSpPr>
          <p:cNvPr id="1090" name="Google Shape;1090;p104"/>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sz="3300"/>
              <a:t>Einige Tipps, die Sie bei der Kommunikation beachten sollten </a:t>
            </a:r>
            <a:br>
              <a:rPr lang="en-US" sz="3300"/>
            </a:br>
            <a:endParaRPr sz="3300"/>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105"/>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chemeClr val="accent2"/>
              </a:buClr>
              <a:buSzPts val="2400"/>
              <a:buFont typeface="Calibri"/>
              <a:buAutoNum type="arabicPeriod" startAt="4"/>
            </a:pPr>
            <a:r>
              <a:rPr b="1" lang="en-US" sz="2000">
                <a:solidFill>
                  <a:schemeClr val="accent2"/>
                </a:solidFill>
              </a:rPr>
              <a:t>Aspekte, die bei der Schaffung einer soliden Marke zu berücksichtigen sind (Forts.):</a:t>
            </a:r>
            <a:endParaRPr sz="2000"/>
          </a:p>
          <a:p>
            <a:pPr indent="-304800" lvl="0" marL="457200" rtl="0" algn="l">
              <a:lnSpc>
                <a:spcPct val="90000"/>
              </a:lnSpc>
              <a:spcBef>
                <a:spcPts val="1000"/>
              </a:spcBef>
              <a:spcAft>
                <a:spcPts val="0"/>
              </a:spcAft>
              <a:buClr>
                <a:srgbClr val="000000"/>
              </a:buClr>
              <a:buSzPts val="2400"/>
              <a:buFont typeface="Calibri"/>
              <a:buNone/>
            </a:pPr>
            <a:r>
              <a:t/>
            </a:r>
            <a:endParaRPr sz="2000"/>
          </a:p>
          <a:p>
            <a:pPr indent="-457200" lvl="0" marL="457200" rtl="0" algn="l">
              <a:lnSpc>
                <a:spcPct val="90000"/>
              </a:lnSpc>
              <a:spcBef>
                <a:spcPts val="1000"/>
              </a:spcBef>
              <a:spcAft>
                <a:spcPts val="0"/>
              </a:spcAft>
              <a:buClr>
                <a:schemeClr val="accent2"/>
              </a:buClr>
              <a:buSzPts val="2400"/>
              <a:buFont typeface="Arial"/>
              <a:buChar char="•"/>
            </a:pPr>
            <a:r>
              <a:rPr lang="en-US" sz="2000">
                <a:solidFill>
                  <a:schemeClr val="accent2"/>
                </a:solidFill>
              </a:rPr>
              <a:t>Farben &amp; Schriftarten: </a:t>
            </a:r>
            <a:r>
              <a:rPr lang="en-US" sz="2000"/>
              <a:t>Farben haben unterschiedliche Bedeutungen, die angesprochenen beschreibenden Wörter sollten mit den verwendeten Farben übereinstimmen. </a:t>
            </a:r>
            <a:endParaRPr sz="2000"/>
          </a:p>
          <a:p>
            <a:pPr indent="-304800" lvl="0" marL="457200" rtl="0" algn="l">
              <a:lnSpc>
                <a:spcPct val="90000"/>
              </a:lnSpc>
              <a:spcBef>
                <a:spcPts val="1000"/>
              </a:spcBef>
              <a:spcAft>
                <a:spcPts val="0"/>
              </a:spcAft>
              <a:buClr>
                <a:schemeClr val="accent2"/>
              </a:buClr>
              <a:buSzPts val="2400"/>
              <a:buFont typeface="Arial"/>
              <a:buNone/>
            </a:pPr>
            <a:r>
              <a:t/>
            </a:r>
            <a:endParaRPr sz="2000"/>
          </a:p>
          <a:p>
            <a:pPr indent="-457200" lvl="0" marL="457200" rtl="0" algn="l">
              <a:lnSpc>
                <a:spcPct val="90000"/>
              </a:lnSpc>
              <a:spcBef>
                <a:spcPts val="1000"/>
              </a:spcBef>
              <a:spcAft>
                <a:spcPts val="0"/>
              </a:spcAft>
              <a:buClr>
                <a:schemeClr val="accent2"/>
              </a:buClr>
              <a:buSzPts val="2400"/>
              <a:buFont typeface="Arial"/>
              <a:buChar char="•"/>
            </a:pPr>
            <a:r>
              <a:rPr lang="en-US" sz="2000"/>
              <a:t>In der folgenden Abbildung finden Sie eine allgemeine Beschreibung der Bedeutung von Farben, es ist jedoch wichtig, die kulturellen Besonderheiten und den Kontext der verwendeten Farben zu berücksichtigen. Nicht alle Farben bedeuten in den unterschiedlichen kulturellen Kontexten der Menschen die gleiche Bedeutung. </a:t>
            </a:r>
            <a:endParaRPr sz="2000"/>
          </a:p>
        </p:txBody>
      </p:sp>
      <p:sp>
        <p:nvSpPr>
          <p:cNvPr id="1097" name="Google Shape;1097;p105"/>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sz="3300"/>
              <a:t>Einige Tipps, die Sie bei der Kommunikation beachten sollten </a:t>
            </a:r>
            <a:br>
              <a:rPr lang="en-US" sz="3300"/>
            </a:br>
            <a:endParaRPr sz="3300"/>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106"/>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chemeClr val="accent2"/>
              </a:buClr>
              <a:buSzPts val="2400"/>
              <a:buFont typeface="Calibri"/>
              <a:buAutoNum type="arabicPeriod" startAt="4"/>
            </a:pPr>
            <a:r>
              <a:rPr b="1" lang="en-US">
                <a:solidFill>
                  <a:schemeClr val="accent2"/>
                </a:solidFill>
              </a:rPr>
              <a:t>Aspekte, die bei der Schaffung einer soliden Marke zu berücksichtigen sind (Forts.):</a:t>
            </a:r>
            <a:endParaRPr/>
          </a:p>
          <a:p>
            <a:pPr indent="-304800" lvl="0" marL="457200" rtl="0" algn="l">
              <a:lnSpc>
                <a:spcPct val="90000"/>
              </a:lnSpc>
              <a:spcBef>
                <a:spcPts val="1000"/>
              </a:spcBef>
              <a:spcAft>
                <a:spcPts val="0"/>
              </a:spcAft>
              <a:buClr>
                <a:srgbClr val="000000"/>
              </a:buClr>
              <a:buSzPts val="2400"/>
              <a:buFont typeface="Calibri"/>
              <a:buNone/>
            </a:pPr>
            <a:r>
              <a:t/>
            </a:r>
            <a:endParaRPr/>
          </a:p>
          <a:p>
            <a:pPr indent="-457200" lvl="0" marL="457200" rtl="0" algn="l">
              <a:lnSpc>
                <a:spcPct val="90000"/>
              </a:lnSpc>
              <a:spcBef>
                <a:spcPts val="1000"/>
              </a:spcBef>
              <a:spcAft>
                <a:spcPts val="0"/>
              </a:spcAft>
              <a:buClr>
                <a:schemeClr val="accent2"/>
              </a:buClr>
              <a:buSzPts val="2400"/>
              <a:buFont typeface="Arial"/>
              <a:buChar char="•"/>
            </a:pPr>
            <a:r>
              <a:rPr lang="en-US"/>
              <a:t>Die verwendeten Schriftarten sollten die zugehörige Geschichte darstellen. Daher sollten Farben und Schriftarten auf die gleiche Weise verwendet werden, um die Gesamtmarke zu respektieren.</a:t>
            </a:r>
            <a:endParaRPr/>
          </a:p>
          <a:p>
            <a:pPr indent="-304800" lvl="0" marL="457200" rtl="0" algn="l">
              <a:lnSpc>
                <a:spcPct val="90000"/>
              </a:lnSpc>
              <a:spcBef>
                <a:spcPts val="1000"/>
              </a:spcBef>
              <a:spcAft>
                <a:spcPts val="0"/>
              </a:spcAft>
              <a:buClr>
                <a:schemeClr val="accent2"/>
              </a:buClr>
              <a:buSzPts val="2400"/>
              <a:buFont typeface="Arial"/>
              <a:buNone/>
            </a:pPr>
            <a:r>
              <a:t/>
            </a:r>
            <a:endParaRPr/>
          </a:p>
          <a:p>
            <a:pPr indent="-457200" lvl="0" marL="457200" rtl="0" algn="l">
              <a:lnSpc>
                <a:spcPct val="90000"/>
              </a:lnSpc>
              <a:spcBef>
                <a:spcPts val="1000"/>
              </a:spcBef>
              <a:spcAft>
                <a:spcPts val="0"/>
              </a:spcAft>
              <a:buClr>
                <a:schemeClr val="accent2"/>
              </a:buClr>
              <a:buSzPts val="2400"/>
              <a:buFont typeface="Arial"/>
              <a:buChar char="•"/>
            </a:pPr>
            <a:r>
              <a:rPr lang="en-US"/>
              <a:t>Die Marke sollte über alle Verbreitungsmaßnahmen hinweg konsistent sein. Weitere Informationen zur Markenkonsistenz finden Sie unter </a:t>
            </a:r>
            <a:r>
              <a:rPr b="1" lang="en-US" u="sng">
                <a:solidFill>
                  <a:schemeClr val="dk1"/>
                </a:solidFill>
              </a:rPr>
              <a:t>So bauen Sie Markenkonsistenz </a:t>
            </a:r>
            <a:r>
              <a:rPr lang="en-US"/>
              <a:t>von Hubspot auf. </a:t>
            </a:r>
            <a:endParaRPr/>
          </a:p>
          <a:p>
            <a:pPr indent="-304800" lvl="0" marL="457200" rtl="0" algn="l">
              <a:lnSpc>
                <a:spcPct val="90000"/>
              </a:lnSpc>
              <a:spcBef>
                <a:spcPts val="1000"/>
              </a:spcBef>
              <a:spcAft>
                <a:spcPts val="0"/>
              </a:spcAft>
              <a:buClr>
                <a:srgbClr val="000000"/>
              </a:buClr>
              <a:buSzPts val="2400"/>
              <a:buFont typeface="Calibri"/>
              <a:buNone/>
            </a:pPr>
            <a:r>
              <a:t/>
            </a:r>
            <a:endParaRPr/>
          </a:p>
          <a:p>
            <a:pPr indent="0" lvl="0" marL="0" rtl="0" algn="l">
              <a:lnSpc>
                <a:spcPct val="90000"/>
              </a:lnSpc>
              <a:spcBef>
                <a:spcPts val="1000"/>
              </a:spcBef>
              <a:spcAft>
                <a:spcPts val="0"/>
              </a:spcAft>
              <a:buClr>
                <a:srgbClr val="000000"/>
              </a:buClr>
              <a:buSzPts val="2400"/>
              <a:buNone/>
            </a:pPr>
            <a:r>
              <a:t/>
            </a:r>
            <a:endParaRPr/>
          </a:p>
        </p:txBody>
      </p:sp>
      <p:sp>
        <p:nvSpPr>
          <p:cNvPr id="1104" name="Google Shape;1104;p106"/>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sz="3300"/>
              <a:t>Einige Tipps, die Sie bei der Kommunikation beachten sollten </a:t>
            </a:r>
            <a:br>
              <a:rPr lang="en-US" sz="3300"/>
            </a:br>
            <a:endParaRPr sz="3300"/>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107"/>
          <p:cNvSpPr txBox="1"/>
          <p:nvPr>
            <p:ph idx="2" type="body"/>
          </p:nvPr>
        </p:nvSpPr>
        <p:spPr>
          <a:xfrm>
            <a:off x="4494081" y="2048854"/>
            <a:ext cx="2821119" cy="212529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0000"/>
              </a:buClr>
              <a:buSzPts val="3600"/>
              <a:buNone/>
            </a:pPr>
            <a:r>
              <a:rPr b="1" lang="en-US"/>
              <a:t>Building a Brand: Choosing Colours </a:t>
            </a:r>
            <a:endParaRPr/>
          </a:p>
        </p:txBody>
      </p:sp>
      <p:graphicFrame>
        <p:nvGraphicFramePr>
          <p:cNvPr id="1111" name="Google Shape;1111;p107"/>
          <p:cNvGraphicFramePr/>
          <p:nvPr/>
        </p:nvGraphicFramePr>
        <p:xfrm>
          <a:off x="1885950" y="584201"/>
          <a:ext cx="8420100" cy="5054600"/>
        </p:xfrm>
        <a:graphic>
          <a:graphicData uri="http://schemas.openxmlformats.org/drawingml/2006/chart">
            <c:chart r:id="rId3"/>
          </a:graphicData>
        </a:graphic>
      </p:graphicFrame>
      <p:graphicFrame>
        <p:nvGraphicFramePr>
          <p:cNvPr id="1112" name="Google Shape;1112;p107"/>
          <p:cNvGraphicFramePr/>
          <p:nvPr/>
        </p:nvGraphicFramePr>
        <p:xfrm>
          <a:off x="417381" y="719666"/>
          <a:ext cx="3000000" cy="3000000"/>
        </p:xfrm>
        <a:graphic>
          <a:graphicData uri="http://schemas.openxmlformats.org/drawingml/2006/table">
            <a:tbl>
              <a:tblPr bandRow="1" firstRow="1">
                <a:noFill/>
                <a:tableStyleId>{8C503108-8BA9-4EC0-BD9F-23E7FD3607F6}</a:tableStyleId>
              </a:tblPr>
              <a:tblGrid>
                <a:gridCol w="3087825"/>
              </a:tblGrid>
              <a:tr h="1277350">
                <a:tc>
                  <a:txBody>
                    <a:bodyPr/>
                    <a:lstStyle/>
                    <a:p>
                      <a:pPr indent="0" lvl="0" marL="0" marR="0" rtl="0" algn="l">
                        <a:lnSpc>
                          <a:spcPct val="100000"/>
                        </a:lnSpc>
                        <a:spcBef>
                          <a:spcPts val="0"/>
                        </a:spcBef>
                        <a:spcAft>
                          <a:spcPts val="0"/>
                        </a:spcAft>
                        <a:buClr>
                          <a:schemeClr val="lt1"/>
                        </a:buClr>
                        <a:buSzPts val="1800"/>
                        <a:buFont typeface="Calibri"/>
                        <a:buNone/>
                      </a:pPr>
                      <a:r>
                        <a:rPr b="1" lang="en-US" sz="1800" u="none" cap="none" strike="noStrike">
                          <a:solidFill>
                            <a:schemeClr val="lt1"/>
                          </a:solidFill>
                          <a:highlight>
                            <a:srgbClr val="000000"/>
                          </a:highlight>
                        </a:rPr>
                        <a:t>Schwarz</a:t>
                      </a:r>
                      <a:r>
                        <a:rPr b="0" lang="en-US" sz="1800" u="none" cap="none" strike="noStrike">
                          <a:solidFill>
                            <a:srgbClr val="000000"/>
                          </a:solidFill>
                        </a:rPr>
                        <a:t> wird mit Luxus, Eleganz, Formalität, Mysterium und Kraft assoziiert.</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277350">
                <a:tc>
                  <a:txBody>
                    <a:bodyPr/>
                    <a:lstStyle/>
                    <a:p>
                      <a:pPr indent="0" lvl="0" marL="0" marR="0" rtl="0" algn="l">
                        <a:lnSpc>
                          <a:spcPct val="100000"/>
                        </a:lnSpc>
                        <a:spcBef>
                          <a:spcPts val="0"/>
                        </a:spcBef>
                        <a:spcAft>
                          <a:spcPts val="0"/>
                        </a:spcAft>
                        <a:buClr>
                          <a:srgbClr val="000000"/>
                        </a:buClr>
                        <a:buSzPts val="1800"/>
                        <a:buFont typeface="Calibri"/>
                        <a:buNone/>
                      </a:pPr>
                      <a:r>
                        <a:rPr b="1" lang="en-US" sz="1800" u="none" cap="none" strike="noStrike">
                          <a:solidFill>
                            <a:schemeClr val="lt1"/>
                          </a:solidFill>
                          <a:highlight>
                            <a:srgbClr val="FF00FF"/>
                          </a:highlight>
                        </a:rPr>
                        <a:t>White</a:t>
                      </a:r>
                      <a:r>
                        <a:rPr b="0" lang="en-US" sz="1800" u="none" cap="none" strike="noStrike">
                          <a:solidFill>
                            <a:srgbClr val="000000"/>
                          </a:solidFill>
                        </a:rPr>
                        <a:t> wird mit Sauberkeit, Einfachheit, Glauben, Reinheit und Unschuld in Verbindung gebracht.</a:t>
                      </a:r>
                      <a:endParaRPr b="0" sz="1800" u="none" cap="none" strike="noStrike">
                        <a:solidFill>
                          <a:srgbClr val="000000"/>
                        </a:solidFil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277350">
                <a:tc>
                  <a:txBody>
                    <a:bodyPr/>
                    <a:lstStyle/>
                    <a:p>
                      <a:pPr indent="0" lvl="0" marL="0" marR="0" rtl="0" algn="l">
                        <a:lnSpc>
                          <a:spcPct val="100000"/>
                        </a:lnSpc>
                        <a:spcBef>
                          <a:spcPts val="0"/>
                        </a:spcBef>
                        <a:spcAft>
                          <a:spcPts val="0"/>
                        </a:spcAft>
                        <a:buClr>
                          <a:schemeClr val="lt1"/>
                        </a:buClr>
                        <a:buSzPts val="1800"/>
                        <a:buFont typeface="Calibri"/>
                        <a:buNone/>
                      </a:pPr>
                      <a:r>
                        <a:rPr b="1" lang="en-US" sz="1800" u="none" cap="none" strike="noStrike">
                          <a:solidFill>
                            <a:schemeClr val="lt1"/>
                          </a:solidFill>
                        </a:rPr>
                        <a:t>Lila</a:t>
                      </a:r>
                      <a:r>
                        <a:rPr b="0" lang="en-US" sz="1800" u="none" cap="none" strike="noStrike">
                          <a:solidFill>
                            <a:srgbClr val="000000"/>
                          </a:solidFill>
                        </a:rPr>
                        <a:t> wird mit Kreativität, Individualität, Königtum, Reichtum und Opulenz in Verbindung gebracht.</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222550">
                <a:tc>
                  <a:txBody>
                    <a:bodyPr/>
                    <a:lstStyle/>
                    <a:p>
                      <a:pPr indent="0" lvl="0" marL="0" marR="0" rtl="0" algn="l">
                        <a:lnSpc>
                          <a:spcPct val="100000"/>
                        </a:lnSpc>
                        <a:spcBef>
                          <a:spcPts val="0"/>
                        </a:spcBef>
                        <a:spcAft>
                          <a:spcPts val="0"/>
                        </a:spcAft>
                        <a:buClr>
                          <a:schemeClr val="lt1"/>
                        </a:buClr>
                        <a:buSzPts val="1800"/>
                        <a:buFont typeface="Calibri"/>
                        <a:buNone/>
                      </a:pPr>
                      <a:r>
                        <a:rPr b="1" lang="en-US" sz="1800" u="none" cap="none" strike="noStrike">
                          <a:solidFill>
                            <a:schemeClr val="lt1"/>
                          </a:solidFill>
                        </a:rPr>
                        <a:t>Blau</a:t>
                      </a:r>
                      <a:r>
                        <a:rPr b="0" lang="en-US" sz="1800" u="none" cap="none" strike="noStrike">
                          <a:solidFill>
                            <a:srgbClr val="000000"/>
                          </a:solidFill>
                        </a:rPr>
                        <a:t> wird mit Vertrauen, Ehrlichkeit, Autorität, Weisheit und Loyalität in Verbindung gebracht.</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1113" name="Google Shape;1113;p107"/>
          <p:cNvGraphicFramePr/>
          <p:nvPr/>
        </p:nvGraphicFramePr>
        <p:xfrm>
          <a:off x="8636000" y="719666"/>
          <a:ext cx="3000000" cy="3000000"/>
        </p:xfrm>
        <a:graphic>
          <a:graphicData uri="http://schemas.openxmlformats.org/drawingml/2006/table">
            <a:tbl>
              <a:tblPr bandRow="1" firstRow="1">
                <a:noFill/>
                <a:tableStyleId>{8C503108-8BA9-4EC0-BD9F-23E7FD3607F6}</a:tableStyleId>
              </a:tblPr>
              <a:tblGrid>
                <a:gridCol w="3087825"/>
              </a:tblGrid>
              <a:tr h="1277350">
                <a:tc>
                  <a:txBody>
                    <a:bodyPr/>
                    <a:lstStyle/>
                    <a:p>
                      <a:pPr indent="0" lvl="0" marL="0" marR="0" rtl="0" algn="l">
                        <a:lnSpc>
                          <a:spcPct val="100000"/>
                        </a:lnSpc>
                        <a:spcBef>
                          <a:spcPts val="0"/>
                        </a:spcBef>
                        <a:spcAft>
                          <a:spcPts val="0"/>
                        </a:spcAft>
                        <a:buClr>
                          <a:schemeClr val="lt1"/>
                        </a:buClr>
                        <a:buSzPts val="1800"/>
                        <a:buFont typeface="Calibri"/>
                        <a:buNone/>
                      </a:pPr>
                      <a:r>
                        <a:rPr b="1" lang="en-US" sz="1800" u="none" cap="none" strike="noStrike">
                          <a:solidFill>
                            <a:schemeClr val="lt1"/>
                          </a:solidFill>
                        </a:rPr>
                        <a:t>Rot</a:t>
                      </a:r>
                      <a:r>
                        <a:rPr b="0" lang="en-US" sz="1800" u="none" cap="none" strike="noStrike">
                          <a:solidFill>
                            <a:srgbClr val="000000"/>
                          </a:solidFill>
                        </a:rPr>
                        <a:t> wird mit Aufregung, Action, Stärke, Entschlossenheit und Leidenschaft in Verbindung gebracht</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277350">
                <a:tc>
                  <a:txBody>
                    <a:bodyPr/>
                    <a:lstStyle/>
                    <a:p>
                      <a:pPr indent="0" lvl="0" marL="0" marR="0" rtl="0" algn="l">
                        <a:lnSpc>
                          <a:spcPct val="100000"/>
                        </a:lnSpc>
                        <a:spcBef>
                          <a:spcPts val="0"/>
                        </a:spcBef>
                        <a:spcAft>
                          <a:spcPts val="0"/>
                        </a:spcAft>
                        <a:buClr>
                          <a:srgbClr val="000000"/>
                        </a:buClr>
                        <a:buSzPts val="1800"/>
                        <a:buFont typeface="Calibri"/>
                        <a:buNone/>
                      </a:pPr>
                      <a:r>
                        <a:rPr b="1" lang="en-US" sz="1800" u="none" cap="none" strike="noStrike">
                          <a:solidFill>
                            <a:srgbClr val="000000"/>
                          </a:solidFill>
                          <a:highlight>
                            <a:srgbClr val="E77E23"/>
                          </a:highlight>
                        </a:rPr>
                        <a:t>Orange</a:t>
                      </a:r>
                      <a:r>
                        <a:rPr b="0" lang="en-US" sz="1800" u="none" cap="none" strike="noStrike">
                          <a:solidFill>
                            <a:srgbClr val="000000"/>
                          </a:solidFill>
                        </a:rPr>
                        <a:t> wird mit Glück, Optimismus, Aufmunterung, Freundlichkeit und Spaß in Verbindung gebracht</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277350">
                <a:tc>
                  <a:txBody>
                    <a:bodyPr/>
                    <a:lstStyle/>
                    <a:p>
                      <a:pPr indent="0" lvl="0" marL="0" marR="0" rtl="0" algn="l">
                        <a:lnSpc>
                          <a:spcPct val="100000"/>
                        </a:lnSpc>
                        <a:spcBef>
                          <a:spcPts val="0"/>
                        </a:spcBef>
                        <a:spcAft>
                          <a:spcPts val="0"/>
                        </a:spcAft>
                        <a:buClr>
                          <a:srgbClr val="000000"/>
                        </a:buClr>
                        <a:buSzPts val="1800"/>
                        <a:buFont typeface="Calibri"/>
                        <a:buNone/>
                      </a:pPr>
                      <a:r>
                        <a:rPr b="1" lang="en-US" sz="1800" u="none" cap="none" strike="noStrike">
                          <a:solidFill>
                            <a:srgbClr val="000000"/>
                          </a:solidFill>
                          <a:highlight>
                            <a:srgbClr val="FFFF00"/>
                          </a:highlight>
                        </a:rPr>
                        <a:t>Gelb</a:t>
                      </a:r>
                      <a:r>
                        <a:rPr b="0" lang="en-US" sz="1800" u="none" cap="none" strike="noStrike">
                          <a:solidFill>
                            <a:srgbClr val="000000"/>
                          </a:solidFill>
                        </a:rPr>
                        <a:t> wird mit Freude, Energie, Begeisterung, Optimismus und Zuversicht assoziiert </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222550">
                <a:tc>
                  <a:txBody>
                    <a:bodyPr/>
                    <a:lstStyle/>
                    <a:p>
                      <a:pPr indent="0" lvl="0" marL="0" marR="0" rtl="0" algn="l">
                        <a:lnSpc>
                          <a:spcPct val="100000"/>
                        </a:lnSpc>
                        <a:spcBef>
                          <a:spcPts val="0"/>
                        </a:spcBef>
                        <a:spcAft>
                          <a:spcPts val="0"/>
                        </a:spcAft>
                        <a:buClr>
                          <a:srgbClr val="000000"/>
                        </a:buClr>
                        <a:buSzPts val="1800"/>
                        <a:buFont typeface="Calibri"/>
                        <a:buNone/>
                      </a:pPr>
                      <a:r>
                        <a:rPr b="1" lang="en-US" sz="1800" u="none" cap="none" strike="noStrike">
                          <a:solidFill>
                            <a:srgbClr val="000000"/>
                          </a:solidFill>
                          <a:highlight>
                            <a:srgbClr val="2DCC70"/>
                          </a:highlight>
                        </a:rPr>
                        <a:t>Grün</a:t>
                      </a:r>
                      <a:r>
                        <a:rPr b="0" lang="en-US" sz="1800" u="none" cap="none" strike="noStrike">
                          <a:solidFill>
                            <a:srgbClr val="000000"/>
                          </a:solidFill>
                        </a:rPr>
                        <a:t> wird mit Hoffnung, Wachstum, Ausgeglichenheit, Gewissheit und Natürlichkeit in Verbindung gebracht..</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1114" name="Google Shape;1114;p107"/>
          <p:cNvSpPr txBox="1"/>
          <p:nvPr/>
        </p:nvSpPr>
        <p:spPr>
          <a:xfrm>
            <a:off x="505165" y="2031358"/>
            <a:ext cx="594429" cy="307777"/>
          </a:xfrm>
          <a:prstGeom prst="rect">
            <a:avLst/>
          </a:prstGeom>
          <a:solidFill>
            <a:schemeClr val="lt1"/>
          </a:solid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Weiss</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108"/>
          <p:cNvSpPr txBox="1"/>
          <p:nvPr>
            <p:ph idx="1" type="body"/>
          </p:nvPr>
        </p:nvSpPr>
        <p:spPr>
          <a:xfrm>
            <a:off x="1001762" y="1524912"/>
            <a:ext cx="4676539" cy="380817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000"/>
              <a:buNone/>
            </a:pPr>
            <a:r>
              <a:rPr lang="en-US"/>
              <a:t>“Denken Sie immer über den Tellerrand hinaus und nutzen Sie Chancen, die sich bieten, wo auch immer sie sein mögen.”</a:t>
            </a:r>
            <a:endParaRPr/>
          </a:p>
        </p:txBody>
      </p:sp>
      <p:sp>
        <p:nvSpPr>
          <p:cNvPr id="1120" name="Google Shape;1120;p108"/>
          <p:cNvSpPr txBox="1"/>
          <p:nvPr/>
        </p:nvSpPr>
        <p:spPr>
          <a:xfrm>
            <a:off x="1759343" y="4641330"/>
            <a:ext cx="3161377" cy="505777"/>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Lakshmi Mittal</a:t>
            </a:r>
            <a:endParaRPr b="1" i="1" sz="2200" u="none" cap="none" strike="noStrike">
              <a:solidFill>
                <a:srgbClr val="000000"/>
              </a:solidFill>
              <a:latin typeface="Calibri"/>
              <a:ea typeface="Calibri"/>
              <a:cs typeface="Calibri"/>
              <a:sym typeface="Calibri"/>
            </a:endParaRPr>
          </a:p>
        </p:txBody>
      </p:sp>
      <p:pic>
        <p:nvPicPr>
          <p:cNvPr descr="Student constructing electric prototype" id="1121" name="Google Shape;1121;p108"/>
          <p:cNvPicPr preferRelativeResize="0"/>
          <p:nvPr>
            <p:ph idx="2" type="pic"/>
          </p:nvPr>
        </p:nvPicPr>
        <p:blipFill rotWithShape="1">
          <a:blip r:embed="rId3">
            <a:alphaModFix/>
          </a:blip>
          <a:srcRect b="0" l="14160" r="14161" t="0"/>
          <a:stretch/>
        </p:blipFill>
        <p:spPr>
          <a:xfrm>
            <a:off x="6096000" y="986088"/>
            <a:ext cx="5239644" cy="4704418"/>
          </a:xfrm>
          <a:prstGeom prst="rect">
            <a:avLst/>
          </a:prstGeom>
          <a:solidFill>
            <a:srgbClr val="D8D8D8"/>
          </a:solidFill>
          <a:ln>
            <a:noFill/>
          </a:ln>
        </p:spPr>
      </p:pic>
      <p:sp>
        <p:nvSpPr>
          <p:cNvPr id="1122" name="Google Shape;1122;p108"/>
          <p:cNvSpPr/>
          <p:nvPr/>
        </p:nvSpPr>
        <p:spPr>
          <a:xfrm>
            <a:off x="6096000" y="990292"/>
            <a:ext cx="5239644" cy="4704418"/>
          </a:xfrm>
          <a:custGeom>
            <a:rect b="b" l="l" r="r" t="t"/>
            <a:pathLst>
              <a:path extrusionOk="0" h="4704418" w="5239644">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8235"/>
                </a:srgbClr>
              </a:gs>
              <a:gs pos="83000">
                <a:srgbClr val="AABC99">
                  <a:alpha val="47450"/>
                </a:srgbClr>
              </a:gs>
              <a:gs pos="100000">
                <a:srgbClr val="AABC99">
                  <a:alpha val="43529"/>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1123" name="Google Shape;1123;p108"/>
          <p:cNvGrpSpPr/>
          <p:nvPr/>
        </p:nvGrpSpPr>
        <p:grpSpPr>
          <a:xfrm>
            <a:off x="5107779" y="748833"/>
            <a:ext cx="1487826" cy="1083162"/>
            <a:chOff x="3400450" y="986392"/>
            <a:chExt cx="1487826" cy="1083162"/>
          </a:xfrm>
        </p:grpSpPr>
        <p:sp>
          <p:nvSpPr>
            <p:cNvPr id="1124" name="Google Shape;1124;p108"/>
            <p:cNvSpPr/>
            <p:nvPr/>
          </p:nvSpPr>
          <p:spPr>
            <a:xfrm>
              <a:off x="3400450" y="986392"/>
              <a:ext cx="1367826" cy="997498"/>
            </a:xfrm>
            <a:custGeom>
              <a:rect b="b" l="l" r="r" t="t"/>
              <a:pathLst>
                <a:path extrusionOk="0" h="671727" w="92111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86D6E"/>
                </a:solidFill>
                <a:latin typeface="Calibri"/>
                <a:ea typeface="Calibri"/>
                <a:cs typeface="Calibri"/>
                <a:sym typeface="Calibri"/>
              </a:endParaRPr>
            </a:p>
          </p:txBody>
        </p:sp>
        <p:sp>
          <p:nvSpPr>
            <p:cNvPr id="1125" name="Google Shape;1125;p108"/>
            <p:cNvSpPr/>
            <p:nvPr/>
          </p:nvSpPr>
          <p:spPr>
            <a:xfrm>
              <a:off x="3400450" y="986392"/>
              <a:ext cx="1487826" cy="1083162"/>
            </a:xfrm>
            <a:custGeom>
              <a:rect b="b" l="l" r="r" t="t"/>
              <a:pathLst>
                <a:path extrusionOk="0" h="669931" w="920214">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86D6E"/>
                </a:solidFill>
                <a:latin typeface="Calibri"/>
                <a:ea typeface="Calibri"/>
                <a:cs typeface="Calibri"/>
                <a:sym typeface="Calibri"/>
              </a:endParaRPr>
            </a:p>
          </p:txBody>
        </p:sp>
      </p:gr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p109"/>
          <p:cNvSpPr txBox="1"/>
          <p:nvPr>
            <p:ph idx="1" type="body"/>
          </p:nvPr>
        </p:nvSpPr>
        <p:spPr>
          <a:xfrm>
            <a:off x="798381" y="1835095"/>
            <a:ext cx="6974019" cy="399502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chemeClr val="accent2"/>
              </a:buClr>
              <a:buSzPts val="2400"/>
              <a:buChar char="•"/>
            </a:pPr>
            <a:r>
              <a:rPr lang="en-US"/>
              <a:t>KPIs sind Indikatoren, die haeufig verwendet werden, um die Leistung der Organisation zu messen. Es hilft zu bewerten, ob die durchgeführten Maßnahmen erfolgreich waren oder ob es Lücken gibt, die berücksichtigt werden müssen. </a:t>
            </a:r>
            <a:endParaRPr/>
          </a:p>
          <a:p>
            <a:pPr indent="-304800" lvl="0" marL="457200" rtl="0" algn="l">
              <a:lnSpc>
                <a:spcPct val="90000"/>
              </a:lnSpc>
              <a:spcBef>
                <a:spcPts val="1000"/>
              </a:spcBef>
              <a:spcAft>
                <a:spcPts val="0"/>
              </a:spcAft>
              <a:buClr>
                <a:schemeClr val="accent2"/>
              </a:buClr>
              <a:buSzPts val="2400"/>
              <a:buNone/>
            </a:pPr>
            <a:r>
              <a:t/>
            </a:r>
            <a:endParaRPr/>
          </a:p>
          <a:p>
            <a:pPr indent="-457200" lvl="0" marL="457200" rtl="0" algn="l">
              <a:lnSpc>
                <a:spcPct val="90000"/>
              </a:lnSpc>
              <a:spcBef>
                <a:spcPts val="1000"/>
              </a:spcBef>
              <a:spcAft>
                <a:spcPts val="0"/>
              </a:spcAft>
              <a:buClr>
                <a:schemeClr val="accent2"/>
              </a:buClr>
              <a:buSzPts val="2400"/>
              <a:buChar char="•"/>
            </a:pPr>
            <a:r>
              <a:rPr lang="en-US"/>
              <a:t>Normalerweise wird sie in Prozentwerten ausgedrückt. In diesem Abschnitt basieren die angesprochenen KPIs auf Kommunikationsstrategien. </a:t>
            </a:r>
            <a:endParaRPr/>
          </a:p>
          <a:p>
            <a:pPr indent="-304800" lvl="0" marL="457200" rtl="0" algn="l">
              <a:lnSpc>
                <a:spcPct val="90000"/>
              </a:lnSpc>
              <a:spcBef>
                <a:spcPts val="1000"/>
              </a:spcBef>
              <a:spcAft>
                <a:spcPts val="0"/>
              </a:spcAft>
              <a:buClr>
                <a:srgbClr val="000000"/>
              </a:buClr>
              <a:buSzPts val="2400"/>
              <a:buFont typeface="Calibri"/>
              <a:buNone/>
            </a:pPr>
            <a:r>
              <a:t/>
            </a:r>
            <a:endParaRPr/>
          </a:p>
          <a:p>
            <a:pPr indent="0" lvl="0" marL="0" rtl="0" algn="l">
              <a:lnSpc>
                <a:spcPct val="90000"/>
              </a:lnSpc>
              <a:spcBef>
                <a:spcPts val="1000"/>
              </a:spcBef>
              <a:spcAft>
                <a:spcPts val="0"/>
              </a:spcAft>
              <a:buClr>
                <a:srgbClr val="000000"/>
              </a:buClr>
              <a:buSzPts val="2400"/>
              <a:buNone/>
            </a:pPr>
            <a:r>
              <a:t/>
            </a:r>
            <a:endParaRPr/>
          </a:p>
        </p:txBody>
      </p:sp>
      <p:sp>
        <p:nvSpPr>
          <p:cNvPr id="1132" name="Google Shape;1132;p109"/>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Key Performance Indicators (KPIs)</a:t>
            </a:r>
            <a:br>
              <a:rPr lang="en-US"/>
            </a:br>
            <a:endParaRPr/>
          </a:p>
        </p:txBody>
      </p:sp>
      <p:pic>
        <p:nvPicPr>
          <p:cNvPr descr="Un dibujo de un personaje animado&#10;&#10;Descripción generada automáticamente con confianza baja" id="1133" name="Google Shape;1133;p109"/>
          <p:cNvPicPr preferRelativeResize="0"/>
          <p:nvPr/>
        </p:nvPicPr>
        <p:blipFill rotWithShape="1">
          <a:blip r:embed="rId3">
            <a:alphaModFix/>
          </a:blip>
          <a:srcRect b="3137" l="16777" r="21153" t="4505"/>
          <a:stretch/>
        </p:blipFill>
        <p:spPr>
          <a:xfrm>
            <a:off x="7881077" y="1565257"/>
            <a:ext cx="3354959" cy="33253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1"/>
          <p:cNvSpPr txBox="1"/>
          <p:nvPr>
            <p:ph idx="1" type="body"/>
          </p:nvPr>
        </p:nvSpPr>
        <p:spPr>
          <a:xfrm>
            <a:off x="5278758" y="2930184"/>
            <a:ext cx="6010480" cy="306642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4800"/>
              <a:buNone/>
            </a:pPr>
            <a:r>
              <a:rPr lang="en-US"/>
              <a:t>Kommunikation</a:t>
            </a:r>
            <a:endParaRPr/>
          </a:p>
        </p:txBody>
      </p:sp>
      <p:sp>
        <p:nvSpPr>
          <p:cNvPr id="279" name="Google Shape;279;p11"/>
          <p:cNvSpPr txBox="1"/>
          <p:nvPr>
            <p:ph idx="2" type="body"/>
          </p:nvPr>
        </p:nvSpPr>
        <p:spPr>
          <a:xfrm>
            <a:off x="4011879" y="1670479"/>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9000"/>
              <a:buNone/>
            </a:pPr>
            <a:r>
              <a:rPr lang="en-US"/>
              <a:t>01</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p110"/>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chemeClr val="accent2"/>
              </a:buClr>
              <a:buSzPts val="2400"/>
              <a:buFont typeface="Calibri"/>
              <a:buAutoNum type="arabicParenR"/>
            </a:pPr>
            <a:r>
              <a:rPr b="1" lang="en-US">
                <a:solidFill>
                  <a:schemeClr val="accent2"/>
                </a:solidFill>
              </a:rPr>
              <a:t>Vorbereitungsphase: </a:t>
            </a:r>
            <a:r>
              <a:rPr lang="en-US"/>
              <a:t>In dieser Phase werden durch die Verwendung von SMART-Zielen (Specific, Measurable, Achievable, Relevant, Time-Bound) die vorherigen Ziele und erwarteten Ergebnisse festgelegt, die das Unternehmen zu erreichen versucht. Die Verwendung einer kurzen Erklärung hilft dabei, die Schlüsselindikatoren zu identifizieren. </a:t>
            </a:r>
            <a:endParaRPr/>
          </a:p>
          <a:p>
            <a:pPr indent="0" lvl="0" marL="0" rtl="0" algn="l">
              <a:lnSpc>
                <a:spcPct val="90000"/>
              </a:lnSpc>
              <a:spcBef>
                <a:spcPts val="1000"/>
              </a:spcBef>
              <a:spcAft>
                <a:spcPts val="0"/>
              </a:spcAft>
              <a:buClr>
                <a:srgbClr val="000000"/>
              </a:buClr>
              <a:buSzPts val="2400"/>
              <a:buNone/>
            </a:pPr>
            <a:r>
              <a:t/>
            </a:r>
            <a:endParaRPr/>
          </a:p>
          <a:p>
            <a:pPr indent="-342900" lvl="0" marL="342900" rtl="0" algn="l">
              <a:lnSpc>
                <a:spcPct val="90000"/>
              </a:lnSpc>
              <a:spcBef>
                <a:spcPts val="1000"/>
              </a:spcBef>
              <a:spcAft>
                <a:spcPts val="0"/>
              </a:spcAft>
              <a:buClr>
                <a:srgbClr val="0D9390"/>
              </a:buClr>
              <a:buSzPts val="2400"/>
              <a:buFont typeface="Arial"/>
              <a:buChar char="•"/>
            </a:pPr>
            <a:r>
              <a:rPr lang="en-US">
                <a:solidFill>
                  <a:srgbClr val="0D9390"/>
                </a:solidFill>
              </a:rPr>
              <a:t>Spezifisch: </a:t>
            </a:r>
            <a:r>
              <a:rPr lang="en-US"/>
              <a:t>Indem ich die LinkedIn-Follower meiner NGO vergrößert habe</a:t>
            </a:r>
            <a:endParaRPr/>
          </a:p>
          <a:p>
            <a:pPr indent="-190500" lvl="0" marL="342900" marR="0" rtl="0" algn="l">
              <a:lnSpc>
                <a:spcPct val="90000"/>
              </a:lnSpc>
              <a:spcBef>
                <a:spcPts val="100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Clr>
                <a:srgbClr val="0D9390"/>
              </a:buClr>
              <a:buSzPts val="2400"/>
              <a:buFont typeface="Arial"/>
              <a:buChar char="•"/>
            </a:pPr>
            <a:r>
              <a:rPr lang="en-US">
                <a:solidFill>
                  <a:srgbClr val="0D9390"/>
                </a:solidFill>
              </a:rPr>
              <a:t>Messbar: </a:t>
            </a:r>
            <a:r>
              <a:rPr lang="en-US"/>
              <a:t>Von 10K auf 20K </a:t>
            </a:r>
            <a:endParaRPr/>
          </a:p>
          <a:p>
            <a:pPr indent="0" lvl="0" marL="0" rtl="0" algn="l">
              <a:lnSpc>
                <a:spcPct val="90000"/>
              </a:lnSpc>
              <a:spcBef>
                <a:spcPts val="1000"/>
              </a:spcBef>
              <a:spcAft>
                <a:spcPts val="0"/>
              </a:spcAft>
              <a:buClr>
                <a:srgbClr val="000000"/>
              </a:buClr>
              <a:buSzPts val="2400"/>
              <a:buNone/>
            </a:pPr>
            <a:r>
              <a:t/>
            </a:r>
            <a:endParaRPr/>
          </a:p>
          <a:p>
            <a:pPr indent="0" lvl="0" marL="0" rtl="0" algn="l">
              <a:lnSpc>
                <a:spcPct val="90000"/>
              </a:lnSpc>
              <a:spcBef>
                <a:spcPts val="1000"/>
              </a:spcBef>
              <a:spcAft>
                <a:spcPts val="0"/>
              </a:spcAft>
              <a:buClr>
                <a:srgbClr val="000000"/>
              </a:buClr>
              <a:buSzPts val="2400"/>
              <a:buNone/>
            </a:pPr>
            <a:r>
              <a:t/>
            </a:r>
            <a:endParaRPr/>
          </a:p>
        </p:txBody>
      </p:sp>
      <p:sp>
        <p:nvSpPr>
          <p:cNvPr id="1140" name="Google Shape;1140;p110"/>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600"/>
              <a:buNone/>
            </a:pPr>
            <a:r>
              <a:rPr lang="en-US"/>
              <a:t>KPIs</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p111"/>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chemeClr val="accent2"/>
              </a:buClr>
              <a:buSzPts val="2400"/>
              <a:buFont typeface="Calibri"/>
              <a:buAutoNum type="arabicParenR"/>
            </a:pPr>
            <a:r>
              <a:rPr b="1" lang="en-US">
                <a:solidFill>
                  <a:schemeClr val="accent2"/>
                </a:solidFill>
              </a:rPr>
              <a:t>Vorbereitungsphase (Forts.):</a:t>
            </a:r>
            <a:endParaRPr/>
          </a:p>
          <a:p>
            <a:pPr indent="-304800" lvl="0" marL="457200" rtl="0" algn="l">
              <a:lnSpc>
                <a:spcPct val="90000"/>
              </a:lnSpc>
              <a:spcBef>
                <a:spcPts val="1000"/>
              </a:spcBef>
              <a:spcAft>
                <a:spcPts val="0"/>
              </a:spcAft>
              <a:buClr>
                <a:schemeClr val="accent2"/>
              </a:buClr>
              <a:buSzPts val="2400"/>
              <a:buFont typeface="Calibri"/>
              <a:buNone/>
            </a:pPr>
            <a:r>
              <a:t/>
            </a:r>
            <a:endParaRPr/>
          </a:p>
          <a:p>
            <a:pPr indent="-342900" lvl="0" marL="342900" rtl="0" algn="l">
              <a:lnSpc>
                <a:spcPct val="90000"/>
              </a:lnSpc>
              <a:spcBef>
                <a:spcPts val="1000"/>
              </a:spcBef>
              <a:spcAft>
                <a:spcPts val="0"/>
              </a:spcAft>
              <a:buClr>
                <a:srgbClr val="0D9390"/>
              </a:buClr>
              <a:buSzPts val="2400"/>
              <a:buFont typeface="Arial"/>
              <a:buChar char="•"/>
            </a:pPr>
            <a:r>
              <a:rPr lang="en-US">
                <a:solidFill>
                  <a:srgbClr val="0D9390"/>
                </a:solidFill>
              </a:rPr>
              <a:t>Erreichbar: </a:t>
            </a:r>
            <a:r>
              <a:rPr lang="en-US"/>
              <a:t>Durch drei LinkedIn-Kampagnen mit Influencer-Partnern. </a:t>
            </a:r>
            <a:endParaRPr/>
          </a:p>
          <a:p>
            <a:pPr indent="-190500" lvl="0" marL="342900" rtl="0" algn="l">
              <a:lnSpc>
                <a:spcPct val="90000"/>
              </a:lnSpc>
              <a:spcBef>
                <a:spcPts val="1000"/>
              </a:spcBef>
              <a:spcAft>
                <a:spcPts val="0"/>
              </a:spcAft>
              <a:buClr>
                <a:srgbClr val="000000"/>
              </a:buClr>
              <a:buSzPts val="2400"/>
              <a:buFont typeface="Arial"/>
              <a:buNone/>
            </a:pPr>
            <a:r>
              <a:t/>
            </a:r>
            <a:endParaRPr>
              <a:solidFill>
                <a:schemeClr val="accent2"/>
              </a:solidFill>
            </a:endParaRPr>
          </a:p>
          <a:p>
            <a:pPr indent="-342900" lvl="0" marL="342900" rtl="0" algn="l">
              <a:lnSpc>
                <a:spcPct val="90000"/>
              </a:lnSpc>
              <a:spcBef>
                <a:spcPts val="1000"/>
              </a:spcBef>
              <a:spcAft>
                <a:spcPts val="0"/>
              </a:spcAft>
              <a:buClr>
                <a:schemeClr val="accent2"/>
              </a:buClr>
              <a:buSzPts val="2400"/>
              <a:buFont typeface="Arial"/>
              <a:buChar char="•"/>
            </a:pPr>
            <a:r>
              <a:rPr lang="en-US">
                <a:solidFill>
                  <a:schemeClr val="accent2"/>
                </a:solidFill>
              </a:rPr>
              <a:t>Einschlägig: </a:t>
            </a:r>
            <a:r>
              <a:rPr lang="en-US"/>
              <a:t>Steigerung der Markenbekanntheit </a:t>
            </a:r>
            <a:endParaRPr/>
          </a:p>
          <a:p>
            <a:pPr indent="-190500" lvl="0" marL="342900" rtl="0" algn="l">
              <a:lnSpc>
                <a:spcPct val="90000"/>
              </a:lnSpc>
              <a:spcBef>
                <a:spcPts val="1000"/>
              </a:spcBef>
              <a:spcAft>
                <a:spcPts val="0"/>
              </a:spcAft>
              <a:buClr>
                <a:srgbClr val="000000"/>
              </a:buClr>
              <a:buSzPts val="2400"/>
              <a:buFont typeface="Arial"/>
              <a:buNone/>
            </a:pPr>
            <a:r>
              <a:t/>
            </a:r>
            <a:endParaRPr/>
          </a:p>
          <a:p>
            <a:pPr indent="-342900" lvl="0" marL="342900" rtl="0" algn="l">
              <a:lnSpc>
                <a:spcPct val="90000"/>
              </a:lnSpc>
              <a:spcBef>
                <a:spcPts val="1000"/>
              </a:spcBef>
              <a:spcAft>
                <a:spcPts val="0"/>
              </a:spcAft>
              <a:buClr>
                <a:schemeClr val="accent2"/>
              </a:buClr>
              <a:buSzPts val="2400"/>
              <a:buFont typeface="Arial"/>
              <a:buChar char="•"/>
            </a:pPr>
            <a:r>
              <a:rPr lang="en-US">
                <a:solidFill>
                  <a:schemeClr val="accent2"/>
                </a:solidFill>
              </a:rPr>
              <a:t>Zeitgebunden: </a:t>
            </a:r>
            <a:r>
              <a:rPr lang="en-US"/>
              <a:t>Dieses Jahr</a:t>
            </a:r>
            <a:endParaRPr/>
          </a:p>
          <a:p>
            <a:pPr indent="0" lvl="0" marL="0" rtl="0" algn="l">
              <a:lnSpc>
                <a:spcPct val="90000"/>
              </a:lnSpc>
              <a:spcBef>
                <a:spcPts val="1000"/>
              </a:spcBef>
              <a:spcAft>
                <a:spcPts val="0"/>
              </a:spcAft>
              <a:buClr>
                <a:srgbClr val="000000"/>
              </a:buClr>
              <a:buSzPts val="2400"/>
              <a:buNone/>
            </a:pPr>
            <a:r>
              <a:t/>
            </a:r>
            <a:endParaRPr/>
          </a:p>
        </p:txBody>
      </p:sp>
      <p:sp>
        <p:nvSpPr>
          <p:cNvPr id="1147" name="Google Shape;1147;p111"/>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600"/>
              <a:buNone/>
            </a:pPr>
            <a:r>
              <a:rPr lang="en-US"/>
              <a:t>KPIs</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112"/>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chemeClr val="accent2"/>
              </a:buClr>
              <a:buSzPts val="2400"/>
              <a:buFont typeface="Calibri"/>
              <a:buAutoNum type="arabicParenR" startAt="2"/>
            </a:pPr>
            <a:r>
              <a:rPr b="1" lang="en-US">
                <a:solidFill>
                  <a:schemeClr val="accent2"/>
                </a:solidFill>
              </a:rPr>
              <a:t>Entwicklungsstadium: </a:t>
            </a:r>
            <a:r>
              <a:rPr lang="en-US"/>
              <a:t>KPIs sollten für die tatsächlichen Ziele der Organisation relevant sein. Daher sollten die KPIs, die verfolgt werden, mit den aktuellen Prioritäten übereinstimmen. </a:t>
            </a:r>
            <a:endParaRPr/>
          </a:p>
        </p:txBody>
      </p:sp>
      <p:sp>
        <p:nvSpPr>
          <p:cNvPr id="1154" name="Google Shape;1154;p112"/>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600"/>
              <a:buNone/>
            </a:pPr>
            <a:r>
              <a:rPr lang="en-US"/>
              <a:t>KPIs</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113"/>
          <p:cNvSpPr txBox="1"/>
          <p:nvPr>
            <p:ph idx="1" type="body"/>
          </p:nvPr>
        </p:nvSpPr>
        <p:spPr>
          <a:xfrm>
            <a:off x="798381" y="1835095"/>
            <a:ext cx="10595237" cy="3723040"/>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chemeClr val="accent2"/>
              </a:buClr>
              <a:buSzPts val="2400"/>
              <a:buFont typeface="Calibri"/>
              <a:buAutoNum type="arabicParenR" startAt="2"/>
            </a:pPr>
            <a:r>
              <a:rPr b="1" lang="en-US">
                <a:solidFill>
                  <a:schemeClr val="accent2"/>
                </a:solidFill>
              </a:rPr>
              <a:t>Entwicklungsstadium (Forts.): </a:t>
            </a:r>
            <a:r>
              <a:rPr lang="en-US"/>
              <a:t>Beispiele für adressierte KPIs:</a:t>
            </a:r>
            <a:endParaRPr/>
          </a:p>
          <a:p>
            <a:pPr indent="0" lvl="0" marL="0" rtl="0" algn="l">
              <a:lnSpc>
                <a:spcPct val="90000"/>
              </a:lnSpc>
              <a:spcBef>
                <a:spcPts val="1000"/>
              </a:spcBef>
              <a:spcAft>
                <a:spcPts val="0"/>
              </a:spcAft>
              <a:buClr>
                <a:srgbClr val="000000"/>
              </a:buClr>
              <a:buSzPts val="2400"/>
              <a:buNone/>
            </a:pPr>
            <a:r>
              <a:t/>
            </a:r>
            <a:endParaRPr/>
          </a:p>
        </p:txBody>
      </p:sp>
      <p:sp>
        <p:nvSpPr>
          <p:cNvPr id="1161" name="Google Shape;1161;p113"/>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600"/>
              <a:buNone/>
            </a:pPr>
            <a:r>
              <a:rPr lang="en-US"/>
              <a:t>KPIs</a:t>
            </a:r>
            <a:endParaRPr/>
          </a:p>
        </p:txBody>
      </p:sp>
      <p:graphicFrame>
        <p:nvGraphicFramePr>
          <p:cNvPr id="1162" name="Google Shape;1162;p113"/>
          <p:cNvGraphicFramePr/>
          <p:nvPr/>
        </p:nvGraphicFramePr>
        <p:xfrm>
          <a:off x="1026941" y="2423775"/>
          <a:ext cx="3000000" cy="3000000"/>
        </p:xfrm>
        <a:graphic>
          <a:graphicData uri="http://schemas.openxmlformats.org/drawingml/2006/table">
            <a:tbl>
              <a:tblPr bandRow="1">
                <a:noFill/>
                <a:tableStyleId>{8C503108-8BA9-4EC0-BD9F-23E7FD3607F6}</a:tableStyleId>
              </a:tblPr>
              <a:tblGrid>
                <a:gridCol w="5183350"/>
                <a:gridCol w="5183350"/>
              </a:tblGrid>
              <a:tr h="37085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rgbClr val="000000"/>
                          </a:solidFill>
                        </a:rPr>
                        <a:t>Conversion-Rate </a:t>
                      </a:r>
                      <a:r>
                        <a:rPr b="0" lang="en-US" sz="1400" u="none" cap="none" strike="noStrike">
                          <a:solidFill>
                            <a:srgbClr val="000000"/>
                          </a:solidFill>
                        </a:rPr>
                        <a:t>(Conversions/Besuche)</a:t>
                      </a:r>
                      <a:endParaRPr b="0"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Melden sie sich an oder registrieren sie sich?</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rgbClr val="000000"/>
                          </a:solidFill>
                          <a:latin typeface="Calibri"/>
                          <a:ea typeface="Calibri"/>
                          <a:cs typeface="Calibri"/>
                          <a:sym typeface="Calibri"/>
                        </a:rPr>
                        <a:t>Besuchstiefe </a:t>
                      </a:r>
                      <a:r>
                        <a:rPr b="0" lang="en-US" sz="1400" u="none" cap="none" strike="noStrike">
                          <a:solidFill>
                            <a:srgbClr val="000000"/>
                          </a:solidFill>
                          <a:latin typeface="Calibri"/>
                          <a:ea typeface="Calibri"/>
                          <a:cs typeface="Calibri"/>
                          <a:sym typeface="Calibri"/>
                        </a:rPr>
                        <a:t>(Seitenaufrufe/Besuche)</a:t>
                      </a:r>
                      <a:endParaRPr b="0"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Interessieren sie sich für den Inhalt?</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rgbClr val="000000"/>
                          </a:solidFill>
                          <a:latin typeface="Calibri"/>
                          <a:ea typeface="Calibri"/>
                          <a:cs typeface="Calibri"/>
                          <a:sym typeface="Calibri"/>
                        </a:rPr>
                        <a:t>Inhaltstiefe </a:t>
                      </a:r>
                      <a:r>
                        <a:rPr b="0" lang="en-US" sz="1400" u="none" cap="none" strike="noStrike">
                          <a:solidFill>
                            <a:srgbClr val="000000"/>
                          </a:solidFill>
                          <a:latin typeface="Calibri"/>
                          <a:ea typeface="Calibri"/>
                          <a:cs typeface="Calibri"/>
                          <a:sym typeface="Calibri"/>
                        </a:rPr>
                        <a:t>(Seitenaufrufe, Inhalte/Besuche)</a:t>
                      </a:r>
                      <a:endParaRPr b="0"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Welche Inhalte sind am interessantesten?</a:t>
                      </a:r>
                      <a:endParaRPr sz="1400" u="none" cap="none" strike="noStrike"/>
                    </a:p>
                  </a:txBody>
                  <a:tcPr marT="45725" marB="45725" marR="91450" marL="91450"/>
                </a:tc>
              </a:tr>
              <a:tr h="462325">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rgbClr val="000000"/>
                          </a:solidFill>
                          <a:latin typeface="Calibri"/>
                          <a:ea typeface="Calibri"/>
                          <a:cs typeface="Calibri"/>
                          <a:sym typeface="Calibri"/>
                        </a:rPr>
                        <a:t>Prozentsatz der neuen Besucher</a:t>
                      </a:r>
                      <a:r>
                        <a:rPr b="0" lang="en-US" sz="1400" u="none" cap="none" strike="noStrike">
                          <a:solidFill>
                            <a:srgbClr val="000000"/>
                          </a:solidFill>
                          <a:latin typeface="Calibri"/>
                          <a:ea typeface="Calibri"/>
                          <a:cs typeface="Calibri"/>
                          <a:sym typeface="Calibri"/>
                        </a:rPr>
                        <a:t> (neue Besucher/Unique Visitors)</a:t>
                      </a:r>
                      <a:endParaRPr b="0"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Werden neue Besucher angezogen?</a:t>
                      </a:r>
                      <a:br>
                        <a:rPr lang="en-US" sz="1400" u="none" cap="none" strike="noStrike">
                          <a:solidFill>
                            <a:srgbClr val="000000"/>
                          </a:solidFill>
                        </a:rPr>
                      </a:b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rgbClr val="000000"/>
                          </a:solidFill>
                          <a:latin typeface="Calibri"/>
                          <a:ea typeface="Calibri"/>
                          <a:cs typeface="Calibri"/>
                          <a:sym typeface="Calibri"/>
                        </a:rPr>
                        <a:t>Engagierter Besucheranteil </a:t>
                      </a:r>
                      <a:r>
                        <a:rPr b="0" lang="en-US" sz="1400" u="none" cap="none" strike="noStrike">
                          <a:solidFill>
                            <a:srgbClr val="000000"/>
                          </a:solidFill>
                          <a:latin typeface="Calibri"/>
                          <a:ea typeface="Calibri"/>
                          <a:cs typeface="Calibri"/>
                          <a:sym typeface="Calibri"/>
                        </a:rPr>
                        <a:t>(Besuche von mehr als 5 Minuten/Gesamtbesuche)</a:t>
                      </a:r>
                      <a:endParaRPr b="0"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Sind sie treue Anhänger?</a:t>
                      </a:r>
                      <a:br>
                        <a:rPr lang="en-US" sz="1400" u="none" cap="none" strike="noStrike">
                          <a:solidFill>
                            <a:srgbClr val="000000"/>
                          </a:solidFill>
                        </a:rPr>
                      </a:b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rgbClr val="000000"/>
                          </a:solidFill>
                        </a:rPr>
                        <a:t>Einbindung des Publikums </a:t>
                      </a:r>
                      <a:r>
                        <a:rPr b="0" lang="en-US" sz="1400" u="none" cap="none" strike="noStrike">
                          <a:solidFill>
                            <a:srgbClr val="000000"/>
                          </a:solidFill>
                        </a:rPr>
                        <a:t>(Kommentare, Teilen usw.)</a:t>
                      </a:r>
                      <a:endParaRPr b="0"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Summe der Eindrücke</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rgbClr val="000000"/>
                          </a:solidFill>
                        </a:rPr>
                        <a:t>Stimmungsverhältnis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Positiv-neutral-negativ Markenerwähnungen/alle Markenerwähnungen</a:t>
                      </a:r>
                      <a:endParaRPr sz="1400" u="none" cap="none" strike="noStrike"/>
                    </a:p>
                  </a:txBody>
                  <a:tcPr marT="45725" marB="45725" marR="91450" marL="91450"/>
                </a:tc>
              </a:tr>
            </a:tbl>
          </a:graphicData>
        </a:graphic>
      </p:graphicFrame>
      <p:sp>
        <p:nvSpPr>
          <p:cNvPr id="1163" name="Google Shape;1163;p113"/>
          <p:cNvSpPr txBox="1"/>
          <p:nvPr/>
        </p:nvSpPr>
        <p:spPr>
          <a:xfrm>
            <a:off x="1026941" y="5558135"/>
            <a:ext cx="10366677"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Calibri"/>
                <a:ea typeface="Calibri"/>
                <a:cs typeface="Calibri"/>
                <a:sym typeface="Calibri"/>
              </a:rPr>
              <a:t>Quelle: Informationen entnommen aus: Castelló (2012) From ROI to IOR The return on investment of business and advertising communication in social media</a:t>
            </a:r>
            <a:br>
              <a:rPr b="0" i="0" lang="en-US" sz="1200" u="none" cap="none" strike="noStrike">
                <a:solidFill>
                  <a:srgbClr val="000000"/>
                </a:solidFill>
                <a:latin typeface="Calibri"/>
                <a:ea typeface="Calibri"/>
                <a:cs typeface="Calibri"/>
                <a:sym typeface="Calibri"/>
              </a:rPr>
            </a:b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p114"/>
          <p:cNvSpPr txBox="1"/>
          <p:nvPr>
            <p:ph idx="1" type="body"/>
          </p:nvPr>
        </p:nvSpPr>
        <p:spPr>
          <a:xfrm>
            <a:off x="798381" y="1565245"/>
            <a:ext cx="10595100" cy="3995100"/>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chemeClr val="accent2"/>
              </a:buClr>
              <a:buSzPts val="2400"/>
              <a:buFont typeface="Calibri"/>
              <a:buAutoNum type="arabicParenR" startAt="3"/>
            </a:pPr>
            <a:r>
              <a:rPr b="1" lang="en-US">
                <a:solidFill>
                  <a:schemeClr val="accent2"/>
                </a:solidFill>
              </a:rPr>
              <a:t>Evaluierungsphase: </a:t>
            </a:r>
            <a:r>
              <a:rPr lang="en-US"/>
              <a:t>In dieser Phase geht es um die Verfolgung der in der Entwicklungsphase entwickelten Leistung. Sie legt fest, wie oft diese KPIs verfolgt werden sollen. Eine einfache Möglichkeit, die KPIs zu verfolgen, ist die Verwendung von</a:t>
            </a:r>
            <a:r>
              <a:rPr lang="en-US"/>
              <a:t>: </a:t>
            </a:r>
            <a:endParaRPr/>
          </a:p>
          <a:p>
            <a:pPr indent="-304800" lvl="0" marL="457200" rtl="0" algn="l">
              <a:lnSpc>
                <a:spcPct val="90000"/>
              </a:lnSpc>
              <a:spcBef>
                <a:spcPts val="1000"/>
              </a:spcBef>
              <a:spcAft>
                <a:spcPts val="0"/>
              </a:spcAft>
              <a:buClr>
                <a:schemeClr val="accent2"/>
              </a:buClr>
              <a:buSzPts val="2400"/>
              <a:buFont typeface="Calibri"/>
              <a:buNone/>
            </a:pPr>
            <a:r>
              <a:t/>
            </a:r>
            <a:endParaRPr/>
          </a:p>
          <a:p>
            <a:pPr indent="-457200" lvl="0" marL="457200" rtl="0" algn="l">
              <a:lnSpc>
                <a:spcPct val="90000"/>
              </a:lnSpc>
              <a:spcBef>
                <a:spcPts val="1000"/>
              </a:spcBef>
              <a:spcAft>
                <a:spcPts val="0"/>
              </a:spcAft>
              <a:buClr>
                <a:schemeClr val="accent2"/>
              </a:buClr>
              <a:buSzPts val="2400"/>
              <a:buFont typeface="Arial"/>
              <a:buChar char="•"/>
            </a:pPr>
            <a:r>
              <a:rPr b="1" lang="en-US">
                <a:solidFill>
                  <a:schemeClr val="accent2"/>
                </a:solidFill>
              </a:rPr>
              <a:t>Excel und Google Tabellen</a:t>
            </a:r>
            <a:r>
              <a:rPr lang="en-US"/>
              <a:t>: Das häufige Hinzufügen des Fortschritts der Leistung zeigt, wie der Fortschritt verläuft, und bestimmt daher die konkreten Maßnahmen und Strategien zur Verstärkung der Leistung. </a:t>
            </a:r>
            <a:endParaRPr/>
          </a:p>
          <a:p>
            <a:pPr indent="-304800" lvl="0" marL="457200" rtl="0" algn="l">
              <a:lnSpc>
                <a:spcPct val="90000"/>
              </a:lnSpc>
              <a:spcBef>
                <a:spcPts val="1000"/>
              </a:spcBef>
              <a:spcAft>
                <a:spcPts val="0"/>
              </a:spcAft>
              <a:buClr>
                <a:schemeClr val="accent2"/>
              </a:buClr>
              <a:buSzPts val="2400"/>
              <a:buFont typeface="Arial"/>
              <a:buNone/>
            </a:pPr>
            <a:r>
              <a:t/>
            </a:r>
            <a:endParaRPr/>
          </a:p>
          <a:p>
            <a:pPr indent="-457200" lvl="0" marL="457200" rtl="0" algn="l">
              <a:lnSpc>
                <a:spcPct val="90000"/>
              </a:lnSpc>
              <a:spcBef>
                <a:spcPts val="1000"/>
              </a:spcBef>
              <a:spcAft>
                <a:spcPts val="0"/>
              </a:spcAft>
              <a:buClr>
                <a:schemeClr val="accent2"/>
              </a:buClr>
              <a:buSzPts val="2400"/>
              <a:buFont typeface="Calibri"/>
              <a:buChar char="‒"/>
            </a:pPr>
            <a:r>
              <a:rPr b="1" lang="en-US"/>
              <a:t>Zum Beispiel: </a:t>
            </a:r>
            <a:r>
              <a:rPr lang="en-US"/>
              <a:t>Das wöchentliche Tracking kann verwendet werden, um auszuwerten, wie viele Personen Ihrer E-Mail-Liste beigetreten sind. </a:t>
            </a:r>
            <a:endParaRPr/>
          </a:p>
        </p:txBody>
      </p:sp>
      <p:sp>
        <p:nvSpPr>
          <p:cNvPr id="1170" name="Google Shape;1170;p114"/>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600"/>
              <a:buNone/>
            </a:pPr>
            <a:r>
              <a:rPr lang="en-US"/>
              <a:t>KPIs</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p115"/>
          <p:cNvSpPr txBox="1"/>
          <p:nvPr>
            <p:ph idx="2" type="body"/>
          </p:nvPr>
        </p:nvSpPr>
        <p:spPr>
          <a:xfrm>
            <a:off x="798382" y="761603"/>
            <a:ext cx="10595236"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Individuelle Arbeit</a:t>
            </a:r>
            <a:br>
              <a:rPr lang="en-US"/>
            </a:br>
            <a:endParaRPr/>
          </a:p>
        </p:txBody>
      </p:sp>
      <p:sp>
        <p:nvSpPr>
          <p:cNvPr id="1177" name="Google Shape;1177;p115"/>
          <p:cNvSpPr txBox="1"/>
          <p:nvPr/>
        </p:nvSpPr>
        <p:spPr>
          <a:xfrm>
            <a:off x="798382" y="1565257"/>
            <a:ext cx="10595236" cy="5076221"/>
          </a:xfrm>
          <a:prstGeom prst="rect">
            <a:avLst/>
          </a:prstGeom>
          <a:noFill/>
          <a:ln>
            <a:noFill/>
          </a:ln>
        </p:spPr>
        <p:txBody>
          <a:bodyPr anchorCtr="0" anchor="t" bIns="45700" lIns="91425" spcFirstLastPara="1" rIns="91425" wrap="square" tIns="45700">
            <a:spAutoFit/>
          </a:bodyPr>
          <a:lstStyle/>
          <a:p>
            <a:pPr indent="-457200" lvl="0" marL="457200" marR="0" rtl="0" algn="l">
              <a:lnSpc>
                <a:spcPct val="90000"/>
              </a:lnSpc>
              <a:spcBef>
                <a:spcPts val="0"/>
              </a:spcBef>
              <a:spcAft>
                <a:spcPts val="0"/>
              </a:spcAft>
              <a:buClr>
                <a:srgbClr val="0D9390"/>
              </a:buClr>
              <a:buSzPts val="2400"/>
              <a:buFont typeface="Calibri"/>
              <a:buChar char="•"/>
            </a:pPr>
            <a:r>
              <a:rPr b="0" i="0" lang="en-US" sz="2400" u="none" cap="none" strike="noStrike">
                <a:solidFill>
                  <a:srgbClr val="000000"/>
                </a:solidFill>
                <a:latin typeface="Calibri"/>
                <a:ea typeface="Calibri"/>
                <a:cs typeface="Calibri"/>
                <a:sym typeface="Calibri"/>
              </a:rPr>
              <a:t>Bitte fügen Sie die vorgeschlagene praktische Übung, Prüfungsvorbereitung, andere Einzelstudien hinzu.</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D9390"/>
              </a:buClr>
              <a:buSzPts val="2400"/>
              <a:buFont typeface="Calibri"/>
              <a:buNone/>
            </a:pPr>
            <a:r>
              <a:rPr b="0" i="0" lang="en-US" sz="24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1000"/>
              </a:spcBef>
              <a:spcAft>
                <a:spcPts val="0"/>
              </a:spcAft>
              <a:buClr>
                <a:srgbClr val="0D9390"/>
              </a:buClr>
              <a:buSzPts val="2400"/>
              <a:buFont typeface="Calibri"/>
              <a:buChar char="•"/>
            </a:pPr>
            <a:r>
              <a:rPr b="0" i="0" lang="en-US" sz="2400" u="none" cap="none" strike="noStrike">
                <a:solidFill>
                  <a:srgbClr val="000000"/>
                </a:solidFill>
                <a:latin typeface="Calibri"/>
                <a:ea typeface="Calibri"/>
                <a:cs typeface="Calibri"/>
                <a:sym typeface="Calibri"/>
              </a:rPr>
              <a:t>Zum Beispiel Kursarbeit zur Entwicklung und Umsetzung eines innovativen Projekts mit einem herausfordernden Ansatz. Es wird empfohlen, gemeinsam mit lokalen Akteuren innovative Projekte zu entwickeln und umzusetzen, um die lokalen Herausforderungen anzugehen (Abschnitt 2.3). Nach Abschluss von 6 Modulen konnten die ÜNB-Leiter ihre Innovationsprojekte den Stakeholdern (Region/ Stadt/ Industrie) vorstellen. Es wird die Bottom-up-Denkweise der ÜNB-Führungskräfte/TOP-Manager/Mitarbeiter anregen und die Interaktion, das Engagement und einen positiven Effekt auf die lokale und regionale Gemeinschaft stärken.</a:t>
            </a:r>
            <a:endParaRPr b="0" i="0" sz="14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D9390"/>
              </a:buClr>
              <a:buSzPts val="2400"/>
              <a:buFont typeface="Arial"/>
              <a:buNone/>
            </a:pPr>
            <a:r>
              <a:t/>
            </a:r>
            <a:endParaRPr b="0" i="0" sz="2400" u="none" cap="none" strike="noStrike">
              <a:solidFill>
                <a:srgbClr val="000000"/>
              </a:solidFill>
              <a:latin typeface="Calibri"/>
              <a:ea typeface="Calibri"/>
              <a:cs typeface="Calibri"/>
              <a:sym typeface="Calibri"/>
            </a:endParaRPr>
          </a:p>
          <a:p>
            <a:pPr indent="-304800" lvl="1" marL="914400" marR="0" rtl="0" algn="l">
              <a:lnSpc>
                <a:spcPct val="100000"/>
              </a:lnSpc>
              <a:spcBef>
                <a:spcPts val="0"/>
              </a:spcBef>
              <a:spcAft>
                <a:spcPts val="0"/>
              </a:spcAft>
              <a:buClr>
                <a:srgbClr val="0D9390"/>
              </a:buClr>
              <a:buSzPts val="2400"/>
              <a:buFont typeface="Arial"/>
              <a:buNone/>
            </a:pPr>
            <a:r>
              <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116"/>
          <p:cNvSpPr txBox="1"/>
          <p:nvPr>
            <p:ph idx="1" type="body"/>
          </p:nvPr>
        </p:nvSpPr>
        <p:spPr>
          <a:xfrm>
            <a:off x="798380" y="1561226"/>
            <a:ext cx="10595237" cy="399502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400"/>
              <a:buNone/>
            </a:pPr>
            <a:r>
              <a:rPr lang="en-US"/>
              <a:t>Armut ist in Ihrer Gemeinde wohlbekannt, und das Ausmaß der Inflation hat dazu geführt, dass viele Menschen mit ihren täglichen Ausgaben zu kämpfen hatten. Die extreme Armut hat zugenommen, und die öffentlichen Institutionen haben Schwierigkeiten, dieses Problem zu beantworten. Auf der anderen Seite ist sich Ihre lokale Gemeinschaft dessen bewusst, aber es gibt Maßnahmen, um das Problem zu lösen. </a:t>
            </a:r>
            <a:endParaRPr sz="2400">
              <a:latin typeface="Calibri"/>
              <a:ea typeface="Calibri"/>
              <a:cs typeface="Calibri"/>
              <a:sym typeface="Calibri"/>
            </a:endParaRPr>
          </a:p>
          <a:p>
            <a:pPr indent="0" lvl="0" marL="0" rtl="0" algn="l">
              <a:lnSpc>
                <a:spcPct val="90000"/>
              </a:lnSpc>
              <a:spcBef>
                <a:spcPts val="1800"/>
              </a:spcBef>
              <a:spcAft>
                <a:spcPts val="0"/>
              </a:spcAft>
              <a:buSzPts val="2400"/>
              <a:buNone/>
            </a:pPr>
            <a:r>
              <a:rPr lang="en-US"/>
              <a:t>In dieser Situation hat Ihr Team darüber nachgedacht, wie es mehr Menschen einbinden und eine Sensibilisierungskampagne ins Leben rufen kann, um das Bewusstsein zu schärfen. </a:t>
            </a:r>
            <a:endParaRPr sz="2400">
              <a:latin typeface="Calibri"/>
              <a:ea typeface="Calibri"/>
              <a:cs typeface="Calibri"/>
              <a:sym typeface="Calibri"/>
            </a:endParaRPr>
          </a:p>
          <a:p>
            <a:pPr indent="0" lvl="0" marL="0" rtl="0" algn="l">
              <a:lnSpc>
                <a:spcPct val="90000"/>
              </a:lnSpc>
              <a:spcBef>
                <a:spcPts val="1800"/>
              </a:spcBef>
              <a:spcAft>
                <a:spcPts val="0"/>
              </a:spcAft>
              <a:buSzPts val="2400"/>
              <a:buNone/>
            </a:pPr>
            <a:r>
              <a:rPr lang="en-US"/>
              <a:t>Jetzt ist es an der Zeit zu handeln!</a:t>
            </a:r>
            <a:endParaRPr sz="2400">
              <a:latin typeface="Calibri"/>
              <a:ea typeface="Calibri"/>
              <a:cs typeface="Calibri"/>
              <a:sym typeface="Calibri"/>
            </a:endParaRPr>
          </a:p>
          <a:p>
            <a:pPr indent="0" lvl="0" marL="0" rtl="0" algn="l">
              <a:lnSpc>
                <a:spcPct val="90000"/>
              </a:lnSpc>
              <a:spcBef>
                <a:spcPts val="1800"/>
              </a:spcBef>
              <a:spcAft>
                <a:spcPts val="0"/>
              </a:spcAft>
              <a:buClr>
                <a:srgbClr val="000000"/>
              </a:buClr>
              <a:buSzPts val="2400"/>
              <a:buNone/>
            </a:pPr>
            <a:r>
              <a:t/>
            </a:r>
            <a:endParaRPr sz="2400"/>
          </a:p>
        </p:txBody>
      </p:sp>
      <p:sp>
        <p:nvSpPr>
          <p:cNvPr id="1184" name="Google Shape;1184;p116"/>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A39417"/>
              </a:buClr>
              <a:buSzPts val="3600"/>
              <a:buNone/>
            </a:pPr>
            <a:r>
              <a:rPr b="1" lang="en-US">
                <a:solidFill>
                  <a:srgbClr val="A39417"/>
                </a:solidFill>
              </a:rPr>
              <a:t>Herausforderndes Lernen</a:t>
            </a:r>
            <a:br>
              <a:rPr b="1" lang="en-US">
                <a:solidFill>
                  <a:srgbClr val="A39417"/>
                </a:solidFill>
              </a:rPr>
            </a:b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p117"/>
          <p:cNvSpPr txBox="1"/>
          <p:nvPr>
            <p:ph idx="1" type="body"/>
          </p:nvPr>
        </p:nvSpPr>
        <p:spPr>
          <a:xfrm>
            <a:off x="898357" y="2584411"/>
            <a:ext cx="4867011" cy="3025975"/>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Font typeface="Calibri"/>
              <a:buAutoNum type="arabicPeriod"/>
            </a:pPr>
            <a:r>
              <a:rPr lang="en-US"/>
              <a:t>Wer sind die Stakeholder?</a:t>
            </a:r>
            <a:endParaRPr/>
          </a:p>
          <a:p>
            <a:pPr indent="-190500" lvl="0" marL="342900" rtl="0" algn="l">
              <a:lnSpc>
                <a:spcPct val="90000"/>
              </a:lnSpc>
              <a:spcBef>
                <a:spcPts val="0"/>
              </a:spcBef>
              <a:spcAft>
                <a:spcPts val="0"/>
              </a:spcAft>
              <a:buSzPts val="2400"/>
              <a:buFont typeface="Calibri"/>
              <a:buNone/>
            </a:pPr>
            <a:r>
              <a:t/>
            </a:r>
            <a:endParaRPr/>
          </a:p>
          <a:p>
            <a:pPr indent="-342900" lvl="0" marL="342900" rtl="0" algn="l">
              <a:lnSpc>
                <a:spcPct val="90000"/>
              </a:lnSpc>
              <a:spcBef>
                <a:spcPts val="0"/>
              </a:spcBef>
              <a:spcAft>
                <a:spcPts val="0"/>
              </a:spcAft>
              <a:buSzPts val="2400"/>
              <a:buFont typeface="Calibri"/>
              <a:buAutoNum type="arabicPeriod"/>
            </a:pPr>
            <a:r>
              <a:rPr lang="en-US"/>
              <a:t>Warum mir dieser Gedanke wichtig ist.</a:t>
            </a:r>
            <a:endParaRPr/>
          </a:p>
          <a:p>
            <a:pPr indent="-190500" lvl="0" marL="342900" rtl="0" algn="l">
              <a:lnSpc>
                <a:spcPct val="90000"/>
              </a:lnSpc>
              <a:spcBef>
                <a:spcPts val="0"/>
              </a:spcBef>
              <a:spcAft>
                <a:spcPts val="0"/>
              </a:spcAft>
              <a:buSzPts val="2400"/>
              <a:buFont typeface="Calibri"/>
              <a:buNone/>
            </a:pPr>
            <a:r>
              <a:t/>
            </a:r>
            <a:endParaRPr/>
          </a:p>
          <a:p>
            <a:pPr indent="-342900" lvl="0" marL="342900" rtl="0" algn="l">
              <a:lnSpc>
                <a:spcPct val="90000"/>
              </a:lnSpc>
              <a:spcBef>
                <a:spcPts val="0"/>
              </a:spcBef>
              <a:spcAft>
                <a:spcPts val="0"/>
              </a:spcAft>
              <a:buSzPts val="2400"/>
              <a:buFont typeface="Calibri"/>
              <a:buAutoNum type="arabicPeriod"/>
            </a:pPr>
            <a:r>
              <a:rPr lang="en-US"/>
              <a:t>Warum ist das relevant?</a:t>
            </a:r>
            <a:endParaRPr/>
          </a:p>
          <a:p>
            <a:pPr indent="-190500" lvl="0" marL="342900" rtl="0" algn="l">
              <a:lnSpc>
                <a:spcPct val="90000"/>
              </a:lnSpc>
              <a:spcBef>
                <a:spcPts val="0"/>
              </a:spcBef>
              <a:spcAft>
                <a:spcPts val="0"/>
              </a:spcAft>
              <a:buSzPts val="2400"/>
              <a:buFont typeface="Calibri"/>
              <a:buNone/>
            </a:pPr>
            <a:r>
              <a:t/>
            </a:r>
            <a:endParaRPr/>
          </a:p>
          <a:p>
            <a:pPr indent="-342900" lvl="0" marL="342900" rtl="0" algn="l">
              <a:lnSpc>
                <a:spcPct val="90000"/>
              </a:lnSpc>
              <a:spcBef>
                <a:spcPts val="0"/>
              </a:spcBef>
              <a:spcAft>
                <a:spcPts val="0"/>
              </a:spcAft>
              <a:buSzPts val="2400"/>
              <a:buFont typeface="Calibri"/>
              <a:buAutoNum type="arabicPeriod"/>
            </a:pPr>
            <a:r>
              <a:rPr lang="en-US"/>
              <a:t>Welche Art von Menschen untersuchen Sie?</a:t>
            </a:r>
            <a:endParaRPr/>
          </a:p>
        </p:txBody>
      </p:sp>
      <p:sp>
        <p:nvSpPr>
          <p:cNvPr id="1191" name="Google Shape;1191;p117"/>
          <p:cNvSpPr txBox="1"/>
          <p:nvPr>
            <p:ph idx="2" type="body"/>
          </p:nvPr>
        </p:nvSpPr>
        <p:spPr>
          <a:xfrm>
            <a:off x="898358" y="890242"/>
            <a:ext cx="4990998"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b="1" lang="en-US"/>
              <a:t>Engage: Lernen Sie die Herausforderung kennen</a:t>
            </a:r>
            <a:br>
              <a:rPr b="1" lang="en-US"/>
            </a:br>
            <a:endParaRPr/>
          </a:p>
        </p:txBody>
      </p:sp>
      <p:pic>
        <p:nvPicPr>
          <p:cNvPr id="1192" name="Google Shape;1192;p117"/>
          <p:cNvPicPr preferRelativeResize="0"/>
          <p:nvPr>
            <p:ph idx="3" type="pic"/>
          </p:nvPr>
        </p:nvPicPr>
        <p:blipFill rotWithShape="1">
          <a:blip r:embed="rId3">
            <a:alphaModFix/>
          </a:blip>
          <a:srcRect b="0" l="2233" r="2231" t="0"/>
          <a:stretch/>
        </p:blipFill>
        <p:spPr>
          <a:xfrm>
            <a:off x="6096001" y="1452564"/>
            <a:ext cx="6096000" cy="4255968"/>
          </a:xfrm>
          <a:prstGeom prst="rect">
            <a:avLst/>
          </a:prstGeom>
          <a:solidFill>
            <a:srgbClr val="D8D8D8"/>
          </a:solid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118"/>
          <p:cNvSpPr txBox="1"/>
          <p:nvPr>
            <p:ph idx="1" type="body"/>
          </p:nvPr>
        </p:nvSpPr>
        <p:spPr>
          <a:xfrm>
            <a:off x="983200" y="1445391"/>
            <a:ext cx="4867011" cy="3025975"/>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Font typeface="Calibri"/>
              <a:buAutoNum type="arabicPeriod"/>
            </a:pPr>
            <a:r>
              <a:rPr lang="en-US" sz="2000"/>
              <a:t>Identifizieren Sie Ihre Endbenutzer. Wie fühlen sie sich? Was sind die Gründe dafür? Was haben sie versucht, um das Problem zu lösen? Was halten sie von öffentlichen Institutionen? Welche Arten von Jobs haben sie? </a:t>
            </a:r>
            <a:endParaRPr/>
          </a:p>
          <a:p>
            <a:pPr indent="-190500" lvl="0" marL="342900" rtl="0" algn="l">
              <a:lnSpc>
                <a:spcPct val="90000"/>
              </a:lnSpc>
              <a:spcBef>
                <a:spcPts val="0"/>
              </a:spcBef>
              <a:spcAft>
                <a:spcPts val="0"/>
              </a:spcAft>
              <a:buSzPts val="2400"/>
              <a:buFont typeface="Calibri"/>
              <a:buNone/>
            </a:pPr>
            <a:r>
              <a:t/>
            </a:r>
            <a:endParaRPr sz="2000"/>
          </a:p>
          <a:p>
            <a:pPr indent="-342900" lvl="0" marL="342900" rtl="0" algn="l">
              <a:lnSpc>
                <a:spcPct val="90000"/>
              </a:lnSpc>
              <a:spcBef>
                <a:spcPts val="0"/>
              </a:spcBef>
              <a:spcAft>
                <a:spcPts val="0"/>
              </a:spcAft>
              <a:buSzPts val="2400"/>
              <a:buFont typeface="Calibri"/>
              <a:buAutoNum type="arabicPeriod"/>
            </a:pPr>
            <a:r>
              <a:rPr lang="en-US" sz="2000"/>
              <a:t>Ressourcen durchsuchen (Blog-Medienbeiträge, Artikel, Videos usw.) </a:t>
            </a:r>
            <a:endParaRPr/>
          </a:p>
          <a:p>
            <a:pPr indent="-190500" lvl="0" marL="342900" rtl="0" algn="l">
              <a:lnSpc>
                <a:spcPct val="90000"/>
              </a:lnSpc>
              <a:spcBef>
                <a:spcPts val="0"/>
              </a:spcBef>
              <a:spcAft>
                <a:spcPts val="0"/>
              </a:spcAft>
              <a:buSzPts val="2400"/>
              <a:buFont typeface="Calibri"/>
              <a:buNone/>
            </a:pPr>
            <a:r>
              <a:t/>
            </a:r>
            <a:endParaRPr sz="2000"/>
          </a:p>
          <a:p>
            <a:pPr indent="-342900" lvl="0" marL="342900" rtl="0" algn="l">
              <a:lnSpc>
                <a:spcPct val="90000"/>
              </a:lnSpc>
              <a:spcBef>
                <a:spcPts val="0"/>
              </a:spcBef>
              <a:spcAft>
                <a:spcPts val="0"/>
              </a:spcAft>
              <a:buSzPts val="2400"/>
              <a:buFont typeface="Calibri"/>
              <a:buAutoNum type="arabicPeriod"/>
            </a:pPr>
            <a:r>
              <a:rPr lang="en-US" sz="2000"/>
              <a:t>Wie können wir die extreme Armut verringern?</a:t>
            </a:r>
            <a:endParaRPr/>
          </a:p>
          <a:p>
            <a:pPr indent="-190500" lvl="0" marL="342900" rtl="0" algn="l">
              <a:lnSpc>
                <a:spcPct val="90000"/>
              </a:lnSpc>
              <a:spcBef>
                <a:spcPts val="0"/>
              </a:spcBef>
              <a:spcAft>
                <a:spcPts val="0"/>
              </a:spcAft>
              <a:buSzPts val="2400"/>
              <a:buFont typeface="Calibri"/>
              <a:buNone/>
            </a:pPr>
            <a:r>
              <a:t/>
            </a:r>
            <a:endParaRPr sz="2000"/>
          </a:p>
          <a:p>
            <a:pPr indent="-342900" lvl="0" marL="342900" rtl="0" algn="l">
              <a:lnSpc>
                <a:spcPct val="90000"/>
              </a:lnSpc>
              <a:spcBef>
                <a:spcPts val="0"/>
              </a:spcBef>
              <a:spcAft>
                <a:spcPts val="0"/>
              </a:spcAft>
              <a:buSzPts val="2400"/>
              <a:buFont typeface="Calibri"/>
              <a:buAutoNum type="arabicPeriod"/>
            </a:pPr>
            <a:r>
              <a:rPr lang="en-US" sz="2000"/>
              <a:t>Wie kann Ihr Team ihnen helfen?</a:t>
            </a:r>
            <a:endParaRPr sz="2000">
              <a:latin typeface="Calibri"/>
              <a:ea typeface="Calibri"/>
              <a:cs typeface="Calibri"/>
              <a:sym typeface="Calibri"/>
            </a:endParaRPr>
          </a:p>
        </p:txBody>
      </p:sp>
      <p:sp>
        <p:nvSpPr>
          <p:cNvPr id="1199" name="Google Shape;1199;p118"/>
          <p:cNvSpPr txBox="1"/>
          <p:nvPr>
            <p:ph idx="2" type="body"/>
          </p:nvPr>
        </p:nvSpPr>
        <p:spPr>
          <a:xfrm>
            <a:off x="898358" y="428328"/>
            <a:ext cx="4990998"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b="1" lang="en-US" sz="3200"/>
              <a:t>Untersuchung: Erforschen Sie die Herausforderung</a:t>
            </a:r>
            <a:br>
              <a:rPr b="1" lang="en-US" sz="3200"/>
            </a:br>
            <a:endParaRPr sz="3200"/>
          </a:p>
        </p:txBody>
      </p:sp>
      <p:pic>
        <p:nvPicPr>
          <p:cNvPr id="1200" name="Google Shape;1200;p118"/>
          <p:cNvPicPr preferRelativeResize="0"/>
          <p:nvPr>
            <p:ph idx="3" type="pic"/>
          </p:nvPr>
        </p:nvPicPr>
        <p:blipFill rotWithShape="1">
          <a:blip r:embed="rId3">
            <a:alphaModFix/>
          </a:blip>
          <a:srcRect b="0" l="2233" r="2231" t="0"/>
          <a:stretch/>
        </p:blipFill>
        <p:spPr>
          <a:xfrm>
            <a:off x="6096001" y="1452564"/>
            <a:ext cx="6096000" cy="4255968"/>
          </a:xfrm>
          <a:prstGeom prst="rect">
            <a:avLst/>
          </a:prstGeom>
          <a:solidFill>
            <a:srgbClr val="D8D8D8"/>
          </a:solidFill>
          <a:ln>
            <a:noFill/>
          </a:ln>
        </p:spPr>
      </p:pic>
      <p:sp>
        <p:nvSpPr>
          <p:cNvPr id="1201" name="Google Shape;1201;p118"/>
          <p:cNvSpPr/>
          <p:nvPr/>
        </p:nvSpPr>
        <p:spPr>
          <a:xfrm>
            <a:off x="6096001" y="1452564"/>
            <a:ext cx="6096000" cy="4255968"/>
          </a:xfrm>
          <a:custGeom>
            <a:rect b="b" l="l" r="r" t="t"/>
            <a:pathLst>
              <a:path extrusionOk="0" h="4255968" w="6096000">
                <a:moveTo>
                  <a:pt x="0" y="0"/>
                </a:moveTo>
                <a:lnTo>
                  <a:pt x="6096000" y="0"/>
                </a:lnTo>
                <a:lnTo>
                  <a:pt x="6096000" y="4255968"/>
                </a:lnTo>
                <a:lnTo>
                  <a:pt x="0" y="4255968"/>
                </a:lnTo>
                <a:close/>
              </a:path>
            </a:pathLst>
          </a:custGeom>
          <a:gradFill>
            <a:gsLst>
              <a:gs pos="0">
                <a:srgbClr val="DAE0D2">
                  <a:alpha val="8235"/>
                </a:srgbClr>
              </a:gs>
              <a:gs pos="83000">
                <a:srgbClr val="AABC99">
                  <a:alpha val="47450"/>
                </a:srgbClr>
              </a:gs>
              <a:gs pos="100000">
                <a:srgbClr val="AABC99">
                  <a:alpha val="43529"/>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sp>
        <p:nvSpPr>
          <p:cNvPr id="1206" name="Google Shape;1206;p119"/>
          <p:cNvSpPr txBox="1"/>
          <p:nvPr>
            <p:ph idx="1" type="body"/>
          </p:nvPr>
        </p:nvSpPr>
        <p:spPr>
          <a:xfrm>
            <a:off x="914400" y="2169763"/>
            <a:ext cx="10479218" cy="3440624"/>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Font typeface="Calibri"/>
              <a:buAutoNum type="arabicPeriod"/>
            </a:pPr>
            <a:r>
              <a:rPr lang="en-US"/>
              <a:t>Identifizieren Sie Ihre Endbenutzer. Wie fühlen sie sich? Was sind die Gründe dafür? Was haben sie versucht, um das Problem zu lösen? Was halten sie von öffentlichen Institutionen? Welche Arten von Jobs haben sie? </a:t>
            </a:r>
            <a:endParaRPr/>
          </a:p>
          <a:p>
            <a:pPr indent="-190500" lvl="0" marL="342900" rtl="0" algn="l">
              <a:lnSpc>
                <a:spcPct val="90000"/>
              </a:lnSpc>
              <a:spcBef>
                <a:spcPts val="0"/>
              </a:spcBef>
              <a:spcAft>
                <a:spcPts val="0"/>
              </a:spcAft>
              <a:buSzPts val="2400"/>
              <a:buFont typeface="Calibri"/>
              <a:buNone/>
            </a:pPr>
            <a:r>
              <a:t/>
            </a:r>
            <a:endParaRPr/>
          </a:p>
          <a:p>
            <a:pPr indent="-342900" lvl="0" marL="342900" rtl="0" algn="l">
              <a:lnSpc>
                <a:spcPct val="90000"/>
              </a:lnSpc>
              <a:spcBef>
                <a:spcPts val="0"/>
              </a:spcBef>
              <a:spcAft>
                <a:spcPts val="0"/>
              </a:spcAft>
              <a:buSzPts val="2400"/>
              <a:buFont typeface="Calibri"/>
              <a:buAutoNum type="arabicPeriod"/>
            </a:pPr>
            <a:r>
              <a:rPr lang="en-US"/>
              <a:t>Ressourcen durchsuchen (Blog-Medienbeiträge, Artikel, Videos usw.) </a:t>
            </a:r>
            <a:endParaRPr/>
          </a:p>
          <a:p>
            <a:pPr indent="-190500" lvl="0" marL="342900" rtl="0" algn="l">
              <a:lnSpc>
                <a:spcPct val="90000"/>
              </a:lnSpc>
              <a:spcBef>
                <a:spcPts val="0"/>
              </a:spcBef>
              <a:spcAft>
                <a:spcPts val="0"/>
              </a:spcAft>
              <a:buSzPts val="2400"/>
              <a:buFont typeface="Calibri"/>
              <a:buNone/>
            </a:pPr>
            <a:r>
              <a:t/>
            </a:r>
            <a:endParaRPr/>
          </a:p>
          <a:p>
            <a:pPr indent="-342900" lvl="0" marL="342900" rtl="0" algn="l">
              <a:lnSpc>
                <a:spcPct val="90000"/>
              </a:lnSpc>
              <a:spcBef>
                <a:spcPts val="0"/>
              </a:spcBef>
              <a:spcAft>
                <a:spcPts val="0"/>
              </a:spcAft>
              <a:buSzPts val="2400"/>
              <a:buFont typeface="Calibri"/>
              <a:buAutoNum type="arabicPeriod"/>
            </a:pPr>
            <a:r>
              <a:rPr lang="en-US"/>
              <a:t>Wie können wir die extreme Armut verringern?</a:t>
            </a:r>
            <a:endParaRPr/>
          </a:p>
          <a:p>
            <a:pPr indent="-190500" lvl="0" marL="342900" rtl="0" algn="l">
              <a:lnSpc>
                <a:spcPct val="90000"/>
              </a:lnSpc>
              <a:spcBef>
                <a:spcPts val="0"/>
              </a:spcBef>
              <a:spcAft>
                <a:spcPts val="0"/>
              </a:spcAft>
              <a:buSzPts val="2400"/>
              <a:buFont typeface="Calibri"/>
              <a:buNone/>
            </a:pPr>
            <a:r>
              <a:t/>
            </a:r>
            <a:endParaRPr/>
          </a:p>
          <a:p>
            <a:pPr indent="-342900" lvl="0" marL="342900" rtl="0" algn="l">
              <a:lnSpc>
                <a:spcPct val="90000"/>
              </a:lnSpc>
              <a:spcBef>
                <a:spcPts val="0"/>
              </a:spcBef>
              <a:spcAft>
                <a:spcPts val="0"/>
              </a:spcAft>
              <a:buSzPts val="2400"/>
              <a:buFont typeface="Calibri"/>
              <a:buAutoNum type="arabicPeriod"/>
            </a:pPr>
            <a:r>
              <a:rPr lang="en-US"/>
              <a:t>Wie kann Ihr Team ihnen helfen?</a:t>
            </a:r>
            <a:endParaRPr sz="2400">
              <a:latin typeface="Calibri"/>
              <a:ea typeface="Calibri"/>
              <a:cs typeface="Calibri"/>
              <a:sym typeface="Calibri"/>
            </a:endParaRPr>
          </a:p>
        </p:txBody>
      </p:sp>
      <p:sp>
        <p:nvSpPr>
          <p:cNvPr id="1207" name="Google Shape;1207;p119"/>
          <p:cNvSpPr txBox="1"/>
          <p:nvPr>
            <p:ph idx="2" type="body"/>
          </p:nvPr>
        </p:nvSpPr>
        <p:spPr>
          <a:xfrm>
            <a:off x="798381" y="443960"/>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b="1" lang="en-US"/>
              <a:t>Aktion: Brainstormen Sie mit Ihrem Team!</a:t>
            </a:r>
            <a:br>
              <a:rPr b="1" lang="en-US"/>
            </a:br>
            <a:endParaRPr b="1"/>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2"/>
          <p:cNvSpPr txBox="1"/>
          <p:nvPr>
            <p:ph idx="1" type="body"/>
          </p:nvPr>
        </p:nvSpPr>
        <p:spPr>
          <a:xfrm>
            <a:off x="898358" y="1733511"/>
            <a:ext cx="4867011" cy="302597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2400"/>
              <a:buNone/>
            </a:pPr>
            <a:r>
              <a:rPr lang="en-US"/>
              <a:t>Die persönliche Kommunikation unterscheidet sich von der Online-Kommunikation. Wenn Sie mit jemandem von Angesicht zu Angesicht kommunizieren, können Sie seinen Tonfall hören, seine Mimik, Körpersprache und Handgesten sehen. Auf diese Kommunikationsmethoden kann man sich in der Online-Umgebung nicht verlassen</a:t>
            </a:r>
            <a:br>
              <a:rPr lang="en-US"/>
            </a:br>
            <a:endParaRPr/>
          </a:p>
        </p:txBody>
      </p:sp>
      <p:sp>
        <p:nvSpPr>
          <p:cNvPr id="285" name="Google Shape;285;p12"/>
          <p:cNvSpPr txBox="1"/>
          <p:nvPr>
            <p:ph idx="2" type="body"/>
          </p:nvPr>
        </p:nvSpPr>
        <p:spPr>
          <a:xfrm>
            <a:off x="898358" y="890242"/>
            <a:ext cx="4990998"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Kommunikation </a:t>
            </a:r>
            <a:endParaRPr/>
          </a:p>
        </p:txBody>
      </p:sp>
      <p:pic>
        <p:nvPicPr>
          <p:cNvPr descr="Persons talking to each other" id="286" name="Google Shape;286;p12"/>
          <p:cNvPicPr preferRelativeResize="0"/>
          <p:nvPr>
            <p:ph idx="3" type="pic"/>
          </p:nvPr>
        </p:nvPicPr>
        <p:blipFill rotWithShape="1">
          <a:blip r:embed="rId3">
            <a:alphaModFix/>
          </a:blip>
          <a:srcRect b="0" l="2255" r="2253" t="0"/>
          <a:stretch/>
        </p:blipFill>
        <p:spPr>
          <a:xfrm>
            <a:off x="6096001" y="1452564"/>
            <a:ext cx="6096000" cy="4255968"/>
          </a:xfrm>
          <a:prstGeom prst="rect">
            <a:avLst/>
          </a:prstGeom>
          <a:solidFill>
            <a:srgbClr val="D8D8D8"/>
          </a:solid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120"/>
          <p:cNvSpPr txBox="1"/>
          <p:nvPr>
            <p:ph idx="1" type="body"/>
          </p:nvPr>
        </p:nvSpPr>
        <p:spPr>
          <a:xfrm>
            <a:off x="1001762" y="1524912"/>
            <a:ext cx="4676539" cy="380817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000"/>
              <a:buNone/>
            </a:pPr>
            <a:r>
              <a:rPr lang="en-US"/>
              <a:t>“Nichts funktioniert besser, als nur Ihr Produkt zu verbessern.”</a:t>
            </a:r>
            <a:endParaRPr/>
          </a:p>
        </p:txBody>
      </p:sp>
      <p:sp>
        <p:nvSpPr>
          <p:cNvPr id="1213" name="Google Shape;1213;p120"/>
          <p:cNvSpPr txBox="1"/>
          <p:nvPr/>
        </p:nvSpPr>
        <p:spPr>
          <a:xfrm>
            <a:off x="1759343" y="4641330"/>
            <a:ext cx="3161377" cy="505777"/>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Joel Spolsky</a:t>
            </a:r>
            <a:endParaRPr b="1" i="1" sz="2200" u="none" cap="none" strike="noStrike">
              <a:solidFill>
                <a:srgbClr val="000000"/>
              </a:solidFill>
              <a:latin typeface="Calibri"/>
              <a:ea typeface="Calibri"/>
              <a:cs typeface="Calibri"/>
              <a:sym typeface="Calibri"/>
            </a:endParaRPr>
          </a:p>
        </p:txBody>
      </p:sp>
      <p:pic>
        <p:nvPicPr>
          <p:cNvPr descr="Schoolboy with laptop in robotics class" id="1214" name="Google Shape;1214;p120"/>
          <p:cNvPicPr preferRelativeResize="0"/>
          <p:nvPr>
            <p:ph idx="2" type="pic"/>
          </p:nvPr>
        </p:nvPicPr>
        <p:blipFill rotWithShape="1">
          <a:blip r:embed="rId3">
            <a:alphaModFix/>
          </a:blip>
          <a:srcRect b="0" l="12883" r="12883" t="0"/>
          <a:stretch/>
        </p:blipFill>
        <p:spPr>
          <a:xfrm>
            <a:off x="6096000" y="986088"/>
            <a:ext cx="5239644" cy="4704418"/>
          </a:xfrm>
          <a:prstGeom prst="rect">
            <a:avLst/>
          </a:prstGeom>
          <a:solidFill>
            <a:srgbClr val="D8D8D8"/>
          </a:solidFill>
          <a:ln>
            <a:noFill/>
          </a:ln>
        </p:spPr>
      </p:pic>
      <p:sp>
        <p:nvSpPr>
          <p:cNvPr id="1215" name="Google Shape;1215;p120"/>
          <p:cNvSpPr/>
          <p:nvPr/>
        </p:nvSpPr>
        <p:spPr>
          <a:xfrm>
            <a:off x="6096000" y="986088"/>
            <a:ext cx="5239644" cy="4704418"/>
          </a:xfrm>
          <a:custGeom>
            <a:rect b="b" l="l" r="r" t="t"/>
            <a:pathLst>
              <a:path extrusionOk="0" h="4704418" w="5239644">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8235"/>
                </a:srgbClr>
              </a:gs>
              <a:gs pos="83000">
                <a:srgbClr val="AABC99">
                  <a:alpha val="47450"/>
                </a:srgbClr>
              </a:gs>
              <a:gs pos="100000">
                <a:srgbClr val="AABC99">
                  <a:alpha val="43529"/>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1216" name="Google Shape;1216;p120"/>
          <p:cNvGrpSpPr/>
          <p:nvPr/>
        </p:nvGrpSpPr>
        <p:grpSpPr>
          <a:xfrm>
            <a:off x="5107779" y="748833"/>
            <a:ext cx="1487826" cy="1083162"/>
            <a:chOff x="3400450" y="986392"/>
            <a:chExt cx="1487826" cy="1083162"/>
          </a:xfrm>
        </p:grpSpPr>
        <p:sp>
          <p:nvSpPr>
            <p:cNvPr id="1217" name="Google Shape;1217;p120"/>
            <p:cNvSpPr/>
            <p:nvPr/>
          </p:nvSpPr>
          <p:spPr>
            <a:xfrm>
              <a:off x="3400450" y="986392"/>
              <a:ext cx="1367826" cy="997498"/>
            </a:xfrm>
            <a:custGeom>
              <a:rect b="b" l="l" r="r" t="t"/>
              <a:pathLst>
                <a:path extrusionOk="0" h="671727" w="92111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86D6E"/>
                </a:solidFill>
                <a:latin typeface="Calibri"/>
                <a:ea typeface="Calibri"/>
                <a:cs typeface="Calibri"/>
                <a:sym typeface="Calibri"/>
              </a:endParaRPr>
            </a:p>
          </p:txBody>
        </p:sp>
        <p:sp>
          <p:nvSpPr>
            <p:cNvPr id="1218" name="Google Shape;1218;p120"/>
            <p:cNvSpPr/>
            <p:nvPr/>
          </p:nvSpPr>
          <p:spPr>
            <a:xfrm>
              <a:off x="3400450" y="986392"/>
              <a:ext cx="1487826" cy="1083162"/>
            </a:xfrm>
            <a:custGeom>
              <a:rect b="b" l="l" r="r" t="t"/>
              <a:pathLst>
                <a:path extrusionOk="0" h="669931" w="920214">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86D6E"/>
                </a:solidFill>
                <a:latin typeface="Calibri"/>
                <a:ea typeface="Calibri"/>
                <a:cs typeface="Calibri"/>
                <a:sym typeface="Calibri"/>
              </a:endParaRPr>
            </a:p>
          </p:txBody>
        </p:sp>
      </p:gr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sp>
        <p:nvSpPr>
          <p:cNvPr id="1224" name="Google Shape;1224;p121"/>
          <p:cNvSpPr txBox="1"/>
          <p:nvPr>
            <p:ph idx="1" type="body"/>
          </p:nvPr>
        </p:nvSpPr>
        <p:spPr>
          <a:xfrm>
            <a:off x="8262757" y="3684778"/>
            <a:ext cx="3195486" cy="73114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SzPts val="2800"/>
              <a:buNone/>
            </a:pPr>
            <a:r>
              <a:rPr lang="en-US"/>
              <a:t>Noch Fragen?</a:t>
            </a:r>
            <a:endParaRPr/>
          </a:p>
        </p:txBody>
      </p:sp>
      <p:sp>
        <p:nvSpPr>
          <p:cNvPr id="1225" name="Google Shape;1225;p121"/>
          <p:cNvSpPr txBox="1"/>
          <p:nvPr>
            <p:ph idx="2" type="body"/>
          </p:nvPr>
        </p:nvSpPr>
        <p:spPr>
          <a:xfrm>
            <a:off x="8262757" y="2875202"/>
            <a:ext cx="3195485" cy="837258"/>
          </a:xfrm>
          <a:prstGeom prst="rect">
            <a:avLst/>
          </a:prstGeom>
          <a:noFill/>
          <a:ln>
            <a:noFill/>
          </a:ln>
        </p:spPr>
        <p:txBody>
          <a:bodyPr anchorCtr="0" anchor="ctr" bIns="45700" lIns="91425" spcFirstLastPara="1" rIns="91425" wrap="square" tIns="45700">
            <a:normAutofit fontScale="62500" lnSpcReduction="20000"/>
          </a:bodyPr>
          <a:lstStyle/>
          <a:p>
            <a:pPr indent="0" lvl="0" marL="0" rtl="0" algn="ctr">
              <a:lnSpc>
                <a:spcPct val="90000"/>
              </a:lnSpc>
              <a:spcBef>
                <a:spcPts val="0"/>
              </a:spcBef>
              <a:spcAft>
                <a:spcPts val="0"/>
              </a:spcAft>
              <a:buSzPct val="160000"/>
              <a:buNone/>
            </a:pPr>
            <a:r>
              <a:rPr lang="en-US"/>
              <a:t>Vielen Dank</a:t>
            </a:r>
            <a:br>
              <a:rPr lang="en-US"/>
            </a:br>
            <a:endParaRPr/>
          </a:p>
        </p:txBody>
      </p:sp>
      <p:sp>
        <p:nvSpPr>
          <p:cNvPr id="1226" name="Google Shape;1226;p121"/>
          <p:cNvSpPr txBox="1"/>
          <p:nvPr>
            <p:ph idx="3" type="body"/>
          </p:nvPr>
        </p:nvSpPr>
        <p:spPr>
          <a:xfrm>
            <a:off x="700266" y="5330420"/>
            <a:ext cx="6101044" cy="7207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0000"/>
              </a:buClr>
              <a:buSzPts val="3200"/>
              <a:buNone/>
            </a:pPr>
            <a:r>
              <a:rPr lang="en-US"/>
              <a:t>www.</a:t>
            </a:r>
            <a:r>
              <a:rPr b="1" lang="en-US" sz="3600"/>
              <a:t>leaderseeds</a:t>
            </a:r>
            <a:r>
              <a:rPr lang="en-US"/>
              <a:t>.eu</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4">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122"/>
          <p:cNvSpPr txBox="1"/>
          <p:nvPr>
            <p:ph idx="1" type="body"/>
          </p:nvPr>
        </p:nvSpPr>
        <p:spPr>
          <a:xfrm>
            <a:off x="5278758" y="2930184"/>
            <a:ext cx="6010480" cy="306642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4800"/>
              <a:buNone/>
            </a:pPr>
            <a:r>
              <a:rPr lang="en-US"/>
              <a:t>Quellen</a:t>
            </a:r>
            <a:endParaRPr/>
          </a:p>
        </p:txBody>
      </p:sp>
      <p:sp>
        <p:nvSpPr>
          <p:cNvPr id="1233" name="Google Shape;1233;p122"/>
          <p:cNvSpPr txBox="1"/>
          <p:nvPr>
            <p:ph idx="2" type="body"/>
          </p:nvPr>
        </p:nvSpPr>
        <p:spPr>
          <a:xfrm>
            <a:off x="4011879" y="1670479"/>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9000"/>
              <a:buNone/>
            </a:pPr>
            <a:r>
              <a:rPr lang="en-US"/>
              <a:t>06</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123"/>
          <p:cNvSpPr txBox="1"/>
          <p:nvPr>
            <p:ph idx="1" type="body"/>
          </p:nvPr>
        </p:nvSpPr>
        <p:spPr>
          <a:xfrm>
            <a:off x="798380" y="1900594"/>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000000"/>
              </a:buClr>
              <a:buSzPts val="2400"/>
              <a:buFont typeface="Noto Sans Symbols"/>
              <a:buChar char="⮚"/>
            </a:pPr>
            <a:r>
              <a:rPr lang="en-US"/>
              <a:t>Keyton, J. (2010). Case studies for organizational communication: Understanding communication processes. New York, NY: Oxford University Press.</a:t>
            </a:r>
            <a:endParaRPr/>
          </a:p>
          <a:p>
            <a:pPr indent="-342900" lvl="0" marL="342900" rtl="0" algn="l">
              <a:lnSpc>
                <a:spcPct val="90000"/>
              </a:lnSpc>
              <a:spcBef>
                <a:spcPts val="1000"/>
              </a:spcBef>
              <a:spcAft>
                <a:spcPts val="0"/>
              </a:spcAft>
              <a:buClr>
                <a:srgbClr val="000000"/>
              </a:buClr>
              <a:buSzPts val="2400"/>
              <a:buFont typeface="Noto Sans Symbols"/>
              <a:buChar char="⮚"/>
            </a:pPr>
            <a:r>
              <a:rPr lang="en-US"/>
              <a:t>Welch, M., &amp; Jackson, P. (2007). Re-Thinking Internal Communication: A Stakeholder Approach. Corporate Communications: An International Journal, 12, 177-198.</a:t>
            </a:r>
            <a:endParaRPr/>
          </a:p>
          <a:p>
            <a:pPr indent="-342900" lvl="0" marL="342900" rtl="0" algn="l">
              <a:lnSpc>
                <a:spcPct val="90000"/>
              </a:lnSpc>
              <a:spcBef>
                <a:spcPts val="1000"/>
              </a:spcBef>
              <a:spcAft>
                <a:spcPts val="0"/>
              </a:spcAft>
              <a:buClr>
                <a:srgbClr val="000000"/>
              </a:buClr>
              <a:buSzPts val="2400"/>
              <a:buFont typeface="Noto Sans Symbols"/>
              <a:buChar char="⮚"/>
            </a:pPr>
            <a:r>
              <a:rPr lang="en-US"/>
              <a:t>K Ruck, M Welch - Public relations review, 2012 Valuing internal communication; management and employee perspectives</a:t>
            </a:r>
            <a:endParaRPr/>
          </a:p>
          <a:p>
            <a:pPr indent="-342900" lvl="0" marL="342900" rtl="0" algn="l">
              <a:lnSpc>
                <a:spcPct val="90000"/>
              </a:lnSpc>
              <a:spcBef>
                <a:spcPts val="1000"/>
              </a:spcBef>
              <a:spcAft>
                <a:spcPts val="0"/>
              </a:spcAft>
              <a:buClr>
                <a:srgbClr val="000000"/>
              </a:buClr>
              <a:buSzPts val="2400"/>
              <a:buFont typeface="Noto Sans Symbols"/>
              <a:buChar char="⮚"/>
            </a:pPr>
            <a:r>
              <a:rPr lang="en-US"/>
              <a:t>Bui, Thuy Linh (2019). Internal communication in the digital workplace: digital communication channels and employee engagement</a:t>
            </a:r>
            <a:endParaRPr/>
          </a:p>
        </p:txBody>
      </p:sp>
      <p:sp>
        <p:nvSpPr>
          <p:cNvPr id="1239" name="Google Shape;1239;p123"/>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600"/>
              <a:buNone/>
            </a:pPr>
            <a:r>
              <a:rPr lang="en-US"/>
              <a:t>Communication Sources </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sp>
        <p:nvSpPr>
          <p:cNvPr id="1244" name="Google Shape;1244;p124"/>
          <p:cNvSpPr txBox="1"/>
          <p:nvPr>
            <p:ph idx="1" type="body"/>
          </p:nvPr>
        </p:nvSpPr>
        <p:spPr>
          <a:xfrm>
            <a:off x="798380" y="1639523"/>
            <a:ext cx="10595237" cy="2214206"/>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000000"/>
              </a:buClr>
              <a:buSzPts val="2400"/>
              <a:buFont typeface="Noto Sans Symbols"/>
              <a:buChar char="⮚"/>
            </a:pPr>
            <a:r>
              <a:rPr b="0" i="0" lang="en-US"/>
              <a:t>Jackson, T. W., &amp; van den Hooff, B. (2012). Understanding the factors that affect information overload and miscommunication within the workplace. Journal of Emerging Trends in Computing and Information Sciences. 3(8). 1240-1252.</a:t>
            </a:r>
            <a:endParaRPr/>
          </a:p>
          <a:p>
            <a:pPr indent="-342900" lvl="0" marL="342900" rtl="0" algn="l">
              <a:lnSpc>
                <a:spcPct val="90000"/>
              </a:lnSpc>
              <a:spcBef>
                <a:spcPts val="1000"/>
              </a:spcBef>
              <a:spcAft>
                <a:spcPts val="0"/>
              </a:spcAft>
              <a:buClr>
                <a:srgbClr val="000000"/>
              </a:buClr>
              <a:buSzPts val="2400"/>
              <a:buFont typeface="Noto Sans Symbols"/>
              <a:buChar char="⮚"/>
            </a:pPr>
            <a:r>
              <a:rPr b="0" i="0" lang="en-US"/>
              <a:t>3 models of communication: </a:t>
            </a:r>
            <a:r>
              <a:rPr b="0" i="0" lang="en-US" u="sng">
                <a:solidFill>
                  <a:schemeClr val="hlink"/>
                </a:solidFill>
                <a:hlinkClick r:id="rId3"/>
              </a:rPr>
              <a:t>hyperlink text: YouTube video</a:t>
            </a:r>
            <a:endParaRPr b="0" i="0"/>
          </a:p>
          <a:p>
            <a:pPr indent="-342900" lvl="0" marL="342900" rtl="0" algn="l">
              <a:lnSpc>
                <a:spcPct val="90000"/>
              </a:lnSpc>
              <a:spcBef>
                <a:spcPts val="1000"/>
              </a:spcBef>
              <a:spcAft>
                <a:spcPts val="0"/>
              </a:spcAft>
              <a:buClr>
                <a:srgbClr val="000000"/>
              </a:buClr>
              <a:buSzPts val="2400"/>
              <a:buFont typeface="Noto Sans Symbols"/>
              <a:buChar char="⮚"/>
            </a:pPr>
            <a:r>
              <a:rPr b="0" i="0" lang="en-US"/>
              <a:t>Miscommunication: </a:t>
            </a:r>
            <a:r>
              <a:rPr b="0" i="0" lang="en-US" u="sng">
                <a:solidFill>
                  <a:schemeClr val="hlink"/>
                </a:solidFill>
                <a:hlinkClick r:id="rId4"/>
              </a:rPr>
              <a:t>hyperlink text: YouTube video</a:t>
            </a:r>
            <a:endParaRPr b="0" i="0"/>
          </a:p>
          <a:p>
            <a:pPr indent="0" lvl="0" marL="0" rtl="0" algn="l">
              <a:lnSpc>
                <a:spcPct val="90000"/>
              </a:lnSpc>
              <a:spcBef>
                <a:spcPts val="1000"/>
              </a:spcBef>
              <a:spcAft>
                <a:spcPts val="0"/>
              </a:spcAft>
              <a:buClr>
                <a:srgbClr val="000000"/>
              </a:buClr>
              <a:buSzPts val="2400"/>
              <a:buNone/>
            </a:pPr>
            <a:r>
              <a:t/>
            </a:r>
            <a:endParaRPr/>
          </a:p>
        </p:txBody>
      </p:sp>
      <p:sp>
        <p:nvSpPr>
          <p:cNvPr id="1245" name="Google Shape;1245;p124"/>
          <p:cNvSpPr txBox="1"/>
          <p:nvPr>
            <p:ph idx="2" type="body"/>
          </p:nvPr>
        </p:nvSpPr>
        <p:spPr>
          <a:xfrm>
            <a:off x="798380"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600"/>
              <a:buNone/>
            </a:pPr>
            <a:r>
              <a:rPr b="0" i="0" lang="en-US"/>
              <a:t>Communication Models and Miscommunication</a:t>
            </a:r>
            <a:endParaRPr/>
          </a:p>
          <a:p>
            <a:pPr indent="0" lvl="0" marL="0" rtl="0" algn="l">
              <a:lnSpc>
                <a:spcPct val="90000"/>
              </a:lnSpc>
              <a:spcBef>
                <a:spcPts val="1000"/>
              </a:spcBef>
              <a:spcAft>
                <a:spcPts val="0"/>
              </a:spcAft>
              <a:buClr>
                <a:srgbClr val="000000"/>
              </a:buClr>
              <a:buSzPts val="3600"/>
              <a:buNone/>
            </a:pPr>
            <a:r>
              <a:t/>
            </a:r>
            <a:endParaRPr/>
          </a:p>
        </p:txBody>
      </p:sp>
      <p:sp>
        <p:nvSpPr>
          <p:cNvPr id="1246" name="Google Shape;1246;p124"/>
          <p:cNvSpPr txBox="1"/>
          <p:nvPr/>
        </p:nvSpPr>
        <p:spPr>
          <a:xfrm>
            <a:off x="798380" y="4805916"/>
            <a:ext cx="10595237" cy="2214206"/>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rgbClr val="000000"/>
              </a:buClr>
              <a:buSzPts val="2400"/>
              <a:buFont typeface="Noto Sans Symbols"/>
              <a:buChar char="⮚"/>
            </a:pPr>
            <a:r>
              <a:rPr b="0" i="0" lang="en-US" sz="2400" u="none" cap="none" strike="noStrike">
                <a:solidFill>
                  <a:srgbClr val="000000"/>
                </a:solidFill>
                <a:latin typeface="Calibri"/>
                <a:ea typeface="Calibri"/>
                <a:cs typeface="Calibri"/>
                <a:sym typeface="Calibri"/>
              </a:rPr>
              <a:t>Organizational Silos and how to prevent them: </a:t>
            </a:r>
            <a:r>
              <a:rPr b="0" i="0" lang="en-US" sz="2400" u="sng" cap="none" strike="noStrike">
                <a:solidFill>
                  <a:srgbClr val="000000"/>
                </a:solidFill>
                <a:latin typeface="Calibri"/>
                <a:ea typeface="Calibri"/>
                <a:cs typeface="Calibri"/>
                <a:sym typeface="Calibri"/>
                <a:hlinkClick r:id="rId5">
                  <a:extLst>
                    <a:ext uri="{A12FA001-AC4F-418D-AE19-62706E023703}">
                      <ahyp:hlinkClr val="tx"/>
                    </a:ext>
                  </a:extLst>
                </a:hlinkClick>
              </a:rPr>
              <a:t>hyperlink text: Article</a:t>
            </a:r>
            <a:endParaRPr b="0" i="0" sz="2400" u="none" cap="none" strike="noStrike">
              <a:solidFill>
                <a:srgbClr val="000000"/>
              </a:solidFill>
              <a:latin typeface="Calibri"/>
              <a:ea typeface="Calibri"/>
              <a:cs typeface="Calibri"/>
              <a:sym typeface="Calibri"/>
            </a:endParaRPr>
          </a:p>
          <a:p>
            <a:pPr indent="-342900" lvl="0" marL="342900" marR="0" rtl="0" algn="l">
              <a:lnSpc>
                <a:spcPct val="90000"/>
              </a:lnSpc>
              <a:spcBef>
                <a:spcPts val="1000"/>
              </a:spcBef>
              <a:spcAft>
                <a:spcPts val="0"/>
              </a:spcAft>
              <a:buClr>
                <a:srgbClr val="000000"/>
              </a:buClr>
              <a:buSzPts val="2400"/>
              <a:buFont typeface="Noto Sans Symbols"/>
              <a:buChar char="⮚"/>
            </a:pPr>
            <a:r>
              <a:rPr b="0" i="0" lang="en-US" sz="2400" u="none" cap="none" strike="noStrike">
                <a:solidFill>
                  <a:srgbClr val="000000"/>
                </a:solidFill>
                <a:latin typeface="Calibri"/>
                <a:ea typeface="Calibri"/>
                <a:cs typeface="Calibri"/>
                <a:sym typeface="Calibri"/>
              </a:rPr>
              <a:t>Non-Profit Organizational Charts: </a:t>
            </a:r>
            <a:r>
              <a:rPr b="0" i="0" lang="en-US" sz="2400" u="sng" cap="none" strike="noStrike">
                <a:solidFill>
                  <a:srgbClr val="000000"/>
                </a:solidFill>
                <a:latin typeface="Calibri"/>
                <a:ea typeface="Calibri"/>
                <a:cs typeface="Calibri"/>
                <a:sym typeface="Calibri"/>
                <a:hlinkClick r:id="rId6">
                  <a:extLst>
                    <a:ext uri="{A12FA001-AC4F-418D-AE19-62706E023703}">
                      <ahyp:hlinkClr val="tx"/>
                    </a:ext>
                  </a:extLst>
                </a:hlinkClick>
              </a:rPr>
              <a:t>hyperlink text: Website</a:t>
            </a:r>
            <a:endParaRPr b="0" i="0" sz="2400" u="none" cap="none" strike="noStrike">
              <a:solidFill>
                <a:srgbClr val="000000"/>
              </a:solidFill>
              <a:latin typeface="Calibri"/>
              <a:ea typeface="Calibri"/>
              <a:cs typeface="Calibri"/>
              <a:sym typeface="Calibri"/>
            </a:endParaRPr>
          </a:p>
        </p:txBody>
      </p:sp>
      <p:sp>
        <p:nvSpPr>
          <p:cNvPr id="1247" name="Google Shape;1247;p124"/>
          <p:cNvSpPr txBox="1"/>
          <p:nvPr/>
        </p:nvSpPr>
        <p:spPr>
          <a:xfrm>
            <a:off x="798380" y="3927995"/>
            <a:ext cx="10595237" cy="80365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Organisational Structures</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sp>
        <p:nvSpPr>
          <p:cNvPr id="1252" name="Google Shape;1252;p125"/>
          <p:cNvSpPr txBox="1"/>
          <p:nvPr>
            <p:ph idx="1" type="body"/>
          </p:nvPr>
        </p:nvSpPr>
        <p:spPr>
          <a:xfrm>
            <a:off x="798380" y="1639523"/>
            <a:ext cx="10595237" cy="2214206"/>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000000"/>
              </a:buClr>
              <a:buSzPts val="2400"/>
              <a:buFont typeface="Noto Sans Symbols"/>
              <a:buChar char="⮚"/>
            </a:pPr>
            <a:r>
              <a:rPr b="0" i="0" lang="en-US"/>
              <a:t>Inbound Marketing: </a:t>
            </a:r>
            <a:r>
              <a:rPr b="0" i="0" lang="en-US" u="sng">
                <a:solidFill>
                  <a:schemeClr val="hlink"/>
                </a:solidFill>
                <a:hlinkClick r:id="rId3"/>
              </a:rPr>
              <a:t>hyperlink text: Website</a:t>
            </a:r>
            <a:endParaRPr b="0" i="0"/>
          </a:p>
          <a:p>
            <a:pPr indent="-342900" lvl="0" marL="342900" rtl="0" algn="l">
              <a:lnSpc>
                <a:spcPct val="90000"/>
              </a:lnSpc>
              <a:spcBef>
                <a:spcPts val="1000"/>
              </a:spcBef>
              <a:spcAft>
                <a:spcPts val="0"/>
              </a:spcAft>
              <a:buClr>
                <a:srgbClr val="000000"/>
              </a:buClr>
              <a:buSzPts val="2400"/>
              <a:buFont typeface="Noto Sans Symbols"/>
              <a:buChar char="⮚"/>
            </a:pPr>
            <a:r>
              <a:rPr b="0" i="0" lang="en-US"/>
              <a:t>Inbound v Outbound Marketing: </a:t>
            </a:r>
            <a:r>
              <a:rPr b="0" i="0" lang="en-US" u="sng">
                <a:solidFill>
                  <a:schemeClr val="hlink"/>
                </a:solidFill>
                <a:hlinkClick r:id="rId4"/>
              </a:rPr>
              <a:t>hyperlink text: Presentation</a:t>
            </a:r>
            <a:endParaRPr b="0" i="0"/>
          </a:p>
          <a:p>
            <a:pPr indent="-342900" lvl="0" marL="342900" rtl="0" algn="l">
              <a:lnSpc>
                <a:spcPct val="90000"/>
              </a:lnSpc>
              <a:spcBef>
                <a:spcPts val="1000"/>
              </a:spcBef>
              <a:spcAft>
                <a:spcPts val="0"/>
              </a:spcAft>
              <a:buClr>
                <a:srgbClr val="000000"/>
              </a:buClr>
              <a:buSzPts val="2400"/>
              <a:buFont typeface="Noto Sans Symbols"/>
              <a:buChar char="⮚"/>
            </a:pPr>
            <a:r>
              <a:rPr b="0" i="0" lang="en-US"/>
              <a:t>How to run a lean mean nonprofit marketing machine: </a:t>
            </a:r>
            <a:r>
              <a:rPr b="0" i="0" lang="en-US" u="sng">
                <a:solidFill>
                  <a:schemeClr val="hlink"/>
                </a:solidFill>
                <a:hlinkClick r:id="rId5"/>
              </a:rPr>
              <a:t>hyperlink text: Article</a:t>
            </a:r>
            <a:endParaRPr b="0" i="0"/>
          </a:p>
          <a:p>
            <a:pPr indent="-342900" lvl="0" marL="342900" rtl="0" algn="l">
              <a:lnSpc>
                <a:spcPct val="90000"/>
              </a:lnSpc>
              <a:spcBef>
                <a:spcPts val="1000"/>
              </a:spcBef>
              <a:spcAft>
                <a:spcPts val="0"/>
              </a:spcAft>
              <a:buClr>
                <a:srgbClr val="000000"/>
              </a:buClr>
              <a:buSzPts val="2400"/>
              <a:buFont typeface="Noto Sans Symbols"/>
              <a:buChar char="⮚"/>
            </a:pPr>
            <a:r>
              <a:rPr b="0" i="0" lang="en-US"/>
              <a:t>Survey on inbound Marketing: </a:t>
            </a:r>
            <a:r>
              <a:rPr b="0" i="0" lang="en-US" u="sng">
                <a:solidFill>
                  <a:schemeClr val="hlink"/>
                </a:solidFill>
                <a:hlinkClick r:id="rId6"/>
              </a:rPr>
              <a:t>hyperlink text: Article</a:t>
            </a:r>
            <a:endParaRPr/>
          </a:p>
        </p:txBody>
      </p:sp>
      <p:sp>
        <p:nvSpPr>
          <p:cNvPr id="1253" name="Google Shape;1253;p125"/>
          <p:cNvSpPr txBox="1"/>
          <p:nvPr>
            <p:ph idx="2" type="body"/>
          </p:nvPr>
        </p:nvSpPr>
        <p:spPr>
          <a:xfrm>
            <a:off x="798380"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600"/>
              <a:buNone/>
            </a:pPr>
            <a:r>
              <a:rPr b="0" i="0" lang="en-US"/>
              <a:t>Marketing Sources</a:t>
            </a:r>
            <a:endParaRPr/>
          </a:p>
          <a:p>
            <a:pPr indent="0" lvl="0" marL="0" rtl="0" algn="l">
              <a:lnSpc>
                <a:spcPct val="90000"/>
              </a:lnSpc>
              <a:spcBef>
                <a:spcPts val="1000"/>
              </a:spcBef>
              <a:spcAft>
                <a:spcPts val="0"/>
              </a:spcAft>
              <a:buClr>
                <a:srgbClr val="000000"/>
              </a:buClr>
              <a:buSzPts val="3600"/>
              <a:buNone/>
            </a:pPr>
            <a:r>
              <a:t/>
            </a:r>
            <a:endParaRPr/>
          </a:p>
        </p:txBody>
      </p:sp>
      <p:sp>
        <p:nvSpPr>
          <p:cNvPr id="1254" name="Google Shape;1254;p125"/>
          <p:cNvSpPr txBox="1"/>
          <p:nvPr/>
        </p:nvSpPr>
        <p:spPr>
          <a:xfrm>
            <a:off x="798380" y="4805916"/>
            <a:ext cx="10595237" cy="2214206"/>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rgbClr val="000000"/>
              </a:buClr>
              <a:buSzPts val="2400"/>
              <a:buFont typeface="Noto Sans Symbols"/>
              <a:buChar char="⮚"/>
            </a:pPr>
            <a:r>
              <a:rPr b="0" i="0" lang="en-US" sz="2400" u="none" cap="none" strike="noStrike">
                <a:solidFill>
                  <a:srgbClr val="000000"/>
                </a:solidFill>
                <a:latin typeface="Calibri"/>
                <a:ea typeface="Calibri"/>
                <a:cs typeface="Calibri"/>
                <a:sym typeface="Calibri"/>
              </a:rPr>
              <a:t>Customer Journey Map: </a:t>
            </a:r>
            <a:r>
              <a:rPr b="0" i="0" lang="en-US" sz="2400" u="sng" cap="none" strike="noStrike">
                <a:solidFill>
                  <a:srgbClr val="000000"/>
                </a:solidFill>
                <a:latin typeface="Calibri"/>
                <a:ea typeface="Calibri"/>
                <a:cs typeface="Calibri"/>
                <a:sym typeface="Calibri"/>
                <a:hlinkClick r:id="rId7">
                  <a:extLst>
                    <a:ext uri="{A12FA001-AC4F-418D-AE19-62706E023703}">
                      <ahyp:hlinkClr val="tx"/>
                    </a:ext>
                  </a:extLst>
                </a:hlinkClick>
              </a:rPr>
              <a:t>hyperlink text: Article</a:t>
            </a:r>
            <a:endParaRPr b="0" i="0" sz="2400" u="none" cap="none" strike="noStrike">
              <a:solidFill>
                <a:srgbClr val="000000"/>
              </a:solidFill>
              <a:latin typeface="Calibri"/>
              <a:ea typeface="Calibri"/>
              <a:cs typeface="Calibri"/>
              <a:sym typeface="Calibri"/>
            </a:endParaRPr>
          </a:p>
          <a:p>
            <a:pPr indent="-342900" lvl="0" marL="342900" marR="0" rtl="0" algn="l">
              <a:lnSpc>
                <a:spcPct val="90000"/>
              </a:lnSpc>
              <a:spcBef>
                <a:spcPts val="1000"/>
              </a:spcBef>
              <a:spcAft>
                <a:spcPts val="0"/>
              </a:spcAft>
              <a:buClr>
                <a:srgbClr val="000000"/>
              </a:buClr>
              <a:buSzPts val="2400"/>
              <a:buFont typeface="Noto Sans Symbols"/>
              <a:buChar char="⮚"/>
            </a:pPr>
            <a:r>
              <a:rPr b="0" i="0" lang="en-US" sz="2400" u="none" cap="none" strike="noStrike">
                <a:solidFill>
                  <a:srgbClr val="000000"/>
                </a:solidFill>
                <a:latin typeface="Calibri"/>
                <a:ea typeface="Calibri"/>
                <a:cs typeface="Calibri"/>
                <a:sym typeface="Calibri"/>
              </a:rPr>
              <a:t>CJM for Non-Profit: </a:t>
            </a:r>
            <a:r>
              <a:rPr b="0" i="0" lang="en-US" sz="2400" u="sng" cap="none" strike="noStrike">
                <a:solidFill>
                  <a:srgbClr val="000000"/>
                </a:solidFill>
                <a:latin typeface="Calibri"/>
                <a:ea typeface="Calibri"/>
                <a:cs typeface="Calibri"/>
                <a:sym typeface="Calibri"/>
                <a:hlinkClick r:id="rId8">
                  <a:extLst>
                    <a:ext uri="{A12FA001-AC4F-418D-AE19-62706E023703}">
                      <ahyp:hlinkClr val="tx"/>
                    </a:ext>
                  </a:extLst>
                </a:hlinkClick>
              </a:rPr>
              <a:t>hyperlink text: Article</a:t>
            </a:r>
            <a:endParaRPr b="0" i="0" sz="2400" u="none" cap="none" strike="noStrike">
              <a:solidFill>
                <a:srgbClr val="000000"/>
              </a:solidFill>
              <a:latin typeface="Calibri"/>
              <a:ea typeface="Calibri"/>
              <a:cs typeface="Calibri"/>
              <a:sym typeface="Calibri"/>
            </a:endParaRPr>
          </a:p>
          <a:p>
            <a:pPr indent="-190500" lvl="0" marL="342900" marR="0" rtl="0" algn="l">
              <a:lnSpc>
                <a:spcPct val="90000"/>
              </a:lnSpc>
              <a:spcBef>
                <a:spcPts val="1000"/>
              </a:spcBef>
              <a:spcAft>
                <a:spcPts val="0"/>
              </a:spcAft>
              <a:buClr>
                <a:srgbClr val="000000"/>
              </a:buClr>
              <a:buSzPts val="2400"/>
              <a:buFont typeface="Noto Sans Symbols"/>
              <a:buNone/>
            </a:pPr>
            <a:r>
              <a:t/>
            </a:r>
            <a:endParaRPr b="0" i="0" sz="2400" u="none" cap="none" strike="noStrike">
              <a:solidFill>
                <a:srgbClr val="000000"/>
              </a:solidFill>
              <a:latin typeface="Calibri"/>
              <a:ea typeface="Calibri"/>
              <a:cs typeface="Calibri"/>
              <a:sym typeface="Calibri"/>
            </a:endParaRPr>
          </a:p>
        </p:txBody>
      </p:sp>
      <p:sp>
        <p:nvSpPr>
          <p:cNvPr id="1255" name="Google Shape;1255;p125"/>
          <p:cNvSpPr txBox="1"/>
          <p:nvPr/>
        </p:nvSpPr>
        <p:spPr>
          <a:xfrm>
            <a:off x="798380" y="3927995"/>
            <a:ext cx="10595237" cy="80365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Customer Journey Mapping</a:t>
            </a:r>
            <a:endParaRPr b="0" i="0" sz="3600" u="none" cap="none" strike="noStrike">
              <a:solidFill>
                <a:srgbClr val="000000"/>
              </a:solidFill>
              <a:latin typeface="Calibri"/>
              <a:ea typeface="Calibri"/>
              <a:cs typeface="Calibri"/>
              <a:sym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p126"/>
          <p:cNvSpPr txBox="1"/>
          <p:nvPr>
            <p:ph idx="1" type="body"/>
          </p:nvPr>
        </p:nvSpPr>
        <p:spPr>
          <a:xfrm>
            <a:off x="798380" y="1900594"/>
            <a:ext cx="10595237" cy="3995028"/>
          </a:xfrm>
          <a:prstGeom prst="rect">
            <a:avLst/>
          </a:prstGeom>
          <a:noFill/>
          <a:ln>
            <a:noFill/>
          </a:ln>
        </p:spPr>
        <p:txBody>
          <a:bodyPr anchorCtr="0" anchor="ctr" bIns="45700" lIns="91425" spcFirstLastPara="1" rIns="91425" wrap="square" tIns="45700">
            <a:noAutofit/>
          </a:bodyPr>
          <a:lstStyle/>
          <a:p>
            <a:pPr indent="-342900" lvl="0" marL="342900" rtl="0" algn="l">
              <a:lnSpc>
                <a:spcPct val="90000"/>
              </a:lnSpc>
              <a:spcBef>
                <a:spcPts val="0"/>
              </a:spcBef>
              <a:spcAft>
                <a:spcPts val="0"/>
              </a:spcAft>
              <a:buClr>
                <a:srgbClr val="000000"/>
              </a:buClr>
              <a:buSzPts val="2400"/>
              <a:buFont typeface="Noto Sans Symbols"/>
              <a:buChar char="⮚"/>
            </a:pPr>
            <a:r>
              <a:rPr b="0" i="0" lang="en-US"/>
              <a:t>The Brain and Business of Story: Creating Engaging and Influential Presentations Using Story Structure. SagePresence. 2018.</a:t>
            </a:r>
            <a:endParaRPr/>
          </a:p>
          <a:p>
            <a:pPr indent="-342900" lvl="0" marL="342900" rtl="0" algn="l">
              <a:lnSpc>
                <a:spcPct val="90000"/>
              </a:lnSpc>
              <a:spcBef>
                <a:spcPts val="1000"/>
              </a:spcBef>
              <a:spcAft>
                <a:spcPts val="0"/>
              </a:spcAft>
              <a:buClr>
                <a:srgbClr val="000000"/>
              </a:buClr>
              <a:buSzPts val="2400"/>
              <a:buFont typeface="Noto Sans Symbols"/>
              <a:buChar char="⮚"/>
            </a:pPr>
            <a:r>
              <a:rPr b="0" i="0" lang="en-US"/>
              <a:t>Storytelling Elements: </a:t>
            </a:r>
            <a:r>
              <a:rPr b="0" i="0" lang="en-US" u="sng">
                <a:solidFill>
                  <a:schemeClr val="hlink"/>
                </a:solidFill>
                <a:hlinkClick r:id="rId3"/>
              </a:rPr>
              <a:t>hyperlink text: Article</a:t>
            </a:r>
            <a:endParaRPr b="0" i="0" u="sng"/>
          </a:p>
          <a:p>
            <a:pPr indent="-342900" lvl="0" marL="342900" rtl="0" algn="l">
              <a:lnSpc>
                <a:spcPct val="90000"/>
              </a:lnSpc>
              <a:spcBef>
                <a:spcPts val="1000"/>
              </a:spcBef>
              <a:spcAft>
                <a:spcPts val="0"/>
              </a:spcAft>
              <a:buClr>
                <a:srgbClr val="000000"/>
              </a:buClr>
              <a:buSzPts val="2400"/>
              <a:buFont typeface="Noto Sans Symbols"/>
              <a:buChar char="⮚"/>
            </a:pPr>
            <a:r>
              <a:rPr b="0" i="0" lang="en-US"/>
              <a:t>Parkinson &amp; Laura (2019). Establishing Trust through Storytelling: A Model for Co-Design.</a:t>
            </a:r>
            <a:endParaRPr/>
          </a:p>
          <a:p>
            <a:pPr indent="-342900" lvl="0" marL="342900" rtl="0" algn="l">
              <a:lnSpc>
                <a:spcPct val="90000"/>
              </a:lnSpc>
              <a:spcBef>
                <a:spcPts val="1000"/>
              </a:spcBef>
              <a:spcAft>
                <a:spcPts val="0"/>
              </a:spcAft>
              <a:buClr>
                <a:srgbClr val="000000"/>
              </a:buClr>
              <a:buSzPts val="2400"/>
              <a:buFont typeface="Noto Sans Symbols"/>
              <a:buChar char="⮚"/>
            </a:pPr>
            <a:r>
              <a:rPr b="0" i="0" lang="en-US"/>
              <a:t>Jerome Bruner (1990). The Narrative Construction of Reality.</a:t>
            </a:r>
            <a:endParaRPr/>
          </a:p>
          <a:p>
            <a:pPr indent="0" lvl="0" marL="0" rtl="0" algn="l">
              <a:lnSpc>
                <a:spcPct val="90000"/>
              </a:lnSpc>
              <a:spcBef>
                <a:spcPts val="1000"/>
              </a:spcBef>
              <a:spcAft>
                <a:spcPts val="0"/>
              </a:spcAft>
              <a:buClr>
                <a:srgbClr val="000000"/>
              </a:buClr>
              <a:buSzPts val="2400"/>
              <a:buNone/>
            </a:pPr>
            <a:br>
              <a:rPr lang="en-US"/>
            </a:br>
            <a:endParaRPr/>
          </a:p>
        </p:txBody>
      </p:sp>
      <p:sp>
        <p:nvSpPr>
          <p:cNvPr id="1261" name="Google Shape;1261;p126"/>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600"/>
              <a:buNone/>
            </a:pPr>
            <a:r>
              <a:rPr b="0" i="0" lang="en-US"/>
              <a:t>Storytelling Sources </a:t>
            </a:r>
            <a:endParaRPr/>
          </a:p>
          <a:p>
            <a:pPr indent="0" lvl="0" marL="0" rtl="0" algn="l">
              <a:lnSpc>
                <a:spcPct val="90000"/>
              </a:lnSpc>
              <a:spcBef>
                <a:spcPts val="1000"/>
              </a:spcBef>
              <a:spcAft>
                <a:spcPts val="0"/>
              </a:spcAft>
              <a:buClr>
                <a:srgbClr val="000000"/>
              </a:buClr>
              <a:buSzPts val="3600"/>
              <a:buNone/>
            </a:pPr>
            <a:r>
              <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p127"/>
          <p:cNvSpPr txBox="1"/>
          <p:nvPr>
            <p:ph idx="1" type="body"/>
          </p:nvPr>
        </p:nvSpPr>
        <p:spPr>
          <a:xfrm>
            <a:off x="798380" y="1900594"/>
            <a:ext cx="10595237" cy="3995028"/>
          </a:xfrm>
          <a:prstGeom prst="rect">
            <a:avLst/>
          </a:prstGeom>
          <a:noFill/>
          <a:ln>
            <a:noFill/>
          </a:ln>
        </p:spPr>
        <p:txBody>
          <a:bodyPr anchorCtr="0" anchor="ctr" bIns="45700" lIns="91425" spcFirstLastPara="1" rIns="91425" wrap="square" tIns="45700">
            <a:noAutofit/>
          </a:bodyPr>
          <a:lstStyle/>
          <a:p>
            <a:pPr indent="-342900" lvl="0" marL="342900" rtl="0" algn="l">
              <a:lnSpc>
                <a:spcPct val="90000"/>
              </a:lnSpc>
              <a:spcBef>
                <a:spcPts val="0"/>
              </a:spcBef>
              <a:spcAft>
                <a:spcPts val="0"/>
              </a:spcAft>
              <a:buClr>
                <a:srgbClr val="000000"/>
              </a:buClr>
              <a:buSzPts val="2400"/>
              <a:buFont typeface="Noto Sans Symbols"/>
              <a:buChar char="⮚"/>
            </a:pPr>
            <a:r>
              <a:rPr b="0" i="0" lang="en-US"/>
              <a:t>Parkinson &amp; Laura (2019). Establishing Trust through Storytelling: A Model for Co-Design.</a:t>
            </a:r>
            <a:endParaRPr/>
          </a:p>
          <a:p>
            <a:pPr indent="-342900" lvl="0" marL="342900" rtl="0" algn="l">
              <a:lnSpc>
                <a:spcPct val="90000"/>
              </a:lnSpc>
              <a:spcBef>
                <a:spcPts val="1000"/>
              </a:spcBef>
              <a:spcAft>
                <a:spcPts val="0"/>
              </a:spcAft>
              <a:buClr>
                <a:srgbClr val="000000"/>
              </a:buClr>
              <a:buSzPts val="2400"/>
              <a:buFont typeface="Noto Sans Symbols"/>
              <a:buChar char="⮚"/>
            </a:pPr>
            <a:r>
              <a:rPr b="0" i="0" lang="en-US"/>
              <a:t>Jerome Bruner (1990). The Narrative Construction of Reality.</a:t>
            </a:r>
            <a:endParaRPr/>
          </a:p>
          <a:p>
            <a:pPr indent="-342900" lvl="0" marL="342900" rtl="0" algn="l">
              <a:lnSpc>
                <a:spcPct val="90000"/>
              </a:lnSpc>
              <a:spcBef>
                <a:spcPts val="1000"/>
              </a:spcBef>
              <a:spcAft>
                <a:spcPts val="0"/>
              </a:spcAft>
              <a:buClr>
                <a:srgbClr val="000000"/>
              </a:buClr>
              <a:buSzPts val="2400"/>
              <a:buFont typeface="Noto Sans Symbols"/>
              <a:buChar char="⮚"/>
            </a:pPr>
            <a:r>
              <a:rPr b="0" i="0" lang="en-US"/>
              <a:t>The Brain and Business of Story: Creating Engaging and Influential Presentations Using Story Structure. SagePresence. 2018.</a:t>
            </a:r>
            <a:endParaRPr/>
          </a:p>
          <a:p>
            <a:pPr indent="-342900" lvl="0" marL="342900" rtl="0" algn="l">
              <a:lnSpc>
                <a:spcPct val="90000"/>
              </a:lnSpc>
              <a:spcBef>
                <a:spcPts val="1000"/>
              </a:spcBef>
              <a:spcAft>
                <a:spcPts val="0"/>
              </a:spcAft>
              <a:buClr>
                <a:srgbClr val="000000"/>
              </a:buClr>
              <a:buSzPts val="2400"/>
              <a:buFont typeface="Noto Sans Symbols"/>
              <a:buChar char="⮚"/>
            </a:pPr>
            <a:r>
              <a:rPr b="0" i="0" lang="en-US"/>
              <a:t>Storytelling Elements: </a:t>
            </a:r>
            <a:r>
              <a:rPr b="0" i="0" lang="en-US" u="sng">
                <a:solidFill>
                  <a:schemeClr val="hlink"/>
                </a:solidFill>
                <a:hlinkClick r:id="rId3"/>
              </a:rPr>
              <a:t>hyperlink text: Article</a:t>
            </a:r>
            <a:endParaRPr b="0" i="0"/>
          </a:p>
          <a:p>
            <a:pPr indent="-342900" lvl="0" marL="342900" rtl="0" algn="l">
              <a:lnSpc>
                <a:spcPct val="90000"/>
              </a:lnSpc>
              <a:spcBef>
                <a:spcPts val="1000"/>
              </a:spcBef>
              <a:spcAft>
                <a:spcPts val="0"/>
              </a:spcAft>
              <a:buClr>
                <a:srgbClr val="000000"/>
              </a:buClr>
              <a:buSzPts val="2400"/>
              <a:buFont typeface="Noto Sans Symbols"/>
              <a:buChar char="⮚"/>
            </a:pPr>
            <a:r>
              <a:rPr b="0" i="0" lang="en-US"/>
              <a:t>Good dialogues within the film industry: </a:t>
            </a:r>
            <a:r>
              <a:rPr b="0" i="0" lang="en-US" u="sng">
                <a:solidFill>
                  <a:schemeClr val="hlink"/>
                </a:solidFill>
                <a:hlinkClick r:id="rId4"/>
              </a:rPr>
              <a:t>hyperlink text: Article</a:t>
            </a:r>
            <a:endParaRPr b="0" i="0"/>
          </a:p>
          <a:p>
            <a:pPr indent="0" lvl="0" marL="0" rtl="0" algn="l">
              <a:lnSpc>
                <a:spcPct val="90000"/>
              </a:lnSpc>
              <a:spcBef>
                <a:spcPts val="1000"/>
              </a:spcBef>
              <a:spcAft>
                <a:spcPts val="0"/>
              </a:spcAft>
              <a:buClr>
                <a:srgbClr val="000000"/>
              </a:buClr>
              <a:buSzPts val="2400"/>
              <a:buNone/>
            </a:pPr>
            <a:br>
              <a:rPr lang="en-US"/>
            </a:br>
            <a:endParaRPr/>
          </a:p>
        </p:txBody>
      </p:sp>
      <p:sp>
        <p:nvSpPr>
          <p:cNvPr id="1267" name="Google Shape;1267;p127"/>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600"/>
              <a:buNone/>
            </a:pPr>
            <a:r>
              <a:rPr b="0" i="0" lang="en-US"/>
              <a:t>Storytelling Sources </a:t>
            </a:r>
            <a:endParaRPr/>
          </a:p>
          <a:p>
            <a:pPr indent="0" lvl="0" marL="0" rtl="0" algn="l">
              <a:lnSpc>
                <a:spcPct val="90000"/>
              </a:lnSpc>
              <a:spcBef>
                <a:spcPts val="1000"/>
              </a:spcBef>
              <a:spcAft>
                <a:spcPts val="0"/>
              </a:spcAft>
              <a:buClr>
                <a:srgbClr val="000000"/>
              </a:buClr>
              <a:buSzPts val="3600"/>
              <a:buNone/>
            </a:pPr>
            <a:r>
              <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128"/>
          <p:cNvSpPr txBox="1"/>
          <p:nvPr>
            <p:ph idx="1" type="body"/>
          </p:nvPr>
        </p:nvSpPr>
        <p:spPr>
          <a:xfrm>
            <a:off x="798380" y="1900594"/>
            <a:ext cx="10595237" cy="3995028"/>
          </a:xfrm>
          <a:prstGeom prst="rect">
            <a:avLst/>
          </a:prstGeom>
          <a:noFill/>
          <a:ln>
            <a:noFill/>
          </a:ln>
        </p:spPr>
        <p:txBody>
          <a:bodyPr anchorCtr="0" anchor="ctr" bIns="45700" lIns="91425" spcFirstLastPara="1" rIns="91425" wrap="square" tIns="45700">
            <a:noAutofit/>
          </a:bodyPr>
          <a:lstStyle/>
          <a:p>
            <a:pPr indent="-342900" lvl="0" marL="342900" rtl="0" algn="l">
              <a:lnSpc>
                <a:spcPct val="90000"/>
              </a:lnSpc>
              <a:spcBef>
                <a:spcPts val="0"/>
              </a:spcBef>
              <a:spcAft>
                <a:spcPts val="0"/>
              </a:spcAft>
              <a:buClr>
                <a:srgbClr val="000000"/>
              </a:buClr>
              <a:buSzPts val="2400"/>
              <a:buFont typeface="Noto Sans Symbols"/>
              <a:buChar char="⮚"/>
            </a:pPr>
            <a:r>
              <a:rPr b="0" i="0" lang="en-US"/>
              <a:t>20 best songs that tell a story: </a:t>
            </a:r>
            <a:r>
              <a:rPr b="0" i="0" lang="en-US" u="sng">
                <a:solidFill>
                  <a:schemeClr val="hlink"/>
                </a:solidFill>
                <a:hlinkClick r:id="rId3"/>
              </a:rPr>
              <a:t>hyperlink text: Article</a:t>
            </a:r>
            <a:endParaRPr b="0" i="0"/>
          </a:p>
          <a:p>
            <a:pPr indent="-342900" lvl="0" marL="342900" rtl="0" algn="l">
              <a:lnSpc>
                <a:spcPct val="90000"/>
              </a:lnSpc>
              <a:spcBef>
                <a:spcPts val="1000"/>
              </a:spcBef>
              <a:spcAft>
                <a:spcPts val="0"/>
              </a:spcAft>
              <a:buClr>
                <a:srgbClr val="000000"/>
              </a:buClr>
              <a:buSzPts val="2400"/>
              <a:buFont typeface="Noto Sans Symbols"/>
              <a:buChar char="⮚"/>
            </a:pPr>
            <a:r>
              <a:rPr b="0" i="0" lang="en-US"/>
              <a:t>21 beautiful examples of visual Storytelling on Instagram: </a:t>
            </a:r>
            <a:r>
              <a:rPr b="0" i="0" lang="en-US" u="sng">
                <a:solidFill>
                  <a:schemeClr val="hlink"/>
                </a:solidFill>
                <a:hlinkClick r:id="rId4"/>
              </a:rPr>
              <a:t>hyperlink text: Article</a:t>
            </a:r>
            <a:endParaRPr b="0" i="0"/>
          </a:p>
          <a:p>
            <a:pPr indent="-342900" lvl="0" marL="342900" rtl="0" algn="l">
              <a:lnSpc>
                <a:spcPct val="90000"/>
              </a:lnSpc>
              <a:spcBef>
                <a:spcPts val="1000"/>
              </a:spcBef>
              <a:spcAft>
                <a:spcPts val="0"/>
              </a:spcAft>
              <a:buClr>
                <a:srgbClr val="000000"/>
              </a:buClr>
              <a:buSzPts val="2400"/>
              <a:buFont typeface="Noto Sans Symbols"/>
              <a:buChar char="⮚"/>
            </a:pPr>
            <a:r>
              <a:rPr b="0" i="0" lang="en-US"/>
              <a:t>25 Plot Twist Ideas and Prompts for Writers: </a:t>
            </a:r>
            <a:r>
              <a:rPr b="0" i="0" lang="en-US" u="sng">
                <a:solidFill>
                  <a:schemeClr val="hlink"/>
                </a:solidFill>
                <a:hlinkClick r:id="rId5"/>
              </a:rPr>
              <a:t>hyperlink text: Article</a:t>
            </a:r>
            <a:endParaRPr b="0" i="0"/>
          </a:p>
          <a:p>
            <a:pPr indent="-342900" lvl="0" marL="342900" rtl="0" algn="l">
              <a:lnSpc>
                <a:spcPct val="90000"/>
              </a:lnSpc>
              <a:spcBef>
                <a:spcPts val="1000"/>
              </a:spcBef>
              <a:spcAft>
                <a:spcPts val="0"/>
              </a:spcAft>
              <a:buClr>
                <a:srgbClr val="000000"/>
              </a:buClr>
              <a:buSzPts val="2400"/>
              <a:buFont typeface="Noto Sans Symbols"/>
              <a:buChar char="⮚"/>
            </a:pPr>
            <a:r>
              <a:rPr b="0" i="0" lang="en-US"/>
              <a:t>Castelló (2012) Del ROI al IOR el retorno de la inversión de la comunicación empresarial y publicitaria en medios sociales.</a:t>
            </a:r>
            <a:endParaRPr/>
          </a:p>
          <a:p>
            <a:pPr indent="-342900" lvl="0" marL="342900" rtl="0" algn="l">
              <a:lnSpc>
                <a:spcPct val="90000"/>
              </a:lnSpc>
              <a:spcBef>
                <a:spcPts val="1000"/>
              </a:spcBef>
              <a:spcAft>
                <a:spcPts val="0"/>
              </a:spcAft>
              <a:buClr>
                <a:srgbClr val="000000"/>
              </a:buClr>
              <a:buSzPts val="2400"/>
              <a:buFont typeface="Noto Sans Symbols"/>
              <a:buChar char="⮚"/>
            </a:pPr>
            <a:r>
              <a:rPr b="0" i="0" lang="en-US"/>
              <a:t>How to build brand Consistency: </a:t>
            </a:r>
            <a:r>
              <a:rPr b="0" i="0" lang="en-US" u="sng">
                <a:solidFill>
                  <a:schemeClr val="hlink"/>
                </a:solidFill>
                <a:hlinkClick r:id="rId6"/>
              </a:rPr>
              <a:t>hyperlink text: Website</a:t>
            </a:r>
            <a:endParaRPr b="0" i="0"/>
          </a:p>
          <a:p>
            <a:pPr indent="0" lvl="0" marL="0" rtl="0" algn="l">
              <a:lnSpc>
                <a:spcPct val="90000"/>
              </a:lnSpc>
              <a:spcBef>
                <a:spcPts val="1000"/>
              </a:spcBef>
              <a:spcAft>
                <a:spcPts val="0"/>
              </a:spcAft>
              <a:buClr>
                <a:srgbClr val="000000"/>
              </a:buClr>
              <a:buSzPts val="2400"/>
              <a:buNone/>
            </a:pPr>
            <a:br>
              <a:rPr lang="en-US"/>
            </a:br>
            <a:endParaRPr/>
          </a:p>
        </p:txBody>
      </p:sp>
      <p:sp>
        <p:nvSpPr>
          <p:cNvPr id="1273" name="Google Shape;1273;p128"/>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600"/>
              <a:buNone/>
            </a:pPr>
            <a:r>
              <a:rPr b="0" i="0" lang="en-US"/>
              <a:t>Storytelling Sources </a:t>
            </a:r>
            <a:endParaRPr/>
          </a:p>
          <a:p>
            <a:pPr indent="0" lvl="0" marL="0" rtl="0" algn="l">
              <a:lnSpc>
                <a:spcPct val="90000"/>
              </a:lnSpc>
              <a:spcBef>
                <a:spcPts val="1000"/>
              </a:spcBef>
              <a:spcAft>
                <a:spcPts val="0"/>
              </a:spcAft>
              <a:buClr>
                <a:srgbClr val="000000"/>
              </a:buClr>
              <a:buSzPts val="36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3"/>
          <p:cNvSpPr txBox="1"/>
          <p:nvPr>
            <p:ph idx="1" type="body"/>
          </p:nvPr>
        </p:nvSpPr>
        <p:spPr>
          <a:xfrm>
            <a:off x="798380" y="2000912"/>
            <a:ext cx="10595237" cy="399502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SzPts val="2400"/>
              <a:buChar char="•"/>
            </a:pPr>
            <a:r>
              <a:rPr lang="en-US"/>
              <a:t>Kommunikation kann als der Prozess der Übertragung von Informationen und des gemeinsamen Verständnisses von einer Person zur anderen definiert werden (Keyton, 2011). </a:t>
            </a:r>
            <a:endParaRPr/>
          </a:p>
          <a:p>
            <a:pPr indent="-304800" lvl="0" marL="457200" rtl="0" algn="l">
              <a:lnSpc>
                <a:spcPct val="90000"/>
              </a:lnSpc>
              <a:spcBef>
                <a:spcPts val="0"/>
              </a:spcBef>
              <a:spcAft>
                <a:spcPts val="0"/>
              </a:spcAft>
              <a:buSzPts val="2400"/>
              <a:buNone/>
            </a:pPr>
            <a:r>
              <a:t/>
            </a:r>
            <a:endParaRPr>
              <a:solidFill>
                <a:srgbClr val="000000"/>
              </a:solidFill>
              <a:latin typeface="Calibri"/>
              <a:ea typeface="Calibri"/>
              <a:cs typeface="Calibri"/>
              <a:sym typeface="Calibri"/>
            </a:endParaRPr>
          </a:p>
          <a:p>
            <a:pPr indent="-457200" lvl="0" marL="457200" rtl="0" algn="l">
              <a:lnSpc>
                <a:spcPct val="90000"/>
              </a:lnSpc>
              <a:spcBef>
                <a:spcPts val="1000"/>
              </a:spcBef>
              <a:spcAft>
                <a:spcPts val="0"/>
              </a:spcAft>
              <a:buSzPts val="2400"/>
              <a:buChar char="•"/>
            </a:pPr>
            <a:r>
              <a:rPr lang="en-US"/>
              <a:t>Innerhalb von Organisationen ist Kommunikation der Schlüssel zu einer klaren Kommunikation mit Mitarbeitern und Stakeholdern.</a:t>
            </a:r>
            <a:endParaRPr/>
          </a:p>
          <a:p>
            <a:pPr indent="-304800" lvl="0" marL="457200" rtl="0" algn="l">
              <a:lnSpc>
                <a:spcPct val="90000"/>
              </a:lnSpc>
              <a:spcBef>
                <a:spcPts val="1000"/>
              </a:spcBef>
              <a:spcAft>
                <a:spcPts val="0"/>
              </a:spcAft>
              <a:buSzPts val="2400"/>
              <a:buNone/>
            </a:pPr>
            <a:r>
              <a:t/>
            </a:r>
            <a:endParaRPr b="0" i="0" u="none" cap="none" strike="noStrike">
              <a:solidFill>
                <a:srgbClr val="000000"/>
              </a:solidFill>
              <a:latin typeface="Calibri"/>
              <a:ea typeface="Calibri"/>
              <a:cs typeface="Calibri"/>
              <a:sym typeface="Calibri"/>
            </a:endParaRPr>
          </a:p>
          <a:p>
            <a:pPr indent="-457200" lvl="0" marL="457200" rtl="0" algn="l">
              <a:lnSpc>
                <a:spcPct val="90000"/>
              </a:lnSpc>
              <a:spcBef>
                <a:spcPts val="1000"/>
              </a:spcBef>
              <a:spcAft>
                <a:spcPts val="0"/>
              </a:spcAft>
              <a:buSzPts val="2400"/>
              <a:buChar char="•"/>
            </a:pPr>
            <a:r>
              <a:rPr lang="en-US"/>
              <a:t>Wenn wir verstehen, was kommuniziert werden muss und wie kommuniziert werden muss, können wir bessere Ergebnisse erzielen, unsere interne Arbeit verbessern und damit die Qualität der Inhalte sicherstellen.</a:t>
            </a:r>
            <a:endParaRPr/>
          </a:p>
          <a:p>
            <a:pPr indent="-190500" lvl="0" marL="342900" rtl="0" algn="l">
              <a:lnSpc>
                <a:spcPct val="90000"/>
              </a:lnSpc>
              <a:spcBef>
                <a:spcPts val="1000"/>
              </a:spcBef>
              <a:spcAft>
                <a:spcPts val="0"/>
              </a:spcAft>
              <a:buClr>
                <a:srgbClr val="000000"/>
              </a:buClr>
              <a:buSzPts val="2400"/>
              <a:buNone/>
            </a:pPr>
            <a:r>
              <a:t/>
            </a:r>
            <a:endParaRPr/>
          </a:p>
        </p:txBody>
      </p:sp>
      <p:sp>
        <p:nvSpPr>
          <p:cNvPr id="293" name="Google Shape;293;p13"/>
          <p:cNvSpPr txBox="1"/>
          <p:nvPr>
            <p:ph idx="2" type="body"/>
          </p:nvPr>
        </p:nvSpPr>
        <p:spPr>
          <a:xfrm>
            <a:off x="798381" y="638338"/>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Was ist Kommunikation? Die Elemente der Kommunikation</a:t>
            </a:r>
            <a:br>
              <a:rPr lang="en-US"/>
            </a:b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4"/>
          <p:cNvSpPr txBox="1"/>
          <p:nvPr>
            <p:ph idx="1" type="body"/>
          </p:nvPr>
        </p:nvSpPr>
        <p:spPr>
          <a:xfrm>
            <a:off x="798380" y="1408922"/>
            <a:ext cx="10595237" cy="46874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2400"/>
              <a:buNone/>
            </a:pPr>
            <a:r>
              <a:t/>
            </a:r>
            <a:endParaRPr/>
          </a:p>
          <a:p>
            <a:pPr indent="-457200" lvl="0" marL="457200" rtl="0" algn="l">
              <a:lnSpc>
                <a:spcPct val="90000"/>
              </a:lnSpc>
              <a:spcBef>
                <a:spcPts val="1000"/>
              </a:spcBef>
              <a:spcAft>
                <a:spcPts val="0"/>
              </a:spcAft>
              <a:buSzPts val="2400"/>
              <a:buChar char="•"/>
            </a:pPr>
            <a:r>
              <a:rPr lang="en-US"/>
              <a:t>Nichts davon geschieht ohne eine klare Strategie und ein Verständnis für die verschiedenen Elemente der Kommunikation. </a:t>
            </a:r>
            <a:endParaRPr/>
          </a:p>
          <a:p>
            <a:pPr indent="-304800" lvl="0" marL="457200" rtl="0" algn="l">
              <a:lnSpc>
                <a:spcPct val="90000"/>
              </a:lnSpc>
              <a:spcBef>
                <a:spcPts val="1000"/>
              </a:spcBef>
              <a:spcAft>
                <a:spcPts val="0"/>
              </a:spcAft>
              <a:buSzPts val="2400"/>
              <a:buNone/>
            </a:pPr>
            <a:r>
              <a:t/>
            </a:r>
            <a:endParaRPr/>
          </a:p>
          <a:p>
            <a:pPr indent="-457200" lvl="0" marL="457200" rtl="0" algn="l">
              <a:lnSpc>
                <a:spcPct val="90000"/>
              </a:lnSpc>
              <a:spcBef>
                <a:spcPts val="1000"/>
              </a:spcBef>
              <a:spcAft>
                <a:spcPts val="0"/>
              </a:spcAft>
              <a:buSzPts val="2400"/>
              <a:buChar char="•"/>
            </a:pPr>
            <a:r>
              <a:rPr lang="en-US"/>
              <a:t>Traditionell wurde Kommunikation als linearer Prozess verstanden, bei dem der Sender eine Nachricht an den Empfänger sendet. </a:t>
            </a:r>
            <a:endParaRPr/>
          </a:p>
          <a:p>
            <a:pPr indent="-304800" lvl="0" marL="457200" rtl="0" algn="l">
              <a:lnSpc>
                <a:spcPct val="90000"/>
              </a:lnSpc>
              <a:spcBef>
                <a:spcPts val="1000"/>
              </a:spcBef>
              <a:spcAft>
                <a:spcPts val="0"/>
              </a:spcAft>
              <a:buSzPts val="2400"/>
              <a:buNone/>
            </a:pPr>
            <a:r>
              <a:t/>
            </a:r>
            <a:endParaRPr/>
          </a:p>
          <a:p>
            <a:pPr indent="-457200" lvl="0" marL="457200" rtl="0" algn="l">
              <a:lnSpc>
                <a:spcPct val="90000"/>
              </a:lnSpc>
              <a:spcBef>
                <a:spcPts val="1000"/>
              </a:spcBef>
              <a:spcAft>
                <a:spcPts val="0"/>
              </a:spcAft>
              <a:buSzPts val="2400"/>
              <a:buChar char="•"/>
            </a:pPr>
            <a:r>
              <a:rPr lang="en-US"/>
              <a:t>Dieses lineare Modell berücksichtigt jedoch keine Aspekte von relevanter Bedeutung, wie z. B. den Kontext, in dem die Nachricht stattgefunden hat, das Rauschen oder die Faktoren, die die Kommunikation stören können, oder den Prozess der Codierung und Decodierung der Nachricht. </a:t>
            </a:r>
            <a:endParaRPr/>
          </a:p>
          <a:p>
            <a:pPr indent="-190500" lvl="0" marL="342900" rtl="0" algn="l">
              <a:lnSpc>
                <a:spcPct val="90000"/>
              </a:lnSpc>
              <a:spcBef>
                <a:spcPts val="1000"/>
              </a:spcBef>
              <a:spcAft>
                <a:spcPts val="0"/>
              </a:spcAft>
              <a:buClr>
                <a:srgbClr val="000000"/>
              </a:buClr>
              <a:buSzPts val="2400"/>
              <a:buNone/>
            </a:pPr>
            <a:r>
              <a:t/>
            </a:r>
            <a:endParaRPr/>
          </a:p>
          <a:p>
            <a:pPr indent="0" lvl="0" marL="0" rtl="0" algn="l">
              <a:lnSpc>
                <a:spcPct val="90000"/>
              </a:lnSpc>
              <a:spcBef>
                <a:spcPts val="1000"/>
              </a:spcBef>
              <a:spcAft>
                <a:spcPts val="0"/>
              </a:spcAft>
              <a:buClr>
                <a:srgbClr val="000000"/>
              </a:buClr>
              <a:buSzPts val="2400"/>
              <a:buNone/>
            </a:pPr>
            <a:r>
              <a:t/>
            </a:r>
            <a:endParaRPr/>
          </a:p>
          <a:p>
            <a:pPr indent="-190500" lvl="0" marL="342900" rtl="0" algn="l">
              <a:lnSpc>
                <a:spcPct val="90000"/>
              </a:lnSpc>
              <a:spcBef>
                <a:spcPts val="1000"/>
              </a:spcBef>
              <a:spcAft>
                <a:spcPts val="0"/>
              </a:spcAft>
              <a:buClr>
                <a:srgbClr val="000000"/>
              </a:buClr>
              <a:buSzPts val="2400"/>
              <a:buNone/>
            </a:pPr>
            <a:r>
              <a:t/>
            </a:r>
            <a:endParaRPr/>
          </a:p>
        </p:txBody>
      </p:sp>
      <p:sp>
        <p:nvSpPr>
          <p:cNvPr id="300" name="Google Shape;300;p14"/>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Was ist Kommunikation? Die Elemente der Kommunikation</a:t>
            </a:r>
            <a:br>
              <a:rPr lang="en-US"/>
            </a:b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5"/>
          <p:cNvSpPr txBox="1"/>
          <p:nvPr>
            <p:ph idx="1" type="body"/>
          </p:nvPr>
        </p:nvSpPr>
        <p:spPr>
          <a:xfrm>
            <a:off x="812161" y="637178"/>
            <a:ext cx="10595237" cy="80365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3600"/>
              <a:buNone/>
            </a:pPr>
            <a:r>
              <a:rPr lang="en-US"/>
              <a:t>Theorien der Kommunikation</a:t>
            </a:r>
            <a:br>
              <a:rPr lang="en-US"/>
            </a:br>
            <a:endParaRPr/>
          </a:p>
        </p:txBody>
      </p:sp>
      <p:pic>
        <p:nvPicPr>
          <p:cNvPr id="306" name="Google Shape;306;p15"/>
          <p:cNvPicPr preferRelativeResize="0"/>
          <p:nvPr>
            <p:ph idx="2" type="pic"/>
          </p:nvPr>
        </p:nvPicPr>
        <p:blipFill rotWithShape="1">
          <a:blip r:embed="rId3">
            <a:alphaModFix/>
          </a:blip>
          <a:srcRect b="0" l="7658" r="7656" t="0"/>
          <a:stretch/>
        </p:blipFill>
        <p:spPr>
          <a:xfrm>
            <a:off x="3184071" y="1877392"/>
            <a:ext cx="5665788" cy="3478212"/>
          </a:xfrm>
          <a:prstGeom prst="rect">
            <a:avLst/>
          </a:prstGeom>
          <a:noFill/>
          <a:ln>
            <a:noFill/>
          </a:ln>
        </p:spPr>
      </p:pic>
      <p:sp>
        <p:nvSpPr>
          <p:cNvPr id="307" name="Google Shape;307;p15"/>
          <p:cNvSpPr/>
          <p:nvPr/>
        </p:nvSpPr>
        <p:spPr>
          <a:xfrm>
            <a:off x="959748" y="1800481"/>
            <a:ext cx="1790700" cy="975485"/>
          </a:xfrm>
          <a:prstGeom prst="ellipse">
            <a:avLst/>
          </a:prstGeom>
          <a:solidFill>
            <a:srgbClr val="AABC99"/>
          </a:solidFill>
          <a:ln cap="flat" cmpd="sng" w="127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Calibri"/>
                <a:ea typeface="Calibri"/>
                <a:cs typeface="Calibri"/>
                <a:sym typeface="Calibri"/>
              </a:rPr>
              <a:t>ANSCHAUEN</a:t>
            </a:r>
            <a:r>
              <a:rPr b="0" i="0" lang="en-US" sz="1600" u="none" cap="none" strike="noStrike">
                <a:solidFill>
                  <a:schemeClr val="lt1"/>
                </a:solidFill>
                <a:latin typeface="Calibri"/>
                <a:ea typeface="Calibri"/>
                <a:cs typeface="Calibri"/>
                <a:sym typeface="Calibri"/>
              </a:rPr>
              <a:t> </a:t>
            </a:r>
            <a:endParaRPr b="0" i="0" sz="1600" u="none" cap="none" strike="noStrike">
              <a:solidFill>
                <a:schemeClr val="lt1"/>
              </a:solidFill>
              <a:latin typeface="Calibri"/>
              <a:ea typeface="Calibri"/>
              <a:cs typeface="Calibri"/>
              <a:sym typeface="Calibri"/>
            </a:endParaRPr>
          </a:p>
        </p:txBody>
      </p:sp>
      <p:sp>
        <p:nvSpPr>
          <p:cNvPr id="308" name="Google Shape;308;p15"/>
          <p:cNvSpPr txBox="1"/>
          <p:nvPr/>
        </p:nvSpPr>
        <p:spPr>
          <a:xfrm>
            <a:off x="8849859" y="2385637"/>
            <a:ext cx="2855981" cy="2086685"/>
          </a:xfrm>
          <a:prstGeom prst="rect">
            <a:avLst/>
          </a:prstGeom>
          <a:noFill/>
          <a:ln>
            <a:noFill/>
          </a:ln>
        </p:spPr>
        <p:txBody>
          <a:bodyPr anchorCtr="0" anchor="t" bIns="45700" lIns="91425" spcFirstLastPara="1" rIns="91425" wrap="square" tIns="45700">
            <a:spAutoFit/>
          </a:bodyPr>
          <a:lstStyle/>
          <a:p>
            <a:pPr indent="-342900" lvl="0" marL="342900" marR="0" rtl="0" algn="ctr">
              <a:lnSpc>
                <a:spcPct val="9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Das folgende </a:t>
            </a:r>
            <a:r>
              <a:rPr b="0" i="0" lang="en-US" sz="2400" u="sng" cap="none" strike="noStrike">
                <a:solidFill>
                  <a:schemeClr val="dk1"/>
                </a:solidFill>
                <a:latin typeface="Calibri"/>
                <a:ea typeface="Calibri"/>
                <a:cs typeface="Calibri"/>
                <a:sym typeface="Calibri"/>
              </a:rPr>
              <a:t>Video</a:t>
            </a:r>
            <a:r>
              <a:rPr b="0" i="0" lang="en-US" sz="2400" u="none" cap="none" strike="noStrike">
                <a:solidFill>
                  <a:srgbClr val="000000"/>
                </a:solidFill>
                <a:latin typeface="Calibri"/>
                <a:ea typeface="Calibri"/>
                <a:cs typeface="Calibri"/>
                <a:sym typeface="Calibri"/>
              </a:rPr>
              <a:t> fasst die bestehenden Theorien der Kommunikation zusammen.</a:t>
            </a:r>
            <a:endParaRPr b="0" i="0" sz="1400" u="none" cap="none" strike="noStrike">
              <a:solidFill>
                <a:srgbClr val="000000"/>
              </a:solidFill>
              <a:latin typeface="Arial"/>
              <a:ea typeface="Arial"/>
              <a:cs typeface="Arial"/>
              <a:sym typeface="Arial"/>
            </a:endParaRPr>
          </a:p>
        </p:txBody>
      </p:sp>
      <p:sp>
        <p:nvSpPr>
          <p:cNvPr id="309" name="Google Shape;309;p15"/>
          <p:cNvSpPr/>
          <p:nvPr/>
        </p:nvSpPr>
        <p:spPr>
          <a:xfrm>
            <a:off x="3184071" y="1877393"/>
            <a:ext cx="5665787" cy="3478211"/>
          </a:xfrm>
          <a:prstGeom prst="rect">
            <a:avLst/>
          </a:prstGeom>
          <a:solidFill>
            <a:srgbClr val="2A2A2A"/>
          </a:solidFill>
          <a:ln cap="flat" cmpd="sng" w="25400">
            <a:solidFill>
              <a:srgbClr val="032E2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4400" u="none" cap="none" strike="noStrike">
                <a:solidFill>
                  <a:srgbClr val="D89F11"/>
                </a:solidFill>
                <a:latin typeface="Permanent Marker"/>
                <a:ea typeface="Permanent Marker"/>
                <a:cs typeface="Permanent Marker"/>
                <a:sym typeface="Permanent Marker"/>
              </a:rPr>
              <a:t>3 THEORIEN DER KOMMUNIKATION</a:t>
            </a:r>
            <a:endParaRPr b="0" i="0" sz="2400" u="none" cap="none" strike="noStrike">
              <a:solidFill>
                <a:schemeClr val="lt1"/>
              </a:solidFill>
              <a:latin typeface="Permanent Marker"/>
              <a:ea typeface="Permanent Marker"/>
              <a:cs typeface="Permanent Marker"/>
              <a:sym typeface="Permanent Marker"/>
            </a:endParaRPr>
          </a:p>
          <a:p>
            <a:pPr indent="0" lvl="0" marL="0" marR="0" rtl="0" algn="ctr">
              <a:lnSpc>
                <a:spcPct val="100000"/>
              </a:lnSpc>
              <a:spcBef>
                <a:spcPts val="0"/>
              </a:spcBef>
              <a:spcAft>
                <a:spcPts val="0"/>
              </a:spcAft>
              <a:buNone/>
            </a:pPr>
            <a:r>
              <a:t/>
            </a:r>
            <a:endParaRPr b="0" i="0" sz="2000" u="none" cap="none" strike="noStrike">
              <a:solidFill>
                <a:schemeClr val="lt1"/>
              </a:solidFill>
              <a:latin typeface="Permanent Marker"/>
              <a:ea typeface="Permanent Marker"/>
              <a:cs typeface="Permanent Marker"/>
              <a:sym typeface="Permanent Marker"/>
            </a:endParaRPr>
          </a:p>
          <a:p>
            <a:pPr indent="0" lvl="0" marL="0" marR="0" rtl="0" algn="ctr">
              <a:lnSpc>
                <a:spcPct val="100000"/>
              </a:lnSpc>
              <a:spcBef>
                <a:spcPts val="0"/>
              </a:spcBef>
              <a:spcAft>
                <a:spcPts val="0"/>
              </a:spcAft>
              <a:buNone/>
            </a:pPr>
            <a:r>
              <a:rPr b="0" i="0" lang="en-US" sz="2000" u="none" cap="none" strike="noStrike">
                <a:solidFill>
                  <a:schemeClr val="lt1"/>
                </a:solidFill>
                <a:latin typeface="Permanent Marker"/>
                <a:ea typeface="Permanent Marker"/>
                <a:cs typeface="Permanent Marker"/>
                <a:sym typeface="Permanent Marker"/>
              </a:rPr>
              <a:t>Lineares Modell</a:t>
            </a:r>
            <a:endParaRPr/>
          </a:p>
          <a:p>
            <a:pPr indent="0" lvl="0" marL="0" marR="0" rtl="0" algn="ctr">
              <a:lnSpc>
                <a:spcPct val="100000"/>
              </a:lnSpc>
              <a:spcBef>
                <a:spcPts val="0"/>
              </a:spcBef>
              <a:spcAft>
                <a:spcPts val="0"/>
              </a:spcAft>
              <a:buNone/>
            </a:pPr>
            <a:r>
              <a:t/>
            </a:r>
            <a:endParaRPr b="0" i="0" sz="2000" u="none" cap="none" strike="noStrike">
              <a:solidFill>
                <a:schemeClr val="lt1"/>
              </a:solidFill>
              <a:latin typeface="Permanent Marker"/>
              <a:ea typeface="Permanent Marker"/>
              <a:cs typeface="Permanent Marker"/>
              <a:sym typeface="Permanent Marker"/>
            </a:endParaRPr>
          </a:p>
          <a:p>
            <a:pPr indent="0" lvl="0" marL="0" marR="0" rtl="0" algn="ctr">
              <a:lnSpc>
                <a:spcPct val="100000"/>
              </a:lnSpc>
              <a:spcBef>
                <a:spcPts val="0"/>
              </a:spcBef>
              <a:spcAft>
                <a:spcPts val="0"/>
              </a:spcAft>
              <a:buNone/>
            </a:pPr>
            <a:r>
              <a:rPr b="0" i="0" lang="en-US" sz="2000" u="none" cap="none" strike="noStrike">
                <a:solidFill>
                  <a:schemeClr val="lt1"/>
                </a:solidFill>
                <a:latin typeface="Permanent Marker"/>
                <a:ea typeface="Permanent Marker"/>
                <a:cs typeface="Permanent Marker"/>
                <a:sym typeface="Permanent Marker"/>
              </a:rPr>
              <a:t>Interaktives Modell</a:t>
            </a:r>
            <a:endParaRPr/>
          </a:p>
          <a:p>
            <a:pPr indent="0" lvl="0" marL="0" marR="0" rtl="0" algn="ctr">
              <a:lnSpc>
                <a:spcPct val="100000"/>
              </a:lnSpc>
              <a:spcBef>
                <a:spcPts val="0"/>
              </a:spcBef>
              <a:spcAft>
                <a:spcPts val="0"/>
              </a:spcAft>
              <a:buNone/>
            </a:pPr>
            <a:r>
              <a:t/>
            </a:r>
            <a:endParaRPr b="0" i="0" sz="2000" u="none" cap="none" strike="noStrike">
              <a:solidFill>
                <a:schemeClr val="lt1"/>
              </a:solidFill>
              <a:latin typeface="Permanent Marker"/>
              <a:ea typeface="Permanent Marker"/>
              <a:cs typeface="Permanent Marker"/>
              <a:sym typeface="Permanent Marker"/>
            </a:endParaRPr>
          </a:p>
          <a:p>
            <a:pPr indent="0" lvl="0" marL="0" marR="0" rtl="0" algn="ctr">
              <a:lnSpc>
                <a:spcPct val="100000"/>
              </a:lnSpc>
              <a:spcBef>
                <a:spcPts val="0"/>
              </a:spcBef>
              <a:spcAft>
                <a:spcPts val="0"/>
              </a:spcAft>
              <a:buNone/>
            </a:pPr>
            <a:r>
              <a:rPr b="0" i="0" lang="en-US" sz="2000" u="none" cap="none" strike="noStrike">
                <a:solidFill>
                  <a:schemeClr val="lt1"/>
                </a:solidFill>
                <a:latin typeface="Permanent Marker"/>
                <a:ea typeface="Permanent Marker"/>
                <a:cs typeface="Permanent Marker"/>
                <a:sym typeface="Permanent Marker"/>
              </a:rPr>
              <a:t>Transaktionelles Modell</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16"/>
          <p:cNvSpPr txBox="1"/>
          <p:nvPr>
            <p:ph idx="1" type="body"/>
          </p:nvPr>
        </p:nvSpPr>
        <p:spPr>
          <a:xfrm>
            <a:off x="798381" y="1791126"/>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a:t>Interne Kommunikation stellt die Kommunikation dar, die innerhalb des Arbeitsplatzes stattfindet. Im Wesentlichen konzentriert es sich darauf, wie die Teammitglieder und Führungskräfte der Organisation miteinander kommunizieren. </a:t>
            </a:r>
            <a:endParaRPr/>
          </a:p>
          <a:p>
            <a:pPr indent="-190500" lvl="0" marL="342900" rtl="0" algn="l">
              <a:lnSpc>
                <a:spcPct val="90000"/>
              </a:lnSpc>
              <a:spcBef>
                <a:spcPts val="0"/>
              </a:spcBef>
              <a:spcAft>
                <a:spcPts val="0"/>
              </a:spcAft>
              <a:buSzPts val="2400"/>
              <a:buNone/>
            </a:pPr>
            <a:r>
              <a:t/>
            </a:r>
            <a:endParaRPr/>
          </a:p>
          <a:p>
            <a:pPr indent="-342900" lvl="0" marL="342900" rtl="0" algn="l">
              <a:lnSpc>
                <a:spcPct val="90000"/>
              </a:lnSpc>
              <a:spcBef>
                <a:spcPts val="1000"/>
              </a:spcBef>
              <a:spcAft>
                <a:spcPts val="0"/>
              </a:spcAft>
              <a:buSzPts val="2400"/>
              <a:buChar char="•"/>
            </a:pPr>
            <a:r>
              <a:rPr lang="en-US"/>
              <a:t>Welch &amp;; Jackson (2007) und Welch (2012) behaupten, dass die interne Kommunikation eine Reihe von formellen und informellen Kommunikationen zwischen Arbeitnehmern und Arbeitgebern ist. </a:t>
            </a:r>
            <a:endParaRPr/>
          </a:p>
        </p:txBody>
      </p:sp>
      <p:sp>
        <p:nvSpPr>
          <p:cNvPr id="316" name="Google Shape;316;p16"/>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Interne Kommunikation</a:t>
            </a:r>
            <a:br>
              <a:rPr lang="en-US"/>
            </a:b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17"/>
          <p:cNvSpPr txBox="1"/>
          <p:nvPr>
            <p:ph idx="1" type="body"/>
          </p:nvPr>
        </p:nvSpPr>
        <p:spPr>
          <a:xfrm>
            <a:off x="798381" y="1791126"/>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a:t>Jedes Unternehmen wählt die beste Art der Kommunikation, daher gibt es keine einzigartige Art der internen Kommunikation. </a:t>
            </a:r>
            <a:endParaRPr/>
          </a:p>
          <a:p>
            <a:pPr indent="-190500" lvl="0" marL="342900" rtl="0" algn="l">
              <a:lnSpc>
                <a:spcPct val="90000"/>
              </a:lnSpc>
              <a:spcBef>
                <a:spcPts val="0"/>
              </a:spcBef>
              <a:spcAft>
                <a:spcPts val="0"/>
              </a:spcAft>
              <a:buSzPts val="2400"/>
              <a:buNone/>
            </a:pPr>
            <a:r>
              <a:t/>
            </a:r>
            <a:endParaRPr/>
          </a:p>
          <a:p>
            <a:pPr indent="-342900" lvl="0" marL="342900" rtl="0" algn="l">
              <a:lnSpc>
                <a:spcPct val="90000"/>
              </a:lnSpc>
              <a:spcBef>
                <a:spcPts val="1000"/>
              </a:spcBef>
              <a:spcAft>
                <a:spcPts val="0"/>
              </a:spcAft>
              <a:buSzPts val="2400"/>
              <a:buChar char="•"/>
            </a:pPr>
            <a:r>
              <a:rPr lang="en-US"/>
              <a:t>Interne Kommunikation bedeutet nicht nur Arbeitnehmer-Arbeitgeber, Welch &amp;; Jackson (2007) betrachten die interne Kommunikation aus der Perspektive der Stakeholder, die als umfassendes Bild der internen Kommunikation aus der Sicht einer Organisation anerkannt wurde. </a:t>
            </a:r>
            <a:endParaRPr/>
          </a:p>
        </p:txBody>
      </p:sp>
      <p:sp>
        <p:nvSpPr>
          <p:cNvPr id="323" name="Google Shape;323;p17"/>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Interne Kommunikation</a:t>
            </a:r>
            <a:br>
              <a:rPr lang="en-US"/>
            </a:b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18"/>
          <p:cNvSpPr txBox="1"/>
          <p:nvPr>
            <p:ph idx="1" type="body"/>
          </p:nvPr>
        </p:nvSpPr>
        <p:spPr>
          <a:xfrm>
            <a:off x="798381" y="1791126"/>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a:t>Die Hauptziele der internen Kommunikation bestehen darin, die Mitarbeiter über alle Änderungen und die Strategien des Unternehmens auf dem Laufenden zu halten und das Engagement zu erleichtern. </a:t>
            </a:r>
            <a:endParaRPr/>
          </a:p>
          <a:p>
            <a:pPr indent="-190500" lvl="0" marL="342900" rtl="0" algn="l">
              <a:lnSpc>
                <a:spcPct val="90000"/>
              </a:lnSpc>
              <a:spcBef>
                <a:spcPts val="0"/>
              </a:spcBef>
              <a:spcAft>
                <a:spcPts val="0"/>
              </a:spcAft>
              <a:buSzPts val="2400"/>
              <a:buNone/>
            </a:pPr>
            <a:r>
              <a:t/>
            </a:r>
            <a:endParaRPr/>
          </a:p>
          <a:p>
            <a:pPr indent="-342900" lvl="0" marL="342900" rtl="0" algn="l">
              <a:lnSpc>
                <a:spcPct val="90000"/>
              </a:lnSpc>
              <a:spcBef>
                <a:spcPts val="1000"/>
              </a:spcBef>
              <a:spcAft>
                <a:spcPts val="0"/>
              </a:spcAft>
              <a:buSzPts val="2400"/>
              <a:buChar char="•"/>
            </a:pPr>
            <a:r>
              <a:rPr lang="en-US"/>
              <a:t>Mitarbeiter verlangen zunehmend die Einbeziehung und Teilnahme an Gesprächen, die organisatorische Veränderungen vorantreiben könnten, und sie erwarten, dass Führungskräfte auf ihr Feedback hören und darauf reagieren (Bui, 2019). </a:t>
            </a:r>
            <a:endParaRPr/>
          </a:p>
        </p:txBody>
      </p:sp>
      <p:sp>
        <p:nvSpPr>
          <p:cNvPr id="330" name="Google Shape;330;p18"/>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Interne Kommunikation</a:t>
            </a:r>
            <a:br>
              <a:rPr lang="en-US"/>
            </a:b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19"/>
          <p:cNvSpPr txBox="1"/>
          <p:nvPr>
            <p:ph idx="1" type="body"/>
          </p:nvPr>
        </p:nvSpPr>
        <p:spPr>
          <a:xfrm>
            <a:off x="898357" y="2586519"/>
            <a:ext cx="5197643" cy="3291086"/>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accent2"/>
              </a:buClr>
              <a:buSzPts val="2400"/>
              <a:buFont typeface="Arial"/>
              <a:buChar char="•"/>
            </a:pPr>
            <a:r>
              <a:rPr lang="en-US" sz="2200"/>
              <a:t>Sticking-Informationen wie das Vorbereiten von Dokumenten oder das Arbeiten nach dem Workflow des Unternehmens koennten fuer die Mitarbeiter in den ersten Wochen der Schulung zukuenftig sein. </a:t>
            </a:r>
            <a:endParaRPr/>
          </a:p>
          <a:p>
            <a:pPr indent="-190500" lvl="0" marL="342900" rtl="0" algn="l">
              <a:lnSpc>
                <a:spcPct val="90000"/>
              </a:lnSpc>
              <a:spcBef>
                <a:spcPts val="0"/>
              </a:spcBef>
              <a:spcAft>
                <a:spcPts val="0"/>
              </a:spcAft>
              <a:buClr>
                <a:schemeClr val="accent2"/>
              </a:buClr>
              <a:buSzPts val="2400"/>
              <a:buFont typeface="Arial"/>
              <a:buNone/>
            </a:pPr>
            <a:r>
              <a:t/>
            </a:r>
            <a:endParaRPr sz="2200"/>
          </a:p>
          <a:p>
            <a:pPr indent="-342900" lvl="0" marL="342900" rtl="0" algn="l">
              <a:lnSpc>
                <a:spcPct val="90000"/>
              </a:lnSpc>
              <a:spcBef>
                <a:spcPts val="1000"/>
              </a:spcBef>
              <a:spcAft>
                <a:spcPts val="0"/>
              </a:spcAft>
              <a:buClr>
                <a:schemeClr val="accent2"/>
              </a:buClr>
              <a:buSzPts val="2400"/>
              <a:buFont typeface="Arial"/>
              <a:buChar char="•"/>
            </a:pPr>
            <a:r>
              <a:rPr lang="en-US" sz="2200"/>
              <a:t>Verwenden Sie interne Dokumente, die als Referenzen verwendet werden sollen. </a:t>
            </a:r>
            <a:endParaRPr sz="2200"/>
          </a:p>
        </p:txBody>
      </p:sp>
      <p:sp>
        <p:nvSpPr>
          <p:cNvPr id="337" name="Google Shape;337;p19"/>
          <p:cNvSpPr txBox="1"/>
          <p:nvPr>
            <p:ph idx="2" type="body"/>
          </p:nvPr>
        </p:nvSpPr>
        <p:spPr>
          <a:xfrm>
            <a:off x="898358" y="890242"/>
            <a:ext cx="4990998"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Tipps und Tricks zur Verbesserung der internen Kommunikation</a:t>
            </a:r>
            <a:br>
              <a:rPr lang="en-US"/>
            </a:br>
            <a:endParaRPr/>
          </a:p>
        </p:txBody>
      </p:sp>
      <p:sp>
        <p:nvSpPr>
          <p:cNvPr id="338" name="Google Shape;338;p19"/>
          <p:cNvSpPr/>
          <p:nvPr>
            <p:ph idx="3" type="pic"/>
          </p:nvPr>
        </p:nvSpPr>
        <p:spPr>
          <a:xfrm>
            <a:off x="7061200" y="1201447"/>
            <a:ext cx="5130800" cy="3913188"/>
          </a:xfrm>
          <a:prstGeom prst="rect">
            <a:avLst/>
          </a:prstGeom>
          <a:solidFill>
            <a:srgbClr val="D8D8D8"/>
          </a:solidFill>
          <a:ln>
            <a:noFill/>
          </a:ln>
        </p:spPr>
      </p:sp>
      <p:pic>
        <p:nvPicPr>
          <p:cNvPr id="339" name="Google Shape;339;p19">
            <a:hlinkClick r:id="rId3"/>
          </p:cNvPr>
          <p:cNvPicPr preferRelativeResize="0"/>
          <p:nvPr/>
        </p:nvPicPr>
        <p:blipFill rotWithShape="1">
          <a:blip r:embed="rId4">
            <a:alphaModFix/>
          </a:blip>
          <a:srcRect b="11865" l="0" r="0" t="11866"/>
          <a:stretch/>
        </p:blipFill>
        <p:spPr>
          <a:xfrm>
            <a:off x="7061200" y="1201447"/>
            <a:ext cx="5130800" cy="3913188"/>
          </a:xfrm>
          <a:prstGeom prst="rect">
            <a:avLst/>
          </a:prstGeom>
          <a:solidFill>
            <a:srgbClr val="D8D8D8"/>
          </a:solidFill>
          <a:ln>
            <a:noFill/>
          </a:ln>
        </p:spPr>
      </p:pic>
      <p:sp>
        <p:nvSpPr>
          <p:cNvPr id="340" name="Google Shape;340;p19"/>
          <p:cNvSpPr txBox="1"/>
          <p:nvPr/>
        </p:nvSpPr>
        <p:spPr>
          <a:xfrm>
            <a:off x="8161866" y="2269067"/>
            <a:ext cx="2988733"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Mach </a:t>
            </a:r>
            <a:r>
              <a:rPr b="1" i="0" lang="en-US" sz="1000" u="none" cap="none" strike="noStrike">
                <a:solidFill>
                  <a:srgbClr val="000000"/>
                </a:solidFill>
                <a:latin typeface="Arial"/>
                <a:ea typeface="Arial"/>
                <a:cs typeface="Arial"/>
                <a:sym typeface="Arial"/>
              </a:rPr>
              <a:t>“klebrige” </a:t>
            </a:r>
            <a:r>
              <a:rPr b="0" i="0" lang="en-US" sz="1000" u="none" cap="none" strike="noStrike">
                <a:solidFill>
                  <a:srgbClr val="000000"/>
                </a:solidFill>
                <a:latin typeface="Arial"/>
                <a:ea typeface="Arial"/>
                <a:cs typeface="Arial"/>
                <a:sym typeface="Arial"/>
              </a:rPr>
              <a:t>informationen zugänglich</a:t>
            </a:r>
            <a:endParaRPr b="1" i="0" sz="1000" u="none" cap="none" strike="noStrike">
              <a:solidFill>
                <a:srgbClr val="000000"/>
              </a:solidFill>
              <a:latin typeface="Arial"/>
              <a:ea typeface="Arial"/>
              <a:cs typeface="Arial"/>
              <a:sym typeface="Arial"/>
            </a:endParaRPr>
          </a:p>
        </p:txBody>
      </p:sp>
      <p:sp>
        <p:nvSpPr>
          <p:cNvPr id="341" name="Google Shape;341;p19"/>
          <p:cNvSpPr txBox="1"/>
          <p:nvPr/>
        </p:nvSpPr>
        <p:spPr>
          <a:xfrm>
            <a:off x="8161866" y="2553561"/>
            <a:ext cx="2988733"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Mach die </a:t>
            </a:r>
            <a:r>
              <a:rPr b="1" i="0" lang="en-US" sz="1000" u="none" cap="none" strike="noStrike">
                <a:solidFill>
                  <a:srgbClr val="000000"/>
                </a:solidFill>
                <a:latin typeface="Arial"/>
                <a:ea typeface="Arial"/>
                <a:cs typeface="Arial"/>
                <a:sym typeface="Arial"/>
              </a:rPr>
              <a:t>Mission</a:t>
            </a:r>
            <a:r>
              <a:rPr b="0" i="0" lang="en-US" sz="1000" u="none" cap="none" strike="noStrike">
                <a:solidFill>
                  <a:srgbClr val="000000"/>
                </a:solidFill>
                <a:latin typeface="Arial"/>
                <a:ea typeface="Arial"/>
                <a:cs typeface="Arial"/>
                <a:sym typeface="Arial"/>
              </a:rPr>
              <a:t> und die </a:t>
            </a:r>
            <a:r>
              <a:rPr b="1" i="0" lang="en-US" sz="1000" u="none" cap="none" strike="noStrike">
                <a:solidFill>
                  <a:srgbClr val="000000"/>
                </a:solidFill>
                <a:latin typeface="Arial"/>
                <a:ea typeface="Arial"/>
                <a:cs typeface="Arial"/>
                <a:sym typeface="Arial"/>
              </a:rPr>
              <a:t>Vision</a:t>
            </a:r>
            <a:r>
              <a:rPr b="0" i="0" lang="en-US" sz="1000" u="none" cap="none" strike="noStrike">
                <a:solidFill>
                  <a:srgbClr val="000000"/>
                </a:solidFill>
                <a:latin typeface="Arial"/>
                <a:ea typeface="Arial"/>
                <a:cs typeface="Arial"/>
                <a:sym typeface="Arial"/>
              </a:rPr>
              <a:t> klar</a:t>
            </a:r>
            <a:endParaRPr b="1" i="0" sz="1000" u="none" cap="none" strike="noStrike">
              <a:solidFill>
                <a:srgbClr val="000000"/>
              </a:solidFill>
              <a:latin typeface="Arial"/>
              <a:ea typeface="Arial"/>
              <a:cs typeface="Arial"/>
              <a:sym typeface="Arial"/>
            </a:endParaRPr>
          </a:p>
        </p:txBody>
      </p:sp>
      <p:sp>
        <p:nvSpPr>
          <p:cNvPr id="342" name="Google Shape;342;p19"/>
          <p:cNvSpPr txBox="1"/>
          <p:nvPr/>
        </p:nvSpPr>
        <p:spPr>
          <a:xfrm>
            <a:off x="8161866" y="2911820"/>
            <a:ext cx="2988733"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Stärke die Bindung(en)</a:t>
            </a:r>
            <a:endParaRPr b="1" i="0" sz="1000" u="none" cap="none" strike="noStrike">
              <a:solidFill>
                <a:srgbClr val="000000"/>
              </a:solidFill>
              <a:latin typeface="Arial"/>
              <a:ea typeface="Arial"/>
              <a:cs typeface="Arial"/>
              <a:sym typeface="Arial"/>
            </a:endParaRPr>
          </a:p>
        </p:txBody>
      </p:sp>
      <p:sp>
        <p:nvSpPr>
          <p:cNvPr id="343" name="Google Shape;343;p19"/>
          <p:cNvSpPr txBox="1"/>
          <p:nvPr/>
        </p:nvSpPr>
        <p:spPr>
          <a:xfrm>
            <a:off x="8161866" y="3270079"/>
            <a:ext cx="2988733"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Gestalte </a:t>
            </a:r>
            <a:r>
              <a:rPr b="1" i="0" lang="en-US" sz="1000" u="none" cap="none" strike="noStrike">
                <a:solidFill>
                  <a:srgbClr val="000000"/>
                </a:solidFill>
                <a:latin typeface="Arial"/>
                <a:ea typeface="Arial"/>
                <a:cs typeface="Arial"/>
                <a:sym typeface="Arial"/>
              </a:rPr>
              <a:t>offenen Dialog</a:t>
            </a:r>
            <a:endParaRPr/>
          </a:p>
        </p:txBody>
      </p:sp>
      <p:sp>
        <p:nvSpPr>
          <p:cNvPr id="344" name="Google Shape;344;p19"/>
          <p:cNvSpPr txBox="1"/>
          <p:nvPr/>
        </p:nvSpPr>
        <p:spPr>
          <a:xfrm>
            <a:off x="8161866" y="3668799"/>
            <a:ext cx="2988733"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Ermutige die Informationen zu teilen</a:t>
            </a:r>
            <a:endParaRPr b="1" i="0" sz="1000" u="none" cap="none" strike="noStrike">
              <a:solidFill>
                <a:srgbClr val="000000"/>
              </a:solidFill>
              <a:latin typeface="Arial"/>
              <a:ea typeface="Arial"/>
              <a:cs typeface="Arial"/>
              <a:sym typeface="Arial"/>
            </a:endParaRPr>
          </a:p>
        </p:txBody>
      </p:sp>
      <p:sp>
        <p:nvSpPr>
          <p:cNvPr id="345" name="Google Shape;345;p19"/>
          <p:cNvSpPr txBox="1"/>
          <p:nvPr/>
        </p:nvSpPr>
        <p:spPr>
          <a:xfrm>
            <a:off x="8221133" y="4012364"/>
            <a:ext cx="2929466" cy="246221"/>
          </a:xfrm>
          <a:prstGeom prst="rect">
            <a:avLst/>
          </a:prstGeom>
          <a:solidFill>
            <a:schemeClr val="lt1"/>
          </a:solidFill>
          <a:ln>
            <a:noFill/>
          </a:ln>
        </p:spPr>
        <p:txBody>
          <a:bodyPr anchorCtr="0" anchor="t" bIns="45700" lIns="36000"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Online Project Management Tools</a:t>
            </a:r>
            <a:endParaRPr b="1" i="0" sz="1000" u="none" cap="none" strike="noStrike">
              <a:solidFill>
                <a:srgbClr val="000000"/>
              </a:solidFill>
              <a:latin typeface="Arial"/>
              <a:ea typeface="Arial"/>
              <a:cs typeface="Arial"/>
              <a:sym typeface="Arial"/>
            </a:endParaRPr>
          </a:p>
        </p:txBody>
      </p:sp>
      <p:sp>
        <p:nvSpPr>
          <p:cNvPr id="346" name="Google Shape;346;p19"/>
          <p:cNvSpPr txBox="1"/>
          <p:nvPr/>
        </p:nvSpPr>
        <p:spPr>
          <a:xfrm>
            <a:off x="8221133" y="4399622"/>
            <a:ext cx="2988733" cy="246221"/>
          </a:xfrm>
          <a:prstGeom prst="rect">
            <a:avLst/>
          </a:prstGeom>
          <a:solidFill>
            <a:schemeClr val="lt1"/>
          </a:solidFill>
          <a:ln>
            <a:noFill/>
          </a:ln>
        </p:spPr>
        <p:txBody>
          <a:bodyPr anchorCtr="0" anchor="t" bIns="45700" lIns="36000"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Plane Externe Events</a:t>
            </a:r>
            <a:endParaRPr b="1" i="0" sz="1000" u="none" cap="none" strike="noStrike">
              <a:solidFill>
                <a:srgbClr val="000000"/>
              </a:solidFill>
              <a:latin typeface="Arial"/>
              <a:ea typeface="Arial"/>
              <a:cs typeface="Arial"/>
              <a:sym typeface="Arial"/>
            </a:endParaRPr>
          </a:p>
        </p:txBody>
      </p:sp>
      <p:sp>
        <p:nvSpPr>
          <p:cNvPr id="347" name="Google Shape;347;p19"/>
          <p:cNvSpPr txBox="1"/>
          <p:nvPr/>
        </p:nvSpPr>
        <p:spPr>
          <a:xfrm>
            <a:off x="8161866" y="1674269"/>
            <a:ext cx="2370667"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Interne Kommunikation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
          <p:cNvSpPr txBox="1"/>
          <p:nvPr>
            <p:ph idx="1" type="body"/>
          </p:nvPr>
        </p:nvSpPr>
        <p:spPr>
          <a:xfrm>
            <a:off x="5862882" y="1337990"/>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3200"/>
              <a:buNone/>
            </a:pPr>
            <a:r>
              <a:rPr lang="en-US"/>
              <a:t>01</a:t>
            </a:r>
            <a:endParaRPr/>
          </a:p>
        </p:txBody>
      </p:sp>
      <p:sp>
        <p:nvSpPr>
          <p:cNvPr id="213" name="Google Shape;213;p2"/>
          <p:cNvSpPr txBox="1"/>
          <p:nvPr>
            <p:ph idx="2" type="body"/>
          </p:nvPr>
        </p:nvSpPr>
        <p:spPr>
          <a:xfrm>
            <a:off x="6698179" y="1337990"/>
            <a:ext cx="4465067" cy="6895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200"/>
              <a:buNone/>
            </a:pPr>
            <a:r>
              <a:rPr lang="en-US"/>
              <a:t>Was ist Kommunikation? </a:t>
            </a:r>
            <a:endParaRPr/>
          </a:p>
        </p:txBody>
      </p:sp>
      <p:sp>
        <p:nvSpPr>
          <p:cNvPr id="214" name="Google Shape;214;p2"/>
          <p:cNvSpPr txBox="1"/>
          <p:nvPr>
            <p:ph idx="3" type="body"/>
          </p:nvPr>
        </p:nvSpPr>
        <p:spPr>
          <a:xfrm>
            <a:off x="979124" y="1519186"/>
            <a:ext cx="4198618" cy="4671588"/>
          </a:xfrm>
          <a:prstGeom prst="rect">
            <a:avLst/>
          </a:prstGeom>
          <a:noFill/>
          <a:ln>
            <a:noFill/>
          </a:ln>
        </p:spPr>
        <p:txBody>
          <a:bodyPr anchorCtr="0" anchor="t" bIns="45700" lIns="91425" spcFirstLastPara="1" rIns="91425" wrap="square" tIns="45700">
            <a:noAutofit/>
          </a:bodyPr>
          <a:lstStyle/>
          <a:p>
            <a:pPr indent="-228600" lvl="0" marL="228600" rtl="0" algn="ctr">
              <a:lnSpc>
                <a:spcPct val="90000"/>
              </a:lnSpc>
              <a:spcBef>
                <a:spcPts val="0"/>
              </a:spcBef>
              <a:spcAft>
                <a:spcPts val="0"/>
              </a:spcAft>
              <a:buSzPts val="2400"/>
              <a:buNone/>
            </a:pPr>
            <a:r>
              <a:rPr b="1" i="1" lang="en-US"/>
              <a:t>"Jeder kann großartig sein, weil jeder dienen kann."</a:t>
            </a:r>
            <a:br>
              <a:rPr b="1" i="1" lang="en-US"/>
            </a:br>
            <a:r>
              <a:rPr b="1" i="1" lang="en-US"/>
              <a:t> </a:t>
            </a:r>
            <a:r>
              <a:rPr b="1" i="0" lang="en-US" sz="2400" u="none" cap="none" strike="noStrike">
                <a:solidFill>
                  <a:srgbClr val="000000"/>
                </a:solidFill>
                <a:latin typeface="Calibri"/>
                <a:ea typeface="Calibri"/>
                <a:cs typeface="Calibri"/>
                <a:sym typeface="Calibri"/>
              </a:rPr>
              <a:t>– Martin Luther King Jr.</a:t>
            </a:r>
            <a:endParaRPr/>
          </a:p>
          <a:p>
            <a:pPr indent="-228600" lvl="0" marL="228600" rtl="0" algn="l">
              <a:lnSpc>
                <a:spcPct val="90000"/>
              </a:lnSpc>
              <a:spcBef>
                <a:spcPts val="1000"/>
              </a:spcBef>
              <a:spcAft>
                <a:spcPts val="0"/>
              </a:spcAft>
              <a:buClr>
                <a:srgbClr val="000000"/>
              </a:buClr>
              <a:buSzPts val="2400"/>
              <a:buNone/>
            </a:pPr>
            <a:r>
              <a:t/>
            </a:r>
            <a:endParaRPr/>
          </a:p>
        </p:txBody>
      </p:sp>
      <p:sp>
        <p:nvSpPr>
          <p:cNvPr id="215" name="Google Shape;215;p2"/>
          <p:cNvSpPr txBox="1"/>
          <p:nvPr>
            <p:ph idx="4" type="body"/>
          </p:nvPr>
        </p:nvSpPr>
        <p:spPr>
          <a:xfrm>
            <a:off x="5884585" y="2252978"/>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3200"/>
              <a:buNone/>
            </a:pPr>
            <a:r>
              <a:rPr lang="en-US"/>
              <a:t>02</a:t>
            </a:r>
            <a:endParaRPr/>
          </a:p>
        </p:txBody>
      </p:sp>
      <p:sp>
        <p:nvSpPr>
          <p:cNvPr id="216" name="Google Shape;216;p2"/>
          <p:cNvSpPr txBox="1"/>
          <p:nvPr>
            <p:ph idx="5" type="body"/>
          </p:nvPr>
        </p:nvSpPr>
        <p:spPr>
          <a:xfrm>
            <a:off x="6719882" y="2252978"/>
            <a:ext cx="4465067" cy="6895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200"/>
              <a:buNone/>
            </a:pPr>
            <a:r>
              <a:rPr lang="en-US"/>
              <a:t>Inbound-Marketing</a:t>
            </a:r>
            <a:endParaRPr/>
          </a:p>
        </p:txBody>
      </p:sp>
      <p:sp>
        <p:nvSpPr>
          <p:cNvPr id="217" name="Google Shape;217;p2"/>
          <p:cNvSpPr txBox="1"/>
          <p:nvPr>
            <p:ph idx="6" type="body"/>
          </p:nvPr>
        </p:nvSpPr>
        <p:spPr>
          <a:xfrm>
            <a:off x="5891164" y="3167965"/>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3200"/>
              <a:buNone/>
            </a:pPr>
            <a:r>
              <a:rPr lang="en-US"/>
              <a:t>03</a:t>
            </a:r>
            <a:endParaRPr/>
          </a:p>
        </p:txBody>
      </p:sp>
      <p:sp>
        <p:nvSpPr>
          <p:cNvPr id="218" name="Google Shape;218;p2"/>
          <p:cNvSpPr txBox="1"/>
          <p:nvPr>
            <p:ph idx="8" type="body"/>
          </p:nvPr>
        </p:nvSpPr>
        <p:spPr>
          <a:xfrm>
            <a:off x="5912867" y="4082953"/>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3200"/>
              <a:buNone/>
            </a:pPr>
            <a:r>
              <a:rPr lang="en-US"/>
              <a:t>04</a:t>
            </a:r>
            <a:endParaRPr/>
          </a:p>
        </p:txBody>
      </p:sp>
      <p:sp>
        <p:nvSpPr>
          <p:cNvPr id="219" name="Google Shape;219;p2"/>
          <p:cNvSpPr txBox="1"/>
          <p:nvPr>
            <p:ph idx="9" type="body"/>
          </p:nvPr>
        </p:nvSpPr>
        <p:spPr>
          <a:xfrm>
            <a:off x="6748164" y="4082953"/>
            <a:ext cx="4465067" cy="6895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200"/>
              <a:buNone/>
            </a:pPr>
            <a:r>
              <a:rPr lang="en-US"/>
              <a:t>Kommunikations-Tools </a:t>
            </a:r>
            <a:endParaRPr/>
          </a:p>
        </p:txBody>
      </p:sp>
      <p:sp>
        <p:nvSpPr>
          <p:cNvPr id="220" name="Google Shape;220;p2"/>
          <p:cNvSpPr txBox="1"/>
          <p:nvPr>
            <p:ph idx="15" type="body"/>
          </p:nvPr>
        </p:nvSpPr>
        <p:spPr>
          <a:xfrm>
            <a:off x="849241" y="383586"/>
            <a:ext cx="5041923" cy="7207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0000"/>
              </a:buClr>
              <a:buSzPts val="3600"/>
              <a:buNone/>
            </a:pPr>
            <a:r>
              <a:rPr lang="en-US"/>
              <a:t>Outline</a:t>
            </a:r>
            <a:endParaRPr/>
          </a:p>
        </p:txBody>
      </p:sp>
      <p:sp>
        <p:nvSpPr>
          <p:cNvPr id="221" name="Google Shape;221;p2"/>
          <p:cNvSpPr txBox="1"/>
          <p:nvPr>
            <p:ph idx="7" type="body"/>
          </p:nvPr>
        </p:nvSpPr>
        <p:spPr>
          <a:xfrm>
            <a:off x="6726461" y="3167965"/>
            <a:ext cx="4465067" cy="6895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0000"/>
              </a:buClr>
              <a:buSzPts val="2200"/>
              <a:buNone/>
            </a:pPr>
            <a:r>
              <a:rPr lang="en-US"/>
              <a:t>Storytelling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20"/>
          <p:cNvSpPr txBox="1"/>
          <p:nvPr>
            <p:ph idx="1" type="body"/>
          </p:nvPr>
        </p:nvSpPr>
        <p:spPr>
          <a:xfrm>
            <a:off x="898357" y="2676672"/>
            <a:ext cx="5197643" cy="3291086"/>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accent2"/>
              </a:buClr>
              <a:buSzPts val="2400"/>
              <a:buFont typeface="Arial"/>
              <a:buChar char="•"/>
            </a:pPr>
            <a:r>
              <a:rPr lang="en-US"/>
              <a:t>Teilen Sie die Werte und die Markenbekanntheit mit Ihren Mitarbeitern. </a:t>
            </a:r>
            <a:endParaRPr/>
          </a:p>
          <a:p>
            <a:pPr indent="-190500" lvl="0" marL="342900" rtl="0" algn="l">
              <a:lnSpc>
                <a:spcPct val="90000"/>
              </a:lnSpc>
              <a:spcBef>
                <a:spcPts val="0"/>
              </a:spcBef>
              <a:spcAft>
                <a:spcPts val="0"/>
              </a:spcAft>
              <a:buClr>
                <a:schemeClr val="accent2"/>
              </a:buClr>
              <a:buSzPts val="2400"/>
              <a:buFont typeface="Arial"/>
              <a:buNone/>
            </a:pPr>
            <a:r>
              <a:t/>
            </a:r>
            <a:endParaRPr/>
          </a:p>
          <a:p>
            <a:pPr indent="-342900" lvl="0" marL="342900" rtl="0" algn="l">
              <a:lnSpc>
                <a:spcPct val="90000"/>
              </a:lnSpc>
              <a:spcBef>
                <a:spcPts val="1000"/>
              </a:spcBef>
              <a:spcAft>
                <a:spcPts val="0"/>
              </a:spcAft>
              <a:buClr>
                <a:schemeClr val="accent2"/>
              </a:buClr>
              <a:buSzPts val="2400"/>
              <a:buFont typeface="Arial"/>
              <a:buChar char="•"/>
            </a:pPr>
            <a:r>
              <a:rPr lang="en-US"/>
              <a:t>Fördern Sie eine Kultur des aktiven Zuhörens, unabhängig davon, ob Arbeitgeber und Arbeitnehmer bereit sind zu teilen und sich gehört fühlen. </a:t>
            </a:r>
            <a:endParaRPr/>
          </a:p>
        </p:txBody>
      </p:sp>
      <p:sp>
        <p:nvSpPr>
          <p:cNvPr id="354" name="Google Shape;354;p20"/>
          <p:cNvSpPr txBox="1"/>
          <p:nvPr>
            <p:ph idx="2" type="body"/>
          </p:nvPr>
        </p:nvSpPr>
        <p:spPr>
          <a:xfrm>
            <a:off x="898358" y="890242"/>
            <a:ext cx="4990998"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Tipps und Tricks zur Verbesserung der internen Kommunikation</a:t>
            </a:r>
            <a:br>
              <a:rPr lang="en-US"/>
            </a:br>
            <a:endParaRPr/>
          </a:p>
        </p:txBody>
      </p:sp>
      <p:sp>
        <p:nvSpPr>
          <p:cNvPr id="355" name="Google Shape;355;p20"/>
          <p:cNvSpPr/>
          <p:nvPr>
            <p:ph idx="3" type="pic"/>
          </p:nvPr>
        </p:nvSpPr>
        <p:spPr>
          <a:xfrm>
            <a:off x="7061200" y="1201447"/>
            <a:ext cx="5130800" cy="3913188"/>
          </a:xfrm>
          <a:prstGeom prst="rect">
            <a:avLst/>
          </a:prstGeom>
          <a:solidFill>
            <a:srgbClr val="D8D8D8"/>
          </a:solidFill>
          <a:ln>
            <a:noFill/>
          </a:ln>
        </p:spPr>
      </p:sp>
      <p:pic>
        <p:nvPicPr>
          <p:cNvPr id="356" name="Google Shape;356;p20">
            <a:hlinkClick r:id="rId3"/>
          </p:cNvPr>
          <p:cNvPicPr preferRelativeResize="0"/>
          <p:nvPr/>
        </p:nvPicPr>
        <p:blipFill rotWithShape="1">
          <a:blip r:embed="rId4">
            <a:alphaModFix/>
          </a:blip>
          <a:srcRect b="11865" l="0" r="0" t="11866"/>
          <a:stretch/>
        </p:blipFill>
        <p:spPr>
          <a:xfrm>
            <a:off x="7061200" y="1201447"/>
            <a:ext cx="5130800" cy="3913188"/>
          </a:xfrm>
          <a:prstGeom prst="rect">
            <a:avLst/>
          </a:prstGeom>
          <a:solidFill>
            <a:srgbClr val="D8D8D8"/>
          </a:solidFill>
          <a:ln>
            <a:noFill/>
          </a:ln>
        </p:spPr>
      </p:pic>
      <p:sp>
        <p:nvSpPr>
          <p:cNvPr id="357" name="Google Shape;357;p20"/>
          <p:cNvSpPr txBox="1"/>
          <p:nvPr/>
        </p:nvSpPr>
        <p:spPr>
          <a:xfrm>
            <a:off x="8161866" y="2269067"/>
            <a:ext cx="2988733"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Mach </a:t>
            </a:r>
            <a:r>
              <a:rPr b="1" i="0" lang="en-US" sz="1000" u="none" cap="none" strike="noStrike">
                <a:solidFill>
                  <a:srgbClr val="000000"/>
                </a:solidFill>
                <a:latin typeface="Arial"/>
                <a:ea typeface="Arial"/>
                <a:cs typeface="Arial"/>
                <a:sym typeface="Arial"/>
              </a:rPr>
              <a:t>“klebrige” </a:t>
            </a:r>
            <a:r>
              <a:rPr b="0" i="0" lang="en-US" sz="1000" u="none" cap="none" strike="noStrike">
                <a:solidFill>
                  <a:srgbClr val="000000"/>
                </a:solidFill>
                <a:latin typeface="Arial"/>
                <a:ea typeface="Arial"/>
                <a:cs typeface="Arial"/>
                <a:sym typeface="Arial"/>
              </a:rPr>
              <a:t>informationen zugänglich</a:t>
            </a:r>
            <a:endParaRPr b="1" i="0" sz="1000" u="none" cap="none" strike="noStrike">
              <a:solidFill>
                <a:srgbClr val="000000"/>
              </a:solidFill>
              <a:latin typeface="Arial"/>
              <a:ea typeface="Arial"/>
              <a:cs typeface="Arial"/>
              <a:sym typeface="Arial"/>
            </a:endParaRPr>
          </a:p>
        </p:txBody>
      </p:sp>
      <p:sp>
        <p:nvSpPr>
          <p:cNvPr id="358" name="Google Shape;358;p20"/>
          <p:cNvSpPr txBox="1"/>
          <p:nvPr/>
        </p:nvSpPr>
        <p:spPr>
          <a:xfrm>
            <a:off x="8161866" y="2553561"/>
            <a:ext cx="2988733"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Mach die </a:t>
            </a:r>
            <a:r>
              <a:rPr b="1" i="0" lang="en-US" sz="1000" u="none" cap="none" strike="noStrike">
                <a:solidFill>
                  <a:srgbClr val="000000"/>
                </a:solidFill>
                <a:latin typeface="Arial"/>
                <a:ea typeface="Arial"/>
                <a:cs typeface="Arial"/>
                <a:sym typeface="Arial"/>
              </a:rPr>
              <a:t>Mission</a:t>
            </a:r>
            <a:r>
              <a:rPr b="0" i="0" lang="en-US" sz="1000" u="none" cap="none" strike="noStrike">
                <a:solidFill>
                  <a:srgbClr val="000000"/>
                </a:solidFill>
                <a:latin typeface="Arial"/>
                <a:ea typeface="Arial"/>
                <a:cs typeface="Arial"/>
                <a:sym typeface="Arial"/>
              </a:rPr>
              <a:t> und die </a:t>
            </a:r>
            <a:r>
              <a:rPr b="1" i="0" lang="en-US" sz="1000" u="none" cap="none" strike="noStrike">
                <a:solidFill>
                  <a:srgbClr val="000000"/>
                </a:solidFill>
                <a:latin typeface="Arial"/>
                <a:ea typeface="Arial"/>
                <a:cs typeface="Arial"/>
                <a:sym typeface="Arial"/>
              </a:rPr>
              <a:t>Vision</a:t>
            </a:r>
            <a:r>
              <a:rPr b="0" i="0" lang="en-US" sz="1000" u="none" cap="none" strike="noStrike">
                <a:solidFill>
                  <a:srgbClr val="000000"/>
                </a:solidFill>
                <a:latin typeface="Arial"/>
                <a:ea typeface="Arial"/>
                <a:cs typeface="Arial"/>
                <a:sym typeface="Arial"/>
              </a:rPr>
              <a:t> klar</a:t>
            </a:r>
            <a:endParaRPr b="1" i="0" sz="1000" u="none" cap="none" strike="noStrike">
              <a:solidFill>
                <a:srgbClr val="000000"/>
              </a:solidFill>
              <a:latin typeface="Arial"/>
              <a:ea typeface="Arial"/>
              <a:cs typeface="Arial"/>
              <a:sym typeface="Arial"/>
            </a:endParaRPr>
          </a:p>
        </p:txBody>
      </p:sp>
      <p:sp>
        <p:nvSpPr>
          <p:cNvPr id="359" name="Google Shape;359;p20"/>
          <p:cNvSpPr txBox="1"/>
          <p:nvPr/>
        </p:nvSpPr>
        <p:spPr>
          <a:xfrm>
            <a:off x="8161866" y="2911820"/>
            <a:ext cx="2988733"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Stärke die Bindung(en)</a:t>
            </a:r>
            <a:endParaRPr b="1" i="0" sz="1000" u="none" cap="none" strike="noStrike">
              <a:solidFill>
                <a:srgbClr val="000000"/>
              </a:solidFill>
              <a:latin typeface="Arial"/>
              <a:ea typeface="Arial"/>
              <a:cs typeface="Arial"/>
              <a:sym typeface="Arial"/>
            </a:endParaRPr>
          </a:p>
        </p:txBody>
      </p:sp>
      <p:sp>
        <p:nvSpPr>
          <p:cNvPr id="360" name="Google Shape;360;p20"/>
          <p:cNvSpPr txBox="1"/>
          <p:nvPr/>
        </p:nvSpPr>
        <p:spPr>
          <a:xfrm>
            <a:off x="8161866" y="3270079"/>
            <a:ext cx="2988733"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Gestalte </a:t>
            </a:r>
            <a:r>
              <a:rPr b="1" i="0" lang="en-US" sz="1000" u="none" cap="none" strike="noStrike">
                <a:solidFill>
                  <a:srgbClr val="000000"/>
                </a:solidFill>
                <a:latin typeface="Arial"/>
                <a:ea typeface="Arial"/>
                <a:cs typeface="Arial"/>
                <a:sym typeface="Arial"/>
              </a:rPr>
              <a:t>offenen Dialog</a:t>
            </a:r>
            <a:endParaRPr/>
          </a:p>
        </p:txBody>
      </p:sp>
      <p:sp>
        <p:nvSpPr>
          <p:cNvPr id="361" name="Google Shape;361;p20"/>
          <p:cNvSpPr txBox="1"/>
          <p:nvPr/>
        </p:nvSpPr>
        <p:spPr>
          <a:xfrm>
            <a:off x="8161866" y="3668799"/>
            <a:ext cx="2988733"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Ermutige die Informationen zu teilen</a:t>
            </a:r>
            <a:endParaRPr b="1" i="0" sz="1000" u="none" cap="none" strike="noStrike">
              <a:solidFill>
                <a:srgbClr val="000000"/>
              </a:solidFill>
              <a:latin typeface="Arial"/>
              <a:ea typeface="Arial"/>
              <a:cs typeface="Arial"/>
              <a:sym typeface="Arial"/>
            </a:endParaRPr>
          </a:p>
        </p:txBody>
      </p:sp>
      <p:sp>
        <p:nvSpPr>
          <p:cNvPr id="362" name="Google Shape;362;p20"/>
          <p:cNvSpPr txBox="1"/>
          <p:nvPr/>
        </p:nvSpPr>
        <p:spPr>
          <a:xfrm>
            <a:off x="8221133" y="4012364"/>
            <a:ext cx="2929466" cy="246221"/>
          </a:xfrm>
          <a:prstGeom prst="rect">
            <a:avLst/>
          </a:prstGeom>
          <a:solidFill>
            <a:schemeClr val="lt1"/>
          </a:solidFill>
          <a:ln>
            <a:noFill/>
          </a:ln>
        </p:spPr>
        <p:txBody>
          <a:bodyPr anchorCtr="0" anchor="t" bIns="45700" lIns="36000"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Online Project Management Tools</a:t>
            </a:r>
            <a:endParaRPr b="1" i="0" sz="1000" u="none" cap="none" strike="noStrike">
              <a:solidFill>
                <a:srgbClr val="000000"/>
              </a:solidFill>
              <a:latin typeface="Arial"/>
              <a:ea typeface="Arial"/>
              <a:cs typeface="Arial"/>
              <a:sym typeface="Arial"/>
            </a:endParaRPr>
          </a:p>
        </p:txBody>
      </p:sp>
      <p:sp>
        <p:nvSpPr>
          <p:cNvPr id="363" name="Google Shape;363;p20"/>
          <p:cNvSpPr txBox="1"/>
          <p:nvPr/>
        </p:nvSpPr>
        <p:spPr>
          <a:xfrm>
            <a:off x="8221133" y="4399622"/>
            <a:ext cx="2988733" cy="246221"/>
          </a:xfrm>
          <a:prstGeom prst="rect">
            <a:avLst/>
          </a:prstGeom>
          <a:solidFill>
            <a:schemeClr val="lt1"/>
          </a:solidFill>
          <a:ln>
            <a:noFill/>
          </a:ln>
        </p:spPr>
        <p:txBody>
          <a:bodyPr anchorCtr="0" anchor="t" bIns="45700" lIns="36000"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Plane Externe Events</a:t>
            </a:r>
            <a:endParaRPr b="1" i="0" sz="1000" u="none" cap="none" strike="noStrike">
              <a:solidFill>
                <a:srgbClr val="000000"/>
              </a:solidFill>
              <a:latin typeface="Arial"/>
              <a:ea typeface="Arial"/>
              <a:cs typeface="Arial"/>
              <a:sym typeface="Arial"/>
            </a:endParaRPr>
          </a:p>
        </p:txBody>
      </p:sp>
      <p:sp>
        <p:nvSpPr>
          <p:cNvPr id="364" name="Google Shape;364;p20"/>
          <p:cNvSpPr txBox="1"/>
          <p:nvPr/>
        </p:nvSpPr>
        <p:spPr>
          <a:xfrm>
            <a:off x="8161866" y="1674269"/>
            <a:ext cx="2370667"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Interne Kommunikation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21"/>
          <p:cNvSpPr txBox="1"/>
          <p:nvPr>
            <p:ph idx="1" type="body"/>
          </p:nvPr>
        </p:nvSpPr>
        <p:spPr>
          <a:xfrm>
            <a:off x="898357" y="2676672"/>
            <a:ext cx="5197643" cy="3291086"/>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accent2"/>
              </a:buClr>
              <a:buSzPts val="2400"/>
              <a:buFont typeface="Arial"/>
              <a:buChar char="•"/>
            </a:pPr>
            <a:r>
              <a:rPr lang="en-US" sz="2200"/>
              <a:t>Offene Diskussionen sind immer großartig, um kreatives Denken und Problemlösungen zu fördern, an denen sich alle beteiligen. </a:t>
            </a:r>
            <a:endParaRPr/>
          </a:p>
          <a:p>
            <a:pPr indent="-190500" lvl="0" marL="342900" rtl="0" algn="l">
              <a:lnSpc>
                <a:spcPct val="90000"/>
              </a:lnSpc>
              <a:spcBef>
                <a:spcPts val="0"/>
              </a:spcBef>
              <a:spcAft>
                <a:spcPts val="0"/>
              </a:spcAft>
              <a:buClr>
                <a:schemeClr val="accent2"/>
              </a:buClr>
              <a:buSzPts val="2400"/>
              <a:buFont typeface="Arial"/>
              <a:buNone/>
            </a:pPr>
            <a:r>
              <a:t/>
            </a:r>
            <a:endParaRPr sz="2200"/>
          </a:p>
          <a:p>
            <a:pPr indent="-342900" lvl="0" marL="342900" rtl="0" algn="l">
              <a:lnSpc>
                <a:spcPct val="90000"/>
              </a:lnSpc>
              <a:spcBef>
                <a:spcPts val="1000"/>
              </a:spcBef>
              <a:spcAft>
                <a:spcPts val="0"/>
              </a:spcAft>
              <a:buClr>
                <a:schemeClr val="accent2"/>
              </a:buClr>
              <a:buSzPts val="2400"/>
              <a:buFont typeface="Arial"/>
              <a:buChar char="•"/>
            </a:pPr>
            <a:r>
              <a:rPr lang="en-US" sz="2200"/>
              <a:t>Setzen Sie auf einen offenen, kollaborativen Arbeitsplatz, an dem regelmäßig Informationen ausgetauscht werden. </a:t>
            </a:r>
            <a:endParaRPr sz="2200"/>
          </a:p>
        </p:txBody>
      </p:sp>
      <p:sp>
        <p:nvSpPr>
          <p:cNvPr id="371" name="Google Shape;371;p21"/>
          <p:cNvSpPr txBox="1"/>
          <p:nvPr>
            <p:ph idx="2" type="body"/>
          </p:nvPr>
        </p:nvSpPr>
        <p:spPr>
          <a:xfrm>
            <a:off x="898358" y="890242"/>
            <a:ext cx="4990998"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Tipps und Tricks zur Verbesserung der internen Kommunikation</a:t>
            </a:r>
            <a:br>
              <a:rPr lang="en-US"/>
            </a:br>
            <a:endParaRPr/>
          </a:p>
        </p:txBody>
      </p:sp>
      <p:pic>
        <p:nvPicPr>
          <p:cNvPr id="372" name="Google Shape;372;p21">
            <a:hlinkClick r:id="rId3"/>
          </p:cNvPr>
          <p:cNvPicPr preferRelativeResize="0"/>
          <p:nvPr>
            <p:ph idx="3" type="pic"/>
          </p:nvPr>
        </p:nvPicPr>
        <p:blipFill rotWithShape="1">
          <a:blip r:embed="rId4">
            <a:alphaModFix/>
          </a:blip>
          <a:srcRect b="11865" l="0" r="0" t="11866"/>
          <a:stretch/>
        </p:blipFill>
        <p:spPr>
          <a:xfrm>
            <a:off x="7061200" y="1201447"/>
            <a:ext cx="5130800" cy="3913188"/>
          </a:xfrm>
          <a:prstGeom prst="rect">
            <a:avLst/>
          </a:prstGeom>
          <a:solidFill>
            <a:srgbClr val="D8D8D8"/>
          </a:solidFill>
          <a:ln>
            <a:noFill/>
          </a:ln>
        </p:spPr>
      </p:pic>
      <p:sp>
        <p:nvSpPr>
          <p:cNvPr id="373" name="Google Shape;373;p21"/>
          <p:cNvSpPr txBox="1"/>
          <p:nvPr/>
        </p:nvSpPr>
        <p:spPr>
          <a:xfrm>
            <a:off x="8161866" y="2269067"/>
            <a:ext cx="2988733"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Mach </a:t>
            </a:r>
            <a:r>
              <a:rPr b="1" i="0" lang="en-US" sz="1000" u="none" cap="none" strike="noStrike">
                <a:solidFill>
                  <a:srgbClr val="000000"/>
                </a:solidFill>
                <a:latin typeface="Arial"/>
                <a:ea typeface="Arial"/>
                <a:cs typeface="Arial"/>
                <a:sym typeface="Arial"/>
              </a:rPr>
              <a:t>“klebrige” </a:t>
            </a:r>
            <a:r>
              <a:rPr b="0" i="0" lang="en-US" sz="1000" u="none" cap="none" strike="noStrike">
                <a:solidFill>
                  <a:srgbClr val="000000"/>
                </a:solidFill>
                <a:latin typeface="Arial"/>
                <a:ea typeface="Arial"/>
                <a:cs typeface="Arial"/>
                <a:sym typeface="Arial"/>
              </a:rPr>
              <a:t>informationen zugänglich</a:t>
            </a:r>
            <a:endParaRPr b="1" i="0" sz="1000" u="none" cap="none" strike="noStrike">
              <a:solidFill>
                <a:srgbClr val="000000"/>
              </a:solidFill>
              <a:latin typeface="Arial"/>
              <a:ea typeface="Arial"/>
              <a:cs typeface="Arial"/>
              <a:sym typeface="Arial"/>
            </a:endParaRPr>
          </a:p>
        </p:txBody>
      </p:sp>
      <p:sp>
        <p:nvSpPr>
          <p:cNvPr id="374" name="Google Shape;374;p21"/>
          <p:cNvSpPr txBox="1"/>
          <p:nvPr/>
        </p:nvSpPr>
        <p:spPr>
          <a:xfrm>
            <a:off x="8161866" y="2553561"/>
            <a:ext cx="2988733"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Mach die </a:t>
            </a:r>
            <a:r>
              <a:rPr b="1" i="0" lang="en-US" sz="1000" u="none" cap="none" strike="noStrike">
                <a:solidFill>
                  <a:srgbClr val="000000"/>
                </a:solidFill>
                <a:latin typeface="Arial"/>
                <a:ea typeface="Arial"/>
                <a:cs typeface="Arial"/>
                <a:sym typeface="Arial"/>
              </a:rPr>
              <a:t>Mission</a:t>
            </a:r>
            <a:r>
              <a:rPr b="0" i="0" lang="en-US" sz="1000" u="none" cap="none" strike="noStrike">
                <a:solidFill>
                  <a:srgbClr val="000000"/>
                </a:solidFill>
                <a:latin typeface="Arial"/>
                <a:ea typeface="Arial"/>
                <a:cs typeface="Arial"/>
                <a:sym typeface="Arial"/>
              </a:rPr>
              <a:t> und die </a:t>
            </a:r>
            <a:r>
              <a:rPr b="1" i="0" lang="en-US" sz="1000" u="none" cap="none" strike="noStrike">
                <a:solidFill>
                  <a:srgbClr val="000000"/>
                </a:solidFill>
                <a:latin typeface="Arial"/>
                <a:ea typeface="Arial"/>
                <a:cs typeface="Arial"/>
                <a:sym typeface="Arial"/>
              </a:rPr>
              <a:t>Vision</a:t>
            </a:r>
            <a:r>
              <a:rPr b="0" i="0" lang="en-US" sz="1000" u="none" cap="none" strike="noStrike">
                <a:solidFill>
                  <a:srgbClr val="000000"/>
                </a:solidFill>
                <a:latin typeface="Arial"/>
                <a:ea typeface="Arial"/>
                <a:cs typeface="Arial"/>
                <a:sym typeface="Arial"/>
              </a:rPr>
              <a:t> klar</a:t>
            </a:r>
            <a:endParaRPr b="1" i="0" sz="1000" u="none" cap="none" strike="noStrike">
              <a:solidFill>
                <a:srgbClr val="000000"/>
              </a:solidFill>
              <a:latin typeface="Arial"/>
              <a:ea typeface="Arial"/>
              <a:cs typeface="Arial"/>
              <a:sym typeface="Arial"/>
            </a:endParaRPr>
          </a:p>
        </p:txBody>
      </p:sp>
      <p:sp>
        <p:nvSpPr>
          <p:cNvPr id="375" name="Google Shape;375;p21"/>
          <p:cNvSpPr txBox="1"/>
          <p:nvPr/>
        </p:nvSpPr>
        <p:spPr>
          <a:xfrm>
            <a:off x="8161866" y="2911820"/>
            <a:ext cx="2988733"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Stärke die Bindung(en)</a:t>
            </a:r>
            <a:endParaRPr b="1" i="0" sz="1000" u="none" cap="none" strike="noStrike">
              <a:solidFill>
                <a:srgbClr val="000000"/>
              </a:solidFill>
              <a:latin typeface="Arial"/>
              <a:ea typeface="Arial"/>
              <a:cs typeface="Arial"/>
              <a:sym typeface="Arial"/>
            </a:endParaRPr>
          </a:p>
        </p:txBody>
      </p:sp>
      <p:sp>
        <p:nvSpPr>
          <p:cNvPr id="376" name="Google Shape;376;p21"/>
          <p:cNvSpPr txBox="1"/>
          <p:nvPr/>
        </p:nvSpPr>
        <p:spPr>
          <a:xfrm>
            <a:off x="8161866" y="3270079"/>
            <a:ext cx="2988733"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Gestalte </a:t>
            </a:r>
            <a:r>
              <a:rPr b="1" i="0" lang="en-US" sz="1000" u="none" cap="none" strike="noStrike">
                <a:solidFill>
                  <a:srgbClr val="000000"/>
                </a:solidFill>
                <a:latin typeface="Arial"/>
                <a:ea typeface="Arial"/>
                <a:cs typeface="Arial"/>
                <a:sym typeface="Arial"/>
              </a:rPr>
              <a:t>offenen Dialog</a:t>
            </a:r>
            <a:endParaRPr/>
          </a:p>
        </p:txBody>
      </p:sp>
      <p:sp>
        <p:nvSpPr>
          <p:cNvPr id="377" name="Google Shape;377;p21"/>
          <p:cNvSpPr txBox="1"/>
          <p:nvPr/>
        </p:nvSpPr>
        <p:spPr>
          <a:xfrm>
            <a:off x="8161866" y="3668799"/>
            <a:ext cx="2988733"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Ermutige die Informationen zu teilen</a:t>
            </a:r>
            <a:endParaRPr b="1" i="0" sz="1000" u="none" cap="none" strike="noStrike">
              <a:solidFill>
                <a:srgbClr val="000000"/>
              </a:solidFill>
              <a:latin typeface="Arial"/>
              <a:ea typeface="Arial"/>
              <a:cs typeface="Arial"/>
              <a:sym typeface="Arial"/>
            </a:endParaRPr>
          </a:p>
        </p:txBody>
      </p:sp>
      <p:sp>
        <p:nvSpPr>
          <p:cNvPr id="378" name="Google Shape;378;p21"/>
          <p:cNvSpPr txBox="1"/>
          <p:nvPr/>
        </p:nvSpPr>
        <p:spPr>
          <a:xfrm>
            <a:off x="8221133" y="4012364"/>
            <a:ext cx="2929466" cy="246221"/>
          </a:xfrm>
          <a:prstGeom prst="rect">
            <a:avLst/>
          </a:prstGeom>
          <a:solidFill>
            <a:schemeClr val="lt1"/>
          </a:solidFill>
          <a:ln>
            <a:noFill/>
          </a:ln>
        </p:spPr>
        <p:txBody>
          <a:bodyPr anchorCtr="0" anchor="t" bIns="45700" lIns="36000"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Online Project Management Tools</a:t>
            </a:r>
            <a:endParaRPr b="1" i="0" sz="1000" u="none" cap="none" strike="noStrike">
              <a:solidFill>
                <a:srgbClr val="000000"/>
              </a:solidFill>
              <a:latin typeface="Arial"/>
              <a:ea typeface="Arial"/>
              <a:cs typeface="Arial"/>
              <a:sym typeface="Arial"/>
            </a:endParaRPr>
          </a:p>
        </p:txBody>
      </p:sp>
      <p:sp>
        <p:nvSpPr>
          <p:cNvPr id="379" name="Google Shape;379;p21"/>
          <p:cNvSpPr txBox="1"/>
          <p:nvPr/>
        </p:nvSpPr>
        <p:spPr>
          <a:xfrm>
            <a:off x="8221133" y="4399622"/>
            <a:ext cx="2988733" cy="246221"/>
          </a:xfrm>
          <a:prstGeom prst="rect">
            <a:avLst/>
          </a:prstGeom>
          <a:solidFill>
            <a:schemeClr val="lt1"/>
          </a:solidFill>
          <a:ln>
            <a:noFill/>
          </a:ln>
        </p:spPr>
        <p:txBody>
          <a:bodyPr anchorCtr="0" anchor="t" bIns="45700" lIns="36000"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Plane Externe Events</a:t>
            </a:r>
            <a:endParaRPr b="1" i="0" sz="1000" u="none" cap="none" strike="noStrike">
              <a:solidFill>
                <a:srgbClr val="000000"/>
              </a:solidFill>
              <a:latin typeface="Arial"/>
              <a:ea typeface="Arial"/>
              <a:cs typeface="Arial"/>
              <a:sym typeface="Arial"/>
            </a:endParaRPr>
          </a:p>
        </p:txBody>
      </p:sp>
      <p:sp>
        <p:nvSpPr>
          <p:cNvPr id="380" name="Google Shape;380;p21"/>
          <p:cNvSpPr txBox="1"/>
          <p:nvPr/>
        </p:nvSpPr>
        <p:spPr>
          <a:xfrm>
            <a:off x="8161866" y="1674269"/>
            <a:ext cx="2370667"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Interne Kommunikation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22"/>
          <p:cNvSpPr txBox="1"/>
          <p:nvPr>
            <p:ph idx="1" type="body"/>
          </p:nvPr>
        </p:nvSpPr>
        <p:spPr>
          <a:xfrm>
            <a:off x="798381" y="1370871"/>
            <a:ext cx="10595237" cy="466027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400"/>
              <a:buNone/>
            </a:pPr>
            <a:r>
              <a:rPr lang="en-US"/>
              <a:t>Verbinden Sie sich in Echtzeit oder kommunizieren Sie in Ihrem eigenen Tempo! Lassen Sie uns die Arten der Online-Kommunikation untersuchen.</a:t>
            </a:r>
            <a:br>
              <a:rPr lang="en-US"/>
            </a:br>
            <a:endParaRPr b="1"/>
          </a:p>
          <a:p>
            <a:pPr indent="0" lvl="0" marL="0" rtl="0" algn="l">
              <a:lnSpc>
                <a:spcPct val="90000"/>
              </a:lnSpc>
              <a:spcBef>
                <a:spcPts val="1000"/>
              </a:spcBef>
              <a:spcAft>
                <a:spcPts val="0"/>
              </a:spcAft>
              <a:buSzPts val="2600"/>
              <a:buNone/>
            </a:pPr>
            <a:r>
              <a:rPr b="1" lang="en-US" sz="2600"/>
              <a:t>Synchrone Kommunikation: </a:t>
            </a:r>
            <a:br>
              <a:rPr b="1" lang="en-US" sz="2600"/>
            </a:br>
            <a:r>
              <a:rPr b="1" lang="en-US" sz="2600"/>
              <a:t>- </a:t>
            </a:r>
            <a:r>
              <a:rPr lang="en-US"/>
              <a:t>Geschieht in Echtzeit, aber an verschiedenen Orten.</a:t>
            </a:r>
            <a:endParaRPr/>
          </a:p>
          <a:p>
            <a:pPr indent="0" lvl="0" marL="0" rtl="0" algn="l">
              <a:lnSpc>
                <a:spcPct val="90000"/>
              </a:lnSpc>
              <a:spcBef>
                <a:spcPts val="1000"/>
              </a:spcBef>
              <a:spcAft>
                <a:spcPts val="0"/>
              </a:spcAft>
              <a:buSzPts val="2600"/>
              <a:buNone/>
            </a:pPr>
            <a:br>
              <a:rPr lang="en-US"/>
            </a:br>
            <a:r>
              <a:rPr lang="en-US"/>
              <a:t>Beispiele:</a:t>
            </a:r>
            <a:endParaRPr/>
          </a:p>
          <a:p>
            <a:pPr indent="-342900" lvl="0" marL="342900" rtl="0" algn="l">
              <a:lnSpc>
                <a:spcPct val="90000"/>
              </a:lnSpc>
              <a:spcBef>
                <a:spcPts val="1000"/>
              </a:spcBef>
              <a:spcAft>
                <a:spcPts val="0"/>
              </a:spcAft>
              <a:buSzPts val="2600"/>
              <a:buFont typeface="Arial"/>
              <a:buChar char="•"/>
            </a:pPr>
            <a:r>
              <a:rPr lang="en-US"/>
              <a:t>Online-Chats, Videokonferenzen und virtuelle Meetings.</a:t>
            </a:r>
            <a:br>
              <a:rPr lang="en-US"/>
            </a:br>
            <a:r>
              <a:rPr lang="en-US"/>
              <a:t>Vernetzen Sie sich sofort mit Kollegen, Freiwilligen oder Stakeholdern.</a:t>
            </a:r>
            <a:br>
              <a:rPr lang="en-US"/>
            </a:br>
            <a:r>
              <a:rPr lang="en-US"/>
              <a:t>Nützlich für geplante Diskussionen, Brainstorming-Sitzungen oder schnelle Updates.</a:t>
            </a:r>
            <a:endParaRPr sz="1800">
              <a:solidFill>
                <a:srgbClr val="086D6E"/>
              </a:solidFill>
              <a:latin typeface="Calibri"/>
              <a:ea typeface="Calibri"/>
              <a:cs typeface="Calibri"/>
              <a:sym typeface="Calibri"/>
            </a:endParaRPr>
          </a:p>
          <a:p>
            <a:pPr indent="-228600" lvl="0" marL="342900" marR="0" rtl="0" algn="l">
              <a:lnSpc>
                <a:spcPct val="100000"/>
              </a:lnSpc>
              <a:spcBef>
                <a:spcPts val="0"/>
              </a:spcBef>
              <a:spcAft>
                <a:spcPts val="0"/>
              </a:spcAft>
              <a:buClr>
                <a:srgbClr val="000000"/>
              </a:buClr>
              <a:buSzPts val="1800"/>
              <a:buFont typeface="Arial"/>
              <a:buNone/>
            </a:pPr>
            <a:r>
              <a:t/>
            </a:r>
            <a:endParaRPr sz="1800">
              <a:solidFill>
                <a:srgbClr val="086D6E"/>
              </a:solidFill>
              <a:latin typeface="Calibri"/>
              <a:ea typeface="Calibri"/>
              <a:cs typeface="Calibri"/>
              <a:sym typeface="Calibri"/>
            </a:endParaRPr>
          </a:p>
        </p:txBody>
      </p:sp>
      <p:sp>
        <p:nvSpPr>
          <p:cNvPr id="387" name="Google Shape;387;p22"/>
          <p:cNvSpPr txBox="1"/>
          <p:nvPr>
            <p:ph idx="2" type="body"/>
          </p:nvPr>
        </p:nvSpPr>
        <p:spPr>
          <a:xfrm>
            <a:off x="798381" y="508684"/>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Synchrone und asynchrone Kommunikation</a:t>
            </a:r>
            <a:br>
              <a:rPr lang="en-US"/>
            </a:b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23"/>
          <p:cNvSpPr txBox="1"/>
          <p:nvPr>
            <p:ph idx="1" type="body"/>
          </p:nvPr>
        </p:nvSpPr>
        <p:spPr>
          <a:xfrm>
            <a:off x="798381" y="1370871"/>
            <a:ext cx="10595237" cy="466027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600"/>
              <a:buNone/>
            </a:pPr>
            <a:r>
              <a:rPr b="1" lang="en-US" sz="2600"/>
              <a:t>Asynchrone Kommunikation: </a:t>
            </a:r>
            <a:endParaRPr/>
          </a:p>
          <a:p>
            <a:pPr indent="0" lvl="0" marL="0" rtl="0" algn="l">
              <a:lnSpc>
                <a:spcPct val="90000"/>
              </a:lnSpc>
              <a:spcBef>
                <a:spcPts val="0"/>
              </a:spcBef>
              <a:spcAft>
                <a:spcPts val="0"/>
              </a:spcAft>
              <a:buSzPts val="2600"/>
              <a:buNone/>
            </a:pPr>
            <a:br>
              <a:rPr b="1" lang="en-US" sz="2600"/>
            </a:br>
            <a:r>
              <a:rPr lang="en-US" sz="1800"/>
              <a:t>Tritt zu unterschiedlichen Zeiten und an unterschiedlichen Orten auf.</a:t>
            </a:r>
            <a:br>
              <a:rPr lang="en-US" sz="1800"/>
            </a:br>
            <a:r>
              <a:rPr lang="en-US" sz="1800"/>
              <a:t>Ermöglicht Flexibilität und Komfort.</a:t>
            </a:r>
            <a:endParaRPr/>
          </a:p>
          <a:p>
            <a:pPr indent="0" lvl="0" marL="0" rtl="0" algn="l">
              <a:lnSpc>
                <a:spcPct val="90000"/>
              </a:lnSpc>
              <a:spcBef>
                <a:spcPts val="0"/>
              </a:spcBef>
              <a:spcAft>
                <a:spcPts val="0"/>
              </a:spcAft>
              <a:buSzPts val="2600"/>
              <a:buNone/>
            </a:pPr>
            <a:br>
              <a:rPr lang="en-US" sz="1800"/>
            </a:br>
            <a:r>
              <a:rPr lang="en-US" sz="1800"/>
              <a:t>Beispiele: </a:t>
            </a:r>
            <a:endParaRPr/>
          </a:p>
          <a:p>
            <a:pPr indent="0" lvl="0" marL="0" rtl="0" algn="l">
              <a:lnSpc>
                <a:spcPct val="90000"/>
              </a:lnSpc>
              <a:spcBef>
                <a:spcPts val="0"/>
              </a:spcBef>
              <a:spcAft>
                <a:spcPts val="0"/>
              </a:spcAft>
              <a:buSzPts val="2600"/>
              <a:buNone/>
            </a:pPr>
            <a:r>
              <a:t/>
            </a:r>
            <a:endParaRPr sz="1800"/>
          </a:p>
          <a:p>
            <a:pPr indent="-342900" lvl="0" marL="342900" rtl="0" algn="l">
              <a:lnSpc>
                <a:spcPct val="90000"/>
              </a:lnSpc>
              <a:spcBef>
                <a:spcPts val="0"/>
              </a:spcBef>
              <a:spcAft>
                <a:spcPts val="0"/>
              </a:spcAft>
              <a:buSzPts val="2600"/>
              <a:buFont typeface="Arial"/>
              <a:buChar char="•"/>
            </a:pPr>
            <a:r>
              <a:rPr lang="en-US" sz="1800"/>
              <a:t>E-Mail, Diskussionsforen und Social-Media-Plattformen.</a:t>
            </a:r>
            <a:br>
              <a:rPr lang="en-US" sz="1800"/>
            </a:br>
            <a:r>
              <a:rPr lang="en-US" sz="1800"/>
              <a:t>Tauschen Sie Ideen aus, arbeiten Sie zusammen und engagieren Sie sich nach Belieben.</a:t>
            </a:r>
            <a:br>
              <a:rPr lang="en-US" sz="1800"/>
            </a:br>
            <a:r>
              <a:rPr lang="en-US" sz="1800"/>
              <a:t>Ideal für tiefgründige Gespräche, den Austausch von Ressourcen oder das Engagement in der Community.</a:t>
            </a:r>
            <a:endParaRPr sz="1800">
              <a:solidFill>
                <a:srgbClr val="086D6E"/>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None/>
            </a:pPr>
            <a:r>
              <a:t/>
            </a:r>
            <a:endParaRPr sz="1800">
              <a:solidFill>
                <a:srgbClr val="086D6E"/>
              </a:solidFill>
              <a:latin typeface="Calibri"/>
              <a:ea typeface="Calibri"/>
              <a:cs typeface="Calibri"/>
              <a:sym typeface="Calibri"/>
            </a:endParaRPr>
          </a:p>
          <a:p>
            <a:pPr indent="0" lvl="0" marL="0" rtl="0" algn="l">
              <a:lnSpc>
                <a:spcPct val="100000"/>
              </a:lnSpc>
              <a:spcBef>
                <a:spcPts val="0"/>
              </a:spcBef>
              <a:spcAft>
                <a:spcPts val="0"/>
              </a:spcAft>
              <a:buSzPts val="2400"/>
              <a:buNone/>
            </a:pPr>
            <a:r>
              <a:rPr b="1" lang="en-US" sz="1800"/>
              <a:t>Denken Sie daran</a:t>
            </a:r>
            <a:r>
              <a:rPr lang="en-US" sz="1800"/>
              <a:t>, dass gemeinnützige Organisationen beide Arten nutzen können, um die Zusammenarbeit zu fördern, Remote-Teams zu unterstützen und effektiv mit der Community in Kontakt zu treten. Wählen Sie den richtigen Ansatz basierend auf der Art Ihrer Kommunikation und den Anforderungen Ihres Unternehmens.</a:t>
            </a:r>
            <a:br>
              <a:rPr lang="en-US" sz="2000"/>
            </a:br>
            <a:endParaRPr sz="2000">
              <a:latin typeface="Calibri"/>
              <a:ea typeface="Calibri"/>
              <a:cs typeface="Calibri"/>
              <a:sym typeface="Calibri"/>
            </a:endParaRPr>
          </a:p>
        </p:txBody>
      </p:sp>
      <p:sp>
        <p:nvSpPr>
          <p:cNvPr id="394" name="Google Shape;394;p23"/>
          <p:cNvSpPr txBox="1"/>
          <p:nvPr>
            <p:ph idx="2" type="body"/>
          </p:nvPr>
        </p:nvSpPr>
        <p:spPr>
          <a:xfrm>
            <a:off x="798381" y="508684"/>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Synchrone und asynchrone Kommunikation</a:t>
            </a:r>
            <a:br>
              <a:rPr lang="en-US"/>
            </a:b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24"/>
          <p:cNvSpPr txBox="1"/>
          <p:nvPr>
            <p:ph idx="1" type="body"/>
          </p:nvPr>
        </p:nvSpPr>
        <p:spPr>
          <a:xfrm>
            <a:off x="798380" y="1104474"/>
            <a:ext cx="10595237" cy="476840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2400"/>
              <a:buNone/>
            </a:pPr>
            <a:r>
              <a:rPr lang="en-US" sz="2000"/>
              <a:t>In der virtuellen Kommunikation neigen wir dazu, eher zu Urteilen zu neigen. Es ist einfacher für unser Gehirn, negative Erzählungen über eine bestimmte Situation in einem virtuellen Gespräch zu erstellen. Das liegt oft daran, dass wir die Gesichter der Menschen nicht sehen (wenn ein Austausch schriftlich erfolgt) oder wir die Person nicht genug kennen.</a:t>
            </a:r>
            <a:endParaRPr/>
          </a:p>
          <a:p>
            <a:pPr indent="-228600" lvl="0" marL="228600" rtl="0" algn="l">
              <a:lnSpc>
                <a:spcPct val="90000"/>
              </a:lnSpc>
              <a:spcBef>
                <a:spcPts val="0"/>
              </a:spcBef>
              <a:spcAft>
                <a:spcPts val="0"/>
              </a:spcAft>
              <a:buSzPts val="2400"/>
              <a:buNone/>
            </a:pPr>
            <a:br>
              <a:rPr lang="en-US" sz="2000"/>
            </a:br>
            <a:r>
              <a:rPr lang="en-US" sz="2000"/>
              <a:t>Hier sind einige Tipps, um zu vermeiden, dass virtuelle Kommunikation in Negativität gerät:</a:t>
            </a:r>
            <a:endParaRPr/>
          </a:p>
          <a:p>
            <a:pPr indent="-228600" lvl="0" marL="228600" rtl="0" algn="l">
              <a:lnSpc>
                <a:spcPct val="90000"/>
              </a:lnSpc>
              <a:spcBef>
                <a:spcPts val="0"/>
              </a:spcBef>
              <a:spcAft>
                <a:spcPts val="0"/>
              </a:spcAft>
              <a:buSzPts val="2400"/>
              <a:buNone/>
            </a:pPr>
            <a:r>
              <a:t/>
            </a:r>
            <a:endParaRPr sz="2000"/>
          </a:p>
          <a:p>
            <a:pPr indent="-228600" lvl="0" marL="228600" rtl="0" algn="l">
              <a:lnSpc>
                <a:spcPct val="90000"/>
              </a:lnSpc>
              <a:spcBef>
                <a:spcPts val="1000"/>
              </a:spcBef>
              <a:spcAft>
                <a:spcPts val="0"/>
              </a:spcAft>
              <a:buSzPts val="2400"/>
              <a:buNone/>
            </a:pPr>
            <a:r>
              <a:rPr b="1" i="1" lang="en-US" sz="2000"/>
              <a:t>Seien Sie flexibel </a:t>
            </a:r>
            <a:r>
              <a:rPr i="1" lang="en-US" sz="2000"/>
              <a:t>– Meetings, Kamera aus/ein, Ausdrucksweise, das alles kann von Person zu Person, von Tag zu Tag unterschiedlich sein, und das ist immer noch in Ordnung</a:t>
            </a:r>
            <a:br>
              <a:rPr b="1" i="1" lang="en-US" sz="2000"/>
            </a:br>
            <a:r>
              <a:rPr b="1" i="1" lang="en-US" sz="2000"/>
              <a:t>Seien Sie absichtlich einfühlsam </a:t>
            </a:r>
            <a:r>
              <a:rPr i="1" lang="en-US" sz="2000"/>
              <a:t>– versuchen Sie, sich in die Lage einer anderen Person zu versetzen, bevor Sie antworten</a:t>
            </a:r>
            <a:br>
              <a:rPr b="1" i="1" lang="en-US" sz="2000"/>
            </a:br>
            <a:r>
              <a:rPr b="1" i="1" lang="en-US" sz="2000"/>
              <a:t>Stellen Sie Fragen </a:t>
            </a:r>
            <a:r>
              <a:rPr i="1" lang="en-US" sz="2000"/>
              <a:t>– versuchen Sie, den anderen Standpunkt zu verstehen, aber seien Sie subtil</a:t>
            </a:r>
            <a:endParaRPr sz="2000"/>
          </a:p>
          <a:p>
            <a:pPr indent="-228600" lvl="0" marL="228600" rtl="0" algn="l">
              <a:lnSpc>
                <a:spcPct val="90000"/>
              </a:lnSpc>
              <a:spcBef>
                <a:spcPts val="1000"/>
              </a:spcBef>
              <a:spcAft>
                <a:spcPts val="0"/>
              </a:spcAft>
              <a:buSzPts val="2400"/>
              <a:buNone/>
            </a:pPr>
            <a:r>
              <a:rPr b="1" i="1" lang="en-US" sz="2000"/>
              <a:t>Seien Sie nachsichtig </a:t>
            </a:r>
            <a:r>
              <a:rPr i="1" lang="en-US" sz="2000"/>
              <a:t>– Ihre Kollegen oder Dozenten sind nur Menschen, genau wie Sie</a:t>
            </a:r>
            <a:br>
              <a:rPr b="1" i="1" lang="en-US" sz="2000"/>
            </a:br>
            <a:r>
              <a:rPr b="1" i="1" lang="en-US" sz="2000"/>
              <a:t>Beziehungen aufbauen </a:t>
            </a:r>
            <a:r>
              <a:rPr i="1" lang="en-US" sz="2000"/>
              <a:t>– jede Kommunikation ist eine Chance für eine dauerhafte Verbindung</a:t>
            </a:r>
            <a:endParaRPr sz="2000"/>
          </a:p>
          <a:p>
            <a:pPr indent="-228600" lvl="0" marL="228600" rtl="0" algn="l">
              <a:lnSpc>
                <a:spcPct val="90000"/>
              </a:lnSpc>
              <a:spcBef>
                <a:spcPts val="1000"/>
              </a:spcBef>
              <a:spcAft>
                <a:spcPts val="0"/>
              </a:spcAft>
              <a:buClr>
                <a:srgbClr val="000000"/>
              </a:buClr>
              <a:buSzPts val="2400"/>
              <a:buNone/>
            </a:pPr>
            <a:r>
              <a:t/>
            </a:r>
            <a:endParaRPr sz="2000"/>
          </a:p>
        </p:txBody>
      </p:sp>
      <p:sp>
        <p:nvSpPr>
          <p:cNvPr id="400" name="Google Shape;400;p24"/>
          <p:cNvSpPr txBox="1"/>
          <p:nvPr>
            <p:ph idx="2" type="body"/>
          </p:nvPr>
        </p:nvSpPr>
        <p:spPr>
          <a:xfrm>
            <a:off x="798381" y="363543"/>
            <a:ext cx="10595237" cy="803654"/>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SzPct val="108108"/>
              <a:buNone/>
            </a:pPr>
            <a:r>
              <a:rPr lang="en-US"/>
              <a:t>So verbessern Sie die virtuelle Kommunikation</a:t>
            </a:r>
            <a:br>
              <a:rPr lang="en-US"/>
            </a:b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25"/>
          <p:cNvPicPr preferRelativeResize="0"/>
          <p:nvPr>
            <p:ph idx="2" type="pic"/>
          </p:nvPr>
        </p:nvPicPr>
        <p:blipFill rotWithShape="1">
          <a:blip r:embed="rId3">
            <a:alphaModFix/>
          </a:blip>
          <a:srcRect b="10220" l="0" r="0" t="10221"/>
          <a:stretch/>
        </p:blipFill>
        <p:spPr>
          <a:xfrm>
            <a:off x="320540" y="335338"/>
            <a:ext cx="11578483" cy="6146707"/>
          </a:xfrm>
          <a:prstGeom prst="rect">
            <a:avLst/>
          </a:prstGeom>
          <a:solidFill>
            <a:srgbClr val="D8D8D8"/>
          </a:solidFill>
          <a:ln>
            <a:noFill/>
          </a:ln>
        </p:spPr>
      </p:pic>
      <p:sp>
        <p:nvSpPr>
          <p:cNvPr id="406" name="Google Shape;406;p25"/>
          <p:cNvSpPr txBox="1"/>
          <p:nvPr>
            <p:ph idx="1" type="body"/>
          </p:nvPr>
        </p:nvSpPr>
        <p:spPr>
          <a:xfrm>
            <a:off x="1313291" y="2358341"/>
            <a:ext cx="5055300" cy="305078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000"/>
              <a:buNone/>
            </a:pPr>
            <a:r>
              <a:rPr lang="en-US">
                <a:solidFill>
                  <a:schemeClr val="lt1"/>
                </a:solidFill>
              </a:rPr>
              <a:t>"Der ganze Krieg ist also darauf zurückzuführen, dass wir nicht miteinander reden können."</a:t>
            </a:r>
            <a:br>
              <a:rPr lang="en-US">
                <a:solidFill>
                  <a:schemeClr val="lt1"/>
                </a:solidFill>
              </a:rPr>
            </a:br>
            <a:r>
              <a:rPr lang="en-US" sz="2800">
                <a:solidFill>
                  <a:schemeClr val="lt1"/>
                </a:solidFill>
                <a:latin typeface="Calibri"/>
                <a:ea typeface="Calibri"/>
                <a:cs typeface="Calibri"/>
                <a:sym typeface="Calibri"/>
              </a:rPr>
              <a:t>― Orson Scott Card,</a:t>
            </a:r>
            <a:r>
              <a:rPr lang="en-US" sz="2800">
                <a:latin typeface="Calibri"/>
                <a:ea typeface="Calibri"/>
                <a:cs typeface="Calibri"/>
                <a:sym typeface="Calibri"/>
              </a:rPr>
              <a:t> </a:t>
            </a:r>
            <a:endParaRPr sz="2800">
              <a:latin typeface="Calibri"/>
              <a:ea typeface="Calibri"/>
              <a:cs typeface="Calibri"/>
              <a:sym typeface="Calibri"/>
            </a:endParaRPr>
          </a:p>
          <a:p>
            <a:pPr indent="0" lvl="0" marL="0" rtl="0" algn="ctr">
              <a:lnSpc>
                <a:spcPct val="90000"/>
              </a:lnSpc>
              <a:spcBef>
                <a:spcPts val="1000"/>
              </a:spcBef>
              <a:spcAft>
                <a:spcPts val="0"/>
              </a:spcAft>
              <a:buClr>
                <a:srgbClr val="000000"/>
              </a:buClr>
              <a:buSzPts val="2800"/>
              <a:buNone/>
            </a:pPr>
            <a:r>
              <a:rPr lang="en-US" sz="2800" u="sng">
                <a:solidFill>
                  <a:srgbClr val="FFFF00"/>
                </a:solidFill>
                <a:latin typeface="Calibri"/>
                <a:ea typeface="Calibri"/>
                <a:cs typeface="Calibri"/>
                <a:sym typeface="Calibri"/>
                <a:hlinkClick r:id="rId4">
                  <a:extLst>
                    <a:ext uri="{A12FA001-AC4F-418D-AE19-62706E023703}">
                      <ahyp:hlinkClr val="tx"/>
                    </a:ext>
                  </a:extLst>
                </a:hlinkClick>
              </a:rPr>
              <a:t>Ender's Game</a:t>
            </a:r>
            <a:endParaRPr sz="2800">
              <a:solidFill>
                <a:srgbClr val="FFFF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26"/>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a:t>Wie wir gesehen haben, ist die menschliche Kommunikation komplex. Häufig kommt es zu Missverständnissen, wenn zwei oder mehr Personen kein gemeinsames Verständnis finden können. </a:t>
            </a:r>
            <a:endParaRPr/>
          </a:p>
          <a:p>
            <a:pPr indent="-190500" lvl="0" marL="342900" rtl="0" algn="l">
              <a:lnSpc>
                <a:spcPct val="90000"/>
              </a:lnSpc>
              <a:spcBef>
                <a:spcPts val="1000"/>
              </a:spcBef>
              <a:spcAft>
                <a:spcPts val="0"/>
              </a:spcAft>
              <a:buClr>
                <a:srgbClr val="000000"/>
              </a:buClr>
              <a:buSzPts val="2400"/>
              <a:buNone/>
            </a:pPr>
            <a:r>
              <a:t/>
            </a:r>
            <a:endParaRPr/>
          </a:p>
          <a:p>
            <a:pPr indent="-342900" lvl="0" marL="342900" rtl="0" algn="l">
              <a:lnSpc>
                <a:spcPct val="90000"/>
              </a:lnSpc>
              <a:spcBef>
                <a:spcPts val="1000"/>
              </a:spcBef>
              <a:spcAft>
                <a:spcPts val="0"/>
              </a:spcAft>
              <a:buSzPts val="2400"/>
              <a:buChar char="•"/>
            </a:pPr>
            <a:r>
              <a:rPr lang="en-US"/>
              <a:t>Am Arbeitsplatz kann es in hieratischen Systemen zu Missverständnissen kommen, in denen sich der Mitarbeiter nicht stark genug fühlt, um sich auszudrücken. </a:t>
            </a:r>
            <a:endParaRPr/>
          </a:p>
        </p:txBody>
      </p:sp>
      <p:sp>
        <p:nvSpPr>
          <p:cNvPr id="413" name="Google Shape;413;p26"/>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Missverständnisse am Arbeitsplatz</a:t>
            </a:r>
            <a:br>
              <a:rPr lang="en-US"/>
            </a:b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27"/>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a:t>Tatsache ist, dass es jederzeit zu Missverständnissen in Bezug auf eine Frist, eine Aufgabe oder eine unklare interne Kommunikation zwischen Arbeitgeber und Arbeitnehmer kommen kann. </a:t>
            </a:r>
            <a:endParaRPr/>
          </a:p>
          <a:p>
            <a:pPr indent="-190500" lvl="0" marL="342900" rtl="0" algn="l">
              <a:lnSpc>
                <a:spcPct val="90000"/>
              </a:lnSpc>
              <a:spcBef>
                <a:spcPts val="1000"/>
              </a:spcBef>
              <a:spcAft>
                <a:spcPts val="0"/>
              </a:spcAft>
              <a:buClr>
                <a:srgbClr val="000000"/>
              </a:buClr>
              <a:buSzPts val="2400"/>
              <a:buNone/>
            </a:pPr>
            <a:r>
              <a:t/>
            </a:r>
            <a:endParaRPr/>
          </a:p>
          <a:p>
            <a:pPr indent="-342900" lvl="0" marL="342900" rtl="0" algn="l">
              <a:lnSpc>
                <a:spcPct val="90000"/>
              </a:lnSpc>
              <a:spcBef>
                <a:spcPts val="1000"/>
              </a:spcBef>
              <a:spcAft>
                <a:spcPts val="0"/>
              </a:spcAft>
              <a:buSzPts val="2400"/>
              <a:buChar char="•"/>
            </a:pPr>
            <a:r>
              <a:rPr lang="en-US"/>
              <a:t>Obwohl diese Kompetenz als äußerst wichtig und als Kunst selbst angesehen wird, wird sie nicht als wichtig genug verstanden. </a:t>
            </a:r>
            <a:endParaRPr/>
          </a:p>
          <a:p>
            <a:pPr indent="-190500" lvl="0" marL="342900" rtl="0" algn="l">
              <a:lnSpc>
                <a:spcPct val="90000"/>
              </a:lnSpc>
              <a:spcBef>
                <a:spcPts val="1000"/>
              </a:spcBef>
              <a:spcAft>
                <a:spcPts val="0"/>
              </a:spcAft>
              <a:buClr>
                <a:srgbClr val="000000"/>
              </a:buClr>
              <a:buSzPts val="2400"/>
              <a:buNone/>
            </a:pPr>
            <a:r>
              <a:t/>
            </a:r>
            <a:endParaRPr/>
          </a:p>
        </p:txBody>
      </p:sp>
      <p:sp>
        <p:nvSpPr>
          <p:cNvPr id="420" name="Google Shape;420;p27"/>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Missverständnisse am Arbeitsplatz</a:t>
            </a:r>
            <a:br>
              <a:rPr lang="en-US"/>
            </a:b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28"/>
          <p:cNvSpPr txBox="1"/>
          <p:nvPr>
            <p:ph idx="1" type="body"/>
          </p:nvPr>
        </p:nvSpPr>
        <p:spPr>
          <a:xfrm>
            <a:off x="898357" y="2319301"/>
            <a:ext cx="4867011" cy="3291086"/>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accent2"/>
              </a:buClr>
              <a:buSzPts val="2400"/>
              <a:buFont typeface="Arial"/>
              <a:buChar char="•"/>
            </a:pPr>
            <a:r>
              <a:rPr lang="en-US"/>
              <a:t>Anhand eines praktischen Beispiels zur Verwendung von E-Mails am Arbeitsplatz (Thomas et al., 2012) wurden einige negative Faktoren identifiziert, die sich aus der Verwendung von E-Mail ergeben, wie z. B. Informationsüberflutung und Missverständnisse.</a:t>
            </a:r>
            <a:endParaRPr/>
          </a:p>
          <a:p>
            <a:pPr indent="-228600" lvl="0" marL="228600" rtl="0" algn="l">
              <a:lnSpc>
                <a:spcPct val="90000"/>
              </a:lnSpc>
              <a:spcBef>
                <a:spcPts val="1000"/>
              </a:spcBef>
              <a:spcAft>
                <a:spcPts val="0"/>
              </a:spcAft>
              <a:buClr>
                <a:srgbClr val="000000"/>
              </a:buClr>
              <a:buSzPts val="2400"/>
              <a:buNone/>
            </a:pPr>
            <a:r>
              <a:t/>
            </a:r>
            <a:endParaRPr/>
          </a:p>
        </p:txBody>
      </p:sp>
      <p:sp>
        <p:nvSpPr>
          <p:cNvPr id="426" name="Google Shape;426;p28"/>
          <p:cNvSpPr txBox="1"/>
          <p:nvPr>
            <p:ph idx="2" type="body"/>
          </p:nvPr>
        </p:nvSpPr>
        <p:spPr>
          <a:xfrm>
            <a:off x="898358" y="890242"/>
            <a:ext cx="4990998"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Missverständnisse am Arbeitsplatz</a:t>
            </a:r>
            <a:br>
              <a:rPr lang="en-US"/>
            </a:br>
            <a:endParaRPr/>
          </a:p>
        </p:txBody>
      </p:sp>
      <p:pic>
        <p:nvPicPr>
          <p:cNvPr id="427" name="Google Shape;427;p28">
            <a:hlinkClick r:id="rId3"/>
          </p:cNvPr>
          <p:cNvPicPr preferRelativeResize="0"/>
          <p:nvPr>
            <p:ph idx="3" type="pic"/>
          </p:nvPr>
        </p:nvPicPr>
        <p:blipFill rotWithShape="1">
          <a:blip r:embed="rId4">
            <a:alphaModFix/>
          </a:blip>
          <a:srcRect b="14185" l="-184" r="-184" t="5295"/>
          <a:stretch/>
        </p:blipFill>
        <p:spPr>
          <a:xfrm>
            <a:off x="7061200" y="1201447"/>
            <a:ext cx="5130800" cy="3913188"/>
          </a:xfrm>
          <a:prstGeom prst="rect">
            <a:avLst/>
          </a:prstGeom>
          <a:solidFill>
            <a:srgbClr val="D8D8D8"/>
          </a:solid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29"/>
          <p:cNvSpPr txBox="1"/>
          <p:nvPr>
            <p:ph idx="2" type="body"/>
          </p:nvPr>
        </p:nvSpPr>
        <p:spPr>
          <a:xfrm>
            <a:off x="619271" y="507075"/>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Die Nutzung von E-Mails am Arbeitsplatz</a:t>
            </a:r>
            <a:br>
              <a:rPr lang="en-US"/>
            </a:br>
            <a:endParaRPr/>
          </a:p>
        </p:txBody>
      </p:sp>
      <p:graphicFrame>
        <p:nvGraphicFramePr>
          <p:cNvPr id="434" name="Google Shape;434;p29"/>
          <p:cNvGraphicFramePr/>
          <p:nvPr/>
        </p:nvGraphicFramePr>
        <p:xfrm>
          <a:off x="822332" y="1242878"/>
          <a:ext cx="3000000" cy="3000000"/>
        </p:xfrm>
        <a:graphic>
          <a:graphicData uri="http://schemas.openxmlformats.org/drawingml/2006/table">
            <a:tbl>
              <a:tblPr bandRow="1" firstRow="1">
                <a:noFill/>
                <a:tableStyleId>{8C503108-8BA9-4EC0-BD9F-23E7FD3607F6}</a:tableStyleId>
              </a:tblPr>
              <a:tblGrid>
                <a:gridCol w="4591600"/>
                <a:gridCol w="6003625"/>
              </a:tblGrid>
              <a:tr h="264950">
                <a:tc>
                  <a:txBody>
                    <a:bodyPr/>
                    <a:lstStyle/>
                    <a:p>
                      <a:pPr indent="0" lvl="0" marL="0" marR="0" rtl="0" algn="ctr">
                        <a:lnSpc>
                          <a:spcPct val="107000"/>
                        </a:lnSpc>
                        <a:spcBef>
                          <a:spcPts val="0"/>
                        </a:spcBef>
                        <a:spcAft>
                          <a:spcPts val="0"/>
                        </a:spcAft>
                        <a:buClr>
                          <a:srgbClr val="000000"/>
                        </a:buClr>
                        <a:buSzPts val="1800"/>
                        <a:buFont typeface="Arial"/>
                        <a:buNone/>
                      </a:pPr>
                      <a:r>
                        <a:rPr lang="en-US" sz="1800" u="none" cap="none" strike="noStrike"/>
                        <a:t>Informationsüberflutung</a:t>
                      </a:r>
                      <a:endParaRPr sz="18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Clr>
                          <a:srgbClr val="000000"/>
                        </a:buClr>
                        <a:buSzPts val="1800"/>
                        <a:buFont typeface="Arial"/>
                        <a:buNone/>
                      </a:pPr>
                      <a:r>
                        <a:rPr lang="en-US" sz="1800" u="none" cap="none" strike="noStrike"/>
                        <a:t>Fehlkommunikation</a:t>
                      </a:r>
                      <a:endParaRPr sz="1800" u="none" cap="none" strike="noStrike">
                        <a:latin typeface="Calibri"/>
                        <a:ea typeface="Calibri"/>
                        <a:cs typeface="Calibri"/>
                        <a:sym typeface="Calibri"/>
                      </a:endParaRPr>
                    </a:p>
                  </a:txBody>
                  <a:tcPr marT="0" marB="0" marR="68575" marL="68575"/>
                </a:tc>
              </a:tr>
              <a:tr h="542225">
                <a:tc>
                  <a:txBody>
                    <a:bodyPr/>
                    <a:lstStyle/>
                    <a:p>
                      <a:pPr indent="-342900" lvl="0" marL="342900" marR="0" rtl="0" algn="just">
                        <a:lnSpc>
                          <a:spcPct val="107000"/>
                        </a:lnSpc>
                        <a:spcBef>
                          <a:spcPts val="0"/>
                        </a:spcBef>
                        <a:spcAft>
                          <a:spcPts val="0"/>
                        </a:spcAft>
                        <a:buClr>
                          <a:srgbClr val="000000"/>
                        </a:buClr>
                        <a:buSzPts val="1800"/>
                        <a:buFont typeface="Noto Sans Symbols"/>
                        <a:buChar char="⮚"/>
                      </a:pPr>
                      <a:r>
                        <a:rPr lang="en-US" sz="1600" u="none" cap="none" strike="noStrike">
                          <a:solidFill>
                            <a:srgbClr val="000000"/>
                          </a:solidFill>
                        </a:rPr>
                        <a:t>Mehr E-Mails erhalten, als man bewältigen kann</a:t>
                      </a:r>
                      <a:endParaRPr sz="1600" u="none" cap="none" strike="noStrike">
                        <a:solidFill>
                          <a:srgbClr val="000000"/>
                        </a:solidFill>
                        <a:latin typeface="Calibri"/>
                        <a:ea typeface="Calibri"/>
                        <a:cs typeface="Calibri"/>
                        <a:sym typeface="Calibri"/>
                      </a:endParaRPr>
                    </a:p>
                  </a:txBody>
                  <a:tcPr marT="0" marB="0" marR="68575" marL="68575"/>
                </a:tc>
                <a:tc>
                  <a:txBody>
                    <a:bodyPr/>
                    <a:lstStyle/>
                    <a:p>
                      <a:pPr indent="-342900" lvl="0" marL="342900" marR="0" rtl="0" algn="just">
                        <a:lnSpc>
                          <a:spcPct val="107000"/>
                        </a:lnSpc>
                        <a:spcBef>
                          <a:spcPts val="0"/>
                        </a:spcBef>
                        <a:spcAft>
                          <a:spcPts val="0"/>
                        </a:spcAft>
                        <a:buClr>
                          <a:srgbClr val="000000"/>
                        </a:buClr>
                        <a:buSzPts val="1800"/>
                        <a:buFont typeface="Noto Sans Symbols"/>
                        <a:buChar char="⮚"/>
                      </a:pPr>
                      <a:r>
                        <a:rPr lang="en-US" sz="1600" u="none" cap="none" strike="noStrike">
                          <a:solidFill>
                            <a:srgbClr val="000000"/>
                          </a:solidFill>
                        </a:rPr>
                        <a:t>Schlechte Medienauswahl, unangemessene Verwendung von E-Mails:</a:t>
                      </a:r>
                      <a:endParaRPr sz="1600" u="none" cap="none" strike="noStrike">
                        <a:solidFill>
                          <a:srgbClr val="000000"/>
                        </a:solidFill>
                        <a:latin typeface="Calibri"/>
                        <a:ea typeface="Calibri"/>
                        <a:cs typeface="Calibri"/>
                        <a:sym typeface="Calibri"/>
                      </a:endParaRPr>
                    </a:p>
                  </a:txBody>
                  <a:tcPr marT="0" marB="0" marR="68575" marL="68575"/>
                </a:tc>
              </a:tr>
              <a:tr h="819475">
                <a:tc>
                  <a:txBody>
                    <a:bodyPr/>
                    <a:lstStyle/>
                    <a:p>
                      <a:pPr indent="-342900" lvl="0" marL="342900" marR="0" rtl="0" algn="just">
                        <a:lnSpc>
                          <a:spcPct val="107000"/>
                        </a:lnSpc>
                        <a:spcBef>
                          <a:spcPts val="0"/>
                        </a:spcBef>
                        <a:spcAft>
                          <a:spcPts val="0"/>
                        </a:spcAft>
                        <a:buClr>
                          <a:srgbClr val="000000"/>
                        </a:buClr>
                        <a:buSzPts val="1800"/>
                        <a:buFont typeface="Noto Sans Symbols"/>
                        <a:buChar char="⮚"/>
                      </a:pPr>
                      <a:r>
                        <a:rPr lang="en-US" sz="1600" u="none" cap="none" strike="noStrike">
                          <a:solidFill>
                            <a:srgbClr val="000000"/>
                          </a:solidFill>
                        </a:rPr>
                        <a:t>Erhalten einer zunehmenden Anzahl irrelevanter E-Mails, einschließlich Spam</a:t>
                      </a:r>
                      <a:endParaRPr sz="1600" u="none" cap="none" strike="noStrike">
                        <a:solidFill>
                          <a:srgbClr val="000000"/>
                        </a:solidFill>
                        <a:latin typeface="Calibri"/>
                        <a:ea typeface="Calibri"/>
                        <a:cs typeface="Calibri"/>
                        <a:sym typeface="Calibri"/>
                      </a:endParaRPr>
                    </a:p>
                  </a:txBody>
                  <a:tcPr marT="0" marB="0" marR="68575" marL="68575"/>
                </a:tc>
                <a:tc>
                  <a:txBody>
                    <a:bodyPr/>
                    <a:lstStyle/>
                    <a:p>
                      <a:pPr indent="-342900" lvl="0" marL="342900" marR="0" rtl="0" algn="just">
                        <a:lnSpc>
                          <a:spcPct val="107000"/>
                        </a:lnSpc>
                        <a:spcBef>
                          <a:spcPts val="0"/>
                        </a:spcBef>
                        <a:spcAft>
                          <a:spcPts val="0"/>
                        </a:spcAft>
                        <a:buClr>
                          <a:srgbClr val="000000"/>
                        </a:buClr>
                        <a:buSzPts val="1800"/>
                        <a:buFont typeface="Noto Sans Symbols"/>
                        <a:buChar char="⮚"/>
                      </a:pPr>
                      <a:r>
                        <a:rPr lang="en-US" sz="1600" u="none" cap="none" strike="noStrike">
                          <a:solidFill>
                            <a:srgbClr val="000000"/>
                          </a:solidFill>
                        </a:rPr>
                        <a:t>Nachricht zu komplex für die "Schlankheit" von E-Mail • andere Medien geeigneter oder effizienter</a:t>
                      </a:r>
                      <a:endParaRPr sz="1600" u="none" cap="none" strike="noStrike">
                        <a:solidFill>
                          <a:srgbClr val="000000"/>
                        </a:solidFill>
                        <a:latin typeface="Calibri"/>
                        <a:ea typeface="Calibri"/>
                        <a:cs typeface="Calibri"/>
                        <a:sym typeface="Calibri"/>
                      </a:endParaRPr>
                    </a:p>
                  </a:txBody>
                  <a:tcPr marT="0" marB="0" marR="68575" marL="68575"/>
                </a:tc>
              </a:tr>
              <a:tr h="542225">
                <a:tc>
                  <a:txBody>
                    <a:bodyPr/>
                    <a:lstStyle/>
                    <a:p>
                      <a:pPr indent="-342900" lvl="0" marL="342900" marR="0" rtl="0" algn="just">
                        <a:lnSpc>
                          <a:spcPct val="107000"/>
                        </a:lnSpc>
                        <a:spcBef>
                          <a:spcPts val="0"/>
                        </a:spcBef>
                        <a:spcAft>
                          <a:spcPts val="0"/>
                        </a:spcAft>
                        <a:buClr>
                          <a:srgbClr val="000000"/>
                        </a:buClr>
                        <a:buSzPts val="1800"/>
                        <a:buFont typeface="Noto Sans Symbols"/>
                        <a:buChar char="⮚"/>
                      </a:pPr>
                      <a:r>
                        <a:rPr lang="en-US" sz="1600" u="none" cap="none" strike="noStrike">
                          <a:solidFill>
                            <a:srgbClr val="000000"/>
                          </a:solidFill>
                        </a:rPr>
                        <a:t>Die Arbeit wird häufig durch E-Mails unterbrochen.</a:t>
                      </a:r>
                      <a:endParaRPr sz="1600" u="none" cap="none" strike="noStrike">
                        <a:solidFill>
                          <a:srgbClr val="000000"/>
                        </a:solidFill>
                        <a:latin typeface="Calibri"/>
                        <a:ea typeface="Calibri"/>
                        <a:cs typeface="Calibri"/>
                        <a:sym typeface="Calibri"/>
                      </a:endParaRPr>
                    </a:p>
                  </a:txBody>
                  <a:tcPr marT="0" marB="0" marR="68575" marL="68575"/>
                </a:tc>
                <a:tc>
                  <a:txBody>
                    <a:bodyPr/>
                    <a:lstStyle/>
                    <a:p>
                      <a:pPr indent="-342900" lvl="0" marL="342900" marR="0" rtl="0" algn="just">
                        <a:lnSpc>
                          <a:spcPct val="107000"/>
                        </a:lnSpc>
                        <a:spcBef>
                          <a:spcPts val="0"/>
                        </a:spcBef>
                        <a:spcAft>
                          <a:spcPts val="0"/>
                        </a:spcAft>
                        <a:buClr>
                          <a:srgbClr val="000000"/>
                        </a:buClr>
                        <a:buSzPts val="1800"/>
                        <a:buFont typeface="Noto Sans Symbols"/>
                        <a:buChar char="⮚"/>
                      </a:pPr>
                      <a:r>
                        <a:rPr lang="en-US" sz="1600" u="none" cap="none" strike="noStrike">
                          <a:solidFill>
                            <a:srgbClr val="000000"/>
                          </a:solidFill>
                        </a:rPr>
                        <a:t>Informationsdefizite:</a:t>
                      </a:r>
                      <a:endParaRPr sz="1600" u="none" cap="none" strike="noStrike">
                        <a:solidFill>
                          <a:srgbClr val="000000"/>
                        </a:solidFill>
                        <a:latin typeface="Calibri"/>
                        <a:ea typeface="Calibri"/>
                        <a:cs typeface="Calibri"/>
                        <a:sym typeface="Calibri"/>
                      </a:endParaRPr>
                    </a:p>
                  </a:txBody>
                  <a:tcPr marT="0" marB="0" marR="68575" marL="68575"/>
                </a:tc>
              </a:tr>
              <a:tr h="1651250">
                <a:tc>
                  <a:txBody>
                    <a:bodyPr/>
                    <a:lstStyle/>
                    <a:p>
                      <a:pPr indent="-342900" lvl="0" marL="342900" marR="0" rtl="0" algn="just">
                        <a:lnSpc>
                          <a:spcPct val="107000"/>
                        </a:lnSpc>
                        <a:spcBef>
                          <a:spcPts val="0"/>
                        </a:spcBef>
                        <a:spcAft>
                          <a:spcPts val="0"/>
                        </a:spcAft>
                        <a:buClr>
                          <a:srgbClr val="000000"/>
                        </a:buClr>
                        <a:buSzPts val="1800"/>
                        <a:buFont typeface="Noto Sans Symbols"/>
                        <a:buChar char="⮚"/>
                      </a:pPr>
                      <a:r>
                        <a:rPr lang="en-US" sz="1600" u="none" cap="none" strike="noStrike">
                          <a:solidFill>
                            <a:srgbClr val="000000"/>
                          </a:solidFill>
                        </a:rPr>
                        <a:t>Unterbrechungen, die zu einer ineffizienten Zeitnutzung führen</a:t>
                      </a:r>
                      <a:br>
                        <a:rPr lang="en-US" sz="1600" u="none" cap="none" strike="noStrike">
                          <a:solidFill>
                            <a:srgbClr val="000000"/>
                          </a:solidFill>
                        </a:rPr>
                      </a:br>
                      <a:endParaRPr sz="1600" u="none" cap="none" strike="noStrike">
                        <a:solidFill>
                          <a:srgbClr val="000000"/>
                        </a:solidFill>
                        <a:latin typeface="Calibri"/>
                        <a:ea typeface="Calibri"/>
                        <a:cs typeface="Calibri"/>
                        <a:sym typeface="Calibri"/>
                      </a:endParaRPr>
                    </a:p>
                  </a:txBody>
                  <a:tcPr marT="0" marB="0" marR="68575" marL="68575"/>
                </a:tc>
                <a:tc>
                  <a:txBody>
                    <a:bodyPr/>
                    <a:lstStyle/>
                    <a:p>
                      <a:pPr indent="-342900" lvl="0" marL="342900" marR="0" rtl="0" algn="just">
                        <a:lnSpc>
                          <a:spcPct val="107000"/>
                        </a:lnSpc>
                        <a:spcBef>
                          <a:spcPts val="0"/>
                        </a:spcBef>
                        <a:spcAft>
                          <a:spcPts val="0"/>
                        </a:spcAft>
                        <a:buClr>
                          <a:srgbClr val="000000"/>
                        </a:buClr>
                        <a:buSzPts val="1800"/>
                        <a:buFont typeface="Noto Sans Symbols"/>
                        <a:buChar char="⮚"/>
                      </a:pPr>
                      <a:r>
                        <a:rPr lang="en-US" sz="1600" u="none" cap="none" strike="noStrike">
                          <a:solidFill>
                            <a:srgbClr val="000000"/>
                          </a:solidFill>
                        </a:rPr>
                        <a:t>Mehrdeutige Meldungen </a:t>
                      </a:r>
                      <a:br>
                        <a:rPr lang="en-US" sz="1600" u="none" cap="none" strike="noStrike">
                          <a:solidFill>
                            <a:srgbClr val="000000"/>
                          </a:solidFill>
                        </a:rPr>
                      </a:br>
                      <a:r>
                        <a:rPr lang="en-US" sz="1600" u="none" cap="none" strike="noStrike">
                          <a:solidFill>
                            <a:srgbClr val="000000"/>
                          </a:solidFill>
                        </a:rPr>
                        <a:t>schlecht strukturierte Nachrichten (Nachrichten, die nicht auf den Punkt gebracht sind) </a:t>
                      </a:r>
                      <a:br>
                        <a:rPr lang="en-US" sz="1600" u="none" cap="none" strike="noStrike">
                          <a:solidFill>
                            <a:srgbClr val="000000"/>
                          </a:solidFill>
                        </a:rPr>
                      </a:br>
                      <a:r>
                        <a:rPr lang="en-US" sz="1600" u="none" cap="none" strike="noStrike">
                          <a:solidFill>
                            <a:srgbClr val="000000"/>
                          </a:solidFill>
                        </a:rPr>
                        <a:t>Botschaften, die schwer zu verstehen sind </a:t>
                      </a:r>
                      <a:br>
                        <a:rPr lang="en-US" sz="1600" u="none" cap="none" strike="noStrike">
                          <a:solidFill>
                            <a:srgbClr val="000000"/>
                          </a:solidFill>
                        </a:rPr>
                      </a:br>
                      <a:r>
                        <a:rPr lang="en-US" sz="1600" u="none" cap="none" strike="noStrike">
                          <a:solidFill>
                            <a:srgbClr val="000000"/>
                          </a:solidFill>
                        </a:rPr>
                        <a:t> Meldungen, aus denen die erforderlichen Maßnahmen nicht eindeutig hervorgehen </a:t>
                      </a:r>
                      <a:br>
                        <a:rPr lang="en-US" sz="1600" u="none" cap="none" strike="noStrike">
                          <a:solidFill>
                            <a:srgbClr val="000000"/>
                          </a:solidFill>
                        </a:rPr>
                      </a:br>
                      <a:r>
                        <a:rPr lang="en-US" sz="1600" u="none" cap="none" strike="noStrike">
                          <a:solidFill>
                            <a:srgbClr val="000000"/>
                          </a:solidFill>
                        </a:rPr>
                        <a:t>Wirkungslose Verwendung der Betreffzeile</a:t>
                      </a:r>
                      <a:endParaRPr sz="1600" u="none" cap="none" strike="noStrike">
                        <a:solidFill>
                          <a:srgbClr val="000000"/>
                        </a:solidFill>
                        <a:latin typeface="Calibri"/>
                        <a:ea typeface="Calibri"/>
                        <a:cs typeface="Calibri"/>
                        <a:sym typeface="Calibri"/>
                      </a:endParaRPr>
                    </a:p>
                  </a:txBody>
                  <a:tcPr marT="0" marB="0" marR="68575" marL="68575"/>
                </a:tc>
              </a:tr>
              <a:tr h="542225">
                <a:tc>
                  <a:txBody>
                    <a:bodyPr/>
                    <a:lstStyle/>
                    <a:p>
                      <a:pPr indent="-342900" lvl="0" marL="342900" marR="0" rtl="0" algn="just">
                        <a:lnSpc>
                          <a:spcPct val="107000"/>
                        </a:lnSpc>
                        <a:spcBef>
                          <a:spcPts val="0"/>
                        </a:spcBef>
                        <a:spcAft>
                          <a:spcPts val="0"/>
                        </a:spcAft>
                        <a:buClr>
                          <a:srgbClr val="000000"/>
                        </a:buClr>
                        <a:buSzPts val="1800"/>
                        <a:buFont typeface="Noto Sans Symbols"/>
                        <a:buChar char="⮚"/>
                      </a:pPr>
                      <a:r>
                        <a:rPr lang="en-US" sz="1600" u="none" cap="none" strike="noStrike">
                          <a:solidFill>
                            <a:srgbClr val="000000"/>
                          </a:solidFill>
                        </a:rPr>
                        <a:t>Ein Gefühl des Zeitdrucks, da die Absender direkte Antworten benötigen</a:t>
                      </a:r>
                      <a:endParaRPr sz="1600" u="none" cap="none" strike="noStrike">
                        <a:solidFill>
                          <a:srgbClr val="000000"/>
                        </a:solidFill>
                        <a:latin typeface="Calibri"/>
                        <a:ea typeface="Calibri"/>
                        <a:cs typeface="Calibri"/>
                        <a:sym typeface="Calibri"/>
                      </a:endParaRPr>
                    </a:p>
                  </a:txBody>
                  <a:tcPr marT="0" marB="0" marR="68575" marL="68575"/>
                </a:tc>
                <a:tc>
                  <a:txBody>
                    <a:bodyPr/>
                    <a:lstStyle/>
                    <a:p>
                      <a:pPr indent="0" lvl="0" marL="0" marR="0" rtl="0" algn="just">
                        <a:lnSpc>
                          <a:spcPct val="107000"/>
                        </a:lnSpc>
                        <a:spcBef>
                          <a:spcPts val="0"/>
                        </a:spcBef>
                        <a:spcAft>
                          <a:spcPts val="0"/>
                        </a:spcAft>
                        <a:buClr>
                          <a:srgbClr val="000000"/>
                        </a:buClr>
                        <a:buSzPts val="1800"/>
                        <a:buFont typeface="Noto Sans Symbols"/>
                        <a:buNone/>
                      </a:pPr>
                      <a:r>
                        <a:t/>
                      </a:r>
                      <a:endParaRPr sz="1600" u="none" cap="none" strike="noStrike">
                        <a:solidFill>
                          <a:srgbClr val="000000"/>
                        </a:solidFill>
                        <a:latin typeface="Calibri"/>
                        <a:ea typeface="Calibri"/>
                        <a:cs typeface="Calibri"/>
                        <a:sym typeface="Calibri"/>
                      </a:endParaRPr>
                    </a:p>
                  </a:txBody>
                  <a:tcPr marT="0" marB="0" marR="68575" marL="68575"/>
                </a:tc>
              </a:tr>
            </a:tbl>
          </a:graphicData>
        </a:graphic>
      </p:graphicFrame>
      <p:sp>
        <p:nvSpPr>
          <p:cNvPr id="435" name="Google Shape;435;p29"/>
          <p:cNvSpPr txBox="1"/>
          <p:nvPr/>
        </p:nvSpPr>
        <p:spPr>
          <a:xfrm flipH="1">
            <a:off x="0" y="6092763"/>
            <a:ext cx="725919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Calibri"/>
                <a:ea typeface="Calibri"/>
                <a:cs typeface="Calibri"/>
                <a:sym typeface="Calibri"/>
              </a:rPr>
              <a:t>Source: Extracted from </a:t>
            </a:r>
            <a:r>
              <a:rPr b="0" i="0" lang="en-US" sz="1000" u="none" cap="none" strike="noStrike">
                <a:solidFill>
                  <a:srgbClr val="222222"/>
                </a:solidFill>
                <a:latin typeface="Calibri"/>
                <a:ea typeface="Calibri"/>
                <a:cs typeface="Calibri"/>
                <a:sym typeface="Calibri"/>
              </a:rPr>
              <a:t>Jackson, T. W., &amp; van den Hooff, B. (2012). Understanding the factors that affect information overload and miscommunication within the workplace. </a:t>
            </a:r>
            <a:r>
              <a:rPr b="0" i="1" lang="en-US" sz="1000" u="none" cap="none" strike="noStrike">
                <a:solidFill>
                  <a:srgbClr val="222222"/>
                </a:solidFill>
                <a:latin typeface="Calibri"/>
                <a:ea typeface="Calibri"/>
                <a:cs typeface="Calibri"/>
                <a:sym typeface="Calibri"/>
              </a:rPr>
              <a:t>Journal of Emerging Trends in Computing and Information Sciences</a:t>
            </a:r>
            <a:r>
              <a:rPr b="0" i="0" lang="en-US" sz="1000" u="none" cap="none" strike="noStrike">
                <a:solidFill>
                  <a:srgbClr val="222222"/>
                </a:solidFill>
                <a:latin typeface="Calibri"/>
                <a:ea typeface="Calibri"/>
                <a:cs typeface="Calibri"/>
                <a:sym typeface="Calibri"/>
              </a:rPr>
              <a:t>, </a:t>
            </a:r>
            <a:r>
              <a:rPr b="0" i="1" lang="en-US" sz="1000" u="none" cap="none" strike="noStrike">
                <a:solidFill>
                  <a:srgbClr val="222222"/>
                </a:solidFill>
                <a:latin typeface="Calibri"/>
                <a:ea typeface="Calibri"/>
                <a:cs typeface="Calibri"/>
                <a:sym typeface="Calibri"/>
              </a:rPr>
              <a:t>3</a:t>
            </a:r>
            <a:r>
              <a:rPr b="0" i="0" lang="en-US" sz="1000" u="none" cap="none" strike="noStrike">
                <a:solidFill>
                  <a:srgbClr val="222222"/>
                </a:solidFill>
                <a:latin typeface="Calibri"/>
                <a:ea typeface="Calibri"/>
                <a:cs typeface="Calibri"/>
                <a:sym typeface="Calibri"/>
              </a:rPr>
              <a:t>(8), 1240-1252</a:t>
            </a:r>
            <a:endParaRPr b="0" i="0" sz="10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
          <p:cNvSpPr txBox="1"/>
          <p:nvPr>
            <p:ph idx="1" type="body"/>
          </p:nvPr>
        </p:nvSpPr>
        <p:spPr>
          <a:xfrm>
            <a:off x="798380" y="1900594"/>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a:t>In diesem Kurs lernen die ÜNB-Führungskräfte, wie die interne und externe Kommunikation der Organisation verbessert werden kann, indem sie die häufigsten Probleme mit Missverständnissen am Arbeitsplatz angehen. </a:t>
            </a:r>
            <a:endParaRPr/>
          </a:p>
          <a:p>
            <a:pPr indent="-190500" lvl="0" marL="342900" rtl="0" algn="l">
              <a:lnSpc>
                <a:spcPct val="90000"/>
              </a:lnSpc>
              <a:spcBef>
                <a:spcPts val="0"/>
              </a:spcBef>
              <a:spcAft>
                <a:spcPts val="0"/>
              </a:spcAft>
              <a:buSzPts val="2400"/>
              <a:buNone/>
            </a:pPr>
            <a:r>
              <a:t/>
            </a:r>
            <a:endParaRPr/>
          </a:p>
          <a:p>
            <a:pPr indent="-342900" lvl="0" marL="342900" rtl="0" algn="l">
              <a:lnSpc>
                <a:spcPct val="90000"/>
              </a:lnSpc>
              <a:spcBef>
                <a:spcPts val="1000"/>
              </a:spcBef>
              <a:spcAft>
                <a:spcPts val="0"/>
              </a:spcAft>
              <a:buSzPts val="2400"/>
              <a:buChar char="•"/>
            </a:pPr>
            <a:r>
              <a:rPr lang="en-US"/>
              <a:t>Darüber hinaus lernen sie die Bedeutung von Storytelling für die Stärkung der Marke sowie Kommunikationsstrategien für das Unternehmen kennen.</a:t>
            </a:r>
            <a:endParaRPr/>
          </a:p>
          <a:p>
            <a:pPr indent="-190500" lvl="0" marL="342900" rtl="0" algn="l">
              <a:lnSpc>
                <a:spcPct val="90000"/>
              </a:lnSpc>
              <a:spcBef>
                <a:spcPts val="1000"/>
              </a:spcBef>
              <a:spcAft>
                <a:spcPts val="0"/>
              </a:spcAft>
              <a:buSzPts val="2400"/>
              <a:buNone/>
            </a:pPr>
            <a:r>
              <a:t/>
            </a:r>
            <a:endParaRPr/>
          </a:p>
          <a:p>
            <a:pPr indent="-342900" lvl="0" marL="342900" rtl="0" algn="l">
              <a:lnSpc>
                <a:spcPct val="90000"/>
              </a:lnSpc>
              <a:spcBef>
                <a:spcPts val="1000"/>
              </a:spcBef>
              <a:spcAft>
                <a:spcPts val="0"/>
              </a:spcAft>
              <a:buSzPts val="2400"/>
              <a:buChar char="•"/>
            </a:pPr>
            <a:r>
              <a:rPr lang="en-US"/>
              <a:t>Darüber hinaus bewerten sie die organisatorische Leistung anhand von KPIs.</a:t>
            </a:r>
            <a:endParaRPr/>
          </a:p>
        </p:txBody>
      </p:sp>
      <p:sp>
        <p:nvSpPr>
          <p:cNvPr id="227" name="Google Shape;227;p3"/>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Einleitung</a:t>
            </a:r>
            <a:endParaRPr/>
          </a:p>
          <a:p>
            <a:pPr indent="0" lvl="0" marL="0" rtl="0" algn="l">
              <a:lnSpc>
                <a:spcPct val="90000"/>
              </a:lnSpc>
              <a:spcBef>
                <a:spcPts val="1000"/>
              </a:spcBef>
              <a:spcAft>
                <a:spcPts val="0"/>
              </a:spcAft>
              <a:buClr>
                <a:srgbClr val="000000"/>
              </a:buClr>
              <a:buSzPts val="36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30"/>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a:t>Dieses Beispiel vermittelt ein klares Verständnis dafür, wie eine schlechte Verwendung von E-Mails die Produktivität des Mitarbeiters stark beeinträchtigt, Ablenkungen provoziert und Stress erzeugt.  </a:t>
            </a:r>
            <a:endParaRPr/>
          </a:p>
          <a:p>
            <a:pPr indent="-190500" lvl="0" marL="342900" rtl="0" algn="l">
              <a:lnSpc>
                <a:spcPct val="90000"/>
              </a:lnSpc>
              <a:spcBef>
                <a:spcPts val="0"/>
              </a:spcBef>
              <a:spcAft>
                <a:spcPts val="0"/>
              </a:spcAft>
              <a:buSzPts val="2400"/>
              <a:buNone/>
            </a:pPr>
            <a:r>
              <a:t/>
            </a:r>
            <a:endParaRPr/>
          </a:p>
          <a:p>
            <a:pPr indent="-342900" lvl="0" marL="342900" rtl="0" algn="l">
              <a:lnSpc>
                <a:spcPct val="90000"/>
              </a:lnSpc>
              <a:spcBef>
                <a:spcPts val="1000"/>
              </a:spcBef>
              <a:spcAft>
                <a:spcPts val="0"/>
              </a:spcAft>
              <a:buSzPts val="2400"/>
              <a:buChar char="•"/>
            </a:pPr>
            <a:r>
              <a:rPr lang="en-US"/>
              <a:t>Aus diesem Beispiel konnten wir ableiten, dass eine "klare E-Mail-Richtlinie" dem Kommunikationsmanagement der Organisation zugute kommen könnte.</a:t>
            </a:r>
            <a:endParaRPr/>
          </a:p>
        </p:txBody>
      </p:sp>
      <p:sp>
        <p:nvSpPr>
          <p:cNvPr id="442" name="Google Shape;442;p30"/>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Die Nutzung von E-Mails am Arbeitsplatz</a:t>
            </a:r>
            <a:br>
              <a:rPr lang="en-US"/>
            </a:b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31"/>
          <p:cNvSpPr txBox="1"/>
          <p:nvPr>
            <p:ph idx="1" type="body"/>
          </p:nvPr>
        </p:nvSpPr>
        <p:spPr>
          <a:xfrm>
            <a:off x="898357" y="3153489"/>
            <a:ext cx="4867011" cy="3291086"/>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Font typeface="Arial"/>
              <a:buChar char="•"/>
            </a:pPr>
            <a:r>
              <a:rPr lang="en-US"/>
              <a:t>Das folgende </a:t>
            </a:r>
            <a:r>
              <a:rPr lang="en-US" u="sng"/>
              <a:t>Video</a:t>
            </a:r>
            <a:r>
              <a:rPr lang="en-US"/>
              <a:t> fasst zusammen, wie Missverständnisse entstehen und nützliche Tipps, wie Sie dies vermeiden können.</a:t>
            </a:r>
            <a:endParaRPr/>
          </a:p>
        </p:txBody>
      </p:sp>
      <p:sp>
        <p:nvSpPr>
          <p:cNvPr id="448" name="Google Shape;448;p31"/>
          <p:cNvSpPr txBox="1"/>
          <p:nvPr>
            <p:ph idx="2" type="body"/>
          </p:nvPr>
        </p:nvSpPr>
        <p:spPr>
          <a:xfrm>
            <a:off x="898358" y="890242"/>
            <a:ext cx="4990998"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Wie es zu Missverständnissen kommt und wie man sie vermeidet </a:t>
            </a:r>
            <a:br>
              <a:rPr lang="en-US"/>
            </a:br>
            <a:endParaRPr/>
          </a:p>
        </p:txBody>
      </p:sp>
      <p:pic>
        <p:nvPicPr>
          <p:cNvPr id="449" name="Google Shape;449;p31">
            <a:hlinkClick r:id="rId3"/>
          </p:cNvPr>
          <p:cNvPicPr preferRelativeResize="0"/>
          <p:nvPr>
            <p:ph idx="3" type="pic"/>
          </p:nvPr>
        </p:nvPicPr>
        <p:blipFill rotWithShape="1">
          <a:blip r:embed="rId4">
            <a:alphaModFix/>
          </a:blip>
          <a:srcRect b="0" l="15625" r="15627" t="0"/>
          <a:stretch/>
        </p:blipFill>
        <p:spPr>
          <a:xfrm>
            <a:off x="7061200" y="1201447"/>
            <a:ext cx="5130800" cy="3913188"/>
          </a:xfrm>
          <a:prstGeom prst="rect">
            <a:avLst/>
          </a:prstGeom>
          <a:solidFill>
            <a:srgbClr val="D8D8D8"/>
          </a:solid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32"/>
          <p:cNvSpPr txBox="1"/>
          <p:nvPr/>
        </p:nvSpPr>
        <p:spPr>
          <a:xfrm>
            <a:off x="683641" y="393148"/>
            <a:ext cx="7146714"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Calibri"/>
                <a:ea typeface="Calibri"/>
                <a:cs typeface="Calibri"/>
                <a:sym typeface="Calibri"/>
              </a:rPr>
              <a:t>So vermeiden Sie Missverständnisse</a:t>
            </a:r>
            <a:br>
              <a:rPr b="0" i="0" lang="en-US" sz="3600" u="none" cap="none" strike="noStrike">
                <a:solidFill>
                  <a:srgbClr val="000000"/>
                </a:solidFill>
                <a:latin typeface="Calibri"/>
                <a:ea typeface="Calibri"/>
                <a:cs typeface="Calibri"/>
                <a:sym typeface="Calibri"/>
              </a:rPr>
            </a:br>
            <a:endParaRPr b="0" i="0" sz="1400" u="none" cap="none" strike="noStrike">
              <a:solidFill>
                <a:srgbClr val="000000"/>
              </a:solidFill>
              <a:latin typeface="Arial"/>
              <a:ea typeface="Arial"/>
              <a:cs typeface="Arial"/>
              <a:sym typeface="Arial"/>
            </a:endParaRPr>
          </a:p>
        </p:txBody>
      </p:sp>
      <p:sp>
        <p:nvSpPr>
          <p:cNvPr id="455" name="Google Shape;455;p32"/>
          <p:cNvSpPr txBox="1"/>
          <p:nvPr>
            <p:ph idx="1" type="body"/>
          </p:nvPr>
        </p:nvSpPr>
        <p:spPr>
          <a:xfrm>
            <a:off x="683641" y="1346971"/>
            <a:ext cx="6358231"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sz="2000"/>
              <a:t>Haben Sie schon einmal mit jemandem über ein Problem gesprochen? Nur um festzustellen, dass sie einfach nicht zu verstehen scheinen, warum das Thema für Sie so wichtig ist.  Haben Sie schon einmal einer Gruppe eine Idee vorgestellt, die auf völlige Verwirrung gestoßen ist? </a:t>
            </a:r>
            <a:endParaRPr/>
          </a:p>
          <a:p>
            <a:pPr indent="0" lvl="0" marL="0" rtl="0" algn="l">
              <a:lnSpc>
                <a:spcPct val="90000"/>
              </a:lnSpc>
              <a:spcBef>
                <a:spcPts val="0"/>
              </a:spcBef>
              <a:spcAft>
                <a:spcPts val="0"/>
              </a:spcAft>
              <a:buSzPts val="2400"/>
              <a:buNone/>
            </a:pPr>
            <a:r>
              <a:t/>
            </a:r>
            <a:endParaRPr sz="2000"/>
          </a:p>
          <a:p>
            <a:pPr indent="-342900" lvl="0" marL="342900" rtl="0" algn="l">
              <a:lnSpc>
                <a:spcPct val="90000"/>
              </a:lnSpc>
              <a:spcBef>
                <a:spcPts val="0"/>
              </a:spcBef>
              <a:spcAft>
                <a:spcPts val="0"/>
              </a:spcAft>
              <a:buSzPts val="2400"/>
              <a:buChar char="•"/>
            </a:pPr>
            <a:r>
              <a:rPr lang="en-US" sz="2000"/>
              <a:t>Was ist hier los? Die Antwort ist Missverständnisse. Es kann zu Verwirrung, Feindseligkeit und Missverständnissen führen.</a:t>
            </a:r>
            <a:endParaRPr/>
          </a:p>
          <a:p>
            <a:pPr indent="-190500" lvl="0" marL="342900" rtl="0" algn="l">
              <a:lnSpc>
                <a:spcPct val="90000"/>
              </a:lnSpc>
              <a:spcBef>
                <a:spcPts val="0"/>
              </a:spcBef>
              <a:spcAft>
                <a:spcPts val="0"/>
              </a:spcAft>
              <a:buSzPts val="2400"/>
              <a:buNone/>
            </a:pPr>
            <a:r>
              <a:t/>
            </a:r>
            <a:endParaRPr sz="2000"/>
          </a:p>
          <a:p>
            <a:pPr indent="-342900" lvl="0" marL="342900" rtl="0" algn="l">
              <a:lnSpc>
                <a:spcPct val="90000"/>
              </a:lnSpc>
              <a:spcBef>
                <a:spcPts val="0"/>
              </a:spcBef>
              <a:spcAft>
                <a:spcPts val="0"/>
              </a:spcAft>
              <a:buSzPts val="2400"/>
              <a:buFont typeface="Arial"/>
              <a:buChar char="•"/>
            </a:pPr>
            <a:r>
              <a:rPr lang="en-US" sz="2000"/>
              <a:t>Die gute Nachricht ist, dass ein grundlegendes Verständnis dessen, was passiert, wenn wir kommunizieren, uns helfen kann, Missverständnisse zu vermeiden.</a:t>
            </a:r>
            <a:endParaRPr sz="2000"/>
          </a:p>
          <a:p>
            <a:pPr indent="-190500" lvl="0" marL="342900" rtl="0" algn="l">
              <a:lnSpc>
                <a:spcPct val="90000"/>
              </a:lnSpc>
              <a:spcBef>
                <a:spcPts val="1000"/>
              </a:spcBef>
              <a:spcAft>
                <a:spcPts val="0"/>
              </a:spcAft>
              <a:buClr>
                <a:srgbClr val="000000"/>
              </a:buClr>
              <a:buSzPts val="2400"/>
              <a:buNone/>
            </a:pPr>
            <a:r>
              <a:t/>
            </a:r>
            <a:endParaRPr sz="2000"/>
          </a:p>
        </p:txBody>
      </p:sp>
      <p:pic>
        <p:nvPicPr>
          <p:cNvPr id="456" name="Google Shape;456;p32"/>
          <p:cNvPicPr preferRelativeResize="0"/>
          <p:nvPr/>
        </p:nvPicPr>
        <p:blipFill rotWithShape="1">
          <a:blip r:embed="rId3">
            <a:alphaModFix/>
          </a:blip>
          <a:srcRect b="1693" l="0" r="0" t="1691"/>
          <a:stretch/>
        </p:blipFill>
        <p:spPr>
          <a:xfrm>
            <a:off x="8414752" y="1083104"/>
            <a:ext cx="3082563" cy="44986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33"/>
          <p:cNvSpPr txBox="1"/>
          <p:nvPr/>
        </p:nvSpPr>
        <p:spPr>
          <a:xfrm>
            <a:off x="683641" y="393148"/>
            <a:ext cx="6927773"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Calibri"/>
                <a:ea typeface="Calibri"/>
                <a:cs typeface="Calibri"/>
                <a:sym typeface="Calibri"/>
              </a:rPr>
              <a:t>So vermeiden Sie Missverständnisse</a:t>
            </a:r>
            <a:br>
              <a:rPr b="0" i="0" lang="en-US" sz="3600" u="none" cap="none" strike="noStrike">
                <a:solidFill>
                  <a:srgbClr val="000000"/>
                </a:solidFill>
                <a:latin typeface="Calibri"/>
                <a:ea typeface="Calibri"/>
                <a:cs typeface="Calibri"/>
                <a:sym typeface="Calibri"/>
              </a:rPr>
            </a:br>
            <a:endParaRPr b="0" i="0" sz="1400" u="none" cap="none" strike="noStrike">
              <a:solidFill>
                <a:srgbClr val="000000"/>
              </a:solidFill>
              <a:latin typeface="Arial"/>
              <a:ea typeface="Arial"/>
              <a:cs typeface="Arial"/>
              <a:sym typeface="Arial"/>
            </a:endParaRPr>
          </a:p>
        </p:txBody>
      </p:sp>
      <p:sp>
        <p:nvSpPr>
          <p:cNvPr id="462" name="Google Shape;462;p33"/>
          <p:cNvSpPr txBox="1"/>
          <p:nvPr>
            <p:ph idx="1" type="body"/>
          </p:nvPr>
        </p:nvSpPr>
        <p:spPr>
          <a:xfrm>
            <a:off x="683641" y="1346971"/>
            <a:ext cx="6358231" cy="399502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400"/>
              <a:buNone/>
            </a:pPr>
            <a:r>
              <a:rPr b="1" lang="en-US" sz="2000"/>
              <a:t>Hier sind einige einfache Praktiken:</a:t>
            </a:r>
            <a:br>
              <a:rPr b="1" lang="en-US" sz="2000"/>
            </a:br>
            <a:endParaRPr sz="2000"/>
          </a:p>
          <a:p>
            <a:pPr indent="0" lvl="0" marL="0" rtl="0" algn="l">
              <a:lnSpc>
                <a:spcPct val="90000"/>
              </a:lnSpc>
              <a:spcBef>
                <a:spcPts val="1000"/>
              </a:spcBef>
              <a:spcAft>
                <a:spcPts val="0"/>
              </a:spcAft>
              <a:buSzPts val="2400"/>
              <a:buNone/>
            </a:pPr>
            <a:r>
              <a:rPr lang="en-US" sz="2000"/>
              <a:t>Erkennen Sie, dass </a:t>
            </a:r>
            <a:r>
              <a:rPr b="1" lang="en-US" sz="2000"/>
              <a:t>passives</a:t>
            </a:r>
            <a:r>
              <a:rPr lang="en-US" sz="2000"/>
              <a:t> Hören und </a:t>
            </a:r>
            <a:r>
              <a:rPr b="1" lang="en-US" sz="2000"/>
              <a:t>aktives Hören nicht dasselbe sind. </a:t>
            </a:r>
            <a:endParaRPr b="1" sz="2000"/>
          </a:p>
          <a:p>
            <a:pPr indent="-342900" lvl="0" marL="342900" rtl="0" algn="l">
              <a:lnSpc>
                <a:spcPct val="90000"/>
              </a:lnSpc>
              <a:spcBef>
                <a:spcPts val="1000"/>
              </a:spcBef>
              <a:spcAft>
                <a:spcPts val="0"/>
              </a:spcAft>
              <a:buSzPts val="2400"/>
              <a:buChar char="•"/>
            </a:pPr>
            <a:r>
              <a:rPr lang="en-US" sz="2000"/>
              <a:t>Setzen Sie sich aktiv mit dem verbalen und nonverbalen Feedback anderer auseinander und passen Sie Ihre Botschaft an, um ein besseres Verständnis zu ermöglichen.</a:t>
            </a:r>
            <a:endParaRPr/>
          </a:p>
          <a:p>
            <a:pPr indent="-190500" lvl="0" marL="342900" rtl="0" algn="l">
              <a:lnSpc>
                <a:spcPct val="90000"/>
              </a:lnSpc>
              <a:spcBef>
                <a:spcPts val="1000"/>
              </a:spcBef>
              <a:spcAft>
                <a:spcPts val="0"/>
              </a:spcAft>
              <a:buSzPts val="2400"/>
              <a:buNone/>
            </a:pPr>
            <a:r>
              <a:t/>
            </a:r>
            <a:endParaRPr sz="2000"/>
          </a:p>
          <a:p>
            <a:pPr indent="-342900" lvl="0" marL="342900" rtl="0" algn="l">
              <a:lnSpc>
                <a:spcPct val="90000"/>
              </a:lnSpc>
              <a:spcBef>
                <a:spcPts val="1000"/>
              </a:spcBef>
              <a:spcAft>
                <a:spcPts val="0"/>
              </a:spcAft>
              <a:buSzPts val="2400"/>
              <a:buChar char="•"/>
            </a:pPr>
            <a:r>
              <a:rPr lang="en-US" sz="2000"/>
              <a:t>Hören Sie mit Augen, Ohren und Bauchgefühl.</a:t>
            </a:r>
            <a:endParaRPr/>
          </a:p>
          <a:p>
            <a:pPr indent="-190500" lvl="0" marL="342900" rtl="0" algn="l">
              <a:lnSpc>
                <a:spcPct val="90000"/>
              </a:lnSpc>
              <a:spcBef>
                <a:spcPts val="1000"/>
              </a:spcBef>
              <a:spcAft>
                <a:spcPts val="0"/>
              </a:spcAft>
              <a:buSzPts val="2400"/>
              <a:buNone/>
            </a:pPr>
            <a:r>
              <a:t/>
            </a:r>
            <a:endParaRPr sz="2000"/>
          </a:p>
          <a:p>
            <a:pPr indent="-342900" lvl="0" marL="342900" rtl="0" algn="l">
              <a:lnSpc>
                <a:spcPct val="90000"/>
              </a:lnSpc>
              <a:spcBef>
                <a:spcPts val="1000"/>
              </a:spcBef>
              <a:spcAft>
                <a:spcPts val="0"/>
              </a:spcAft>
              <a:buSzPts val="2400"/>
              <a:buChar char="•"/>
            </a:pPr>
            <a:r>
              <a:rPr lang="en-US" sz="2000"/>
              <a:t>Denken Sie daran, dass Kommunikation mehr ist als nur Worte.</a:t>
            </a:r>
            <a:endParaRPr sz="2000"/>
          </a:p>
          <a:p>
            <a:pPr indent="-190500" lvl="0" marL="342900" rtl="0" algn="l">
              <a:lnSpc>
                <a:spcPct val="90000"/>
              </a:lnSpc>
              <a:spcBef>
                <a:spcPts val="1000"/>
              </a:spcBef>
              <a:spcAft>
                <a:spcPts val="0"/>
              </a:spcAft>
              <a:buClr>
                <a:srgbClr val="000000"/>
              </a:buClr>
              <a:buSzPts val="2400"/>
              <a:buNone/>
            </a:pPr>
            <a:r>
              <a:t/>
            </a:r>
            <a:endParaRPr sz="2000"/>
          </a:p>
          <a:p>
            <a:pPr indent="-190500" lvl="0" marL="342900" rtl="0" algn="l">
              <a:lnSpc>
                <a:spcPct val="90000"/>
              </a:lnSpc>
              <a:spcBef>
                <a:spcPts val="1000"/>
              </a:spcBef>
              <a:spcAft>
                <a:spcPts val="0"/>
              </a:spcAft>
              <a:buClr>
                <a:srgbClr val="000000"/>
              </a:buClr>
              <a:buSzPts val="2400"/>
              <a:buNone/>
            </a:pPr>
            <a:r>
              <a:t/>
            </a:r>
            <a:endParaRPr sz="2000"/>
          </a:p>
        </p:txBody>
      </p:sp>
      <p:pic>
        <p:nvPicPr>
          <p:cNvPr id="463" name="Google Shape;463;p33"/>
          <p:cNvPicPr preferRelativeResize="0"/>
          <p:nvPr/>
        </p:nvPicPr>
        <p:blipFill rotWithShape="1">
          <a:blip r:embed="rId3">
            <a:alphaModFix/>
          </a:blip>
          <a:srcRect b="1693" l="0" r="0" t="1691"/>
          <a:stretch/>
        </p:blipFill>
        <p:spPr>
          <a:xfrm>
            <a:off x="8414752" y="1083104"/>
            <a:ext cx="3082563" cy="44986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34"/>
          <p:cNvSpPr txBox="1"/>
          <p:nvPr/>
        </p:nvSpPr>
        <p:spPr>
          <a:xfrm>
            <a:off x="694685" y="467787"/>
            <a:ext cx="7457642"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Calibri"/>
                <a:ea typeface="Calibri"/>
                <a:cs typeface="Calibri"/>
                <a:sym typeface="Calibri"/>
              </a:rPr>
              <a:t>Wie man Missverständnisse vermeidet</a:t>
            </a:r>
            <a:br>
              <a:rPr b="0" i="0" lang="en-US" sz="3600" u="none" cap="none" strike="noStrike">
                <a:solidFill>
                  <a:srgbClr val="000000"/>
                </a:solidFill>
                <a:latin typeface="Calibri"/>
                <a:ea typeface="Calibri"/>
                <a:cs typeface="Calibri"/>
                <a:sym typeface="Calibri"/>
              </a:rPr>
            </a:br>
            <a:endParaRPr b="0" i="0" sz="1400" u="none" cap="none" strike="noStrike">
              <a:solidFill>
                <a:srgbClr val="000000"/>
              </a:solidFill>
              <a:latin typeface="Arial"/>
              <a:ea typeface="Arial"/>
              <a:cs typeface="Arial"/>
              <a:sym typeface="Arial"/>
            </a:endParaRPr>
          </a:p>
        </p:txBody>
      </p:sp>
      <p:sp>
        <p:nvSpPr>
          <p:cNvPr id="469" name="Google Shape;469;p34"/>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400"/>
              <a:buNone/>
            </a:pPr>
            <a:r>
              <a:rPr b="1" lang="en-US"/>
              <a:t>Nimm dir Zeit, um zu verstehen, während du versuchst, verstanden zu werden. </a:t>
            </a:r>
            <a:endParaRPr/>
          </a:p>
          <a:p>
            <a:pPr indent="-342900" lvl="0" marL="342900" rtl="0" algn="l">
              <a:lnSpc>
                <a:spcPct val="90000"/>
              </a:lnSpc>
              <a:spcBef>
                <a:spcPts val="1000"/>
              </a:spcBef>
              <a:spcAft>
                <a:spcPts val="0"/>
              </a:spcAft>
              <a:buSzPts val="2400"/>
              <a:buChar char="•"/>
            </a:pPr>
            <a:r>
              <a:rPr lang="en-US"/>
              <a:t>In der Eile, sich auszudrücken, vergisst man leicht, dass Kommunikation keine Einbahnstraße ist. Sei offen für das, was die andere Person sagen könnte.</a:t>
            </a:r>
            <a:endParaRPr/>
          </a:p>
          <a:p>
            <a:pPr indent="0" lvl="0" marL="0" rtl="0" algn="l">
              <a:lnSpc>
                <a:spcPct val="90000"/>
              </a:lnSpc>
              <a:spcBef>
                <a:spcPts val="1000"/>
              </a:spcBef>
              <a:spcAft>
                <a:spcPts val="0"/>
              </a:spcAft>
              <a:buSzPts val="2400"/>
              <a:buNone/>
            </a:pPr>
            <a:br>
              <a:rPr lang="en-US"/>
            </a:br>
            <a:r>
              <a:rPr b="1" lang="en-US"/>
              <a:t>Achten Sie auf Ihren persönlichen Wahrnehmungsfilter.</a:t>
            </a:r>
            <a:endParaRPr/>
          </a:p>
          <a:p>
            <a:pPr indent="-342900" lvl="0" marL="342900" rtl="0" algn="l">
              <a:lnSpc>
                <a:spcPct val="90000"/>
              </a:lnSpc>
              <a:spcBef>
                <a:spcPts val="1000"/>
              </a:spcBef>
              <a:spcAft>
                <a:spcPts val="0"/>
              </a:spcAft>
              <a:buSzPts val="2400"/>
              <a:buChar char="•"/>
            </a:pPr>
            <a:r>
              <a:rPr lang="en-US"/>
              <a:t>Elemente Ihrer Erfahrung, einschließlich Ihrer Kultur, Gemeinschaft und Familie, beeinflussen, wie Sie die Welt sehen. Sprich: "So sehe ich das Problem, aber wie siehst du es?" Gehe nicht davon aus, dass deine Wahrnehmung die objektive Wahrheit ist. Das wird Ihnen helfen, auf einen Dialog mit anderen hinzuarbeiten. Gemeinsam zu einem gemeinsamen Verständnis kommen</a:t>
            </a:r>
            <a:br>
              <a:rPr lang="en-US"/>
            </a:b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35"/>
          <p:cNvSpPr txBox="1"/>
          <p:nvPr>
            <p:ph idx="1" type="body"/>
          </p:nvPr>
        </p:nvSpPr>
        <p:spPr>
          <a:xfrm>
            <a:off x="898358" y="2067560"/>
            <a:ext cx="4867011" cy="3025975"/>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a:t>Externe Kommunikation umfasst die Kommunikation zwischen einer Organisation und ihren Stakeholdern außerhalb des Unternehmens wie Kunden, Lieferanten, Intermediären, Investoren oder der Gesellschaft im Allgemeinen (Kuşçu, 2020). </a:t>
            </a:r>
            <a:endParaRPr/>
          </a:p>
        </p:txBody>
      </p:sp>
      <p:sp>
        <p:nvSpPr>
          <p:cNvPr id="476" name="Google Shape;476;p35"/>
          <p:cNvSpPr txBox="1"/>
          <p:nvPr>
            <p:ph idx="2" type="body"/>
          </p:nvPr>
        </p:nvSpPr>
        <p:spPr>
          <a:xfrm>
            <a:off x="898358" y="890242"/>
            <a:ext cx="4990998"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Externe Kommunikation</a:t>
            </a:r>
            <a:br>
              <a:rPr lang="en-US"/>
            </a:br>
            <a:endParaRPr/>
          </a:p>
        </p:txBody>
      </p:sp>
      <p:pic>
        <p:nvPicPr>
          <p:cNvPr id="477" name="Google Shape;477;p35"/>
          <p:cNvPicPr preferRelativeResize="0"/>
          <p:nvPr>
            <p:ph idx="3" type="pic"/>
          </p:nvPr>
        </p:nvPicPr>
        <p:blipFill rotWithShape="1">
          <a:blip r:embed="rId3">
            <a:alphaModFix/>
          </a:blip>
          <a:srcRect b="3456" l="0" r="0" t="3456"/>
          <a:stretch/>
        </p:blipFill>
        <p:spPr>
          <a:xfrm>
            <a:off x="6096001" y="1452564"/>
            <a:ext cx="6096000" cy="4255968"/>
          </a:xfrm>
          <a:prstGeom prst="rect">
            <a:avLst/>
          </a:prstGeom>
          <a:solidFill>
            <a:srgbClr val="D8D8D8"/>
          </a:solid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36"/>
          <p:cNvSpPr txBox="1"/>
          <p:nvPr>
            <p:ph idx="1" type="body"/>
          </p:nvPr>
        </p:nvSpPr>
        <p:spPr>
          <a:xfrm>
            <a:off x="898358" y="2067560"/>
            <a:ext cx="4867011" cy="3025975"/>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a:t>The Externe Kommunikation</a:t>
            </a:r>
            <a:endParaRPr/>
          </a:p>
          <a:p>
            <a:pPr indent="-190500" lvl="0" marL="342900" rtl="0" algn="l">
              <a:lnSpc>
                <a:spcPct val="90000"/>
              </a:lnSpc>
              <a:spcBef>
                <a:spcPts val="0"/>
              </a:spcBef>
              <a:spcAft>
                <a:spcPts val="0"/>
              </a:spcAft>
              <a:buSzPts val="2400"/>
              <a:buNone/>
            </a:pPr>
            <a:r>
              <a:t/>
            </a:r>
            <a:endParaRPr/>
          </a:p>
          <a:p>
            <a:pPr indent="-342900" lvl="0" marL="342900" rtl="0" algn="l">
              <a:lnSpc>
                <a:spcPct val="90000"/>
              </a:lnSpc>
              <a:spcBef>
                <a:spcPts val="0"/>
              </a:spcBef>
              <a:spcAft>
                <a:spcPts val="0"/>
              </a:spcAft>
              <a:buSzPts val="2400"/>
              <a:buChar char="•"/>
            </a:pPr>
            <a:r>
              <a:rPr lang="en-US"/>
              <a:t>Die Art und Weise, wie sich die externe Kommunikation entwickelt hat, stellt den Einbruch der digitalen Transformation dar.</a:t>
            </a:r>
            <a:endParaRPr/>
          </a:p>
          <a:p>
            <a:pPr indent="-190500" lvl="0" marL="342900" rtl="0" algn="l">
              <a:lnSpc>
                <a:spcPct val="90000"/>
              </a:lnSpc>
              <a:spcBef>
                <a:spcPts val="0"/>
              </a:spcBef>
              <a:spcAft>
                <a:spcPts val="0"/>
              </a:spcAft>
              <a:buSzPts val="2400"/>
              <a:buNone/>
            </a:pPr>
            <a:r>
              <a:t/>
            </a:r>
            <a:endParaRPr/>
          </a:p>
          <a:p>
            <a:pPr indent="-342900" lvl="0" marL="342900" rtl="0" algn="l">
              <a:lnSpc>
                <a:spcPct val="90000"/>
              </a:lnSpc>
              <a:spcBef>
                <a:spcPts val="0"/>
              </a:spcBef>
              <a:spcAft>
                <a:spcPts val="0"/>
              </a:spcAft>
              <a:buSzPts val="2400"/>
              <a:buChar char="•"/>
            </a:pPr>
            <a:r>
              <a:rPr lang="en-US"/>
              <a:t>Das Verständnis neuer Kommunikationswege führt zur Entwicklung besserer Strategien, um die Zielgruppe zu erreichen. </a:t>
            </a:r>
            <a:endParaRPr/>
          </a:p>
          <a:p>
            <a:pPr indent="-190500" lvl="0" marL="342900" rtl="0" algn="l">
              <a:lnSpc>
                <a:spcPct val="90000"/>
              </a:lnSpc>
              <a:spcBef>
                <a:spcPts val="1000"/>
              </a:spcBef>
              <a:spcAft>
                <a:spcPts val="0"/>
              </a:spcAft>
              <a:buClr>
                <a:srgbClr val="000000"/>
              </a:buClr>
              <a:buSzPts val="2400"/>
              <a:buNone/>
            </a:pPr>
            <a:r>
              <a:t/>
            </a:r>
            <a:endParaRPr/>
          </a:p>
        </p:txBody>
      </p:sp>
      <p:sp>
        <p:nvSpPr>
          <p:cNvPr id="484" name="Google Shape;484;p36"/>
          <p:cNvSpPr txBox="1"/>
          <p:nvPr>
            <p:ph idx="2" type="body"/>
          </p:nvPr>
        </p:nvSpPr>
        <p:spPr>
          <a:xfrm>
            <a:off x="898358" y="890242"/>
            <a:ext cx="4990998"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600"/>
              <a:buNone/>
            </a:pPr>
            <a:r>
              <a:rPr lang="en-US"/>
              <a:t>Externe Kommunikation</a:t>
            </a:r>
            <a:endParaRPr/>
          </a:p>
        </p:txBody>
      </p:sp>
      <p:pic>
        <p:nvPicPr>
          <p:cNvPr id="485" name="Google Shape;485;p36"/>
          <p:cNvPicPr preferRelativeResize="0"/>
          <p:nvPr>
            <p:ph idx="3" type="pic"/>
          </p:nvPr>
        </p:nvPicPr>
        <p:blipFill rotWithShape="1">
          <a:blip r:embed="rId3">
            <a:alphaModFix/>
          </a:blip>
          <a:srcRect b="1648" l="0" r="0" t="1649"/>
          <a:stretch/>
        </p:blipFill>
        <p:spPr>
          <a:xfrm>
            <a:off x="6096001" y="1452564"/>
            <a:ext cx="6096000" cy="4255968"/>
          </a:xfrm>
          <a:prstGeom prst="rect">
            <a:avLst/>
          </a:prstGeom>
          <a:solidFill>
            <a:srgbClr val="D8D8D8"/>
          </a:solid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37"/>
          <p:cNvSpPr txBox="1"/>
          <p:nvPr>
            <p:ph idx="1" type="body"/>
          </p:nvPr>
        </p:nvSpPr>
        <p:spPr>
          <a:xfrm>
            <a:off x="898357" y="2319301"/>
            <a:ext cx="5197643" cy="3291086"/>
          </a:xfrm>
          <a:prstGeom prst="rect">
            <a:avLst/>
          </a:prstGeom>
          <a:noFill/>
          <a:ln>
            <a:noFill/>
          </a:ln>
        </p:spPr>
        <p:txBody>
          <a:bodyPr anchorCtr="0" anchor="t" bIns="45700" lIns="91425" spcFirstLastPara="1" rIns="91425" wrap="square" tIns="45700">
            <a:noAutofit/>
          </a:bodyPr>
          <a:lstStyle/>
          <a:p>
            <a:pPr indent="-190500" lvl="0" marL="342900" rtl="0" algn="l">
              <a:lnSpc>
                <a:spcPct val="90000"/>
              </a:lnSpc>
              <a:spcBef>
                <a:spcPts val="0"/>
              </a:spcBef>
              <a:spcAft>
                <a:spcPts val="0"/>
              </a:spcAft>
              <a:buClr>
                <a:schemeClr val="accent2"/>
              </a:buClr>
              <a:buSzPts val="2400"/>
              <a:buFont typeface="Arial"/>
              <a:buNone/>
            </a:pPr>
            <a:r>
              <a:t/>
            </a:r>
            <a:endParaRPr/>
          </a:p>
          <a:p>
            <a:pPr indent="-342900" lvl="0" marL="342900" rtl="0" algn="l">
              <a:lnSpc>
                <a:spcPct val="90000"/>
              </a:lnSpc>
              <a:spcBef>
                <a:spcPts val="1000"/>
              </a:spcBef>
              <a:spcAft>
                <a:spcPts val="0"/>
              </a:spcAft>
              <a:buSzPts val="2400"/>
              <a:buFont typeface="Arial"/>
              <a:buChar char="•"/>
            </a:pPr>
            <a:r>
              <a:rPr lang="en-US"/>
              <a:t>Es ist wichtig, zu verfolgen, was funktioniert, um die Strategien zu bewerten und folglich Lücken während des Kommunikations-prozesses zu finden. </a:t>
            </a:r>
            <a:endParaRPr/>
          </a:p>
          <a:p>
            <a:pPr indent="-228600" lvl="0" marL="228600" rtl="0" algn="l">
              <a:lnSpc>
                <a:spcPct val="90000"/>
              </a:lnSpc>
              <a:spcBef>
                <a:spcPts val="1000"/>
              </a:spcBef>
              <a:spcAft>
                <a:spcPts val="0"/>
              </a:spcAft>
              <a:buClr>
                <a:srgbClr val="000000"/>
              </a:buClr>
              <a:buSzPts val="2400"/>
              <a:buNone/>
            </a:pPr>
            <a:r>
              <a:t/>
            </a:r>
            <a:endParaRPr/>
          </a:p>
        </p:txBody>
      </p:sp>
      <p:sp>
        <p:nvSpPr>
          <p:cNvPr id="491" name="Google Shape;491;p37"/>
          <p:cNvSpPr txBox="1"/>
          <p:nvPr>
            <p:ph idx="2" type="body"/>
          </p:nvPr>
        </p:nvSpPr>
        <p:spPr>
          <a:xfrm>
            <a:off x="898358" y="890242"/>
            <a:ext cx="4990998"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Tipps für eine bessere Kommunikation nach außen</a:t>
            </a:r>
            <a:br>
              <a:rPr lang="en-US"/>
            </a:br>
            <a:endParaRPr/>
          </a:p>
        </p:txBody>
      </p:sp>
      <p:sp>
        <p:nvSpPr>
          <p:cNvPr id="492" name="Google Shape;492;p37"/>
          <p:cNvSpPr/>
          <p:nvPr>
            <p:ph idx="3" type="pic"/>
          </p:nvPr>
        </p:nvSpPr>
        <p:spPr>
          <a:xfrm>
            <a:off x="7061200" y="1201447"/>
            <a:ext cx="5130800" cy="3913188"/>
          </a:xfrm>
          <a:prstGeom prst="rect">
            <a:avLst/>
          </a:prstGeom>
          <a:solidFill>
            <a:srgbClr val="D8D8D8"/>
          </a:solidFill>
          <a:ln>
            <a:noFill/>
          </a:ln>
        </p:spPr>
      </p:sp>
      <p:pic>
        <p:nvPicPr>
          <p:cNvPr id="493" name="Google Shape;493;p37"/>
          <p:cNvPicPr preferRelativeResize="0"/>
          <p:nvPr/>
        </p:nvPicPr>
        <p:blipFill rotWithShape="1">
          <a:blip r:embed="rId3">
            <a:alphaModFix/>
          </a:blip>
          <a:srcRect b="5344" l="0" r="0" t="129"/>
          <a:stretch/>
        </p:blipFill>
        <p:spPr>
          <a:xfrm>
            <a:off x="7061200" y="1201447"/>
            <a:ext cx="5130800" cy="3913188"/>
          </a:xfrm>
          <a:prstGeom prst="rect">
            <a:avLst/>
          </a:prstGeom>
          <a:solidFill>
            <a:srgbClr val="D8D8D8"/>
          </a:solidFill>
          <a:ln>
            <a:noFill/>
          </a:ln>
        </p:spPr>
      </p:pic>
      <p:sp>
        <p:nvSpPr>
          <p:cNvPr id="494" name="Google Shape;494;p37"/>
          <p:cNvSpPr txBox="1"/>
          <p:nvPr/>
        </p:nvSpPr>
        <p:spPr>
          <a:xfrm>
            <a:off x="8136367" y="2319301"/>
            <a:ext cx="2511188" cy="2616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Verfolge was Funktioniert</a:t>
            </a:r>
            <a:endParaRPr/>
          </a:p>
        </p:txBody>
      </p:sp>
      <p:sp>
        <p:nvSpPr>
          <p:cNvPr id="495" name="Google Shape;495;p37"/>
          <p:cNvSpPr txBox="1"/>
          <p:nvPr/>
        </p:nvSpPr>
        <p:spPr>
          <a:xfrm>
            <a:off x="8088519" y="1260236"/>
            <a:ext cx="2639731" cy="646331"/>
          </a:xfrm>
          <a:prstGeom prst="rect">
            <a:avLst/>
          </a:prstGeom>
          <a:solidFill>
            <a:srgbClr val="EE826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TIPPS FÜR BESSERE</a:t>
            </a:r>
            <a:endParaRPr/>
          </a:p>
          <a:p>
            <a:pPr indent="0" lvl="0" marL="0" marR="0" rtl="0" algn="ctr">
              <a:lnSpc>
                <a:spcPct val="100000"/>
              </a:lnSpc>
              <a:spcBef>
                <a:spcPts val="0"/>
              </a:spcBef>
              <a:spcAft>
                <a:spcPts val="0"/>
              </a:spcAft>
              <a:buNone/>
            </a:pPr>
            <a:r>
              <a:rPr b="1" i="0" lang="en-US" sz="1800" u="none" cap="none" strike="noStrike">
                <a:solidFill>
                  <a:srgbClr val="000000"/>
                </a:solidFill>
                <a:latin typeface="Corben"/>
                <a:ea typeface="Corben"/>
                <a:cs typeface="Corben"/>
                <a:sym typeface="Corben"/>
              </a:rPr>
              <a:t>KOMMUNIKATION</a:t>
            </a:r>
            <a:endParaRPr/>
          </a:p>
        </p:txBody>
      </p:sp>
      <p:sp>
        <p:nvSpPr>
          <p:cNvPr id="496" name="Google Shape;496;p37"/>
          <p:cNvSpPr txBox="1"/>
          <p:nvPr/>
        </p:nvSpPr>
        <p:spPr>
          <a:xfrm>
            <a:off x="8164375" y="2848628"/>
            <a:ext cx="2511188" cy="216534"/>
          </a:xfrm>
          <a:prstGeom prst="rect">
            <a:avLst/>
          </a:prstGeom>
          <a:solidFill>
            <a:schemeClr val="lt1"/>
          </a:solidFill>
          <a:ln>
            <a:noFill/>
          </a:ln>
        </p:spPr>
        <p:txBody>
          <a:bodyPr anchorCtr="0" anchor="t" bIns="46800" lIns="90000" spcFirstLastPara="1" rIns="91425" wrap="square" tIns="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Benutze Storytelling &amp; Videos</a:t>
            </a:r>
            <a:endParaRPr/>
          </a:p>
        </p:txBody>
      </p:sp>
      <p:sp>
        <p:nvSpPr>
          <p:cNvPr id="497" name="Google Shape;497;p37"/>
          <p:cNvSpPr txBox="1"/>
          <p:nvPr/>
        </p:nvSpPr>
        <p:spPr>
          <a:xfrm>
            <a:off x="8220394" y="3418283"/>
            <a:ext cx="2455169" cy="216534"/>
          </a:xfrm>
          <a:prstGeom prst="rect">
            <a:avLst/>
          </a:prstGeom>
          <a:solidFill>
            <a:schemeClr val="lt1"/>
          </a:solidFill>
          <a:ln>
            <a:noFill/>
          </a:ln>
        </p:spPr>
        <p:txBody>
          <a:bodyPr anchorCtr="0" anchor="t" bIns="46800" lIns="90000" spcFirstLastPara="1" rIns="91425" wrap="square" tIns="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Designe Social Media Layouts</a:t>
            </a:r>
            <a:endParaRPr/>
          </a:p>
        </p:txBody>
      </p:sp>
      <p:sp>
        <p:nvSpPr>
          <p:cNvPr id="498" name="Google Shape;498;p37"/>
          <p:cNvSpPr txBox="1"/>
          <p:nvPr/>
        </p:nvSpPr>
        <p:spPr>
          <a:xfrm>
            <a:off x="8164376" y="3954363"/>
            <a:ext cx="2455169" cy="216534"/>
          </a:xfrm>
          <a:prstGeom prst="rect">
            <a:avLst/>
          </a:prstGeom>
          <a:solidFill>
            <a:schemeClr val="lt1"/>
          </a:solidFill>
          <a:ln>
            <a:noFill/>
          </a:ln>
        </p:spPr>
        <p:txBody>
          <a:bodyPr anchorCtr="0" anchor="t" bIns="46800" lIns="90000" spcFirstLastPara="1" rIns="91425" wrap="square" tIns="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Gestalte interaktiven Content</a:t>
            </a:r>
            <a:endParaRPr/>
          </a:p>
        </p:txBody>
      </p:sp>
      <p:sp>
        <p:nvSpPr>
          <p:cNvPr id="499" name="Google Shape;499;p37"/>
          <p:cNvSpPr txBox="1"/>
          <p:nvPr/>
        </p:nvSpPr>
        <p:spPr>
          <a:xfrm>
            <a:off x="8220393" y="4426232"/>
            <a:ext cx="2455169" cy="216534"/>
          </a:xfrm>
          <a:prstGeom prst="rect">
            <a:avLst/>
          </a:prstGeom>
          <a:solidFill>
            <a:schemeClr val="lt1"/>
          </a:solidFill>
          <a:ln>
            <a:noFill/>
          </a:ln>
        </p:spPr>
        <p:txBody>
          <a:bodyPr anchorCtr="0" anchor="t" bIns="46800" lIns="90000" spcFirstLastPara="1" rIns="91425" wrap="square" tIns="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Frag nach Vorschlägen</a:t>
            </a:r>
            <a:endParaRPr/>
          </a:p>
        </p:txBody>
      </p:sp>
      <p:sp>
        <p:nvSpPr>
          <p:cNvPr id="500" name="Google Shape;500;p37"/>
          <p:cNvSpPr txBox="1"/>
          <p:nvPr/>
        </p:nvSpPr>
        <p:spPr>
          <a:xfrm>
            <a:off x="8220393" y="4442181"/>
            <a:ext cx="2455169" cy="216534"/>
          </a:xfrm>
          <a:prstGeom prst="rect">
            <a:avLst/>
          </a:prstGeom>
          <a:solidFill>
            <a:schemeClr val="lt1"/>
          </a:solidFill>
          <a:ln>
            <a:noFill/>
          </a:ln>
        </p:spPr>
        <p:txBody>
          <a:bodyPr anchorCtr="0" anchor="t" bIns="46800" lIns="90000" spcFirstLastPara="1" rIns="91425" wrap="square" tIns="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Frag nach Vorschlägen</a:t>
            </a:r>
            <a:endParaRPr/>
          </a:p>
        </p:txBody>
      </p:sp>
      <p:sp>
        <p:nvSpPr>
          <p:cNvPr id="501" name="Google Shape;501;p37"/>
          <p:cNvSpPr txBox="1"/>
          <p:nvPr/>
        </p:nvSpPr>
        <p:spPr>
          <a:xfrm>
            <a:off x="8215076" y="4463447"/>
            <a:ext cx="2455169" cy="216534"/>
          </a:xfrm>
          <a:prstGeom prst="rect">
            <a:avLst/>
          </a:prstGeom>
          <a:solidFill>
            <a:schemeClr val="lt1"/>
          </a:solidFill>
          <a:ln>
            <a:noFill/>
          </a:ln>
        </p:spPr>
        <p:txBody>
          <a:bodyPr anchorCtr="0" anchor="t" bIns="46800" lIns="90000" spcFirstLastPara="1" rIns="91425" wrap="square" tIns="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Frag nach Vorschlägen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38"/>
          <p:cNvSpPr txBox="1"/>
          <p:nvPr>
            <p:ph idx="1" type="body"/>
          </p:nvPr>
        </p:nvSpPr>
        <p:spPr>
          <a:xfrm>
            <a:off x="898357" y="2319301"/>
            <a:ext cx="5197643" cy="3291086"/>
          </a:xfrm>
          <a:prstGeom prst="rect">
            <a:avLst/>
          </a:prstGeom>
          <a:noFill/>
          <a:ln>
            <a:noFill/>
          </a:ln>
        </p:spPr>
        <p:txBody>
          <a:bodyPr anchorCtr="0" anchor="t" bIns="45700" lIns="91425" spcFirstLastPara="1" rIns="91425" wrap="square" tIns="45700">
            <a:noAutofit/>
          </a:bodyPr>
          <a:lstStyle/>
          <a:p>
            <a:pPr indent="-190500" lvl="0" marL="342900" rtl="0" algn="l">
              <a:lnSpc>
                <a:spcPct val="90000"/>
              </a:lnSpc>
              <a:spcBef>
                <a:spcPts val="0"/>
              </a:spcBef>
              <a:spcAft>
                <a:spcPts val="0"/>
              </a:spcAft>
              <a:buClr>
                <a:schemeClr val="accent2"/>
              </a:buClr>
              <a:buSzPts val="2400"/>
              <a:buFont typeface="Arial"/>
              <a:buNone/>
            </a:pPr>
            <a:r>
              <a:t/>
            </a:r>
            <a:endParaRPr/>
          </a:p>
          <a:p>
            <a:pPr indent="-342900" lvl="0" marL="342900" rtl="0" algn="l">
              <a:lnSpc>
                <a:spcPct val="90000"/>
              </a:lnSpc>
              <a:spcBef>
                <a:spcPts val="1000"/>
              </a:spcBef>
              <a:spcAft>
                <a:spcPts val="0"/>
              </a:spcAft>
              <a:buSzPts val="2400"/>
              <a:buFont typeface="Arial"/>
              <a:buChar char="•"/>
            </a:pPr>
            <a:r>
              <a:rPr lang="en-US"/>
              <a:t>Layouts schaffen Konsistenz mit dem Image Ihres Unternehmens und Ihrer Mitarbeiter, ein gutes Design kann mit der Markenbekanntheit Ihres Unternehmens verbunden sein.</a:t>
            </a:r>
            <a:endParaRPr/>
          </a:p>
          <a:p>
            <a:pPr indent="-228600" lvl="0" marL="228600" rtl="0" algn="l">
              <a:lnSpc>
                <a:spcPct val="90000"/>
              </a:lnSpc>
              <a:spcBef>
                <a:spcPts val="1000"/>
              </a:spcBef>
              <a:spcAft>
                <a:spcPts val="0"/>
              </a:spcAft>
              <a:buClr>
                <a:srgbClr val="000000"/>
              </a:buClr>
              <a:buSzPts val="2400"/>
              <a:buNone/>
            </a:pPr>
            <a:r>
              <a:t/>
            </a:r>
            <a:endParaRPr/>
          </a:p>
        </p:txBody>
      </p:sp>
      <p:sp>
        <p:nvSpPr>
          <p:cNvPr id="507" name="Google Shape;507;p38"/>
          <p:cNvSpPr txBox="1"/>
          <p:nvPr>
            <p:ph idx="2" type="body"/>
          </p:nvPr>
        </p:nvSpPr>
        <p:spPr>
          <a:xfrm>
            <a:off x="898358" y="890242"/>
            <a:ext cx="4990998"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Tipps für eine bessere Kommunikation nach außen</a:t>
            </a:r>
            <a:br>
              <a:rPr lang="en-US"/>
            </a:br>
            <a:endParaRPr/>
          </a:p>
        </p:txBody>
      </p:sp>
      <p:sp>
        <p:nvSpPr>
          <p:cNvPr id="508" name="Google Shape;508;p38"/>
          <p:cNvSpPr/>
          <p:nvPr>
            <p:ph idx="3" type="pic"/>
          </p:nvPr>
        </p:nvSpPr>
        <p:spPr>
          <a:xfrm>
            <a:off x="7061200" y="1201447"/>
            <a:ext cx="5130800" cy="3913188"/>
          </a:xfrm>
          <a:prstGeom prst="rect">
            <a:avLst/>
          </a:prstGeom>
          <a:solidFill>
            <a:srgbClr val="D8D8D8"/>
          </a:solidFill>
          <a:ln>
            <a:noFill/>
          </a:ln>
        </p:spPr>
      </p:sp>
      <p:pic>
        <p:nvPicPr>
          <p:cNvPr id="509" name="Google Shape;509;p38"/>
          <p:cNvPicPr preferRelativeResize="0"/>
          <p:nvPr/>
        </p:nvPicPr>
        <p:blipFill rotWithShape="1">
          <a:blip r:embed="rId3">
            <a:alphaModFix/>
          </a:blip>
          <a:srcRect b="5344" l="0" r="0" t="129"/>
          <a:stretch/>
        </p:blipFill>
        <p:spPr>
          <a:xfrm>
            <a:off x="7061200" y="1201447"/>
            <a:ext cx="5130800" cy="3913188"/>
          </a:xfrm>
          <a:prstGeom prst="rect">
            <a:avLst/>
          </a:prstGeom>
          <a:solidFill>
            <a:srgbClr val="D8D8D8"/>
          </a:solidFill>
          <a:ln>
            <a:noFill/>
          </a:ln>
        </p:spPr>
      </p:pic>
      <p:sp>
        <p:nvSpPr>
          <p:cNvPr id="510" name="Google Shape;510;p38"/>
          <p:cNvSpPr txBox="1"/>
          <p:nvPr/>
        </p:nvSpPr>
        <p:spPr>
          <a:xfrm>
            <a:off x="8136367" y="2319301"/>
            <a:ext cx="2511188" cy="2616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Verfolge was Funktioniert</a:t>
            </a:r>
            <a:endParaRPr/>
          </a:p>
        </p:txBody>
      </p:sp>
      <p:sp>
        <p:nvSpPr>
          <p:cNvPr id="511" name="Google Shape;511;p38"/>
          <p:cNvSpPr txBox="1"/>
          <p:nvPr/>
        </p:nvSpPr>
        <p:spPr>
          <a:xfrm>
            <a:off x="8088519" y="1260236"/>
            <a:ext cx="2639731" cy="646331"/>
          </a:xfrm>
          <a:prstGeom prst="rect">
            <a:avLst/>
          </a:prstGeom>
          <a:solidFill>
            <a:srgbClr val="EE826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TIPPS FÜR BESSERE</a:t>
            </a:r>
            <a:endParaRPr/>
          </a:p>
          <a:p>
            <a:pPr indent="0" lvl="0" marL="0" marR="0" rtl="0" algn="ctr">
              <a:lnSpc>
                <a:spcPct val="100000"/>
              </a:lnSpc>
              <a:spcBef>
                <a:spcPts val="0"/>
              </a:spcBef>
              <a:spcAft>
                <a:spcPts val="0"/>
              </a:spcAft>
              <a:buNone/>
            </a:pPr>
            <a:r>
              <a:rPr b="1" i="0" lang="en-US" sz="1800" u="none" cap="none" strike="noStrike">
                <a:solidFill>
                  <a:srgbClr val="000000"/>
                </a:solidFill>
                <a:latin typeface="Corben"/>
                <a:ea typeface="Corben"/>
                <a:cs typeface="Corben"/>
                <a:sym typeface="Corben"/>
              </a:rPr>
              <a:t>KOMMUNIKATION</a:t>
            </a:r>
            <a:endParaRPr/>
          </a:p>
        </p:txBody>
      </p:sp>
      <p:sp>
        <p:nvSpPr>
          <p:cNvPr id="512" name="Google Shape;512;p38"/>
          <p:cNvSpPr txBox="1"/>
          <p:nvPr/>
        </p:nvSpPr>
        <p:spPr>
          <a:xfrm>
            <a:off x="8164375" y="2848628"/>
            <a:ext cx="2511188" cy="216534"/>
          </a:xfrm>
          <a:prstGeom prst="rect">
            <a:avLst/>
          </a:prstGeom>
          <a:solidFill>
            <a:schemeClr val="lt1"/>
          </a:solidFill>
          <a:ln>
            <a:noFill/>
          </a:ln>
        </p:spPr>
        <p:txBody>
          <a:bodyPr anchorCtr="0" anchor="t" bIns="46800" lIns="90000" spcFirstLastPara="1" rIns="91425" wrap="square" tIns="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Benutze Storytelling &amp; Videos</a:t>
            </a:r>
            <a:endParaRPr/>
          </a:p>
        </p:txBody>
      </p:sp>
      <p:sp>
        <p:nvSpPr>
          <p:cNvPr id="513" name="Google Shape;513;p38"/>
          <p:cNvSpPr txBox="1"/>
          <p:nvPr/>
        </p:nvSpPr>
        <p:spPr>
          <a:xfrm>
            <a:off x="8220394" y="3418283"/>
            <a:ext cx="2455169" cy="216534"/>
          </a:xfrm>
          <a:prstGeom prst="rect">
            <a:avLst/>
          </a:prstGeom>
          <a:solidFill>
            <a:schemeClr val="lt1"/>
          </a:solidFill>
          <a:ln>
            <a:noFill/>
          </a:ln>
        </p:spPr>
        <p:txBody>
          <a:bodyPr anchorCtr="0" anchor="t" bIns="46800" lIns="90000" spcFirstLastPara="1" rIns="91425" wrap="square" tIns="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Designe Social Media Layouts</a:t>
            </a:r>
            <a:endParaRPr/>
          </a:p>
        </p:txBody>
      </p:sp>
      <p:sp>
        <p:nvSpPr>
          <p:cNvPr id="514" name="Google Shape;514;p38"/>
          <p:cNvSpPr txBox="1"/>
          <p:nvPr/>
        </p:nvSpPr>
        <p:spPr>
          <a:xfrm>
            <a:off x="8164376" y="3954363"/>
            <a:ext cx="2455169" cy="216534"/>
          </a:xfrm>
          <a:prstGeom prst="rect">
            <a:avLst/>
          </a:prstGeom>
          <a:solidFill>
            <a:schemeClr val="lt1"/>
          </a:solidFill>
          <a:ln>
            <a:noFill/>
          </a:ln>
        </p:spPr>
        <p:txBody>
          <a:bodyPr anchorCtr="0" anchor="t" bIns="46800" lIns="90000" spcFirstLastPara="1" rIns="91425" wrap="square" tIns="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Gestalte interaktiven Content</a:t>
            </a:r>
            <a:endParaRPr/>
          </a:p>
        </p:txBody>
      </p:sp>
      <p:sp>
        <p:nvSpPr>
          <p:cNvPr id="515" name="Google Shape;515;p38"/>
          <p:cNvSpPr txBox="1"/>
          <p:nvPr/>
        </p:nvSpPr>
        <p:spPr>
          <a:xfrm>
            <a:off x="8220393" y="4426232"/>
            <a:ext cx="2455169" cy="216534"/>
          </a:xfrm>
          <a:prstGeom prst="rect">
            <a:avLst/>
          </a:prstGeom>
          <a:solidFill>
            <a:schemeClr val="lt1"/>
          </a:solidFill>
          <a:ln>
            <a:noFill/>
          </a:ln>
        </p:spPr>
        <p:txBody>
          <a:bodyPr anchorCtr="0" anchor="t" bIns="46800" lIns="90000" spcFirstLastPara="1" rIns="91425" wrap="square" tIns="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Frag nach Vorschlägen</a:t>
            </a:r>
            <a:endParaRPr/>
          </a:p>
        </p:txBody>
      </p:sp>
      <p:sp>
        <p:nvSpPr>
          <p:cNvPr id="516" name="Google Shape;516;p38"/>
          <p:cNvSpPr txBox="1"/>
          <p:nvPr/>
        </p:nvSpPr>
        <p:spPr>
          <a:xfrm>
            <a:off x="8220393" y="4442181"/>
            <a:ext cx="2455169" cy="216534"/>
          </a:xfrm>
          <a:prstGeom prst="rect">
            <a:avLst/>
          </a:prstGeom>
          <a:solidFill>
            <a:schemeClr val="lt1"/>
          </a:solidFill>
          <a:ln>
            <a:noFill/>
          </a:ln>
        </p:spPr>
        <p:txBody>
          <a:bodyPr anchorCtr="0" anchor="t" bIns="46800" lIns="90000" spcFirstLastPara="1" rIns="91425" wrap="square" tIns="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Frag nach Vorschlägen</a:t>
            </a:r>
            <a:endParaRPr/>
          </a:p>
        </p:txBody>
      </p:sp>
      <p:sp>
        <p:nvSpPr>
          <p:cNvPr id="517" name="Google Shape;517;p38"/>
          <p:cNvSpPr txBox="1"/>
          <p:nvPr/>
        </p:nvSpPr>
        <p:spPr>
          <a:xfrm>
            <a:off x="8215076" y="4463447"/>
            <a:ext cx="2455169" cy="216534"/>
          </a:xfrm>
          <a:prstGeom prst="rect">
            <a:avLst/>
          </a:prstGeom>
          <a:solidFill>
            <a:schemeClr val="lt1"/>
          </a:solidFill>
          <a:ln>
            <a:noFill/>
          </a:ln>
        </p:spPr>
        <p:txBody>
          <a:bodyPr anchorCtr="0" anchor="t" bIns="46800" lIns="90000" spcFirstLastPara="1" rIns="91425" wrap="square" tIns="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Frag nach Vorschlägen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39"/>
          <p:cNvSpPr txBox="1"/>
          <p:nvPr>
            <p:ph idx="1" type="body"/>
          </p:nvPr>
        </p:nvSpPr>
        <p:spPr>
          <a:xfrm>
            <a:off x="898357" y="1774555"/>
            <a:ext cx="5197643" cy="3291086"/>
          </a:xfrm>
          <a:prstGeom prst="rect">
            <a:avLst/>
          </a:prstGeom>
          <a:noFill/>
          <a:ln>
            <a:noFill/>
          </a:ln>
        </p:spPr>
        <p:txBody>
          <a:bodyPr anchorCtr="0" anchor="t" bIns="45700" lIns="91425" spcFirstLastPara="1" rIns="91425" wrap="square" tIns="45700">
            <a:noAutofit/>
          </a:bodyPr>
          <a:lstStyle/>
          <a:p>
            <a:pPr indent="-190500" lvl="0" marL="342900" rtl="0" algn="l">
              <a:lnSpc>
                <a:spcPct val="90000"/>
              </a:lnSpc>
              <a:spcBef>
                <a:spcPts val="0"/>
              </a:spcBef>
              <a:spcAft>
                <a:spcPts val="0"/>
              </a:spcAft>
              <a:buClr>
                <a:schemeClr val="accent2"/>
              </a:buClr>
              <a:buSzPts val="2400"/>
              <a:buFont typeface="Arial"/>
              <a:buNone/>
            </a:pPr>
            <a:r>
              <a:t/>
            </a:r>
            <a:endParaRPr sz="2000"/>
          </a:p>
          <a:p>
            <a:pPr indent="-342900" lvl="0" marL="342900" rtl="0" algn="l">
              <a:lnSpc>
                <a:spcPct val="90000"/>
              </a:lnSpc>
              <a:spcBef>
                <a:spcPts val="1000"/>
              </a:spcBef>
              <a:spcAft>
                <a:spcPts val="0"/>
              </a:spcAft>
              <a:buSzPts val="2400"/>
              <a:buFont typeface="Arial"/>
              <a:buChar char="•"/>
            </a:pPr>
            <a:r>
              <a:rPr lang="en-US" sz="2000"/>
              <a:t>Interaktive Inhalte sind eine einfache Möglichkeit, um zu sehen, ob die Zielgruppe engagiert ist und Maßnahmen ergreift, um mehr Informationen über das Unternehmen zu erhalten. </a:t>
            </a:r>
            <a:endParaRPr sz="2000"/>
          </a:p>
          <a:p>
            <a:pPr indent="-190500" lvl="0" marL="342900" marR="0" rtl="0" algn="l">
              <a:lnSpc>
                <a:spcPct val="90000"/>
              </a:lnSpc>
              <a:spcBef>
                <a:spcPts val="1000"/>
              </a:spcBef>
              <a:spcAft>
                <a:spcPts val="0"/>
              </a:spcAft>
              <a:buClr>
                <a:srgbClr val="000000"/>
              </a:buClr>
              <a:buSzPts val="2400"/>
              <a:buFont typeface="Arial"/>
              <a:buNone/>
            </a:pPr>
            <a:r>
              <a:t/>
            </a:r>
            <a:endParaRPr b="0" i="0" sz="2000" u="none" cap="none" strike="noStrike">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SzPts val="2400"/>
              <a:buFont typeface="Arial"/>
              <a:buChar char="•"/>
            </a:pPr>
            <a:r>
              <a:rPr lang="en-US" sz="2000"/>
              <a:t>Scheuen Sie sich außerdem nicht, nach Vorschlägen zu fragen, wie Sie den Kommunikationsprozess innerhalb Ihrer Organisation verbessern können. </a:t>
            </a:r>
            <a:endParaRPr sz="2000"/>
          </a:p>
          <a:p>
            <a:pPr indent="0" lvl="0" marL="0" rtl="0" algn="l">
              <a:lnSpc>
                <a:spcPct val="90000"/>
              </a:lnSpc>
              <a:spcBef>
                <a:spcPts val="1000"/>
              </a:spcBef>
              <a:spcAft>
                <a:spcPts val="0"/>
              </a:spcAft>
              <a:buClr>
                <a:schemeClr val="accent2"/>
              </a:buClr>
              <a:buSzPts val="2400"/>
              <a:buNone/>
            </a:pPr>
            <a:r>
              <a:t/>
            </a:r>
            <a:endParaRPr sz="2000"/>
          </a:p>
          <a:p>
            <a:pPr indent="-228600" lvl="0" marL="228600" rtl="0" algn="l">
              <a:lnSpc>
                <a:spcPct val="90000"/>
              </a:lnSpc>
              <a:spcBef>
                <a:spcPts val="1000"/>
              </a:spcBef>
              <a:spcAft>
                <a:spcPts val="0"/>
              </a:spcAft>
              <a:buClr>
                <a:srgbClr val="000000"/>
              </a:buClr>
              <a:buSzPts val="2400"/>
              <a:buNone/>
            </a:pPr>
            <a:r>
              <a:t/>
            </a:r>
            <a:endParaRPr sz="2000"/>
          </a:p>
        </p:txBody>
      </p:sp>
      <p:sp>
        <p:nvSpPr>
          <p:cNvPr id="523" name="Google Shape;523;p39"/>
          <p:cNvSpPr txBox="1"/>
          <p:nvPr>
            <p:ph idx="2" type="body"/>
          </p:nvPr>
        </p:nvSpPr>
        <p:spPr>
          <a:xfrm>
            <a:off x="898357" y="890242"/>
            <a:ext cx="5631231"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Tipps für eine bessere Kommunikation nach außen</a:t>
            </a:r>
            <a:br>
              <a:rPr lang="en-US"/>
            </a:br>
            <a:endParaRPr/>
          </a:p>
        </p:txBody>
      </p:sp>
      <p:sp>
        <p:nvSpPr>
          <p:cNvPr id="524" name="Google Shape;524;p39"/>
          <p:cNvSpPr/>
          <p:nvPr>
            <p:ph idx="3" type="pic"/>
          </p:nvPr>
        </p:nvSpPr>
        <p:spPr>
          <a:xfrm>
            <a:off x="7061200" y="1201447"/>
            <a:ext cx="5130800" cy="3913188"/>
          </a:xfrm>
          <a:prstGeom prst="rect">
            <a:avLst/>
          </a:prstGeom>
          <a:solidFill>
            <a:srgbClr val="D8D8D8"/>
          </a:solidFill>
          <a:ln>
            <a:noFill/>
          </a:ln>
        </p:spPr>
      </p:sp>
      <p:pic>
        <p:nvPicPr>
          <p:cNvPr id="525" name="Google Shape;525;p39"/>
          <p:cNvPicPr preferRelativeResize="0"/>
          <p:nvPr/>
        </p:nvPicPr>
        <p:blipFill rotWithShape="1">
          <a:blip r:embed="rId3">
            <a:alphaModFix/>
          </a:blip>
          <a:srcRect b="5344" l="0" r="0" t="129"/>
          <a:stretch/>
        </p:blipFill>
        <p:spPr>
          <a:xfrm>
            <a:off x="7061200" y="1201447"/>
            <a:ext cx="5130800" cy="3913188"/>
          </a:xfrm>
          <a:prstGeom prst="rect">
            <a:avLst/>
          </a:prstGeom>
          <a:solidFill>
            <a:srgbClr val="D8D8D8"/>
          </a:solidFill>
          <a:ln>
            <a:noFill/>
          </a:ln>
        </p:spPr>
      </p:pic>
      <p:sp>
        <p:nvSpPr>
          <p:cNvPr id="526" name="Google Shape;526;p39"/>
          <p:cNvSpPr txBox="1"/>
          <p:nvPr/>
        </p:nvSpPr>
        <p:spPr>
          <a:xfrm>
            <a:off x="8136367" y="2319301"/>
            <a:ext cx="2511188" cy="2616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Verfolge was Funktioniert</a:t>
            </a:r>
            <a:endParaRPr/>
          </a:p>
        </p:txBody>
      </p:sp>
      <p:sp>
        <p:nvSpPr>
          <p:cNvPr id="527" name="Google Shape;527;p39"/>
          <p:cNvSpPr txBox="1"/>
          <p:nvPr/>
        </p:nvSpPr>
        <p:spPr>
          <a:xfrm>
            <a:off x="8088519" y="1260236"/>
            <a:ext cx="2639731" cy="646331"/>
          </a:xfrm>
          <a:prstGeom prst="rect">
            <a:avLst/>
          </a:prstGeom>
          <a:solidFill>
            <a:srgbClr val="EE826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TIPPS FÜR BESSERE</a:t>
            </a:r>
            <a:endParaRPr/>
          </a:p>
          <a:p>
            <a:pPr indent="0" lvl="0" marL="0" marR="0" rtl="0" algn="ctr">
              <a:lnSpc>
                <a:spcPct val="100000"/>
              </a:lnSpc>
              <a:spcBef>
                <a:spcPts val="0"/>
              </a:spcBef>
              <a:spcAft>
                <a:spcPts val="0"/>
              </a:spcAft>
              <a:buNone/>
            </a:pPr>
            <a:r>
              <a:rPr b="1" i="0" lang="en-US" sz="1800" u="none" cap="none" strike="noStrike">
                <a:solidFill>
                  <a:srgbClr val="000000"/>
                </a:solidFill>
                <a:latin typeface="Corben"/>
                <a:ea typeface="Corben"/>
                <a:cs typeface="Corben"/>
                <a:sym typeface="Corben"/>
              </a:rPr>
              <a:t>KOMMUNIKATION</a:t>
            </a:r>
            <a:endParaRPr/>
          </a:p>
        </p:txBody>
      </p:sp>
      <p:sp>
        <p:nvSpPr>
          <p:cNvPr id="528" name="Google Shape;528;p39"/>
          <p:cNvSpPr txBox="1"/>
          <p:nvPr/>
        </p:nvSpPr>
        <p:spPr>
          <a:xfrm>
            <a:off x="8164375" y="2848628"/>
            <a:ext cx="2511188" cy="216534"/>
          </a:xfrm>
          <a:prstGeom prst="rect">
            <a:avLst/>
          </a:prstGeom>
          <a:solidFill>
            <a:schemeClr val="lt1"/>
          </a:solidFill>
          <a:ln>
            <a:noFill/>
          </a:ln>
        </p:spPr>
        <p:txBody>
          <a:bodyPr anchorCtr="0" anchor="t" bIns="46800" lIns="90000" spcFirstLastPara="1" rIns="91425" wrap="square" tIns="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Benutze Storytelling &amp; Videos</a:t>
            </a:r>
            <a:endParaRPr/>
          </a:p>
        </p:txBody>
      </p:sp>
      <p:sp>
        <p:nvSpPr>
          <p:cNvPr id="529" name="Google Shape;529;p39"/>
          <p:cNvSpPr txBox="1"/>
          <p:nvPr/>
        </p:nvSpPr>
        <p:spPr>
          <a:xfrm>
            <a:off x="8220394" y="3418283"/>
            <a:ext cx="2455169" cy="216534"/>
          </a:xfrm>
          <a:prstGeom prst="rect">
            <a:avLst/>
          </a:prstGeom>
          <a:solidFill>
            <a:schemeClr val="lt1"/>
          </a:solidFill>
          <a:ln>
            <a:noFill/>
          </a:ln>
        </p:spPr>
        <p:txBody>
          <a:bodyPr anchorCtr="0" anchor="t" bIns="46800" lIns="90000" spcFirstLastPara="1" rIns="91425" wrap="square" tIns="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Designe Social Media Layouts</a:t>
            </a:r>
            <a:endParaRPr/>
          </a:p>
        </p:txBody>
      </p:sp>
      <p:sp>
        <p:nvSpPr>
          <p:cNvPr id="530" name="Google Shape;530;p39"/>
          <p:cNvSpPr txBox="1"/>
          <p:nvPr/>
        </p:nvSpPr>
        <p:spPr>
          <a:xfrm>
            <a:off x="8164376" y="3954363"/>
            <a:ext cx="2455169" cy="216534"/>
          </a:xfrm>
          <a:prstGeom prst="rect">
            <a:avLst/>
          </a:prstGeom>
          <a:solidFill>
            <a:schemeClr val="lt1"/>
          </a:solidFill>
          <a:ln>
            <a:noFill/>
          </a:ln>
        </p:spPr>
        <p:txBody>
          <a:bodyPr anchorCtr="0" anchor="t" bIns="46800" lIns="90000" spcFirstLastPara="1" rIns="91425" wrap="square" tIns="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Gestalte interaktiven Content</a:t>
            </a:r>
            <a:endParaRPr/>
          </a:p>
        </p:txBody>
      </p:sp>
      <p:sp>
        <p:nvSpPr>
          <p:cNvPr id="531" name="Google Shape;531;p39"/>
          <p:cNvSpPr txBox="1"/>
          <p:nvPr/>
        </p:nvSpPr>
        <p:spPr>
          <a:xfrm>
            <a:off x="8220393" y="4426232"/>
            <a:ext cx="2455169" cy="216534"/>
          </a:xfrm>
          <a:prstGeom prst="rect">
            <a:avLst/>
          </a:prstGeom>
          <a:solidFill>
            <a:schemeClr val="lt1"/>
          </a:solidFill>
          <a:ln>
            <a:noFill/>
          </a:ln>
        </p:spPr>
        <p:txBody>
          <a:bodyPr anchorCtr="0" anchor="t" bIns="46800" lIns="90000" spcFirstLastPara="1" rIns="91425" wrap="square" tIns="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Frag nach Vorschlägen</a:t>
            </a:r>
            <a:endParaRPr/>
          </a:p>
        </p:txBody>
      </p:sp>
      <p:sp>
        <p:nvSpPr>
          <p:cNvPr id="532" name="Google Shape;532;p39"/>
          <p:cNvSpPr txBox="1"/>
          <p:nvPr/>
        </p:nvSpPr>
        <p:spPr>
          <a:xfrm>
            <a:off x="8220393" y="4442181"/>
            <a:ext cx="2455169" cy="216534"/>
          </a:xfrm>
          <a:prstGeom prst="rect">
            <a:avLst/>
          </a:prstGeom>
          <a:solidFill>
            <a:schemeClr val="lt1"/>
          </a:solidFill>
          <a:ln>
            <a:noFill/>
          </a:ln>
        </p:spPr>
        <p:txBody>
          <a:bodyPr anchorCtr="0" anchor="t" bIns="46800" lIns="90000" spcFirstLastPara="1" rIns="91425" wrap="square" tIns="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Frag nach Vorschlägen</a:t>
            </a:r>
            <a:endParaRPr/>
          </a:p>
        </p:txBody>
      </p:sp>
      <p:sp>
        <p:nvSpPr>
          <p:cNvPr id="533" name="Google Shape;533;p39"/>
          <p:cNvSpPr txBox="1"/>
          <p:nvPr/>
        </p:nvSpPr>
        <p:spPr>
          <a:xfrm>
            <a:off x="8215076" y="4463447"/>
            <a:ext cx="2455169" cy="216534"/>
          </a:xfrm>
          <a:prstGeom prst="rect">
            <a:avLst/>
          </a:prstGeom>
          <a:solidFill>
            <a:schemeClr val="lt1"/>
          </a:solidFill>
          <a:ln>
            <a:noFill/>
          </a:ln>
        </p:spPr>
        <p:txBody>
          <a:bodyPr anchorCtr="0" anchor="t" bIns="46800" lIns="90000" spcFirstLastPara="1" rIns="91425" wrap="square" tIns="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Frag nach Vorschlägen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
          <p:cNvSpPr txBox="1"/>
          <p:nvPr>
            <p:ph idx="1" type="body"/>
          </p:nvPr>
        </p:nvSpPr>
        <p:spPr>
          <a:xfrm>
            <a:off x="798380" y="1900594"/>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accent2"/>
              </a:buClr>
              <a:buSzPts val="2400"/>
              <a:buChar char="•"/>
            </a:pPr>
            <a:r>
              <a:rPr b="1" lang="en-US">
                <a:solidFill>
                  <a:schemeClr val="accent2"/>
                </a:solidFill>
              </a:rPr>
              <a:t>Lernziel:</a:t>
            </a:r>
            <a:endParaRPr/>
          </a:p>
          <a:p>
            <a:pPr indent="-190500" lvl="0" marL="342900" rtl="0" algn="l">
              <a:lnSpc>
                <a:spcPct val="90000"/>
              </a:lnSpc>
              <a:spcBef>
                <a:spcPts val="0"/>
              </a:spcBef>
              <a:spcAft>
                <a:spcPts val="0"/>
              </a:spcAft>
              <a:buClr>
                <a:schemeClr val="accent2"/>
              </a:buClr>
              <a:buSzPts val="2400"/>
              <a:buNone/>
            </a:pPr>
            <a:r>
              <a:t/>
            </a:r>
            <a:endParaRPr/>
          </a:p>
          <a:p>
            <a:pPr indent="-342900" lvl="0" marL="342900" rtl="0" algn="l">
              <a:lnSpc>
                <a:spcPct val="90000"/>
              </a:lnSpc>
              <a:spcBef>
                <a:spcPts val="1000"/>
              </a:spcBef>
              <a:spcAft>
                <a:spcPts val="0"/>
              </a:spcAft>
              <a:buClr>
                <a:schemeClr val="accent2"/>
              </a:buClr>
              <a:buSzPts val="2400"/>
              <a:buFont typeface="Arial"/>
              <a:buChar char="•"/>
            </a:pPr>
            <a:r>
              <a:rPr lang="en-US"/>
              <a:t>Die Lernenden verstehen, welche geeigneten digitalen Kommunikationsmittel für den jeweiligen Kontext verwendet werden sollten und wie sie mit einer Vielzahl digitaler Technologien interagieren können. </a:t>
            </a:r>
            <a:endParaRPr/>
          </a:p>
        </p:txBody>
      </p:sp>
      <p:sp>
        <p:nvSpPr>
          <p:cNvPr id="233" name="Google Shape;233;p4"/>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Lehr- &amp; Lernziele</a:t>
            </a:r>
            <a:br>
              <a:rPr lang="en-US"/>
            </a:b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40"/>
          <p:cNvSpPr txBox="1"/>
          <p:nvPr>
            <p:ph idx="1" type="body"/>
          </p:nvPr>
        </p:nvSpPr>
        <p:spPr>
          <a:xfrm>
            <a:off x="898357" y="2319301"/>
            <a:ext cx="5197643" cy="3291086"/>
          </a:xfrm>
          <a:prstGeom prst="rect">
            <a:avLst/>
          </a:prstGeom>
          <a:noFill/>
          <a:ln>
            <a:noFill/>
          </a:ln>
        </p:spPr>
        <p:txBody>
          <a:bodyPr anchorCtr="0" anchor="t" bIns="45700" lIns="91425" spcFirstLastPara="1" rIns="91425" wrap="square" tIns="45700">
            <a:noAutofit/>
          </a:bodyPr>
          <a:lstStyle/>
          <a:p>
            <a:pPr indent="-190500" lvl="0" marL="342900" rtl="0" algn="l">
              <a:lnSpc>
                <a:spcPct val="90000"/>
              </a:lnSpc>
              <a:spcBef>
                <a:spcPts val="0"/>
              </a:spcBef>
              <a:spcAft>
                <a:spcPts val="0"/>
              </a:spcAft>
              <a:buClr>
                <a:schemeClr val="accent2"/>
              </a:buClr>
              <a:buSzPts val="2400"/>
              <a:buFont typeface="Arial"/>
              <a:buNone/>
            </a:pPr>
            <a:r>
              <a:t/>
            </a:r>
            <a:endParaRPr/>
          </a:p>
          <a:p>
            <a:pPr indent="-342900" lvl="0" marL="342900" rtl="0" algn="l">
              <a:lnSpc>
                <a:spcPct val="90000"/>
              </a:lnSpc>
              <a:spcBef>
                <a:spcPts val="1000"/>
              </a:spcBef>
              <a:spcAft>
                <a:spcPts val="0"/>
              </a:spcAft>
              <a:buSzPts val="2400"/>
              <a:buFont typeface="Arial"/>
              <a:buChar char="•"/>
            </a:pPr>
            <a:r>
              <a:rPr lang="en-US"/>
              <a:t>Ob intern oder extern, das erhaltene Feedback kann neue Türen für Innovationen und die Entwicklung neuer Kommunikationswege öffnen. </a:t>
            </a:r>
            <a:endParaRPr/>
          </a:p>
          <a:p>
            <a:pPr indent="0" lvl="0" marL="0" rtl="0" algn="l">
              <a:lnSpc>
                <a:spcPct val="90000"/>
              </a:lnSpc>
              <a:spcBef>
                <a:spcPts val="1000"/>
              </a:spcBef>
              <a:spcAft>
                <a:spcPts val="0"/>
              </a:spcAft>
              <a:buClr>
                <a:schemeClr val="accent2"/>
              </a:buClr>
              <a:buSzPts val="2400"/>
              <a:buNone/>
            </a:pPr>
            <a:r>
              <a:t/>
            </a:r>
            <a:endParaRPr/>
          </a:p>
          <a:p>
            <a:pPr indent="-228600" lvl="0" marL="228600" rtl="0" algn="l">
              <a:lnSpc>
                <a:spcPct val="90000"/>
              </a:lnSpc>
              <a:spcBef>
                <a:spcPts val="1000"/>
              </a:spcBef>
              <a:spcAft>
                <a:spcPts val="0"/>
              </a:spcAft>
              <a:buClr>
                <a:srgbClr val="000000"/>
              </a:buClr>
              <a:buSzPts val="2400"/>
              <a:buNone/>
            </a:pPr>
            <a:r>
              <a:t/>
            </a:r>
            <a:endParaRPr/>
          </a:p>
        </p:txBody>
      </p:sp>
      <p:sp>
        <p:nvSpPr>
          <p:cNvPr id="539" name="Google Shape;539;p40"/>
          <p:cNvSpPr txBox="1"/>
          <p:nvPr>
            <p:ph idx="2" type="body"/>
          </p:nvPr>
        </p:nvSpPr>
        <p:spPr>
          <a:xfrm>
            <a:off x="898357" y="890242"/>
            <a:ext cx="5463805"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Tipps für eine bessere Kommunikation nach außen</a:t>
            </a:r>
            <a:br>
              <a:rPr lang="en-US"/>
            </a:br>
            <a:endParaRPr/>
          </a:p>
        </p:txBody>
      </p:sp>
      <p:pic>
        <p:nvPicPr>
          <p:cNvPr id="540" name="Google Shape;540;p40"/>
          <p:cNvPicPr preferRelativeResize="0"/>
          <p:nvPr>
            <p:ph idx="3" type="pic"/>
          </p:nvPr>
        </p:nvPicPr>
        <p:blipFill rotWithShape="1">
          <a:blip r:embed="rId3">
            <a:alphaModFix/>
          </a:blip>
          <a:srcRect b="5344" l="0" r="0" t="129"/>
          <a:stretch/>
        </p:blipFill>
        <p:spPr>
          <a:xfrm>
            <a:off x="7061200" y="1201447"/>
            <a:ext cx="5130800" cy="3913188"/>
          </a:xfrm>
          <a:prstGeom prst="rect">
            <a:avLst/>
          </a:prstGeom>
          <a:solidFill>
            <a:srgbClr val="D8D8D8"/>
          </a:solidFill>
          <a:ln>
            <a:noFill/>
          </a:ln>
        </p:spPr>
      </p:pic>
      <p:sp>
        <p:nvSpPr>
          <p:cNvPr id="541" name="Google Shape;541;p40"/>
          <p:cNvSpPr txBox="1"/>
          <p:nvPr/>
        </p:nvSpPr>
        <p:spPr>
          <a:xfrm>
            <a:off x="8136367" y="2319301"/>
            <a:ext cx="2511188" cy="2616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Verfolge was Funktioniert</a:t>
            </a:r>
            <a:endParaRPr/>
          </a:p>
        </p:txBody>
      </p:sp>
      <p:sp>
        <p:nvSpPr>
          <p:cNvPr id="542" name="Google Shape;542;p40"/>
          <p:cNvSpPr txBox="1"/>
          <p:nvPr/>
        </p:nvSpPr>
        <p:spPr>
          <a:xfrm>
            <a:off x="8088519" y="1260236"/>
            <a:ext cx="2639731" cy="646331"/>
          </a:xfrm>
          <a:prstGeom prst="rect">
            <a:avLst/>
          </a:prstGeom>
          <a:solidFill>
            <a:srgbClr val="EE826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TIPPS FÜR BESSERE</a:t>
            </a:r>
            <a:endParaRPr/>
          </a:p>
          <a:p>
            <a:pPr indent="0" lvl="0" marL="0" marR="0" rtl="0" algn="ctr">
              <a:lnSpc>
                <a:spcPct val="100000"/>
              </a:lnSpc>
              <a:spcBef>
                <a:spcPts val="0"/>
              </a:spcBef>
              <a:spcAft>
                <a:spcPts val="0"/>
              </a:spcAft>
              <a:buNone/>
            </a:pPr>
            <a:r>
              <a:rPr b="1" i="0" lang="en-US" sz="1800" u="none" cap="none" strike="noStrike">
                <a:solidFill>
                  <a:srgbClr val="000000"/>
                </a:solidFill>
                <a:latin typeface="Corben"/>
                <a:ea typeface="Corben"/>
                <a:cs typeface="Corben"/>
                <a:sym typeface="Corben"/>
              </a:rPr>
              <a:t>KOMMUNIKATION</a:t>
            </a:r>
            <a:endParaRPr/>
          </a:p>
        </p:txBody>
      </p:sp>
      <p:sp>
        <p:nvSpPr>
          <p:cNvPr id="543" name="Google Shape;543;p40"/>
          <p:cNvSpPr txBox="1"/>
          <p:nvPr/>
        </p:nvSpPr>
        <p:spPr>
          <a:xfrm>
            <a:off x="8164375" y="2848628"/>
            <a:ext cx="2511188" cy="216534"/>
          </a:xfrm>
          <a:prstGeom prst="rect">
            <a:avLst/>
          </a:prstGeom>
          <a:solidFill>
            <a:schemeClr val="lt1"/>
          </a:solidFill>
          <a:ln>
            <a:noFill/>
          </a:ln>
        </p:spPr>
        <p:txBody>
          <a:bodyPr anchorCtr="0" anchor="t" bIns="46800" lIns="90000" spcFirstLastPara="1" rIns="91425" wrap="square" tIns="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Benutze Storytelling &amp; Videos</a:t>
            </a:r>
            <a:endParaRPr/>
          </a:p>
        </p:txBody>
      </p:sp>
      <p:sp>
        <p:nvSpPr>
          <p:cNvPr id="544" name="Google Shape;544;p40"/>
          <p:cNvSpPr txBox="1"/>
          <p:nvPr/>
        </p:nvSpPr>
        <p:spPr>
          <a:xfrm>
            <a:off x="8220394" y="3418283"/>
            <a:ext cx="2455169" cy="216534"/>
          </a:xfrm>
          <a:prstGeom prst="rect">
            <a:avLst/>
          </a:prstGeom>
          <a:solidFill>
            <a:schemeClr val="lt1"/>
          </a:solidFill>
          <a:ln>
            <a:noFill/>
          </a:ln>
        </p:spPr>
        <p:txBody>
          <a:bodyPr anchorCtr="0" anchor="t" bIns="46800" lIns="90000" spcFirstLastPara="1" rIns="91425" wrap="square" tIns="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Designe Social Media Layouts</a:t>
            </a:r>
            <a:endParaRPr/>
          </a:p>
        </p:txBody>
      </p:sp>
      <p:sp>
        <p:nvSpPr>
          <p:cNvPr id="545" name="Google Shape;545;p40"/>
          <p:cNvSpPr txBox="1"/>
          <p:nvPr/>
        </p:nvSpPr>
        <p:spPr>
          <a:xfrm>
            <a:off x="8164376" y="3954363"/>
            <a:ext cx="2455169" cy="216534"/>
          </a:xfrm>
          <a:prstGeom prst="rect">
            <a:avLst/>
          </a:prstGeom>
          <a:solidFill>
            <a:schemeClr val="lt1"/>
          </a:solidFill>
          <a:ln>
            <a:noFill/>
          </a:ln>
        </p:spPr>
        <p:txBody>
          <a:bodyPr anchorCtr="0" anchor="t" bIns="46800" lIns="90000" spcFirstLastPara="1" rIns="91425" wrap="square" tIns="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Gestalte interaktiven Content</a:t>
            </a:r>
            <a:endParaRPr/>
          </a:p>
        </p:txBody>
      </p:sp>
      <p:sp>
        <p:nvSpPr>
          <p:cNvPr id="546" name="Google Shape;546;p40"/>
          <p:cNvSpPr txBox="1"/>
          <p:nvPr/>
        </p:nvSpPr>
        <p:spPr>
          <a:xfrm>
            <a:off x="8220393" y="4426232"/>
            <a:ext cx="2455169" cy="216534"/>
          </a:xfrm>
          <a:prstGeom prst="rect">
            <a:avLst/>
          </a:prstGeom>
          <a:solidFill>
            <a:schemeClr val="lt1"/>
          </a:solidFill>
          <a:ln>
            <a:noFill/>
          </a:ln>
        </p:spPr>
        <p:txBody>
          <a:bodyPr anchorCtr="0" anchor="t" bIns="46800" lIns="90000" spcFirstLastPara="1" rIns="91425" wrap="square" tIns="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Frag nach Vorschlägen</a:t>
            </a:r>
            <a:endParaRPr/>
          </a:p>
        </p:txBody>
      </p:sp>
      <p:sp>
        <p:nvSpPr>
          <p:cNvPr id="547" name="Google Shape;547;p40"/>
          <p:cNvSpPr txBox="1"/>
          <p:nvPr/>
        </p:nvSpPr>
        <p:spPr>
          <a:xfrm>
            <a:off x="8220393" y="4442181"/>
            <a:ext cx="2455169" cy="216534"/>
          </a:xfrm>
          <a:prstGeom prst="rect">
            <a:avLst/>
          </a:prstGeom>
          <a:solidFill>
            <a:schemeClr val="lt1"/>
          </a:solidFill>
          <a:ln>
            <a:noFill/>
          </a:ln>
        </p:spPr>
        <p:txBody>
          <a:bodyPr anchorCtr="0" anchor="t" bIns="46800" lIns="90000" spcFirstLastPara="1" rIns="91425" wrap="square" tIns="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Frag nach Vorschlägen</a:t>
            </a:r>
            <a:endParaRPr/>
          </a:p>
        </p:txBody>
      </p:sp>
      <p:sp>
        <p:nvSpPr>
          <p:cNvPr id="548" name="Google Shape;548;p40"/>
          <p:cNvSpPr txBox="1"/>
          <p:nvPr/>
        </p:nvSpPr>
        <p:spPr>
          <a:xfrm>
            <a:off x="8215076" y="4463447"/>
            <a:ext cx="2455169" cy="216534"/>
          </a:xfrm>
          <a:prstGeom prst="rect">
            <a:avLst/>
          </a:prstGeom>
          <a:solidFill>
            <a:schemeClr val="lt1"/>
          </a:solidFill>
          <a:ln>
            <a:noFill/>
          </a:ln>
        </p:spPr>
        <p:txBody>
          <a:bodyPr anchorCtr="0" anchor="t" bIns="46800" lIns="90000" spcFirstLastPara="1" rIns="91425" wrap="square" tIns="0">
            <a:sp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Gulim"/>
                <a:ea typeface="Gulim"/>
                <a:cs typeface="Gulim"/>
                <a:sym typeface="Gulim"/>
              </a:rPr>
              <a:t>Frag nach Vorschlägen</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41"/>
          <p:cNvSpPr txBox="1"/>
          <p:nvPr>
            <p:ph idx="1" type="body"/>
          </p:nvPr>
        </p:nvSpPr>
        <p:spPr>
          <a:xfrm>
            <a:off x="1001762" y="1524912"/>
            <a:ext cx="4676539" cy="380817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000"/>
              <a:buNone/>
            </a:pPr>
            <a:r>
              <a:rPr lang="en-US"/>
              <a:t>“Wenn Ihre Handlungen andere dazu inspirieren, mehr zu träumen, mehr zu lernen, mehr zu tun und mehr zu werden, sind Sie eine Führungskraft.”</a:t>
            </a:r>
            <a:endParaRPr/>
          </a:p>
          <a:p>
            <a:pPr indent="0" lvl="0" marL="0" rtl="0" algn="ctr">
              <a:lnSpc>
                <a:spcPct val="90000"/>
              </a:lnSpc>
              <a:spcBef>
                <a:spcPts val="1000"/>
              </a:spcBef>
              <a:spcAft>
                <a:spcPts val="0"/>
              </a:spcAft>
              <a:buClr>
                <a:srgbClr val="000000"/>
              </a:buClr>
              <a:buSzPts val="3000"/>
              <a:buNone/>
            </a:pPr>
            <a:r>
              <a:t/>
            </a:r>
            <a:endParaRPr/>
          </a:p>
        </p:txBody>
      </p:sp>
      <p:sp>
        <p:nvSpPr>
          <p:cNvPr id="554" name="Google Shape;554;p41"/>
          <p:cNvSpPr txBox="1"/>
          <p:nvPr/>
        </p:nvSpPr>
        <p:spPr>
          <a:xfrm>
            <a:off x="1759343" y="4641330"/>
            <a:ext cx="3161377" cy="505777"/>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John Quincy Adams</a:t>
            </a:r>
            <a:endParaRPr b="1" i="1" sz="2200" u="none" cap="none" strike="noStrike">
              <a:solidFill>
                <a:srgbClr val="000000"/>
              </a:solidFill>
              <a:latin typeface="Calibri"/>
              <a:ea typeface="Calibri"/>
              <a:cs typeface="Calibri"/>
              <a:sym typeface="Calibri"/>
            </a:endParaRPr>
          </a:p>
        </p:txBody>
      </p:sp>
      <p:pic>
        <p:nvPicPr>
          <p:cNvPr descr="Teacher pointing at laptop screen to young students" id="555" name="Google Shape;555;p41"/>
          <p:cNvPicPr preferRelativeResize="0"/>
          <p:nvPr>
            <p:ph idx="2" type="pic"/>
          </p:nvPr>
        </p:nvPicPr>
        <p:blipFill rotWithShape="1">
          <a:blip r:embed="rId3">
            <a:alphaModFix/>
          </a:blip>
          <a:srcRect b="0" l="12883" r="12883" t="0"/>
          <a:stretch/>
        </p:blipFill>
        <p:spPr>
          <a:xfrm>
            <a:off x="6096000" y="986088"/>
            <a:ext cx="5239644" cy="4704418"/>
          </a:xfrm>
          <a:prstGeom prst="rect">
            <a:avLst/>
          </a:prstGeom>
          <a:solidFill>
            <a:srgbClr val="D8D8D8"/>
          </a:solidFill>
          <a:ln>
            <a:noFill/>
          </a:ln>
        </p:spPr>
      </p:pic>
      <p:sp>
        <p:nvSpPr>
          <p:cNvPr id="556" name="Google Shape;556;p41"/>
          <p:cNvSpPr/>
          <p:nvPr/>
        </p:nvSpPr>
        <p:spPr>
          <a:xfrm>
            <a:off x="6096000" y="986088"/>
            <a:ext cx="5239644" cy="4704418"/>
          </a:xfrm>
          <a:custGeom>
            <a:rect b="b" l="l" r="r" t="t"/>
            <a:pathLst>
              <a:path extrusionOk="0" h="4704418" w="5239644">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8235"/>
                </a:srgbClr>
              </a:gs>
              <a:gs pos="83000">
                <a:srgbClr val="AABC99">
                  <a:alpha val="47450"/>
                </a:srgbClr>
              </a:gs>
              <a:gs pos="100000">
                <a:srgbClr val="AABC99">
                  <a:alpha val="43529"/>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557" name="Google Shape;557;p41"/>
          <p:cNvGrpSpPr/>
          <p:nvPr/>
        </p:nvGrpSpPr>
        <p:grpSpPr>
          <a:xfrm>
            <a:off x="5107779" y="748833"/>
            <a:ext cx="1487826" cy="1083162"/>
            <a:chOff x="3400450" y="986392"/>
            <a:chExt cx="1487826" cy="1083162"/>
          </a:xfrm>
        </p:grpSpPr>
        <p:sp>
          <p:nvSpPr>
            <p:cNvPr id="558" name="Google Shape;558;p41"/>
            <p:cNvSpPr/>
            <p:nvPr/>
          </p:nvSpPr>
          <p:spPr>
            <a:xfrm>
              <a:off x="3400450" y="986392"/>
              <a:ext cx="1367826" cy="997498"/>
            </a:xfrm>
            <a:custGeom>
              <a:rect b="b" l="l" r="r" t="t"/>
              <a:pathLst>
                <a:path extrusionOk="0" h="671727" w="92111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86D6E"/>
                </a:solidFill>
                <a:latin typeface="Calibri"/>
                <a:ea typeface="Calibri"/>
                <a:cs typeface="Calibri"/>
                <a:sym typeface="Calibri"/>
              </a:endParaRPr>
            </a:p>
          </p:txBody>
        </p:sp>
        <p:sp>
          <p:nvSpPr>
            <p:cNvPr id="559" name="Google Shape;559;p41"/>
            <p:cNvSpPr/>
            <p:nvPr/>
          </p:nvSpPr>
          <p:spPr>
            <a:xfrm>
              <a:off x="3400450" y="986392"/>
              <a:ext cx="1487826" cy="1083162"/>
            </a:xfrm>
            <a:custGeom>
              <a:rect b="b" l="l" r="r" t="t"/>
              <a:pathLst>
                <a:path extrusionOk="0" h="669931" w="920214">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86D6E"/>
                </a:solidFill>
                <a:latin typeface="Calibri"/>
                <a:ea typeface="Calibri"/>
                <a:cs typeface="Calibri"/>
                <a:sym typeface="Calibri"/>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42"/>
          <p:cNvSpPr txBox="1"/>
          <p:nvPr>
            <p:ph idx="1" type="body"/>
          </p:nvPr>
        </p:nvSpPr>
        <p:spPr>
          <a:xfrm>
            <a:off x="5278758" y="2930184"/>
            <a:ext cx="6010480" cy="306642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0000"/>
              </a:buClr>
              <a:buSzPts val="4800"/>
              <a:buNone/>
            </a:pPr>
            <a:r>
              <a:rPr lang="en-US"/>
              <a:t>Inbound Marketing</a:t>
            </a:r>
            <a:endParaRPr/>
          </a:p>
        </p:txBody>
      </p:sp>
      <p:sp>
        <p:nvSpPr>
          <p:cNvPr id="566" name="Google Shape;566;p42"/>
          <p:cNvSpPr txBox="1"/>
          <p:nvPr>
            <p:ph idx="2" type="body"/>
          </p:nvPr>
        </p:nvSpPr>
        <p:spPr>
          <a:xfrm>
            <a:off x="4011879" y="1670479"/>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9000"/>
              <a:buNone/>
            </a:pPr>
            <a:r>
              <a:rPr lang="en-US"/>
              <a:t>02</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43"/>
          <p:cNvSpPr txBox="1"/>
          <p:nvPr>
            <p:ph idx="1" type="body"/>
          </p:nvPr>
        </p:nvSpPr>
        <p:spPr>
          <a:xfrm>
            <a:off x="798381" y="1537302"/>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sz="2000"/>
              <a:t>Im vorherigen Abschnitt haben wir besprochen, wie die organisatorische Kommunikation in externe und interne Kommunikation unterteilt werden kann</a:t>
            </a:r>
            <a:endParaRPr sz="2000"/>
          </a:p>
          <a:p>
            <a:pPr indent="-190500" lvl="0" marL="342900" rtl="0" algn="l">
              <a:lnSpc>
                <a:spcPct val="90000"/>
              </a:lnSpc>
              <a:spcBef>
                <a:spcPts val="0"/>
              </a:spcBef>
              <a:spcAft>
                <a:spcPts val="0"/>
              </a:spcAft>
              <a:buSzPts val="2400"/>
              <a:buNone/>
            </a:pPr>
            <a:r>
              <a:t/>
            </a:r>
            <a:endParaRPr sz="2000"/>
          </a:p>
          <a:p>
            <a:pPr indent="-342900" lvl="0" marL="342900" rtl="0" algn="l">
              <a:lnSpc>
                <a:spcPct val="90000"/>
              </a:lnSpc>
              <a:spcBef>
                <a:spcPts val="0"/>
              </a:spcBef>
              <a:spcAft>
                <a:spcPts val="0"/>
              </a:spcAft>
              <a:buSzPts val="2400"/>
              <a:buChar char="•"/>
            </a:pPr>
            <a:r>
              <a:rPr lang="en-US" sz="2000"/>
              <a:t>Externe Kommunikation ist für den Non-Profit-Sektor unerlässlich, sowohl für die Kommunikation mit Ihren Servicenutzern oder Begünstigten als auch für die Verknüpfung Ihres Anliegens mit Spendern</a:t>
            </a:r>
            <a:endParaRPr sz="2000"/>
          </a:p>
          <a:p>
            <a:pPr indent="-190500" lvl="0" marL="342900" rtl="0" algn="l">
              <a:lnSpc>
                <a:spcPct val="90000"/>
              </a:lnSpc>
              <a:spcBef>
                <a:spcPts val="0"/>
              </a:spcBef>
              <a:spcAft>
                <a:spcPts val="0"/>
              </a:spcAft>
              <a:buSzPts val="2400"/>
              <a:buNone/>
            </a:pPr>
            <a:r>
              <a:t/>
            </a:r>
            <a:endParaRPr sz="2000"/>
          </a:p>
          <a:p>
            <a:pPr indent="-342900" lvl="0" marL="342900" rtl="0" algn="l">
              <a:lnSpc>
                <a:spcPct val="90000"/>
              </a:lnSpc>
              <a:spcBef>
                <a:spcPts val="0"/>
              </a:spcBef>
              <a:spcAft>
                <a:spcPts val="0"/>
              </a:spcAft>
              <a:buSzPts val="2400"/>
              <a:buChar char="•"/>
            </a:pPr>
            <a:r>
              <a:rPr lang="en-US" sz="2000"/>
              <a:t>Zu den Arten der externen Kommunikation gehören Öffentlichkeitsarbeit, persönlicher Verkauf, Kundenservice und Unternehmenskommunikation, aber für dieses Modul ist digitales Marketing der Schlüsselteil, auf den wir uns konzentrieren werden </a:t>
            </a:r>
            <a:endParaRPr/>
          </a:p>
          <a:p>
            <a:pPr indent="-190500" lvl="0" marL="342900" rtl="0" algn="l">
              <a:lnSpc>
                <a:spcPct val="90000"/>
              </a:lnSpc>
              <a:spcBef>
                <a:spcPts val="0"/>
              </a:spcBef>
              <a:spcAft>
                <a:spcPts val="0"/>
              </a:spcAft>
              <a:buSzPts val="2400"/>
              <a:buNone/>
            </a:pPr>
            <a:r>
              <a:t/>
            </a:r>
            <a:endParaRPr b="1" sz="2000"/>
          </a:p>
          <a:p>
            <a:pPr indent="-342900" lvl="0" marL="342900" rtl="0" algn="l">
              <a:lnSpc>
                <a:spcPct val="90000"/>
              </a:lnSpc>
              <a:spcBef>
                <a:spcPts val="0"/>
              </a:spcBef>
              <a:spcAft>
                <a:spcPts val="0"/>
              </a:spcAft>
              <a:buSzPts val="2400"/>
              <a:buChar char="•"/>
            </a:pPr>
            <a:r>
              <a:rPr b="1" lang="en-US" sz="2000"/>
              <a:t>Non-Profit-Marketing </a:t>
            </a:r>
            <a:r>
              <a:rPr lang="en-US" sz="2000"/>
              <a:t>ist der Einsatz von Marketingtaktiken und -strategien, um die Sache und Mission einer Organisation zu verstärken, Spenden zu sammeln und Freiwillige und Unterstützer anzuziehen.</a:t>
            </a:r>
            <a:endParaRPr sz="2000"/>
          </a:p>
        </p:txBody>
      </p:sp>
      <p:sp>
        <p:nvSpPr>
          <p:cNvPr id="573" name="Google Shape;573;p43"/>
          <p:cNvSpPr txBox="1"/>
          <p:nvPr>
            <p:ph idx="2" type="body"/>
          </p:nvPr>
        </p:nvSpPr>
        <p:spPr>
          <a:xfrm>
            <a:off x="798381" y="647741"/>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Marketing im Non-Profit-Bereich </a:t>
            </a:r>
            <a:br>
              <a:rPr lang="en-US"/>
            </a:b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44"/>
          <p:cNvSpPr txBox="1"/>
          <p:nvPr>
            <p:ph idx="1" type="body"/>
          </p:nvPr>
        </p:nvSpPr>
        <p:spPr>
          <a:xfrm>
            <a:off x="898357" y="2584411"/>
            <a:ext cx="4867011" cy="302597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2400"/>
              <a:buNone/>
            </a:pPr>
            <a:r>
              <a:rPr lang="en-US"/>
              <a:t>Traditionell folgte das Marketing einem linearen Modell und konzentrierte sich darauf, Ihre Zielgruppe direkt zu erreichen </a:t>
            </a:r>
            <a:endParaRPr/>
          </a:p>
          <a:p>
            <a:pPr indent="-228600" lvl="0" marL="228600" rtl="0" algn="l">
              <a:lnSpc>
                <a:spcPct val="90000"/>
              </a:lnSpc>
              <a:spcBef>
                <a:spcPts val="0"/>
              </a:spcBef>
              <a:spcAft>
                <a:spcPts val="0"/>
              </a:spcAft>
              <a:buSzPts val="2400"/>
              <a:buNone/>
            </a:pPr>
            <a:br>
              <a:rPr lang="en-US"/>
            </a:br>
            <a:r>
              <a:rPr lang="en-US"/>
              <a:t>In der digitalen Welt hat sich Inbound Marketing immer mehr durchgesetzt </a:t>
            </a:r>
            <a:endParaRPr/>
          </a:p>
        </p:txBody>
      </p:sp>
      <p:sp>
        <p:nvSpPr>
          <p:cNvPr id="579" name="Google Shape;579;p44"/>
          <p:cNvSpPr txBox="1"/>
          <p:nvPr>
            <p:ph idx="2" type="body"/>
          </p:nvPr>
        </p:nvSpPr>
        <p:spPr>
          <a:xfrm>
            <a:off x="898358" y="890242"/>
            <a:ext cx="4990998"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Inbound- vs. Outbound-Marketing </a:t>
            </a:r>
            <a:br>
              <a:rPr lang="en-US"/>
            </a:br>
            <a:endParaRPr/>
          </a:p>
        </p:txBody>
      </p:sp>
      <p:grpSp>
        <p:nvGrpSpPr>
          <p:cNvPr id="580" name="Google Shape;580;p44"/>
          <p:cNvGrpSpPr/>
          <p:nvPr/>
        </p:nvGrpSpPr>
        <p:grpSpPr>
          <a:xfrm>
            <a:off x="7016162" y="817667"/>
            <a:ext cx="4501407" cy="4751484"/>
            <a:chOff x="2368552" y="2308"/>
            <a:chExt cx="4501407" cy="4751484"/>
          </a:xfrm>
        </p:grpSpPr>
        <p:sp>
          <p:nvSpPr>
            <p:cNvPr id="581" name="Google Shape;581;p44"/>
            <p:cNvSpPr/>
            <p:nvPr/>
          </p:nvSpPr>
          <p:spPr>
            <a:xfrm>
              <a:off x="2368552" y="2308"/>
              <a:ext cx="2000625" cy="1000312"/>
            </a:xfrm>
            <a:prstGeom prst="roundRect">
              <a:avLst>
                <a:gd fmla="val 10000" name="adj"/>
              </a:avLst>
            </a:prstGeom>
            <a:solidFill>
              <a:srgbClr val="056C6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44"/>
            <p:cNvSpPr txBox="1"/>
            <p:nvPr/>
          </p:nvSpPr>
          <p:spPr>
            <a:xfrm>
              <a:off x="2397850" y="31606"/>
              <a:ext cx="1942029" cy="941716"/>
            </a:xfrm>
            <a:prstGeom prst="rect">
              <a:avLst/>
            </a:prstGeom>
            <a:noFill/>
            <a:ln>
              <a:noFill/>
            </a:ln>
          </p:spPr>
          <p:txBody>
            <a:bodyPr anchorCtr="0" anchor="ctr" bIns="38100" lIns="57150" spcFirstLastPara="1" rIns="57150" wrap="square" tIns="38100">
              <a:noAutofit/>
            </a:bodyPr>
            <a:lstStyle/>
            <a:p>
              <a:pPr indent="0" lvl="0" marL="0" marR="0" rtl="0" algn="ctr">
                <a:lnSpc>
                  <a:spcPct val="90000"/>
                </a:lnSpc>
                <a:spcBef>
                  <a:spcPts val="0"/>
                </a:spcBef>
                <a:spcAft>
                  <a:spcPts val="0"/>
                </a:spcAft>
                <a:buClr>
                  <a:schemeClr val="lt1"/>
                </a:buClr>
                <a:buSzPts val="3000"/>
                <a:buFont typeface="Calibri"/>
                <a:buNone/>
              </a:pPr>
              <a:r>
                <a:rPr b="0" i="0" lang="en-US" sz="3000" u="none" cap="none" strike="noStrike">
                  <a:solidFill>
                    <a:schemeClr val="lt1"/>
                  </a:solidFill>
                  <a:latin typeface="Calibri"/>
                  <a:ea typeface="Calibri"/>
                  <a:cs typeface="Calibri"/>
                  <a:sym typeface="Calibri"/>
                </a:rPr>
                <a:t>Inbound Marketing </a:t>
              </a:r>
              <a:endParaRPr b="0" i="0" sz="1400" u="none" cap="none" strike="noStrike">
                <a:solidFill>
                  <a:srgbClr val="000000"/>
                </a:solidFill>
                <a:latin typeface="Arial"/>
                <a:ea typeface="Arial"/>
                <a:cs typeface="Arial"/>
                <a:sym typeface="Arial"/>
              </a:endParaRPr>
            </a:p>
          </p:txBody>
        </p:sp>
        <p:sp>
          <p:nvSpPr>
            <p:cNvPr id="583" name="Google Shape;583;p44"/>
            <p:cNvSpPr/>
            <p:nvPr/>
          </p:nvSpPr>
          <p:spPr>
            <a:xfrm>
              <a:off x="2568615" y="1002620"/>
              <a:ext cx="200062" cy="750234"/>
            </a:xfrm>
            <a:custGeom>
              <a:rect b="b" l="l" r="r" t="t"/>
              <a:pathLst>
                <a:path extrusionOk="0" h="120000" w="120000">
                  <a:moveTo>
                    <a:pt x="0" y="0"/>
                  </a:moveTo>
                  <a:lnTo>
                    <a:pt x="0" y="120000"/>
                  </a:lnTo>
                  <a:lnTo>
                    <a:pt x="120000" y="120000"/>
                  </a:lnTo>
                </a:path>
              </a:pathLst>
            </a:custGeom>
            <a:noFill/>
            <a:ln cap="flat" cmpd="sng" w="12700">
              <a:solidFill>
                <a:srgbClr val="035657"/>
              </a:solidFill>
              <a:prstDash val="solid"/>
              <a:miter lim="800000"/>
              <a:headEnd len="sm" w="sm" type="none"/>
              <a:tailEnd len="sm" w="sm" type="none"/>
            </a:ln>
          </p:spPr>
        </p:sp>
        <p:sp>
          <p:nvSpPr>
            <p:cNvPr id="584" name="Google Shape;584;p44"/>
            <p:cNvSpPr/>
            <p:nvPr/>
          </p:nvSpPr>
          <p:spPr>
            <a:xfrm>
              <a:off x="2768677" y="1252698"/>
              <a:ext cx="1600500" cy="1000312"/>
            </a:xfrm>
            <a:prstGeom prst="roundRect">
              <a:avLst>
                <a:gd fmla="val 10000" name="adj"/>
              </a:avLst>
            </a:prstGeom>
            <a:solidFill>
              <a:schemeClr val="lt1">
                <a:alpha val="89411"/>
              </a:schemeClr>
            </a:solidFill>
            <a:ln cap="flat" cmpd="sng" w="12700">
              <a:solidFill>
                <a:srgbClr val="056C6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44"/>
            <p:cNvSpPr txBox="1"/>
            <p:nvPr/>
          </p:nvSpPr>
          <p:spPr>
            <a:xfrm>
              <a:off x="2797975" y="1281996"/>
              <a:ext cx="1541904" cy="941716"/>
            </a:xfrm>
            <a:prstGeom prst="rect">
              <a:avLst/>
            </a:prstGeom>
            <a:noFill/>
            <a:ln>
              <a:noFill/>
            </a:ln>
          </p:spPr>
          <p:txBody>
            <a:bodyPr anchorCtr="0" anchor="ctr" bIns="26650" lIns="40000" spcFirstLastPara="1" rIns="40000" wrap="square" tIns="26650">
              <a:noAutofit/>
            </a:bodyPr>
            <a:lstStyle/>
            <a:p>
              <a:pPr indent="0" lvl="0" marL="0" marR="0" rtl="0" algn="ctr">
                <a:lnSpc>
                  <a:spcPct val="90000"/>
                </a:lnSpc>
                <a:spcBef>
                  <a:spcPts val="0"/>
                </a:spcBef>
                <a:spcAft>
                  <a:spcPts val="0"/>
                </a:spcAft>
                <a:buNone/>
              </a:pPr>
              <a:r>
                <a:rPr b="0" i="0" lang="en-US" sz="1800" u="none" cap="none" strike="noStrike">
                  <a:solidFill>
                    <a:schemeClr val="dk1"/>
                  </a:solidFill>
                  <a:latin typeface="Calibri"/>
                  <a:ea typeface="Calibri"/>
                  <a:cs typeface="Calibri"/>
                  <a:sym typeface="Calibri"/>
                </a:rPr>
                <a:t>Bezahltes Suchmaschinenmarketing</a:t>
              </a:r>
              <a:endParaRPr b="0" i="0" sz="1800" u="none" cap="none" strike="noStrike">
                <a:solidFill>
                  <a:srgbClr val="000000"/>
                </a:solidFill>
                <a:latin typeface="Arial"/>
                <a:ea typeface="Arial"/>
                <a:cs typeface="Arial"/>
                <a:sym typeface="Arial"/>
              </a:endParaRPr>
            </a:p>
          </p:txBody>
        </p:sp>
        <p:sp>
          <p:nvSpPr>
            <p:cNvPr id="586" name="Google Shape;586;p44"/>
            <p:cNvSpPr/>
            <p:nvPr/>
          </p:nvSpPr>
          <p:spPr>
            <a:xfrm>
              <a:off x="2568615" y="1002620"/>
              <a:ext cx="200062" cy="2000625"/>
            </a:xfrm>
            <a:custGeom>
              <a:rect b="b" l="l" r="r" t="t"/>
              <a:pathLst>
                <a:path extrusionOk="0" h="120000" w="120000">
                  <a:moveTo>
                    <a:pt x="0" y="0"/>
                  </a:moveTo>
                  <a:lnTo>
                    <a:pt x="0" y="120000"/>
                  </a:lnTo>
                  <a:lnTo>
                    <a:pt x="120000" y="120000"/>
                  </a:lnTo>
                </a:path>
              </a:pathLst>
            </a:custGeom>
            <a:noFill/>
            <a:ln cap="flat" cmpd="sng" w="12700">
              <a:solidFill>
                <a:srgbClr val="035657"/>
              </a:solidFill>
              <a:prstDash val="solid"/>
              <a:miter lim="800000"/>
              <a:headEnd len="sm" w="sm" type="none"/>
              <a:tailEnd len="sm" w="sm" type="none"/>
            </a:ln>
          </p:spPr>
        </p:sp>
        <p:sp>
          <p:nvSpPr>
            <p:cNvPr id="587" name="Google Shape;587;p44"/>
            <p:cNvSpPr/>
            <p:nvPr/>
          </p:nvSpPr>
          <p:spPr>
            <a:xfrm>
              <a:off x="2768677" y="2503089"/>
              <a:ext cx="1600500" cy="1000312"/>
            </a:xfrm>
            <a:prstGeom prst="roundRect">
              <a:avLst>
                <a:gd fmla="val 10000" name="adj"/>
              </a:avLst>
            </a:prstGeom>
            <a:solidFill>
              <a:schemeClr val="lt1">
                <a:alpha val="89411"/>
              </a:schemeClr>
            </a:solidFill>
            <a:ln cap="flat" cmpd="sng" w="12700">
              <a:solidFill>
                <a:srgbClr val="056C6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44"/>
            <p:cNvSpPr txBox="1"/>
            <p:nvPr/>
          </p:nvSpPr>
          <p:spPr>
            <a:xfrm>
              <a:off x="2797975" y="2532387"/>
              <a:ext cx="1541904" cy="941716"/>
            </a:xfrm>
            <a:prstGeom prst="rect">
              <a:avLst/>
            </a:prstGeom>
            <a:noFill/>
            <a:ln>
              <a:noFill/>
            </a:ln>
          </p:spPr>
          <p:txBody>
            <a:bodyPr anchorCtr="0" anchor="ctr" bIns="26650" lIns="40000" spcFirstLastPara="1" rIns="40000" wrap="square" tIns="26650">
              <a:noAutofit/>
            </a:bodyPr>
            <a:lstStyle/>
            <a:p>
              <a:pPr indent="0" lvl="0" marL="0" marR="0" rtl="0" algn="ctr">
                <a:lnSpc>
                  <a:spcPct val="90000"/>
                </a:lnSpc>
                <a:spcBef>
                  <a:spcPts val="0"/>
                </a:spcBef>
                <a:spcAft>
                  <a:spcPts val="0"/>
                </a:spcAft>
                <a:buNone/>
              </a:pPr>
              <a:r>
                <a:rPr b="0" i="0" lang="en-US" sz="2100" u="none" cap="none" strike="noStrike">
                  <a:solidFill>
                    <a:schemeClr val="dk1"/>
                  </a:solidFill>
                  <a:latin typeface="Calibri"/>
                  <a:ea typeface="Calibri"/>
                  <a:cs typeface="Calibri"/>
                  <a:sym typeface="Calibri"/>
                </a:rPr>
                <a:t>Content-Marketing </a:t>
              </a:r>
              <a:endParaRPr b="0" i="0" sz="1400" u="none" cap="none" strike="noStrike">
                <a:solidFill>
                  <a:srgbClr val="000000"/>
                </a:solidFill>
                <a:latin typeface="Arial"/>
                <a:ea typeface="Arial"/>
                <a:cs typeface="Arial"/>
                <a:sym typeface="Arial"/>
              </a:endParaRPr>
            </a:p>
          </p:txBody>
        </p:sp>
        <p:sp>
          <p:nvSpPr>
            <p:cNvPr id="589" name="Google Shape;589;p44"/>
            <p:cNvSpPr/>
            <p:nvPr/>
          </p:nvSpPr>
          <p:spPr>
            <a:xfrm>
              <a:off x="2568615" y="1002620"/>
              <a:ext cx="200062" cy="3251015"/>
            </a:xfrm>
            <a:custGeom>
              <a:rect b="b" l="l" r="r" t="t"/>
              <a:pathLst>
                <a:path extrusionOk="0" h="120000" w="120000">
                  <a:moveTo>
                    <a:pt x="0" y="0"/>
                  </a:moveTo>
                  <a:lnTo>
                    <a:pt x="0" y="120000"/>
                  </a:lnTo>
                  <a:lnTo>
                    <a:pt x="120000" y="120000"/>
                  </a:lnTo>
                </a:path>
              </a:pathLst>
            </a:custGeom>
            <a:noFill/>
            <a:ln cap="flat" cmpd="sng" w="12700">
              <a:solidFill>
                <a:srgbClr val="035657"/>
              </a:solidFill>
              <a:prstDash val="solid"/>
              <a:miter lim="800000"/>
              <a:headEnd len="sm" w="sm" type="none"/>
              <a:tailEnd len="sm" w="sm" type="none"/>
            </a:ln>
          </p:spPr>
        </p:sp>
        <p:sp>
          <p:nvSpPr>
            <p:cNvPr id="590" name="Google Shape;590;p44"/>
            <p:cNvSpPr/>
            <p:nvPr/>
          </p:nvSpPr>
          <p:spPr>
            <a:xfrm>
              <a:off x="2768677" y="3753480"/>
              <a:ext cx="1600500" cy="1000312"/>
            </a:xfrm>
            <a:prstGeom prst="roundRect">
              <a:avLst>
                <a:gd fmla="val 10000" name="adj"/>
              </a:avLst>
            </a:prstGeom>
            <a:solidFill>
              <a:schemeClr val="lt1">
                <a:alpha val="89411"/>
              </a:schemeClr>
            </a:solidFill>
            <a:ln cap="flat" cmpd="sng" w="12700">
              <a:solidFill>
                <a:srgbClr val="056C6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44"/>
            <p:cNvSpPr txBox="1"/>
            <p:nvPr/>
          </p:nvSpPr>
          <p:spPr>
            <a:xfrm>
              <a:off x="2797975" y="3782778"/>
              <a:ext cx="1541904" cy="941716"/>
            </a:xfrm>
            <a:prstGeom prst="rect">
              <a:avLst/>
            </a:prstGeom>
            <a:noFill/>
            <a:ln>
              <a:noFill/>
            </a:ln>
          </p:spPr>
          <p:txBody>
            <a:bodyPr anchorCtr="0" anchor="ctr" bIns="26650" lIns="40000" spcFirstLastPara="1" rIns="40000" wrap="square" tIns="26650">
              <a:noAutofit/>
            </a:bodyPr>
            <a:lstStyle/>
            <a:p>
              <a:pPr indent="0" lvl="0" marL="0" marR="0" rtl="0" algn="ctr">
                <a:lnSpc>
                  <a:spcPct val="90000"/>
                </a:lnSpc>
                <a:spcBef>
                  <a:spcPts val="0"/>
                </a:spcBef>
                <a:spcAft>
                  <a:spcPts val="0"/>
                </a:spcAft>
                <a:buNone/>
              </a:pPr>
              <a:r>
                <a:rPr b="0" i="0" lang="en-US" sz="2100" u="none" cap="none" strike="noStrike">
                  <a:solidFill>
                    <a:schemeClr val="dk1"/>
                  </a:solidFill>
                  <a:latin typeface="Calibri"/>
                  <a:ea typeface="Calibri"/>
                  <a:cs typeface="Calibri"/>
                  <a:sym typeface="Calibri"/>
                </a:rPr>
                <a:t>Opt-in E-Mail-Marketing</a:t>
              </a:r>
              <a:endParaRPr b="0" i="0" sz="1400" u="none" cap="none" strike="noStrike">
                <a:solidFill>
                  <a:srgbClr val="000000"/>
                </a:solidFill>
                <a:latin typeface="Arial"/>
                <a:ea typeface="Arial"/>
                <a:cs typeface="Arial"/>
                <a:sym typeface="Arial"/>
              </a:endParaRPr>
            </a:p>
          </p:txBody>
        </p:sp>
        <p:sp>
          <p:nvSpPr>
            <p:cNvPr id="592" name="Google Shape;592;p44"/>
            <p:cNvSpPr/>
            <p:nvPr/>
          </p:nvSpPr>
          <p:spPr>
            <a:xfrm>
              <a:off x="4869334" y="2308"/>
              <a:ext cx="2000625" cy="1000312"/>
            </a:xfrm>
            <a:prstGeom prst="roundRect">
              <a:avLst>
                <a:gd fmla="val 10000" name="adj"/>
              </a:avLst>
            </a:prstGeom>
            <a:solidFill>
              <a:srgbClr val="056C6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44"/>
            <p:cNvSpPr txBox="1"/>
            <p:nvPr/>
          </p:nvSpPr>
          <p:spPr>
            <a:xfrm>
              <a:off x="4898632" y="31606"/>
              <a:ext cx="1942029" cy="941716"/>
            </a:xfrm>
            <a:prstGeom prst="rect">
              <a:avLst/>
            </a:prstGeom>
            <a:noFill/>
            <a:ln>
              <a:noFill/>
            </a:ln>
          </p:spPr>
          <p:txBody>
            <a:bodyPr anchorCtr="0" anchor="ctr" bIns="38100" lIns="57150" spcFirstLastPara="1" rIns="57150" wrap="square" tIns="38100">
              <a:noAutofit/>
            </a:bodyPr>
            <a:lstStyle/>
            <a:p>
              <a:pPr indent="0" lvl="0" marL="0" marR="0" rtl="0" algn="ctr">
                <a:lnSpc>
                  <a:spcPct val="90000"/>
                </a:lnSpc>
                <a:spcBef>
                  <a:spcPts val="0"/>
                </a:spcBef>
                <a:spcAft>
                  <a:spcPts val="0"/>
                </a:spcAft>
                <a:buClr>
                  <a:schemeClr val="lt1"/>
                </a:buClr>
                <a:buSzPts val="3000"/>
                <a:buFont typeface="Calibri"/>
                <a:buNone/>
              </a:pPr>
              <a:r>
                <a:rPr b="0" i="0" lang="en-US" sz="3000" u="none" cap="none" strike="noStrike">
                  <a:solidFill>
                    <a:schemeClr val="lt1"/>
                  </a:solidFill>
                  <a:latin typeface="Calibri"/>
                  <a:ea typeface="Calibri"/>
                  <a:cs typeface="Calibri"/>
                  <a:sym typeface="Calibri"/>
                </a:rPr>
                <a:t>Outbound Marketing</a:t>
              </a:r>
              <a:endParaRPr b="0" i="0" sz="1400" u="none" cap="none" strike="noStrike">
                <a:solidFill>
                  <a:srgbClr val="000000"/>
                </a:solidFill>
                <a:latin typeface="Arial"/>
                <a:ea typeface="Arial"/>
                <a:cs typeface="Arial"/>
                <a:sym typeface="Arial"/>
              </a:endParaRPr>
            </a:p>
          </p:txBody>
        </p:sp>
        <p:sp>
          <p:nvSpPr>
            <p:cNvPr id="594" name="Google Shape;594;p44"/>
            <p:cNvSpPr/>
            <p:nvPr/>
          </p:nvSpPr>
          <p:spPr>
            <a:xfrm>
              <a:off x="5069396" y="1002620"/>
              <a:ext cx="200062" cy="750234"/>
            </a:xfrm>
            <a:custGeom>
              <a:rect b="b" l="l" r="r" t="t"/>
              <a:pathLst>
                <a:path extrusionOk="0" h="120000" w="120000">
                  <a:moveTo>
                    <a:pt x="0" y="0"/>
                  </a:moveTo>
                  <a:lnTo>
                    <a:pt x="0" y="120000"/>
                  </a:lnTo>
                  <a:lnTo>
                    <a:pt x="120000" y="120000"/>
                  </a:lnTo>
                </a:path>
              </a:pathLst>
            </a:custGeom>
            <a:noFill/>
            <a:ln cap="flat" cmpd="sng" w="12700">
              <a:solidFill>
                <a:srgbClr val="035657"/>
              </a:solidFill>
              <a:prstDash val="solid"/>
              <a:miter lim="800000"/>
              <a:headEnd len="sm" w="sm" type="none"/>
              <a:tailEnd len="sm" w="sm" type="none"/>
            </a:ln>
          </p:spPr>
        </p:sp>
        <p:sp>
          <p:nvSpPr>
            <p:cNvPr id="595" name="Google Shape;595;p44"/>
            <p:cNvSpPr/>
            <p:nvPr/>
          </p:nvSpPr>
          <p:spPr>
            <a:xfrm>
              <a:off x="5269459" y="1252698"/>
              <a:ext cx="1600500" cy="1000312"/>
            </a:xfrm>
            <a:prstGeom prst="roundRect">
              <a:avLst>
                <a:gd fmla="val 10000" name="adj"/>
              </a:avLst>
            </a:prstGeom>
            <a:solidFill>
              <a:schemeClr val="lt1">
                <a:alpha val="89411"/>
              </a:schemeClr>
            </a:solidFill>
            <a:ln cap="flat" cmpd="sng" w="12700">
              <a:solidFill>
                <a:srgbClr val="056C6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44"/>
            <p:cNvSpPr txBox="1"/>
            <p:nvPr/>
          </p:nvSpPr>
          <p:spPr>
            <a:xfrm>
              <a:off x="5298757" y="1281996"/>
              <a:ext cx="1541904" cy="941716"/>
            </a:xfrm>
            <a:prstGeom prst="rect">
              <a:avLst/>
            </a:prstGeom>
            <a:noFill/>
            <a:ln>
              <a:noFill/>
            </a:ln>
          </p:spPr>
          <p:txBody>
            <a:bodyPr anchorCtr="0" anchor="ctr" bIns="26650" lIns="40000" spcFirstLastPara="1" rIns="40000" wrap="square" tIns="26650">
              <a:noAutofit/>
            </a:bodyPr>
            <a:lstStyle/>
            <a:p>
              <a:pPr indent="0" lvl="0" marL="0" marR="0" rtl="0" algn="ctr">
                <a:lnSpc>
                  <a:spcPct val="90000"/>
                </a:lnSpc>
                <a:spcBef>
                  <a:spcPts val="0"/>
                </a:spcBef>
                <a:spcAft>
                  <a:spcPts val="0"/>
                </a:spcAft>
                <a:buClr>
                  <a:schemeClr val="dk1"/>
                </a:buClr>
                <a:buSzPts val="2100"/>
                <a:buFont typeface="Calibri"/>
                <a:buNone/>
              </a:pPr>
              <a:r>
                <a:rPr b="0" i="0" lang="en-US" sz="2100" u="none" cap="none" strike="noStrike">
                  <a:solidFill>
                    <a:schemeClr val="dk1"/>
                  </a:solidFill>
                  <a:latin typeface="Calibri"/>
                  <a:ea typeface="Calibri"/>
                  <a:cs typeface="Calibri"/>
                  <a:sym typeface="Calibri"/>
                </a:rPr>
                <a:t>Cold Calling </a:t>
              </a:r>
              <a:endParaRPr b="0" i="0" sz="1400" u="none" cap="none" strike="noStrike">
                <a:solidFill>
                  <a:srgbClr val="000000"/>
                </a:solidFill>
                <a:latin typeface="Arial"/>
                <a:ea typeface="Arial"/>
                <a:cs typeface="Arial"/>
                <a:sym typeface="Arial"/>
              </a:endParaRPr>
            </a:p>
          </p:txBody>
        </p:sp>
        <p:sp>
          <p:nvSpPr>
            <p:cNvPr id="597" name="Google Shape;597;p44"/>
            <p:cNvSpPr/>
            <p:nvPr/>
          </p:nvSpPr>
          <p:spPr>
            <a:xfrm>
              <a:off x="5069396" y="1002620"/>
              <a:ext cx="200062" cy="2000625"/>
            </a:xfrm>
            <a:custGeom>
              <a:rect b="b" l="l" r="r" t="t"/>
              <a:pathLst>
                <a:path extrusionOk="0" h="120000" w="120000">
                  <a:moveTo>
                    <a:pt x="0" y="0"/>
                  </a:moveTo>
                  <a:lnTo>
                    <a:pt x="0" y="120000"/>
                  </a:lnTo>
                  <a:lnTo>
                    <a:pt x="120000" y="120000"/>
                  </a:lnTo>
                </a:path>
              </a:pathLst>
            </a:custGeom>
            <a:noFill/>
            <a:ln cap="flat" cmpd="sng" w="12700">
              <a:solidFill>
                <a:srgbClr val="035657"/>
              </a:solidFill>
              <a:prstDash val="solid"/>
              <a:miter lim="800000"/>
              <a:headEnd len="sm" w="sm" type="none"/>
              <a:tailEnd len="sm" w="sm" type="none"/>
            </a:ln>
          </p:spPr>
        </p:sp>
        <p:sp>
          <p:nvSpPr>
            <p:cNvPr id="598" name="Google Shape;598;p44"/>
            <p:cNvSpPr/>
            <p:nvPr/>
          </p:nvSpPr>
          <p:spPr>
            <a:xfrm>
              <a:off x="5269459" y="2503089"/>
              <a:ext cx="1600500" cy="1000312"/>
            </a:xfrm>
            <a:prstGeom prst="roundRect">
              <a:avLst>
                <a:gd fmla="val 10000" name="adj"/>
              </a:avLst>
            </a:prstGeom>
            <a:solidFill>
              <a:schemeClr val="lt1">
                <a:alpha val="89411"/>
              </a:schemeClr>
            </a:solidFill>
            <a:ln cap="flat" cmpd="sng" w="12700">
              <a:solidFill>
                <a:srgbClr val="056C6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44"/>
            <p:cNvSpPr txBox="1"/>
            <p:nvPr/>
          </p:nvSpPr>
          <p:spPr>
            <a:xfrm>
              <a:off x="5298757" y="2532387"/>
              <a:ext cx="1541904" cy="941716"/>
            </a:xfrm>
            <a:prstGeom prst="rect">
              <a:avLst/>
            </a:prstGeom>
            <a:noFill/>
            <a:ln>
              <a:noFill/>
            </a:ln>
          </p:spPr>
          <p:txBody>
            <a:bodyPr anchorCtr="0" anchor="ctr" bIns="26650" lIns="40000" spcFirstLastPara="1" rIns="40000" wrap="square" tIns="26650">
              <a:noAutofit/>
            </a:bodyPr>
            <a:lstStyle/>
            <a:p>
              <a:pPr indent="0" lvl="0" marL="0" marR="0" rtl="0" algn="ctr">
                <a:lnSpc>
                  <a:spcPct val="90000"/>
                </a:lnSpc>
                <a:spcBef>
                  <a:spcPts val="0"/>
                </a:spcBef>
                <a:spcAft>
                  <a:spcPts val="0"/>
                </a:spcAft>
                <a:buNone/>
              </a:pPr>
              <a:r>
                <a:rPr b="0" i="0" lang="en-US" sz="2100" u="none" cap="none" strike="noStrike">
                  <a:solidFill>
                    <a:schemeClr val="dk1"/>
                  </a:solidFill>
                  <a:latin typeface="Calibri"/>
                  <a:ea typeface="Calibri"/>
                  <a:cs typeface="Calibri"/>
                  <a:sym typeface="Calibri"/>
                </a:rPr>
                <a:t>Störende Werbung</a:t>
              </a:r>
              <a:endParaRPr b="0" i="0" sz="1400" u="none" cap="none" strike="noStrike">
                <a:solidFill>
                  <a:srgbClr val="000000"/>
                </a:solidFill>
                <a:latin typeface="Arial"/>
                <a:ea typeface="Arial"/>
                <a:cs typeface="Arial"/>
                <a:sym typeface="Arial"/>
              </a:endParaRPr>
            </a:p>
          </p:txBody>
        </p:sp>
        <p:sp>
          <p:nvSpPr>
            <p:cNvPr id="600" name="Google Shape;600;p44"/>
            <p:cNvSpPr/>
            <p:nvPr/>
          </p:nvSpPr>
          <p:spPr>
            <a:xfrm>
              <a:off x="5069396" y="1002620"/>
              <a:ext cx="200062" cy="3251015"/>
            </a:xfrm>
            <a:custGeom>
              <a:rect b="b" l="l" r="r" t="t"/>
              <a:pathLst>
                <a:path extrusionOk="0" h="120000" w="120000">
                  <a:moveTo>
                    <a:pt x="0" y="0"/>
                  </a:moveTo>
                  <a:lnTo>
                    <a:pt x="0" y="120000"/>
                  </a:lnTo>
                  <a:lnTo>
                    <a:pt x="120000" y="120000"/>
                  </a:lnTo>
                </a:path>
              </a:pathLst>
            </a:custGeom>
            <a:noFill/>
            <a:ln cap="flat" cmpd="sng" w="12700">
              <a:solidFill>
                <a:srgbClr val="035657"/>
              </a:solidFill>
              <a:prstDash val="solid"/>
              <a:miter lim="800000"/>
              <a:headEnd len="sm" w="sm" type="none"/>
              <a:tailEnd len="sm" w="sm" type="none"/>
            </a:ln>
          </p:spPr>
        </p:sp>
        <p:sp>
          <p:nvSpPr>
            <p:cNvPr id="601" name="Google Shape;601;p44"/>
            <p:cNvSpPr/>
            <p:nvPr/>
          </p:nvSpPr>
          <p:spPr>
            <a:xfrm>
              <a:off x="5269459" y="3753480"/>
              <a:ext cx="1600500" cy="1000312"/>
            </a:xfrm>
            <a:prstGeom prst="roundRect">
              <a:avLst>
                <a:gd fmla="val 10000" name="adj"/>
              </a:avLst>
            </a:prstGeom>
            <a:solidFill>
              <a:schemeClr val="lt1">
                <a:alpha val="89411"/>
              </a:schemeClr>
            </a:solidFill>
            <a:ln cap="flat" cmpd="sng" w="12700">
              <a:solidFill>
                <a:srgbClr val="056C6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44"/>
            <p:cNvSpPr txBox="1"/>
            <p:nvPr/>
          </p:nvSpPr>
          <p:spPr>
            <a:xfrm>
              <a:off x="5298757" y="3782778"/>
              <a:ext cx="1541904" cy="941716"/>
            </a:xfrm>
            <a:prstGeom prst="rect">
              <a:avLst/>
            </a:prstGeom>
            <a:noFill/>
            <a:ln>
              <a:noFill/>
            </a:ln>
          </p:spPr>
          <p:txBody>
            <a:bodyPr anchorCtr="0" anchor="ctr" bIns="26650" lIns="40000" spcFirstLastPara="1" rIns="40000" wrap="square" tIns="26650">
              <a:noAutofit/>
            </a:bodyPr>
            <a:lstStyle/>
            <a:p>
              <a:pPr indent="0" lvl="0" marL="0" marR="0" rtl="0" algn="ctr">
                <a:lnSpc>
                  <a:spcPct val="90000"/>
                </a:lnSpc>
                <a:spcBef>
                  <a:spcPts val="0"/>
                </a:spcBef>
                <a:spcAft>
                  <a:spcPts val="0"/>
                </a:spcAft>
                <a:buClr>
                  <a:schemeClr val="dk1"/>
                </a:buClr>
                <a:buSzPts val="2100"/>
                <a:buFont typeface="Calibri"/>
                <a:buNone/>
              </a:pPr>
              <a:r>
                <a:rPr b="0" i="0" lang="en-US" sz="2100" u="none" cap="none" strike="noStrike">
                  <a:solidFill>
                    <a:schemeClr val="dk1"/>
                  </a:solidFill>
                  <a:latin typeface="Calibri"/>
                  <a:ea typeface="Calibri"/>
                  <a:cs typeface="Calibri"/>
                  <a:sym typeface="Calibri"/>
                </a:rPr>
                <a:t>Email Spam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45"/>
          <p:cNvSpPr txBox="1"/>
          <p:nvPr>
            <p:ph idx="1" type="body"/>
          </p:nvPr>
        </p:nvSpPr>
        <p:spPr>
          <a:xfrm>
            <a:off x="798381" y="1601175"/>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b="1" lang="en-US" sz="2000"/>
              <a:t>Inbound Marketing</a:t>
            </a:r>
            <a:r>
              <a:rPr lang="en-US" sz="2000"/>
              <a:t>: Konzentriert sich auf die Gewinnung potenzieller Kunden oder Spender durch unbezahlte Werbung und Content-Marketing wie SEO, Social Media, Blogging und die Produktion wertvoller Inhalte. Es zielt darauf ab, Leads auf natürliche und unaufdringliche Weise zu gewinnen, das Engagement zu fördern und Beziehungen aufzubauen.</a:t>
            </a:r>
            <a:endParaRPr sz="2000"/>
          </a:p>
          <a:p>
            <a:pPr indent="-342900" lvl="0" marL="342900" rtl="0" algn="l">
              <a:lnSpc>
                <a:spcPct val="90000"/>
              </a:lnSpc>
              <a:spcBef>
                <a:spcPts val="1000"/>
              </a:spcBef>
              <a:spcAft>
                <a:spcPts val="0"/>
              </a:spcAft>
              <a:buSzPts val="2400"/>
              <a:buChar char="•"/>
            </a:pPr>
            <a:r>
              <a:rPr b="1" lang="en-US" sz="2000"/>
              <a:t>Outbound Marketing: </a:t>
            </a:r>
            <a:r>
              <a:rPr lang="en-US" sz="2000"/>
              <a:t>Verlässt sich auf bezahlte Methoden, um die Aufmerksamkeit potenzieller Leads durch Taktiken wie bezahlte Werbung, Pressemitteilungen und engagierte Vertriebsteams zu "kaufen". Es unterbricht das normale Surf- oder Leseerlebnis der Zielgruppe und wird oft als aufdringlich empfunden.</a:t>
            </a:r>
            <a:endParaRPr sz="2000"/>
          </a:p>
          <a:p>
            <a:pPr indent="-342900" lvl="0" marL="342900" rtl="0" algn="l">
              <a:lnSpc>
                <a:spcPct val="90000"/>
              </a:lnSpc>
              <a:spcBef>
                <a:spcPts val="1000"/>
              </a:spcBef>
              <a:spcAft>
                <a:spcPts val="0"/>
              </a:spcAft>
              <a:buSzPts val="2400"/>
              <a:buChar char="•"/>
            </a:pPr>
            <a:r>
              <a:rPr b="1" lang="en-US" sz="2000"/>
              <a:t>Key Difference</a:t>
            </a:r>
            <a:r>
              <a:rPr lang="en-US" sz="2000"/>
              <a:t>: Beim Inbound-Marketing geht es darum, Leads organisch zu gewinnen, indem man einen Mehrwert bietet und Verbindungen aufbaut, während beim Outbound-Marketing versucht wird, Leads durch bezahlte Werbung und direkte Kontaktaufnahme zu erreichen, wobei ihre Erfahrung oft unterbrochen wird.</a:t>
            </a:r>
            <a:endParaRPr sz="2000"/>
          </a:p>
          <a:p>
            <a:pPr indent="-190500" lvl="0" marL="342900" rtl="0" algn="l">
              <a:lnSpc>
                <a:spcPct val="90000"/>
              </a:lnSpc>
              <a:spcBef>
                <a:spcPts val="1000"/>
              </a:spcBef>
              <a:spcAft>
                <a:spcPts val="0"/>
              </a:spcAft>
              <a:buClr>
                <a:srgbClr val="000000"/>
              </a:buClr>
              <a:buSzPts val="2400"/>
              <a:buNone/>
            </a:pPr>
            <a:r>
              <a:t/>
            </a:r>
            <a:endParaRPr sz="2000"/>
          </a:p>
          <a:p>
            <a:pPr indent="-190500" lvl="0" marL="342900" rtl="0" algn="l">
              <a:lnSpc>
                <a:spcPct val="90000"/>
              </a:lnSpc>
              <a:spcBef>
                <a:spcPts val="1000"/>
              </a:spcBef>
              <a:spcAft>
                <a:spcPts val="0"/>
              </a:spcAft>
              <a:buClr>
                <a:srgbClr val="000000"/>
              </a:buClr>
              <a:buSzPts val="2400"/>
              <a:buNone/>
            </a:pPr>
            <a:r>
              <a:t/>
            </a:r>
            <a:endParaRPr sz="2000"/>
          </a:p>
          <a:p>
            <a:pPr indent="-190500" lvl="0" marL="342900" rtl="0" algn="l">
              <a:lnSpc>
                <a:spcPct val="90000"/>
              </a:lnSpc>
              <a:spcBef>
                <a:spcPts val="1000"/>
              </a:spcBef>
              <a:spcAft>
                <a:spcPts val="0"/>
              </a:spcAft>
              <a:buClr>
                <a:srgbClr val="000000"/>
              </a:buClr>
              <a:buSzPts val="2400"/>
              <a:buNone/>
            </a:pPr>
            <a:r>
              <a:t/>
            </a:r>
            <a:endParaRPr sz="2000"/>
          </a:p>
          <a:p>
            <a:pPr indent="-190500" lvl="0" marL="342900" rtl="0" algn="l">
              <a:lnSpc>
                <a:spcPct val="90000"/>
              </a:lnSpc>
              <a:spcBef>
                <a:spcPts val="1000"/>
              </a:spcBef>
              <a:spcAft>
                <a:spcPts val="0"/>
              </a:spcAft>
              <a:buClr>
                <a:srgbClr val="000000"/>
              </a:buClr>
              <a:buSzPts val="2400"/>
              <a:buNone/>
            </a:pPr>
            <a:r>
              <a:t/>
            </a:r>
            <a:endParaRPr sz="2000"/>
          </a:p>
          <a:p>
            <a:pPr indent="-190500" lvl="0" marL="342900" rtl="0" algn="l">
              <a:lnSpc>
                <a:spcPct val="90000"/>
              </a:lnSpc>
              <a:spcBef>
                <a:spcPts val="1000"/>
              </a:spcBef>
              <a:spcAft>
                <a:spcPts val="0"/>
              </a:spcAft>
              <a:buClr>
                <a:srgbClr val="000000"/>
              </a:buClr>
              <a:buSzPts val="2400"/>
              <a:buNone/>
            </a:pPr>
            <a:r>
              <a:t/>
            </a:r>
            <a:endParaRPr sz="2000"/>
          </a:p>
        </p:txBody>
      </p:sp>
      <p:sp>
        <p:nvSpPr>
          <p:cNvPr id="609" name="Google Shape;609;p45"/>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Inbound- vs. Outbound-Marketing </a:t>
            </a:r>
            <a:br>
              <a:rPr lang="en-US"/>
            </a:b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46"/>
          <p:cNvSpPr txBox="1"/>
          <p:nvPr>
            <p:ph idx="1" type="body"/>
          </p:nvPr>
        </p:nvSpPr>
        <p:spPr>
          <a:xfrm>
            <a:off x="798381" y="1537379"/>
            <a:ext cx="10595237" cy="399502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400"/>
              <a:buNone/>
            </a:pPr>
            <a:r>
              <a:rPr lang="en-US" sz="2000"/>
              <a:t>Für viele gemeinnützige Organisationen konzentrieren wir uns auf unsere Sache, und sich die Zeit zu nehmen, einen Marketingplan zu entwickeln, kann sich wie eine Verschwendung von Ressourcen anfühlen, aber die Investition in Inbound-Marketing kann es:</a:t>
            </a:r>
            <a:endParaRPr b="1" sz="2000"/>
          </a:p>
          <a:p>
            <a:pPr indent="-342900" lvl="0" marL="342900" rtl="0" algn="l">
              <a:lnSpc>
                <a:spcPct val="90000"/>
              </a:lnSpc>
              <a:spcBef>
                <a:spcPts val="1000"/>
              </a:spcBef>
              <a:spcAft>
                <a:spcPts val="0"/>
              </a:spcAft>
              <a:buSzPts val="2400"/>
              <a:buChar char="•"/>
            </a:pPr>
            <a:r>
              <a:rPr b="1" lang="en-US" sz="2000"/>
              <a:t>Sensibilisierung</a:t>
            </a:r>
            <a:r>
              <a:rPr lang="en-US" sz="2000"/>
              <a:t>: Inbound-Marketing trägt dazu bei, die Markenbekanntheit Ihrer gemeinnützigen Organisation zu steigern, Ihr Anliegen bekannt zu machen und ein breiteres Publikum zu erreichen.</a:t>
            </a:r>
            <a:endParaRPr sz="2000"/>
          </a:p>
          <a:p>
            <a:pPr indent="-342900" lvl="0" marL="342900" rtl="0" algn="l">
              <a:lnSpc>
                <a:spcPct val="90000"/>
              </a:lnSpc>
              <a:spcBef>
                <a:spcPts val="1000"/>
              </a:spcBef>
              <a:spcAft>
                <a:spcPts val="0"/>
              </a:spcAft>
              <a:buSzPts val="2400"/>
              <a:buChar char="•"/>
            </a:pPr>
            <a:r>
              <a:rPr b="1" lang="en-US" sz="2000"/>
              <a:t>Spendenaktionen vorantreiben</a:t>
            </a:r>
            <a:r>
              <a:rPr lang="en-US" sz="2000"/>
              <a:t>: Non-Profit-Marketing spielt eine entscheidende Rolle bei der Mittelbeschaffung und zieht mehr potenzielle Mittel an, wenn mehr Menschen auf Ihre Organisation aufmerksam warden.</a:t>
            </a:r>
            <a:endParaRPr sz="2000"/>
          </a:p>
          <a:p>
            <a:pPr indent="-342900" lvl="0" marL="342900" rtl="0" algn="l">
              <a:lnSpc>
                <a:spcPct val="90000"/>
              </a:lnSpc>
              <a:spcBef>
                <a:spcPts val="1000"/>
              </a:spcBef>
              <a:spcAft>
                <a:spcPts val="0"/>
              </a:spcAft>
              <a:buSzPts val="2400"/>
              <a:buChar char="•"/>
            </a:pPr>
            <a:r>
              <a:rPr b="1" lang="en-US" sz="2000"/>
              <a:t>Förderung von Spendermitgliedschaften und wiederkehrenden Spenden</a:t>
            </a:r>
            <a:r>
              <a:rPr lang="en-US" sz="2000"/>
              <a:t>: Inbound-Marketing ermöglicht es Ihnen, Spendenmitgliedschaften und monatliche Spendenprogramme zu bewerben, die Wahrscheinlichkeit wiederkehrender Spenden zu erhöhen und eine stetige Finanzierungsquelle bereitzustellen.</a:t>
            </a:r>
            <a:endParaRPr sz="2000"/>
          </a:p>
          <a:p>
            <a:pPr indent="-190500" lvl="0" marL="342900" rtl="0" algn="l">
              <a:lnSpc>
                <a:spcPct val="90000"/>
              </a:lnSpc>
              <a:spcBef>
                <a:spcPts val="1000"/>
              </a:spcBef>
              <a:spcAft>
                <a:spcPts val="0"/>
              </a:spcAft>
              <a:buClr>
                <a:srgbClr val="000000"/>
              </a:buClr>
              <a:buSzPts val="2400"/>
              <a:buNone/>
            </a:pPr>
            <a:r>
              <a:t/>
            </a:r>
            <a:endParaRPr sz="2000"/>
          </a:p>
        </p:txBody>
      </p:sp>
      <p:sp>
        <p:nvSpPr>
          <p:cNvPr id="616" name="Google Shape;616;p46"/>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Warum in Inbound-Marketing investieren? </a:t>
            </a:r>
            <a:br>
              <a:rPr lang="en-US"/>
            </a:b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47"/>
          <p:cNvSpPr txBox="1"/>
          <p:nvPr>
            <p:ph idx="1" type="body"/>
          </p:nvPr>
        </p:nvSpPr>
        <p:spPr>
          <a:xfrm>
            <a:off x="798381" y="1750034"/>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b="1" lang="en-US" sz="2000"/>
              <a:t>Freiwillige rekrutieren : </a:t>
            </a:r>
            <a:r>
              <a:rPr lang="en-US" sz="2000"/>
              <a:t>Die Vermarktung Ihrer gemeinnützigen Organisation trägt dazu bei, Freiwillige zu gewinnen, die für Ihre Organisation von entscheidender Bedeutung sind, da sie nicht nur bereit sind, ihre Zeit einzubringen, sondern auch eher bereit sind, zu spenden.</a:t>
            </a:r>
            <a:endParaRPr sz="2000"/>
          </a:p>
          <a:p>
            <a:pPr indent="-342900" lvl="0" marL="342900" rtl="0" algn="l">
              <a:lnSpc>
                <a:spcPct val="90000"/>
              </a:lnSpc>
              <a:spcBef>
                <a:spcPts val="1000"/>
              </a:spcBef>
              <a:spcAft>
                <a:spcPts val="0"/>
              </a:spcAft>
              <a:buSzPts val="2400"/>
              <a:buChar char="•"/>
            </a:pPr>
            <a:r>
              <a:rPr b="1" lang="en-US" sz="2000"/>
              <a:t>Dienstleistungen bewerben: </a:t>
            </a:r>
            <a:r>
              <a:rPr lang="en-US" sz="2000"/>
              <a:t>Inbound-Marketing ermöglicht es Ihnen, die Auswirkungen Ihrer gemeinnützigen Organisation auf die Menschen, Tiere oder Anliegen, die Sie unterstützen, zu präsentieren und mehr Personen zu erreichen, die von Ihren Dienstleistungen profitieren könnten.</a:t>
            </a:r>
            <a:endParaRPr sz="2000"/>
          </a:p>
          <a:p>
            <a:pPr indent="0" lvl="0" marL="0" rtl="0" algn="l">
              <a:lnSpc>
                <a:spcPct val="90000"/>
              </a:lnSpc>
              <a:spcBef>
                <a:spcPts val="1000"/>
              </a:spcBef>
              <a:spcAft>
                <a:spcPts val="0"/>
              </a:spcAft>
              <a:buSzPts val="2400"/>
              <a:buNone/>
            </a:pPr>
            <a:br>
              <a:rPr lang="en-US" sz="2000"/>
            </a:br>
            <a:r>
              <a:rPr lang="en-US" sz="2000"/>
              <a:t>Durch Investitionen in Inbound-Marketing-Strategien kann Ihre gemeinnützige Organisation eine größere Sichtbarkeit erreichen, Unterstützer binden und einen größeren Einfluss auf Ihre Community haben.</a:t>
            </a:r>
            <a:endParaRPr sz="2000"/>
          </a:p>
          <a:p>
            <a:pPr indent="0" lvl="0" marL="0" rtl="0" algn="l">
              <a:lnSpc>
                <a:spcPct val="90000"/>
              </a:lnSpc>
              <a:spcBef>
                <a:spcPts val="1000"/>
              </a:spcBef>
              <a:spcAft>
                <a:spcPts val="0"/>
              </a:spcAft>
              <a:buClr>
                <a:srgbClr val="000000"/>
              </a:buClr>
              <a:buSzPts val="2400"/>
              <a:buNone/>
            </a:pPr>
            <a:r>
              <a:t/>
            </a:r>
            <a:endParaRPr sz="2000"/>
          </a:p>
          <a:p>
            <a:pPr indent="0" lvl="0" marL="0" rtl="0" algn="l">
              <a:lnSpc>
                <a:spcPct val="90000"/>
              </a:lnSpc>
              <a:spcBef>
                <a:spcPts val="1000"/>
              </a:spcBef>
              <a:spcAft>
                <a:spcPts val="0"/>
              </a:spcAft>
              <a:buClr>
                <a:srgbClr val="000000"/>
              </a:buClr>
              <a:buSzPts val="2400"/>
              <a:buNone/>
            </a:pPr>
            <a:r>
              <a:t/>
            </a:r>
            <a:endParaRPr sz="2000"/>
          </a:p>
          <a:p>
            <a:pPr indent="0" lvl="0" marL="0" rtl="0" algn="l">
              <a:lnSpc>
                <a:spcPct val="90000"/>
              </a:lnSpc>
              <a:spcBef>
                <a:spcPts val="1000"/>
              </a:spcBef>
              <a:spcAft>
                <a:spcPts val="0"/>
              </a:spcAft>
              <a:buClr>
                <a:srgbClr val="000000"/>
              </a:buClr>
              <a:buSzPts val="2400"/>
              <a:buNone/>
            </a:pPr>
            <a:r>
              <a:t/>
            </a:r>
            <a:endParaRPr sz="2000"/>
          </a:p>
          <a:p>
            <a:pPr indent="0" lvl="0" marL="0" rtl="0" algn="l">
              <a:lnSpc>
                <a:spcPct val="90000"/>
              </a:lnSpc>
              <a:spcBef>
                <a:spcPts val="1000"/>
              </a:spcBef>
              <a:spcAft>
                <a:spcPts val="0"/>
              </a:spcAft>
              <a:buClr>
                <a:srgbClr val="000000"/>
              </a:buClr>
              <a:buSzPts val="2400"/>
              <a:buNone/>
            </a:pPr>
            <a:r>
              <a:t/>
            </a:r>
            <a:endParaRPr sz="2000"/>
          </a:p>
          <a:p>
            <a:pPr indent="0" lvl="0" marL="0" rtl="0" algn="l">
              <a:lnSpc>
                <a:spcPct val="90000"/>
              </a:lnSpc>
              <a:spcBef>
                <a:spcPts val="1000"/>
              </a:spcBef>
              <a:spcAft>
                <a:spcPts val="0"/>
              </a:spcAft>
              <a:buClr>
                <a:srgbClr val="000000"/>
              </a:buClr>
              <a:buSzPts val="2400"/>
              <a:buNone/>
            </a:pPr>
            <a:r>
              <a:t/>
            </a:r>
            <a:endParaRPr sz="2000"/>
          </a:p>
          <a:p>
            <a:pPr indent="-190500" lvl="0" marL="342900" rtl="0" algn="l">
              <a:lnSpc>
                <a:spcPct val="90000"/>
              </a:lnSpc>
              <a:spcBef>
                <a:spcPts val="1000"/>
              </a:spcBef>
              <a:spcAft>
                <a:spcPts val="0"/>
              </a:spcAft>
              <a:buClr>
                <a:srgbClr val="000000"/>
              </a:buClr>
              <a:buSzPts val="2400"/>
              <a:buNone/>
            </a:pPr>
            <a:r>
              <a:t/>
            </a:r>
            <a:endParaRPr sz="2000"/>
          </a:p>
          <a:p>
            <a:pPr indent="-190500" lvl="0" marL="342900" rtl="0" algn="l">
              <a:lnSpc>
                <a:spcPct val="90000"/>
              </a:lnSpc>
              <a:spcBef>
                <a:spcPts val="1000"/>
              </a:spcBef>
              <a:spcAft>
                <a:spcPts val="0"/>
              </a:spcAft>
              <a:buClr>
                <a:srgbClr val="000000"/>
              </a:buClr>
              <a:buSzPts val="2400"/>
              <a:buNone/>
            </a:pPr>
            <a:r>
              <a:t/>
            </a:r>
            <a:endParaRPr sz="2000"/>
          </a:p>
          <a:p>
            <a:pPr indent="-190500" lvl="0" marL="342900" rtl="0" algn="l">
              <a:lnSpc>
                <a:spcPct val="90000"/>
              </a:lnSpc>
              <a:spcBef>
                <a:spcPts val="1000"/>
              </a:spcBef>
              <a:spcAft>
                <a:spcPts val="0"/>
              </a:spcAft>
              <a:buClr>
                <a:srgbClr val="000000"/>
              </a:buClr>
              <a:buSzPts val="2400"/>
              <a:buNone/>
            </a:pPr>
            <a:r>
              <a:t/>
            </a:r>
            <a:endParaRPr sz="2000"/>
          </a:p>
        </p:txBody>
      </p:sp>
      <p:sp>
        <p:nvSpPr>
          <p:cNvPr id="623" name="Google Shape;623;p47"/>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Warum in Inbound-Marketing investieren?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48"/>
          <p:cNvSpPr txBox="1"/>
          <p:nvPr>
            <p:ph idx="1" type="body"/>
          </p:nvPr>
        </p:nvSpPr>
        <p:spPr>
          <a:xfrm>
            <a:off x="1057857" y="2526411"/>
            <a:ext cx="4866900" cy="30261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2400"/>
              <a:buNone/>
            </a:pPr>
            <a:r>
              <a:rPr lang="en-US" sz="2200"/>
              <a:t>Inbound-Marketing ist ein leistungsstarker Ansatz für gemeinnützige Organisationen, um Unterstützer zu gewinnen und zu binden.</a:t>
            </a:r>
            <a:endParaRPr sz="2200"/>
          </a:p>
          <a:p>
            <a:pPr indent="-228600" lvl="0" marL="228600" rtl="0" algn="l">
              <a:lnSpc>
                <a:spcPct val="90000"/>
              </a:lnSpc>
              <a:spcBef>
                <a:spcPts val="0"/>
              </a:spcBef>
              <a:spcAft>
                <a:spcPts val="0"/>
              </a:spcAft>
              <a:buSzPts val="2400"/>
              <a:buNone/>
            </a:pPr>
            <a:br>
              <a:rPr lang="en-US" sz="2200"/>
            </a:br>
            <a:r>
              <a:rPr lang="en-US" sz="2200"/>
              <a:t>Durch die Konzentration auf zielgruppenorientierte Strategien können gemeinnützige Organisationen ihre Wirkung steigern und ihre Ziele erreichen</a:t>
            </a:r>
            <a:br>
              <a:rPr lang="en-US" sz="2200"/>
            </a:br>
            <a:endParaRPr sz="2200"/>
          </a:p>
        </p:txBody>
      </p:sp>
      <p:sp>
        <p:nvSpPr>
          <p:cNvPr id="629" name="Google Shape;629;p48"/>
          <p:cNvSpPr txBox="1"/>
          <p:nvPr>
            <p:ph idx="2" type="body"/>
          </p:nvPr>
        </p:nvSpPr>
        <p:spPr>
          <a:xfrm>
            <a:off x="898357" y="890242"/>
            <a:ext cx="5425169"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Einführung in das zielgruppenzentrierte Inbound-Marketing </a:t>
            </a:r>
            <a:br>
              <a:rPr lang="en-US"/>
            </a:br>
            <a:endParaRPr/>
          </a:p>
        </p:txBody>
      </p:sp>
      <p:pic>
        <p:nvPicPr>
          <p:cNvPr descr="People talking to each other" id="630" name="Google Shape;630;p48"/>
          <p:cNvPicPr preferRelativeResize="0"/>
          <p:nvPr>
            <p:ph idx="3" type="pic"/>
          </p:nvPr>
        </p:nvPicPr>
        <p:blipFill rotWithShape="1">
          <a:blip r:embed="rId3">
            <a:alphaModFix/>
          </a:blip>
          <a:srcRect b="0" l="2207" r="2207" t="0"/>
          <a:stretch/>
        </p:blipFill>
        <p:spPr>
          <a:xfrm>
            <a:off x="6096001" y="1452564"/>
            <a:ext cx="6096000" cy="4255968"/>
          </a:xfrm>
          <a:prstGeom prst="rect">
            <a:avLst/>
          </a:prstGeom>
          <a:solidFill>
            <a:srgbClr val="D8D8D8"/>
          </a:solid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49"/>
          <p:cNvSpPr txBox="1"/>
          <p:nvPr>
            <p:ph idx="1" type="body"/>
          </p:nvPr>
        </p:nvSpPr>
        <p:spPr>
          <a:xfrm>
            <a:off x="898357" y="2584411"/>
            <a:ext cx="4867011" cy="302597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2400"/>
              <a:buNone/>
            </a:pPr>
            <a:r>
              <a:rPr lang="en-US" sz="2300"/>
              <a:t>Der Inbound-Marketing-Trichter besteht aus vier Phasen: Anziehen, Konvertieren, Schließen und Begeistern.</a:t>
            </a:r>
            <a:endParaRPr sz="2300"/>
          </a:p>
          <a:p>
            <a:pPr indent="-228600" lvl="0" marL="228600" rtl="0" algn="l">
              <a:lnSpc>
                <a:spcPct val="90000"/>
              </a:lnSpc>
              <a:spcBef>
                <a:spcPts val="0"/>
              </a:spcBef>
              <a:spcAft>
                <a:spcPts val="0"/>
              </a:spcAft>
              <a:buSzPts val="2400"/>
              <a:buNone/>
            </a:pPr>
            <a:r>
              <a:t/>
            </a:r>
            <a:endParaRPr sz="2300"/>
          </a:p>
          <a:p>
            <a:pPr indent="-228600" lvl="0" marL="228600" rtl="0" algn="l">
              <a:lnSpc>
                <a:spcPct val="90000"/>
              </a:lnSpc>
              <a:spcBef>
                <a:spcPts val="0"/>
              </a:spcBef>
              <a:spcAft>
                <a:spcPts val="0"/>
              </a:spcAft>
              <a:buSzPts val="2400"/>
              <a:buNone/>
            </a:pPr>
            <a:r>
              <a:rPr lang="en-US" sz="2300"/>
              <a:t>Jede Phase ist wichtig für den Aufbau von Beziehungen und die Förderung des Engagements von Unterstützern.</a:t>
            </a:r>
            <a:endParaRPr sz="2300"/>
          </a:p>
        </p:txBody>
      </p:sp>
      <p:sp>
        <p:nvSpPr>
          <p:cNvPr id="636" name="Google Shape;636;p49"/>
          <p:cNvSpPr txBox="1"/>
          <p:nvPr>
            <p:ph idx="2" type="body"/>
          </p:nvPr>
        </p:nvSpPr>
        <p:spPr>
          <a:xfrm>
            <a:off x="898358" y="890242"/>
            <a:ext cx="5197642"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600"/>
              <a:buNone/>
            </a:pPr>
            <a:r>
              <a:rPr lang="en-US"/>
              <a:t>Inbound Marketing Funnel </a:t>
            </a:r>
            <a:endParaRPr/>
          </a:p>
        </p:txBody>
      </p:sp>
      <p:sp>
        <p:nvSpPr>
          <p:cNvPr id="637" name="Google Shape;637;p49"/>
          <p:cNvSpPr/>
          <p:nvPr/>
        </p:nvSpPr>
        <p:spPr>
          <a:xfrm>
            <a:off x="6756121" y="1209057"/>
            <a:ext cx="5175262" cy="1116858"/>
          </a:xfrm>
          <a:custGeom>
            <a:rect b="b" l="l" r="r" t="t"/>
            <a:pathLst>
              <a:path extrusionOk="0" h="2010" w="9319">
                <a:moveTo>
                  <a:pt x="0" y="0"/>
                </a:moveTo>
                <a:lnTo>
                  <a:pt x="455" y="2009"/>
                </a:lnTo>
                <a:lnTo>
                  <a:pt x="8869" y="2009"/>
                </a:lnTo>
                <a:lnTo>
                  <a:pt x="9318" y="0"/>
                </a:lnTo>
                <a:lnTo>
                  <a:pt x="0" y="0"/>
                </a:lnTo>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638" name="Google Shape;638;p49"/>
          <p:cNvSpPr/>
          <p:nvPr/>
        </p:nvSpPr>
        <p:spPr>
          <a:xfrm>
            <a:off x="7285158" y="2321016"/>
            <a:ext cx="4114738" cy="1116858"/>
          </a:xfrm>
          <a:custGeom>
            <a:rect b="b" l="l" r="r" t="t"/>
            <a:pathLst>
              <a:path extrusionOk="0" h="2010" w="7410">
                <a:moveTo>
                  <a:pt x="0" y="0"/>
                </a:moveTo>
                <a:lnTo>
                  <a:pt x="361" y="2009"/>
                </a:lnTo>
                <a:lnTo>
                  <a:pt x="7052" y="2009"/>
                </a:lnTo>
                <a:lnTo>
                  <a:pt x="7409" y="0"/>
                </a:lnTo>
                <a:lnTo>
                  <a:pt x="0" y="0"/>
                </a:lnTo>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639" name="Google Shape;639;p49"/>
          <p:cNvSpPr/>
          <p:nvPr/>
        </p:nvSpPr>
        <p:spPr>
          <a:xfrm>
            <a:off x="7743167" y="3437873"/>
            <a:ext cx="3201169" cy="1114408"/>
          </a:xfrm>
          <a:custGeom>
            <a:rect b="b" l="l" r="r" t="t"/>
            <a:pathLst>
              <a:path extrusionOk="0" h="2008" w="5762">
                <a:moveTo>
                  <a:pt x="0" y="0"/>
                </a:moveTo>
                <a:lnTo>
                  <a:pt x="281" y="2007"/>
                </a:lnTo>
                <a:lnTo>
                  <a:pt x="5484" y="2007"/>
                </a:lnTo>
                <a:lnTo>
                  <a:pt x="5761" y="0"/>
                </a:lnTo>
                <a:lnTo>
                  <a:pt x="0" y="0"/>
                </a:ln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640" name="Google Shape;640;p49"/>
          <p:cNvSpPr/>
          <p:nvPr/>
        </p:nvSpPr>
        <p:spPr>
          <a:xfrm>
            <a:off x="8213423" y="4552280"/>
            <a:ext cx="2258207" cy="1116858"/>
          </a:xfrm>
          <a:custGeom>
            <a:rect b="b" l="l" r="r" t="t"/>
            <a:pathLst>
              <a:path extrusionOk="0" h="2010" w="4067">
                <a:moveTo>
                  <a:pt x="0" y="0"/>
                </a:moveTo>
                <a:lnTo>
                  <a:pt x="198" y="2009"/>
                </a:lnTo>
                <a:lnTo>
                  <a:pt x="3870" y="2009"/>
                </a:lnTo>
                <a:lnTo>
                  <a:pt x="4066" y="0"/>
                </a:lnTo>
                <a:lnTo>
                  <a:pt x="0" y="0"/>
                </a:lnTo>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641" name="Google Shape;641;p49"/>
          <p:cNvSpPr txBox="1"/>
          <p:nvPr/>
        </p:nvSpPr>
        <p:spPr>
          <a:xfrm>
            <a:off x="8254702" y="1449676"/>
            <a:ext cx="2175642" cy="6001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3300" u="none" cap="none" strike="noStrike">
                <a:solidFill>
                  <a:schemeClr val="lt1"/>
                </a:solidFill>
                <a:latin typeface="Lato"/>
                <a:ea typeface="Lato"/>
                <a:cs typeface="Lato"/>
                <a:sym typeface="Lato"/>
              </a:rPr>
              <a:t>Anziehen</a:t>
            </a:r>
            <a:endParaRPr b="0" i="0" sz="1400" u="none" cap="none" strike="noStrike">
              <a:solidFill>
                <a:srgbClr val="000000"/>
              </a:solidFill>
              <a:latin typeface="Arial"/>
              <a:ea typeface="Arial"/>
              <a:cs typeface="Arial"/>
              <a:sym typeface="Arial"/>
            </a:endParaRPr>
          </a:p>
        </p:txBody>
      </p:sp>
      <p:sp>
        <p:nvSpPr>
          <p:cNvPr id="642" name="Google Shape;642;p49"/>
          <p:cNvSpPr txBox="1"/>
          <p:nvPr/>
        </p:nvSpPr>
        <p:spPr>
          <a:xfrm>
            <a:off x="8149943" y="2616837"/>
            <a:ext cx="2515201" cy="6001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3300" u="none" cap="none" strike="noStrike">
                <a:solidFill>
                  <a:schemeClr val="lt1"/>
                </a:solidFill>
                <a:latin typeface="Lato"/>
                <a:ea typeface="Lato"/>
                <a:cs typeface="Lato"/>
                <a:sym typeface="Lato"/>
              </a:rPr>
              <a:t>Umwandeln</a:t>
            </a:r>
            <a:endParaRPr b="0" i="0" sz="1400" u="none" cap="none" strike="noStrike">
              <a:solidFill>
                <a:srgbClr val="000000"/>
              </a:solidFill>
              <a:latin typeface="Arial"/>
              <a:ea typeface="Arial"/>
              <a:cs typeface="Arial"/>
              <a:sym typeface="Arial"/>
            </a:endParaRPr>
          </a:p>
        </p:txBody>
      </p:sp>
      <p:sp>
        <p:nvSpPr>
          <p:cNvPr id="643" name="Google Shape;643;p49"/>
          <p:cNvSpPr txBox="1"/>
          <p:nvPr/>
        </p:nvSpPr>
        <p:spPr>
          <a:xfrm>
            <a:off x="8384745" y="3715108"/>
            <a:ext cx="2045599" cy="6001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3300" u="none" cap="none" strike="noStrike">
                <a:solidFill>
                  <a:schemeClr val="lt1"/>
                </a:solidFill>
                <a:latin typeface="Lato"/>
                <a:ea typeface="Lato"/>
                <a:cs typeface="Lato"/>
                <a:sym typeface="Lato"/>
              </a:rPr>
              <a:t>Schließen</a:t>
            </a:r>
            <a:endParaRPr b="0" i="0" sz="1400" u="none" cap="none" strike="noStrike">
              <a:solidFill>
                <a:srgbClr val="000000"/>
              </a:solidFill>
              <a:latin typeface="Arial"/>
              <a:ea typeface="Arial"/>
              <a:cs typeface="Arial"/>
              <a:sym typeface="Arial"/>
            </a:endParaRPr>
          </a:p>
        </p:txBody>
      </p:sp>
      <p:sp>
        <p:nvSpPr>
          <p:cNvPr id="644" name="Google Shape;644;p49"/>
          <p:cNvSpPr txBox="1"/>
          <p:nvPr/>
        </p:nvSpPr>
        <p:spPr>
          <a:xfrm>
            <a:off x="8213423" y="4823543"/>
            <a:ext cx="2258207"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800" u="none" cap="none" strike="noStrike">
                <a:solidFill>
                  <a:schemeClr val="lt1"/>
                </a:solidFill>
                <a:latin typeface="Lato"/>
                <a:ea typeface="Lato"/>
                <a:cs typeface="Lato"/>
                <a:sym typeface="Lato"/>
              </a:rPr>
              <a:t>Entzücken</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5"/>
          <p:cNvSpPr txBox="1"/>
          <p:nvPr>
            <p:ph idx="1" type="body"/>
          </p:nvPr>
        </p:nvSpPr>
        <p:spPr>
          <a:xfrm>
            <a:off x="798380" y="1900594"/>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accent2"/>
              </a:buClr>
              <a:buSzPts val="2400"/>
              <a:buChar char="•"/>
            </a:pPr>
            <a:r>
              <a:rPr b="1" lang="en-US">
                <a:solidFill>
                  <a:schemeClr val="accent2"/>
                </a:solidFill>
              </a:rPr>
              <a:t>Didaktische Ziele: </a:t>
            </a:r>
            <a:endParaRPr/>
          </a:p>
          <a:p>
            <a:pPr indent="-190500" lvl="0" marL="342900" rtl="0" algn="l">
              <a:lnSpc>
                <a:spcPct val="90000"/>
              </a:lnSpc>
              <a:spcBef>
                <a:spcPts val="0"/>
              </a:spcBef>
              <a:spcAft>
                <a:spcPts val="0"/>
              </a:spcAft>
              <a:buClr>
                <a:schemeClr val="accent2"/>
              </a:buClr>
              <a:buSzPts val="2400"/>
              <a:buNone/>
            </a:pPr>
            <a:r>
              <a:t/>
            </a:r>
            <a:endParaRPr b="1">
              <a:solidFill>
                <a:schemeClr val="accent2"/>
              </a:solidFill>
            </a:endParaRPr>
          </a:p>
          <a:p>
            <a:pPr indent="-342900" lvl="0" marL="342900" rtl="0" algn="l">
              <a:lnSpc>
                <a:spcPct val="90000"/>
              </a:lnSpc>
              <a:spcBef>
                <a:spcPts val="1000"/>
              </a:spcBef>
              <a:spcAft>
                <a:spcPts val="0"/>
              </a:spcAft>
              <a:buClr>
                <a:schemeClr val="accent2"/>
              </a:buClr>
              <a:buSzPts val="2400"/>
              <a:buFont typeface="Arial"/>
              <a:buChar char="•"/>
            </a:pPr>
            <a:r>
              <a:rPr lang="en-US"/>
              <a:t>Die Lernenden werden in den Austausch von Daten, Informationen und digitalen Inhalten eingeführt.</a:t>
            </a:r>
            <a:endParaRPr/>
          </a:p>
          <a:p>
            <a:pPr indent="-190500" lvl="0" marL="342900" rtl="0" algn="l">
              <a:lnSpc>
                <a:spcPct val="90000"/>
              </a:lnSpc>
              <a:spcBef>
                <a:spcPts val="1000"/>
              </a:spcBef>
              <a:spcAft>
                <a:spcPts val="0"/>
              </a:spcAft>
              <a:buClr>
                <a:schemeClr val="accent2"/>
              </a:buClr>
              <a:buSzPts val="2400"/>
              <a:buFont typeface="Arial"/>
              <a:buNone/>
            </a:pPr>
            <a:r>
              <a:t/>
            </a:r>
            <a:endParaRPr b="1">
              <a:solidFill>
                <a:schemeClr val="accent2"/>
              </a:solidFill>
            </a:endParaRPr>
          </a:p>
          <a:p>
            <a:pPr indent="-342900" lvl="0" marL="342900" rtl="0" algn="l">
              <a:lnSpc>
                <a:spcPct val="90000"/>
              </a:lnSpc>
              <a:spcBef>
                <a:spcPts val="1000"/>
              </a:spcBef>
              <a:spcAft>
                <a:spcPts val="0"/>
              </a:spcAft>
              <a:buClr>
                <a:schemeClr val="accent2"/>
              </a:buClr>
              <a:buSzPts val="2400"/>
              <a:buFont typeface="Arial"/>
              <a:buChar char="•"/>
            </a:pPr>
            <a:r>
              <a:rPr lang="en-US"/>
              <a:t>Die Lernenden werden in Grafikdesign, digitalen Kommunikationsstrategien, bezahlter und gezielter Werbung sowie Datenanalyse unterrichtet.</a:t>
            </a:r>
            <a:endParaRPr/>
          </a:p>
          <a:p>
            <a:pPr indent="-190500" lvl="0" marL="342900" rtl="0" algn="l">
              <a:lnSpc>
                <a:spcPct val="90000"/>
              </a:lnSpc>
              <a:spcBef>
                <a:spcPts val="1000"/>
              </a:spcBef>
              <a:spcAft>
                <a:spcPts val="0"/>
              </a:spcAft>
              <a:buClr>
                <a:schemeClr val="accent2"/>
              </a:buClr>
              <a:buSzPts val="2400"/>
              <a:buFont typeface="Arial"/>
              <a:buNone/>
            </a:pPr>
            <a:r>
              <a:t/>
            </a:r>
            <a:endParaRPr/>
          </a:p>
          <a:p>
            <a:pPr indent="0" lvl="0" marL="0" rtl="0" algn="l">
              <a:lnSpc>
                <a:spcPct val="90000"/>
              </a:lnSpc>
              <a:spcBef>
                <a:spcPts val="1000"/>
              </a:spcBef>
              <a:spcAft>
                <a:spcPts val="0"/>
              </a:spcAft>
              <a:buClr>
                <a:schemeClr val="accent2"/>
              </a:buClr>
              <a:buSzPts val="2400"/>
              <a:buNone/>
            </a:pPr>
            <a:r>
              <a:t/>
            </a:r>
            <a:endParaRPr/>
          </a:p>
        </p:txBody>
      </p:sp>
      <p:sp>
        <p:nvSpPr>
          <p:cNvPr id="239" name="Google Shape;239;p5"/>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Lehr- &amp; Lernziele</a:t>
            </a:r>
            <a:br>
              <a:rPr lang="en-US"/>
            </a:b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50"/>
          <p:cNvSpPr txBox="1"/>
          <p:nvPr>
            <p:ph idx="1" type="body"/>
          </p:nvPr>
        </p:nvSpPr>
        <p:spPr>
          <a:xfrm>
            <a:off x="798381" y="1750034"/>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sz="2000"/>
              <a:t>Zu den Strategien, um Unterstützer zu gewinnen und zu binden, gehören Storytelling und emotionale Bindung. Gemeinnützige Organisationen sollten überzeugende Erzählungen erstellen, die mit den Werten und Emotionen ihres Publikums übereinstimmen.</a:t>
            </a:r>
            <a:endParaRPr/>
          </a:p>
          <a:p>
            <a:pPr indent="-190500" lvl="0" marL="342900" rtl="0" algn="l">
              <a:lnSpc>
                <a:spcPct val="90000"/>
              </a:lnSpc>
              <a:spcBef>
                <a:spcPts val="0"/>
              </a:spcBef>
              <a:spcAft>
                <a:spcPts val="0"/>
              </a:spcAft>
              <a:buSzPts val="2400"/>
              <a:buNone/>
            </a:pPr>
            <a:r>
              <a:t/>
            </a:r>
            <a:endParaRPr sz="2000"/>
          </a:p>
          <a:p>
            <a:pPr indent="-342900" lvl="0" marL="342900" rtl="0" algn="l">
              <a:lnSpc>
                <a:spcPct val="90000"/>
              </a:lnSpc>
              <a:spcBef>
                <a:spcPts val="1000"/>
              </a:spcBef>
              <a:spcAft>
                <a:spcPts val="0"/>
              </a:spcAft>
              <a:buSzPts val="2400"/>
              <a:buChar char="•"/>
            </a:pPr>
            <a:r>
              <a:rPr lang="en-US" sz="2000"/>
              <a:t>Die Erstellung wertvoller, relevanter und zielgerichteter Inhalte ist unerlässlich. Gemeinnützige Organisationen sollten Bildungsressourcen, inspirierende Geschichten und wirkungsvolle Bilder bereitstellen, um die Aufmerksamkeit und das Interesse potenzieller Unterstützer zu wecken.</a:t>
            </a:r>
            <a:endParaRPr/>
          </a:p>
          <a:p>
            <a:pPr indent="-190500" lvl="0" marL="342900" rtl="0" algn="l">
              <a:lnSpc>
                <a:spcPct val="90000"/>
              </a:lnSpc>
              <a:spcBef>
                <a:spcPts val="1000"/>
              </a:spcBef>
              <a:spcAft>
                <a:spcPts val="0"/>
              </a:spcAft>
              <a:buSzPts val="2400"/>
              <a:buNone/>
            </a:pPr>
            <a:r>
              <a:t/>
            </a:r>
            <a:endParaRPr sz="2000"/>
          </a:p>
          <a:p>
            <a:pPr indent="-342900" lvl="0" marL="342900" rtl="0" algn="l">
              <a:lnSpc>
                <a:spcPct val="90000"/>
              </a:lnSpc>
              <a:spcBef>
                <a:spcPts val="1000"/>
              </a:spcBef>
              <a:spcAft>
                <a:spcPts val="0"/>
              </a:spcAft>
              <a:buSzPts val="2400"/>
              <a:buChar char="•"/>
            </a:pPr>
            <a:r>
              <a:rPr lang="en-US" sz="2000"/>
              <a:t>Die Nutzung digitaler Kanäle wie soziale Medien, Blogs und E-Mail-Marketing kann die Reichweite erhöhen und mit einem breiteren Publikum in Kontakt treten. Non-Profit-Organisationen sollten Plattformen auswählen, die auf ihre Zielgruppe abgestimmt sind und konsistente Botschaften liefern.</a:t>
            </a:r>
            <a:endParaRPr sz="2000"/>
          </a:p>
          <a:p>
            <a:pPr indent="0" lvl="0" marL="0" rtl="0" algn="l">
              <a:lnSpc>
                <a:spcPct val="90000"/>
              </a:lnSpc>
              <a:spcBef>
                <a:spcPts val="1000"/>
              </a:spcBef>
              <a:spcAft>
                <a:spcPts val="0"/>
              </a:spcAft>
              <a:buClr>
                <a:srgbClr val="000000"/>
              </a:buClr>
              <a:buSzPts val="2400"/>
              <a:buNone/>
            </a:pPr>
            <a:r>
              <a:t/>
            </a:r>
            <a:endParaRPr sz="2000"/>
          </a:p>
          <a:p>
            <a:pPr indent="0" lvl="0" marL="0" rtl="0" algn="l">
              <a:lnSpc>
                <a:spcPct val="90000"/>
              </a:lnSpc>
              <a:spcBef>
                <a:spcPts val="1000"/>
              </a:spcBef>
              <a:spcAft>
                <a:spcPts val="0"/>
              </a:spcAft>
              <a:buClr>
                <a:srgbClr val="000000"/>
              </a:buClr>
              <a:buSzPts val="2400"/>
              <a:buNone/>
            </a:pPr>
            <a:r>
              <a:t/>
            </a:r>
            <a:endParaRPr sz="2000"/>
          </a:p>
          <a:p>
            <a:pPr indent="0" lvl="0" marL="0" rtl="0" algn="l">
              <a:lnSpc>
                <a:spcPct val="90000"/>
              </a:lnSpc>
              <a:spcBef>
                <a:spcPts val="1000"/>
              </a:spcBef>
              <a:spcAft>
                <a:spcPts val="0"/>
              </a:spcAft>
              <a:buClr>
                <a:srgbClr val="000000"/>
              </a:buClr>
              <a:buSzPts val="2400"/>
              <a:buNone/>
            </a:pPr>
            <a:r>
              <a:t/>
            </a:r>
            <a:endParaRPr sz="2000"/>
          </a:p>
          <a:p>
            <a:pPr indent="-190500" lvl="0" marL="342900" rtl="0" algn="l">
              <a:lnSpc>
                <a:spcPct val="90000"/>
              </a:lnSpc>
              <a:spcBef>
                <a:spcPts val="1000"/>
              </a:spcBef>
              <a:spcAft>
                <a:spcPts val="0"/>
              </a:spcAft>
              <a:buClr>
                <a:srgbClr val="000000"/>
              </a:buClr>
              <a:buSzPts val="2400"/>
              <a:buNone/>
            </a:pPr>
            <a:r>
              <a:t/>
            </a:r>
            <a:endParaRPr sz="2000"/>
          </a:p>
          <a:p>
            <a:pPr indent="-190500" lvl="0" marL="342900" rtl="0" algn="l">
              <a:lnSpc>
                <a:spcPct val="90000"/>
              </a:lnSpc>
              <a:spcBef>
                <a:spcPts val="1000"/>
              </a:spcBef>
              <a:spcAft>
                <a:spcPts val="0"/>
              </a:spcAft>
              <a:buClr>
                <a:srgbClr val="000000"/>
              </a:buClr>
              <a:buSzPts val="2400"/>
              <a:buNone/>
            </a:pPr>
            <a:r>
              <a:t/>
            </a:r>
            <a:endParaRPr sz="2000"/>
          </a:p>
          <a:p>
            <a:pPr indent="-190500" lvl="0" marL="342900" rtl="0" algn="l">
              <a:lnSpc>
                <a:spcPct val="90000"/>
              </a:lnSpc>
              <a:spcBef>
                <a:spcPts val="1000"/>
              </a:spcBef>
              <a:spcAft>
                <a:spcPts val="0"/>
              </a:spcAft>
              <a:buClr>
                <a:srgbClr val="000000"/>
              </a:buClr>
              <a:buSzPts val="2400"/>
              <a:buNone/>
            </a:pPr>
            <a:r>
              <a:t/>
            </a:r>
            <a:endParaRPr sz="2000"/>
          </a:p>
        </p:txBody>
      </p:sp>
      <p:sp>
        <p:nvSpPr>
          <p:cNvPr id="651" name="Google Shape;651;p50"/>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Unterstützer gewinnen und binden </a:t>
            </a:r>
            <a:br>
              <a:rPr lang="en-US"/>
            </a:b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51"/>
          <p:cNvSpPr txBox="1"/>
          <p:nvPr>
            <p:ph idx="1" type="body"/>
          </p:nvPr>
        </p:nvSpPr>
        <p:spPr>
          <a:xfrm>
            <a:off x="798381" y="1750034"/>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sz="2000"/>
              <a:t>Um Unterstützer in Spender zu verwandeln, bedarf es effektiver Strategien. Gemeinnützige Organisationen sollten überzeugende Handlungsaufforderungen erstellen, die die Wirkung von Spenden und die Vorteile der Unterstützung der Sache klar kommunizieren.</a:t>
            </a:r>
            <a:endParaRPr/>
          </a:p>
          <a:p>
            <a:pPr indent="-190500" lvl="0" marL="342900" rtl="0" algn="l">
              <a:lnSpc>
                <a:spcPct val="90000"/>
              </a:lnSpc>
              <a:spcBef>
                <a:spcPts val="0"/>
              </a:spcBef>
              <a:spcAft>
                <a:spcPts val="0"/>
              </a:spcAft>
              <a:buSzPts val="2400"/>
              <a:buNone/>
            </a:pPr>
            <a:r>
              <a:t/>
            </a:r>
            <a:endParaRPr sz="2000"/>
          </a:p>
          <a:p>
            <a:pPr indent="-342900" lvl="0" marL="342900" rtl="0" algn="l">
              <a:lnSpc>
                <a:spcPct val="90000"/>
              </a:lnSpc>
              <a:spcBef>
                <a:spcPts val="1000"/>
              </a:spcBef>
              <a:spcAft>
                <a:spcPts val="0"/>
              </a:spcAft>
              <a:buSzPts val="2400"/>
              <a:buChar char="•"/>
            </a:pPr>
            <a:r>
              <a:rPr lang="en-US" sz="2000"/>
              <a:t>Die Rationalisierung des Spendenprozesses ist von entscheidender Bedeutung. Gemeinnützige Organisationen sollten benutzerfreundliche Online-Spendenplattformen, sichere Zahlungsoptionen und klare Anweisungen für Spender bereitstellen, um ihre Beiträge abzuschließen.</a:t>
            </a:r>
            <a:endParaRPr/>
          </a:p>
          <a:p>
            <a:pPr indent="-190500" lvl="0" marL="342900" rtl="0" algn="l">
              <a:lnSpc>
                <a:spcPct val="90000"/>
              </a:lnSpc>
              <a:spcBef>
                <a:spcPts val="1000"/>
              </a:spcBef>
              <a:spcAft>
                <a:spcPts val="0"/>
              </a:spcAft>
              <a:buSzPts val="2400"/>
              <a:buNone/>
            </a:pPr>
            <a:r>
              <a:t/>
            </a:r>
            <a:endParaRPr sz="2000"/>
          </a:p>
          <a:p>
            <a:pPr indent="-342900" lvl="0" marL="342900" rtl="0" algn="l">
              <a:lnSpc>
                <a:spcPct val="90000"/>
              </a:lnSpc>
              <a:spcBef>
                <a:spcPts val="1000"/>
              </a:spcBef>
              <a:spcAft>
                <a:spcPts val="0"/>
              </a:spcAft>
              <a:buSzPts val="2400"/>
              <a:buChar char="•"/>
            </a:pPr>
            <a:r>
              <a:rPr lang="en-US" sz="2000"/>
              <a:t>Impact Storytelling und transparente Kommunikation spielen dabei eine zentrale Rolle. Gemeinnützige Organisationen sollten regelmäßig Erfolgsgeschichten teilen, über Projekte berichten und die greifbaren Ergebnisse aufzeigen, die durch die Unterstützung der Geber erzielt wurden.</a:t>
            </a:r>
            <a:endParaRPr sz="2000"/>
          </a:p>
          <a:p>
            <a:pPr indent="0" lvl="0" marL="0" rtl="0" algn="l">
              <a:lnSpc>
                <a:spcPct val="90000"/>
              </a:lnSpc>
              <a:spcBef>
                <a:spcPts val="1000"/>
              </a:spcBef>
              <a:spcAft>
                <a:spcPts val="0"/>
              </a:spcAft>
              <a:buClr>
                <a:srgbClr val="000000"/>
              </a:buClr>
              <a:buSzPts val="2400"/>
              <a:buNone/>
            </a:pPr>
            <a:r>
              <a:t/>
            </a:r>
            <a:endParaRPr sz="2000"/>
          </a:p>
          <a:p>
            <a:pPr indent="0" lvl="0" marL="0" rtl="0" algn="l">
              <a:lnSpc>
                <a:spcPct val="90000"/>
              </a:lnSpc>
              <a:spcBef>
                <a:spcPts val="1000"/>
              </a:spcBef>
              <a:spcAft>
                <a:spcPts val="0"/>
              </a:spcAft>
              <a:buClr>
                <a:srgbClr val="000000"/>
              </a:buClr>
              <a:buSzPts val="2400"/>
              <a:buNone/>
            </a:pPr>
            <a:r>
              <a:t/>
            </a:r>
            <a:endParaRPr sz="2000"/>
          </a:p>
          <a:p>
            <a:pPr indent="0" lvl="0" marL="0" rtl="0" algn="l">
              <a:lnSpc>
                <a:spcPct val="90000"/>
              </a:lnSpc>
              <a:spcBef>
                <a:spcPts val="1000"/>
              </a:spcBef>
              <a:spcAft>
                <a:spcPts val="0"/>
              </a:spcAft>
              <a:buClr>
                <a:srgbClr val="000000"/>
              </a:buClr>
              <a:buSzPts val="2400"/>
              <a:buNone/>
            </a:pPr>
            <a:r>
              <a:t/>
            </a:r>
            <a:endParaRPr sz="2000"/>
          </a:p>
          <a:p>
            <a:pPr indent="-190500" lvl="0" marL="342900" rtl="0" algn="l">
              <a:lnSpc>
                <a:spcPct val="90000"/>
              </a:lnSpc>
              <a:spcBef>
                <a:spcPts val="1000"/>
              </a:spcBef>
              <a:spcAft>
                <a:spcPts val="0"/>
              </a:spcAft>
              <a:buClr>
                <a:srgbClr val="000000"/>
              </a:buClr>
              <a:buSzPts val="2400"/>
              <a:buNone/>
            </a:pPr>
            <a:r>
              <a:t/>
            </a:r>
            <a:endParaRPr sz="2000"/>
          </a:p>
          <a:p>
            <a:pPr indent="-190500" lvl="0" marL="342900" rtl="0" algn="l">
              <a:lnSpc>
                <a:spcPct val="90000"/>
              </a:lnSpc>
              <a:spcBef>
                <a:spcPts val="1000"/>
              </a:spcBef>
              <a:spcAft>
                <a:spcPts val="0"/>
              </a:spcAft>
              <a:buClr>
                <a:srgbClr val="000000"/>
              </a:buClr>
              <a:buSzPts val="2400"/>
              <a:buNone/>
            </a:pPr>
            <a:r>
              <a:t/>
            </a:r>
            <a:endParaRPr sz="2000"/>
          </a:p>
          <a:p>
            <a:pPr indent="-190500" lvl="0" marL="342900" rtl="0" algn="l">
              <a:lnSpc>
                <a:spcPct val="90000"/>
              </a:lnSpc>
              <a:spcBef>
                <a:spcPts val="1000"/>
              </a:spcBef>
              <a:spcAft>
                <a:spcPts val="0"/>
              </a:spcAft>
              <a:buClr>
                <a:srgbClr val="000000"/>
              </a:buClr>
              <a:buSzPts val="2400"/>
              <a:buNone/>
            </a:pPr>
            <a:r>
              <a:t/>
            </a:r>
            <a:endParaRPr sz="2000"/>
          </a:p>
        </p:txBody>
      </p:sp>
      <p:sp>
        <p:nvSpPr>
          <p:cNvPr id="658" name="Google Shape;658;p51"/>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Unterstützer in Spender verwandeln </a:t>
            </a:r>
            <a:br>
              <a:rPr lang="en-US"/>
            </a:b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52"/>
          <p:cNvSpPr txBox="1"/>
          <p:nvPr>
            <p:ph idx="1" type="body"/>
          </p:nvPr>
        </p:nvSpPr>
        <p:spPr>
          <a:xfrm>
            <a:off x="798381" y="1750034"/>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sz="2000"/>
              <a:t>Die Vertiefung des Engagements der Unterstützer erfordert eine personalisierte Kommunikation und maßgeschneiderte Erlebnisse. Gemeinnützige Organisationen sollten ihre Zielgruppe nach Interessen, Vorlieben und Engagement segmentieren, um relevante Inhalte und Erlebnisse bereitzustellen.</a:t>
            </a:r>
            <a:endParaRPr sz="2000"/>
          </a:p>
          <a:p>
            <a:pPr indent="-342900" lvl="0" marL="342900" rtl="0" algn="l">
              <a:lnSpc>
                <a:spcPct val="90000"/>
              </a:lnSpc>
              <a:spcBef>
                <a:spcPts val="1000"/>
              </a:spcBef>
              <a:spcAft>
                <a:spcPts val="0"/>
              </a:spcAft>
              <a:buSzPts val="2400"/>
              <a:buChar char="•"/>
            </a:pPr>
            <a:r>
              <a:rPr lang="en-US" sz="2000"/>
              <a:t>Die Verantwortung der Geber ist von entscheidender Bedeutung. Gemeinnützige Organisationen sollten ihre Dankbarkeit zum Ausdruck bringen, die Beiträge der Spender anerkennen und persönliche Anerkennungen aussprechen, um ein Gefühl der Wertschätzung und Verbundenheit zu fördern.</a:t>
            </a:r>
            <a:endParaRPr sz="2000"/>
          </a:p>
          <a:p>
            <a:pPr indent="-342900" lvl="0" marL="342900" rtl="0" algn="l">
              <a:lnSpc>
                <a:spcPct val="90000"/>
              </a:lnSpc>
              <a:spcBef>
                <a:spcPts val="1000"/>
              </a:spcBef>
              <a:spcAft>
                <a:spcPts val="0"/>
              </a:spcAft>
              <a:buSzPts val="2400"/>
              <a:buChar char="•"/>
            </a:pPr>
            <a:r>
              <a:rPr lang="en-US" sz="2000"/>
              <a:t>Kontinuierliches Engagement führt zu langfristiger Wirkung. Gemeinnützige Organisationen sollten Kommunikationsstrategien wie Newsletter, Wirkungsberichte und exklusive Veranstaltungen entwickeln, um regelmäßig mit den Unterstützern in Kontakt zu bleiben und sie in die Aktivitäten der Organisation einzubeziehen.</a:t>
            </a:r>
            <a:endParaRPr sz="2000"/>
          </a:p>
          <a:p>
            <a:pPr indent="-190500" lvl="0" marL="342900" rtl="0" algn="l">
              <a:lnSpc>
                <a:spcPct val="90000"/>
              </a:lnSpc>
              <a:spcBef>
                <a:spcPts val="1000"/>
              </a:spcBef>
              <a:spcAft>
                <a:spcPts val="0"/>
              </a:spcAft>
              <a:buClr>
                <a:srgbClr val="000000"/>
              </a:buClr>
              <a:buSzPts val="2400"/>
              <a:buNone/>
            </a:pPr>
            <a:r>
              <a:t/>
            </a:r>
            <a:endParaRPr sz="2000"/>
          </a:p>
        </p:txBody>
      </p:sp>
      <p:sp>
        <p:nvSpPr>
          <p:cNvPr id="665" name="Google Shape;665;p52"/>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Schließung der Engagement-Schleife </a:t>
            </a:r>
            <a:br>
              <a:rPr lang="en-US"/>
            </a:b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53"/>
          <p:cNvSpPr txBox="1"/>
          <p:nvPr>
            <p:ph idx="1" type="body"/>
          </p:nvPr>
        </p:nvSpPr>
        <p:spPr>
          <a:xfrm>
            <a:off x="798381" y="1750034"/>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sz="2000"/>
              <a:t>Die Zufriedenheit der Unterstützer und der Aufbau dauerhafter Beziehungen sind entscheidend für den Erfolg gemeinnütziger Organisationen. Gemeinnützige Organisationen sollten die Zufriedenheit der Unterstützer in den Vordergrund stellen, indem sie Versprechen einhalten, hervorragende Spendererfahrungen bieten und Feedback einholen.</a:t>
            </a:r>
            <a:endParaRPr/>
          </a:p>
          <a:p>
            <a:pPr indent="-190500" lvl="0" marL="342900" rtl="0" algn="l">
              <a:lnSpc>
                <a:spcPct val="90000"/>
              </a:lnSpc>
              <a:spcBef>
                <a:spcPts val="0"/>
              </a:spcBef>
              <a:spcAft>
                <a:spcPts val="0"/>
              </a:spcAft>
              <a:buSzPts val="2400"/>
              <a:buNone/>
            </a:pPr>
            <a:r>
              <a:t/>
            </a:r>
            <a:endParaRPr sz="2000"/>
          </a:p>
          <a:p>
            <a:pPr indent="-342900" lvl="0" marL="342900" rtl="0" algn="l">
              <a:lnSpc>
                <a:spcPct val="90000"/>
              </a:lnSpc>
              <a:spcBef>
                <a:spcPts val="0"/>
              </a:spcBef>
              <a:spcAft>
                <a:spcPts val="0"/>
              </a:spcAft>
              <a:buSzPts val="2400"/>
              <a:buChar char="•"/>
            </a:pPr>
            <a:r>
              <a:rPr lang="en-US" sz="2000"/>
              <a:t>Personalisierte Erlebnisse stärken die Bindung zwischen der gemeinnützigen Organisation und ihren Unterstützern. Gemeinnützige Organisationen können die Kommunikation anpassen, individuelle Beiträge anerkennen und exklusive Möglichkeiten anbieten, die den Unterstützern das Gefühl geben, geschätzt und geschätzt zu werden.</a:t>
            </a:r>
            <a:endParaRPr/>
          </a:p>
          <a:p>
            <a:pPr indent="-190500" lvl="0" marL="342900" rtl="0" algn="l">
              <a:lnSpc>
                <a:spcPct val="90000"/>
              </a:lnSpc>
              <a:spcBef>
                <a:spcPts val="0"/>
              </a:spcBef>
              <a:spcAft>
                <a:spcPts val="0"/>
              </a:spcAft>
              <a:buSzPts val="2400"/>
              <a:buNone/>
            </a:pPr>
            <a:r>
              <a:t/>
            </a:r>
            <a:endParaRPr sz="2000"/>
          </a:p>
          <a:p>
            <a:pPr indent="-342900" lvl="0" marL="342900" rtl="0" algn="l">
              <a:lnSpc>
                <a:spcPct val="90000"/>
              </a:lnSpc>
              <a:spcBef>
                <a:spcPts val="1000"/>
              </a:spcBef>
              <a:spcAft>
                <a:spcPts val="0"/>
              </a:spcAft>
              <a:buSzPts val="2400"/>
              <a:buChar char="•"/>
            </a:pPr>
            <a:r>
              <a:rPr lang="en-US" sz="2000"/>
              <a:t>Wirkungsvolles Storytelling fördert die emotionale Bindung und die Loyalität der Spender. Gemeinnützige Organisationen sollten inspirierende Geschichten, Erfahrungsberichte und konkrete Beispiele dafür teilen, wie ihre Arbeit etwas bewirkt, ein Gefühl des gemeinsamen Ziels schafft und zur kontinuierlichen Unterstützung anregt.</a:t>
            </a:r>
            <a:endParaRPr sz="2000"/>
          </a:p>
          <a:p>
            <a:pPr indent="0" lvl="0" marL="0" rtl="0" algn="l">
              <a:lnSpc>
                <a:spcPct val="90000"/>
              </a:lnSpc>
              <a:spcBef>
                <a:spcPts val="1000"/>
              </a:spcBef>
              <a:spcAft>
                <a:spcPts val="0"/>
              </a:spcAft>
              <a:buClr>
                <a:srgbClr val="000000"/>
              </a:buClr>
              <a:buSzPts val="2400"/>
              <a:buNone/>
            </a:pPr>
            <a:r>
              <a:t/>
            </a:r>
            <a:endParaRPr sz="2000"/>
          </a:p>
          <a:p>
            <a:pPr indent="-190500" lvl="0" marL="342900" rtl="0" algn="l">
              <a:lnSpc>
                <a:spcPct val="90000"/>
              </a:lnSpc>
              <a:spcBef>
                <a:spcPts val="1000"/>
              </a:spcBef>
              <a:spcAft>
                <a:spcPts val="0"/>
              </a:spcAft>
              <a:buClr>
                <a:srgbClr val="000000"/>
              </a:buClr>
              <a:buSzPts val="2400"/>
              <a:buNone/>
            </a:pPr>
            <a:r>
              <a:t/>
            </a:r>
            <a:endParaRPr sz="2000"/>
          </a:p>
          <a:p>
            <a:pPr indent="-190500" lvl="0" marL="342900" rtl="0" algn="l">
              <a:lnSpc>
                <a:spcPct val="90000"/>
              </a:lnSpc>
              <a:spcBef>
                <a:spcPts val="1000"/>
              </a:spcBef>
              <a:spcAft>
                <a:spcPts val="0"/>
              </a:spcAft>
              <a:buClr>
                <a:srgbClr val="000000"/>
              </a:buClr>
              <a:buSzPts val="2400"/>
              <a:buNone/>
            </a:pPr>
            <a:r>
              <a:t/>
            </a:r>
            <a:endParaRPr sz="2000"/>
          </a:p>
          <a:p>
            <a:pPr indent="-190500" lvl="0" marL="342900" rtl="0" algn="l">
              <a:lnSpc>
                <a:spcPct val="90000"/>
              </a:lnSpc>
              <a:spcBef>
                <a:spcPts val="1000"/>
              </a:spcBef>
              <a:spcAft>
                <a:spcPts val="0"/>
              </a:spcAft>
              <a:buClr>
                <a:srgbClr val="000000"/>
              </a:buClr>
              <a:buSzPts val="2400"/>
              <a:buNone/>
            </a:pPr>
            <a:r>
              <a:t/>
            </a:r>
            <a:endParaRPr sz="2000"/>
          </a:p>
        </p:txBody>
      </p:sp>
      <p:sp>
        <p:nvSpPr>
          <p:cNvPr id="672" name="Google Shape;672;p53"/>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Unterstützer begeistern und Beziehungen pflegen </a:t>
            </a:r>
            <a:br>
              <a:rPr lang="en-US"/>
            </a:b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54"/>
          <p:cNvSpPr txBox="1"/>
          <p:nvPr>
            <p:ph idx="1" type="body"/>
          </p:nvPr>
        </p:nvSpPr>
        <p:spPr>
          <a:xfrm>
            <a:off x="898357" y="2584411"/>
            <a:ext cx="4867011" cy="302597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2400"/>
              <a:buNone/>
            </a:pPr>
            <a:r>
              <a:rPr lang="en-US" sz="2000"/>
              <a:t>Beim Inbound-Marketing dreht sich alles um die Erstellung von Inhalten </a:t>
            </a:r>
            <a:endParaRPr/>
          </a:p>
          <a:p>
            <a:pPr indent="-228600" lvl="0" marL="228600" rtl="0" algn="l">
              <a:lnSpc>
                <a:spcPct val="90000"/>
              </a:lnSpc>
              <a:spcBef>
                <a:spcPts val="0"/>
              </a:spcBef>
              <a:spcAft>
                <a:spcPts val="0"/>
              </a:spcAft>
              <a:buSzPts val="2400"/>
              <a:buNone/>
            </a:pPr>
            <a:br>
              <a:rPr lang="en-US" sz="2000"/>
            </a:br>
            <a:r>
              <a:rPr lang="en-US" sz="2000"/>
              <a:t>Als gemeinnützige Organisationen haben wir eine Menge großartiger Arbeit zu teilen, daher ist es wichtig, dass wir dies auf die effektivste Art und Weise tun</a:t>
            </a:r>
            <a:endParaRPr/>
          </a:p>
          <a:p>
            <a:pPr indent="-228600" lvl="0" marL="228600" rtl="0" algn="l">
              <a:lnSpc>
                <a:spcPct val="90000"/>
              </a:lnSpc>
              <a:spcBef>
                <a:spcPts val="0"/>
              </a:spcBef>
              <a:spcAft>
                <a:spcPts val="0"/>
              </a:spcAft>
              <a:buSzPts val="2400"/>
              <a:buNone/>
            </a:pPr>
            <a:br>
              <a:rPr lang="en-US" sz="2000"/>
            </a:br>
            <a:r>
              <a:rPr lang="en-US" sz="2000"/>
              <a:t>Beginnen wir mit der Erstellung einer Content-Strategie </a:t>
            </a:r>
            <a:endParaRPr sz="2000"/>
          </a:p>
          <a:p>
            <a:pPr indent="-228600" lvl="0" marL="228600" rtl="0" algn="l">
              <a:lnSpc>
                <a:spcPct val="90000"/>
              </a:lnSpc>
              <a:spcBef>
                <a:spcPts val="1000"/>
              </a:spcBef>
              <a:spcAft>
                <a:spcPts val="0"/>
              </a:spcAft>
              <a:buClr>
                <a:srgbClr val="000000"/>
              </a:buClr>
              <a:buSzPts val="2400"/>
              <a:buNone/>
            </a:pPr>
            <a:r>
              <a:t/>
            </a:r>
            <a:endParaRPr/>
          </a:p>
        </p:txBody>
      </p:sp>
      <p:sp>
        <p:nvSpPr>
          <p:cNvPr id="678" name="Google Shape;678;p54"/>
          <p:cNvSpPr txBox="1"/>
          <p:nvPr>
            <p:ph idx="2" type="body"/>
          </p:nvPr>
        </p:nvSpPr>
        <p:spPr>
          <a:xfrm>
            <a:off x="898358" y="890242"/>
            <a:ext cx="4990998"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Implementierung von Inbound-Marketing-Strategien </a:t>
            </a:r>
            <a:br>
              <a:rPr lang="en-US"/>
            </a:br>
            <a:endParaRPr/>
          </a:p>
        </p:txBody>
      </p:sp>
      <p:pic>
        <p:nvPicPr>
          <p:cNvPr descr="Two bussiness people working at a table" id="679" name="Google Shape;679;p54"/>
          <p:cNvPicPr preferRelativeResize="0"/>
          <p:nvPr>
            <p:ph idx="3" type="pic"/>
          </p:nvPr>
        </p:nvPicPr>
        <p:blipFill rotWithShape="1">
          <a:blip r:embed="rId3">
            <a:alphaModFix/>
          </a:blip>
          <a:srcRect b="0" l="2266" r="2265" t="0"/>
          <a:stretch/>
        </p:blipFill>
        <p:spPr>
          <a:xfrm>
            <a:off x="6096001" y="1452564"/>
            <a:ext cx="6096000" cy="4255968"/>
          </a:xfrm>
          <a:prstGeom prst="rect">
            <a:avLst/>
          </a:prstGeom>
          <a:solidFill>
            <a:srgbClr val="D8D8D8"/>
          </a:solid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55"/>
          <p:cNvSpPr txBox="1"/>
          <p:nvPr>
            <p:ph idx="1" type="body"/>
          </p:nvPr>
        </p:nvSpPr>
        <p:spPr>
          <a:xfrm>
            <a:off x="798381" y="1750034"/>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b="1" lang="en-US"/>
              <a:t>Kennen Sie Ihre Zielgruppe</a:t>
            </a:r>
            <a:r>
              <a:rPr lang="en-US"/>
              <a:t>: Detaillierte Personas helfen Ihnen, Einblicke in die verschiedenen Personen zu gewinnen, die Sie erreichen möchten.</a:t>
            </a:r>
            <a:endParaRPr/>
          </a:p>
          <a:p>
            <a:pPr indent="0" lvl="0" marL="0" rtl="0" algn="l">
              <a:lnSpc>
                <a:spcPct val="90000"/>
              </a:lnSpc>
              <a:spcBef>
                <a:spcPts val="1000"/>
              </a:spcBef>
              <a:spcAft>
                <a:spcPts val="0"/>
              </a:spcAft>
              <a:buClr>
                <a:srgbClr val="000000"/>
              </a:buClr>
              <a:buSzPts val="2400"/>
              <a:buNone/>
            </a:pPr>
            <a:r>
              <a:t/>
            </a:r>
            <a:endParaRPr/>
          </a:p>
          <a:p>
            <a:pPr indent="-342900" lvl="0" marL="342900" rtl="0" algn="l">
              <a:lnSpc>
                <a:spcPct val="90000"/>
              </a:lnSpc>
              <a:spcBef>
                <a:spcPts val="1000"/>
              </a:spcBef>
              <a:spcAft>
                <a:spcPts val="0"/>
              </a:spcAft>
              <a:buSzPts val="2400"/>
              <a:buChar char="•"/>
            </a:pPr>
            <a:r>
              <a:rPr b="1" lang="en-US"/>
              <a:t>Segmentieren Sie für den Erfolg</a:t>
            </a:r>
            <a:r>
              <a:rPr lang="en-US"/>
              <a:t>: Erstellen Sie Personas, um verschiedene Segmente innerhalb Ihrer Zielgruppe zu repräsentieren, sodass Sie Ihre Marketingstrategien effektiv anpassen können.</a:t>
            </a:r>
            <a:endParaRPr/>
          </a:p>
          <a:p>
            <a:pPr indent="0" lvl="0" marL="0" rtl="0" algn="l">
              <a:lnSpc>
                <a:spcPct val="90000"/>
              </a:lnSpc>
              <a:spcBef>
                <a:spcPts val="1000"/>
              </a:spcBef>
              <a:spcAft>
                <a:spcPts val="0"/>
              </a:spcAft>
              <a:buClr>
                <a:srgbClr val="000000"/>
              </a:buClr>
              <a:buSzPts val="2400"/>
              <a:buNone/>
            </a:pPr>
            <a:r>
              <a:t/>
            </a:r>
            <a:endParaRPr/>
          </a:p>
          <a:p>
            <a:pPr indent="-342900" lvl="0" marL="342900" rtl="0" algn="l">
              <a:lnSpc>
                <a:spcPct val="90000"/>
              </a:lnSpc>
              <a:spcBef>
                <a:spcPts val="1000"/>
              </a:spcBef>
              <a:spcAft>
                <a:spcPts val="0"/>
              </a:spcAft>
              <a:buSzPts val="2400"/>
              <a:buChar char="•"/>
            </a:pPr>
            <a:r>
              <a:rPr b="1" lang="en-US"/>
              <a:t>Personalisieren Sie das Erlebnis</a:t>
            </a:r>
            <a:r>
              <a:rPr lang="en-US"/>
              <a:t>: Indem Sie die Bedürfnisse, Interessen und Probleme Ihrer Zielgruppe verstehen, können Sie maßgeschneiderte Erlebnisse schaffen, die bei ihnen Anklang finden.</a:t>
            </a:r>
            <a:endParaRPr/>
          </a:p>
          <a:p>
            <a:pPr indent="-190500" lvl="0" marL="342900" rtl="0" algn="l">
              <a:lnSpc>
                <a:spcPct val="90000"/>
              </a:lnSpc>
              <a:spcBef>
                <a:spcPts val="1000"/>
              </a:spcBef>
              <a:spcAft>
                <a:spcPts val="0"/>
              </a:spcAft>
              <a:buClr>
                <a:srgbClr val="000000"/>
              </a:buClr>
              <a:buSzPts val="2400"/>
              <a:buNone/>
            </a:pPr>
            <a:r>
              <a:t/>
            </a:r>
            <a:endParaRPr/>
          </a:p>
          <a:p>
            <a:pPr indent="-190500" lvl="0" marL="342900" rtl="0" algn="l">
              <a:lnSpc>
                <a:spcPct val="90000"/>
              </a:lnSpc>
              <a:spcBef>
                <a:spcPts val="1000"/>
              </a:spcBef>
              <a:spcAft>
                <a:spcPts val="0"/>
              </a:spcAft>
              <a:buClr>
                <a:srgbClr val="000000"/>
              </a:buClr>
              <a:buSzPts val="2400"/>
              <a:buNone/>
            </a:pPr>
            <a:r>
              <a:t/>
            </a:r>
            <a:endParaRPr/>
          </a:p>
          <a:p>
            <a:pPr indent="-190500" lvl="0" marL="342900" rtl="0" algn="l">
              <a:lnSpc>
                <a:spcPct val="90000"/>
              </a:lnSpc>
              <a:spcBef>
                <a:spcPts val="1000"/>
              </a:spcBef>
              <a:spcAft>
                <a:spcPts val="0"/>
              </a:spcAft>
              <a:buClr>
                <a:srgbClr val="000000"/>
              </a:buClr>
              <a:buSzPts val="2400"/>
              <a:buNone/>
            </a:pPr>
            <a:r>
              <a:t/>
            </a:r>
            <a:endParaRPr/>
          </a:p>
        </p:txBody>
      </p:sp>
      <p:sp>
        <p:nvSpPr>
          <p:cNvPr id="686" name="Google Shape;686;p55"/>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Verstehen Sie Ihre Zielgruppe: Die Macht der Personas </a:t>
            </a:r>
            <a:br>
              <a:rPr lang="en-US"/>
            </a:b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56"/>
          <p:cNvSpPr txBox="1"/>
          <p:nvPr>
            <p:ph idx="1" type="body"/>
          </p:nvPr>
        </p:nvSpPr>
        <p:spPr>
          <a:xfrm>
            <a:off x="798381" y="1750034"/>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b="1" lang="en-US"/>
              <a:t>Präzises Targeting: </a:t>
            </a:r>
            <a:r>
              <a:rPr lang="en-US"/>
              <a:t>Personas ermöglichen es Ihnen, Ihre Marketingbotschaften präzise auszurichten und sicherzustellen, dass Ihre Inhalte bei der richtigen Zielgruppe ankommen.</a:t>
            </a:r>
            <a:endParaRPr/>
          </a:p>
          <a:p>
            <a:pPr indent="-190500" lvl="0" marL="342900" rtl="0" algn="l">
              <a:lnSpc>
                <a:spcPct val="90000"/>
              </a:lnSpc>
              <a:spcBef>
                <a:spcPts val="1000"/>
              </a:spcBef>
              <a:spcAft>
                <a:spcPts val="0"/>
              </a:spcAft>
              <a:buClr>
                <a:srgbClr val="000000"/>
              </a:buClr>
              <a:buSzPts val="2400"/>
              <a:buNone/>
            </a:pPr>
            <a:r>
              <a:t/>
            </a:r>
            <a:endParaRPr b="1"/>
          </a:p>
          <a:p>
            <a:pPr indent="-342900" lvl="0" marL="342900" rtl="0" algn="l">
              <a:lnSpc>
                <a:spcPct val="90000"/>
              </a:lnSpc>
              <a:spcBef>
                <a:spcPts val="1000"/>
              </a:spcBef>
              <a:spcAft>
                <a:spcPts val="0"/>
              </a:spcAft>
              <a:buSzPts val="2400"/>
              <a:buChar char="•"/>
            </a:pPr>
            <a:r>
              <a:rPr b="1" lang="en-US"/>
              <a:t>Maßgeschneiderte Lösungen: </a:t>
            </a:r>
            <a:r>
              <a:rPr lang="en-US"/>
              <a:t>Wenn Sie die Bedürfnisse Ihrer Zielgruppe verstehen, können Sie maßgeschneiderte Lösungen und Dienstleistungen entwickeln, die auf ihre spezifischen Probleme eingehen.</a:t>
            </a:r>
            <a:endParaRPr/>
          </a:p>
          <a:p>
            <a:pPr indent="-190500" lvl="0" marL="342900" rtl="0" algn="l">
              <a:lnSpc>
                <a:spcPct val="90000"/>
              </a:lnSpc>
              <a:spcBef>
                <a:spcPts val="1000"/>
              </a:spcBef>
              <a:spcAft>
                <a:spcPts val="0"/>
              </a:spcAft>
              <a:buClr>
                <a:srgbClr val="000000"/>
              </a:buClr>
              <a:buSzPts val="2400"/>
              <a:buNone/>
            </a:pPr>
            <a:r>
              <a:t/>
            </a:r>
            <a:endParaRPr/>
          </a:p>
          <a:p>
            <a:pPr indent="-342900" lvl="0" marL="342900" rtl="0" algn="l">
              <a:lnSpc>
                <a:spcPct val="90000"/>
              </a:lnSpc>
              <a:spcBef>
                <a:spcPts val="1000"/>
              </a:spcBef>
              <a:spcAft>
                <a:spcPts val="0"/>
              </a:spcAft>
              <a:buSzPts val="2400"/>
              <a:buChar char="•"/>
            </a:pPr>
            <a:r>
              <a:rPr b="1" lang="en-US"/>
              <a:t>Erhöhtes Engagement</a:t>
            </a:r>
            <a:r>
              <a:rPr lang="en-US"/>
              <a:t>: Indem Sie Ihre Botschaften und Inhalte auf die Bedürfnisse Ihrer Zielgruppe ausrichten, können Sie ein höheres Engagement fördern und sinnvolle Verbindungen fördern.</a:t>
            </a:r>
            <a:endParaRPr/>
          </a:p>
          <a:p>
            <a:pPr indent="-190500" lvl="0" marL="342900" rtl="0" algn="l">
              <a:lnSpc>
                <a:spcPct val="90000"/>
              </a:lnSpc>
              <a:spcBef>
                <a:spcPts val="1000"/>
              </a:spcBef>
              <a:spcAft>
                <a:spcPts val="0"/>
              </a:spcAft>
              <a:buClr>
                <a:srgbClr val="000000"/>
              </a:buClr>
              <a:buSzPts val="2400"/>
              <a:buNone/>
            </a:pPr>
            <a:r>
              <a:t/>
            </a:r>
            <a:endParaRPr/>
          </a:p>
          <a:p>
            <a:pPr indent="-190500" lvl="0" marL="342900" rtl="0" algn="l">
              <a:lnSpc>
                <a:spcPct val="90000"/>
              </a:lnSpc>
              <a:spcBef>
                <a:spcPts val="1000"/>
              </a:spcBef>
              <a:spcAft>
                <a:spcPts val="0"/>
              </a:spcAft>
              <a:buClr>
                <a:srgbClr val="000000"/>
              </a:buClr>
              <a:buSzPts val="2400"/>
              <a:buNone/>
            </a:pPr>
            <a:r>
              <a:t/>
            </a:r>
            <a:endParaRPr/>
          </a:p>
          <a:p>
            <a:pPr indent="-190500" lvl="0" marL="342900" rtl="0" algn="l">
              <a:lnSpc>
                <a:spcPct val="90000"/>
              </a:lnSpc>
              <a:spcBef>
                <a:spcPts val="1000"/>
              </a:spcBef>
              <a:spcAft>
                <a:spcPts val="0"/>
              </a:spcAft>
              <a:buClr>
                <a:srgbClr val="000000"/>
              </a:buClr>
              <a:buSzPts val="2400"/>
              <a:buNone/>
            </a:pPr>
            <a:r>
              <a:t/>
            </a:r>
            <a:endParaRPr/>
          </a:p>
          <a:p>
            <a:pPr indent="-190500" lvl="0" marL="342900" rtl="0" algn="l">
              <a:lnSpc>
                <a:spcPct val="90000"/>
              </a:lnSpc>
              <a:spcBef>
                <a:spcPts val="1000"/>
              </a:spcBef>
              <a:spcAft>
                <a:spcPts val="0"/>
              </a:spcAft>
              <a:buClr>
                <a:srgbClr val="000000"/>
              </a:buClr>
              <a:buSzPts val="2400"/>
              <a:buNone/>
            </a:pPr>
            <a:r>
              <a:t/>
            </a:r>
            <a:endParaRPr/>
          </a:p>
        </p:txBody>
      </p:sp>
      <p:sp>
        <p:nvSpPr>
          <p:cNvPr id="693" name="Google Shape;693;p56"/>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Verstehen Sie Ihre Zielgruppe: Die Macht der Personas </a:t>
            </a:r>
            <a:br>
              <a:rPr lang="en-US"/>
            </a:b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57"/>
          <p:cNvSpPr txBox="1"/>
          <p:nvPr>
            <p:ph idx="1" type="body"/>
          </p:nvPr>
        </p:nvSpPr>
        <p:spPr>
          <a:xfrm>
            <a:off x="5278758" y="2930184"/>
            <a:ext cx="6010480" cy="306642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0000"/>
              </a:buClr>
              <a:buSzPts val="4800"/>
              <a:buNone/>
            </a:pPr>
            <a:r>
              <a:rPr lang="en-US"/>
              <a:t>Storytelling</a:t>
            </a:r>
            <a:endParaRPr/>
          </a:p>
        </p:txBody>
      </p:sp>
      <p:sp>
        <p:nvSpPr>
          <p:cNvPr id="700" name="Google Shape;700;p57"/>
          <p:cNvSpPr txBox="1"/>
          <p:nvPr>
            <p:ph idx="2" type="body"/>
          </p:nvPr>
        </p:nvSpPr>
        <p:spPr>
          <a:xfrm>
            <a:off x="4011879" y="1670479"/>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9000"/>
              <a:buNone/>
            </a:pPr>
            <a:r>
              <a:rPr lang="en-US"/>
              <a:t>03</a:t>
            </a:r>
            <a:endParaRPr/>
          </a:p>
          <a:p>
            <a:pPr indent="0" lvl="0" marL="0" rtl="0" algn="l">
              <a:lnSpc>
                <a:spcPct val="90000"/>
              </a:lnSpc>
              <a:spcBef>
                <a:spcPts val="1000"/>
              </a:spcBef>
              <a:spcAft>
                <a:spcPts val="0"/>
              </a:spcAft>
              <a:buClr>
                <a:srgbClr val="000000"/>
              </a:buClr>
              <a:buSzPts val="9000"/>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58"/>
          <p:cNvSpPr txBox="1"/>
          <p:nvPr>
            <p:ph idx="1" type="body"/>
          </p:nvPr>
        </p:nvSpPr>
        <p:spPr>
          <a:xfrm>
            <a:off x="798381" y="1563578"/>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sz="2000"/>
              <a:t>Storytelling ist ein wesentlicher Bestandteil der Kommunikation; Es geht um die Kunst, Geschichten zu erzählen, die eine emotionale Wirkung auf unser Zielpublikum haben. </a:t>
            </a:r>
            <a:endParaRPr sz="2000"/>
          </a:p>
          <a:p>
            <a:pPr indent="0" lvl="0" marL="0" rtl="0" algn="l">
              <a:lnSpc>
                <a:spcPct val="90000"/>
              </a:lnSpc>
              <a:spcBef>
                <a:spcPts val="1000"/>
              </a:spcBef>
              <a:spcAft>
                <a:spcPts val="0"/>
              </a:spcAft>
              <a:buClr>
                <a:srgbClr val="000000"/>
              </a:buClr>
              <a:buSzPts val="2400"/>
              <a:buNone/>
            </a:pPr>
            <a:r>
              <a:t/>
            </a:r>
            <a:endParaRPr sz="2000"/>
          </a:p>
          <a:p>
            <a:pPr indent="-342900" lvl="0" marL="342900" rtl="0" algn="l">
              <a:lnSpc>
                <a:spcPct val="90000"/>
              </a:lnSpc>
              <a:spcBef>
                <a:spcPts val="1000"/>
              </a:spcBef>
              <a:spcAft>
                <a:spcPts val="0"/>
              </a:spcAft>
              <a:buSzPts val="2400"/>
              <a:buChar char="•"/>
            </a:pPr>
            <a:r>
              <a:rPr lang="en-US" sz="2000"/>
              <a:t>Kunden und Publikum sind daran interessiert, eine "gute Geschichte" zu hören. Sie wollen gemeinnützige Organisationen unterstützen, die einem Zweck dienen, der über den finanziellen Gewinn hinausgeht. Rund 70 % der Kunden unterstützen eher eine gemeinnützige Marke, die einen positiven Einfluss hat.</a:t>
            </a:r>
            <a:endParaRPr sz="2000"/>
          </a:p>
          <a:p>
            <a:pPr indent="-190500" lvl="0" marL="342900" rtl="0" algn="l">
              <a:lnSpc>
                <a:spcPct val="90000"/>
              </a:lnSpc>
              <a:spcBef>
                <a:spcPts val="1000"/>
              </a:spcBef>
              <a:spcAft>
                <a:spcPts val="0"/>
              </a:spcAft>
              <a:buClr>
                <a:srgbClr val="000000"/>
              </a:buClr>
              <a:buSzPts val="2400"/>
              <a:buNone/>
            </a:pPr>
            <a:r>
              <a:t/>
            </a:r>
            <a:endParaRPr sz="2000"/>
          </a:p>
          <a:p>
            <a:pPr indent="-342900" lvl="0" marL="342900" rtl="0" algn="l">
              <a:lnSpc>
                <a:spcPct val="90000"/>
              </a:lnSpc>
              <a:spcBef>
                <a:spcPts val="1000"/>
              </a:spcBef>
              <a:spcAft>
                <a:spcPts val="0"/>
              </a:spcAft>
              <a:buSzPts val="2400"/>
              <a:buChar char="•"/>
            </a:pPr>
            <a:r>
              <a:rPr lang="en-US" sz="2000"/>
              <a:t>Gemeinnützige Organisationen haben mächtige Werkzeuge namens Mission and Impact, sie haben etwas "Gutes" und "Positives" zu besprechen, das Einzelpersonen, Gemeinschaften und der Gesellschaft zugute kommt.</a:t>
            </a:r>
            <a:endParaRPr sz="2000"/>
          </a:p>
          <a:p>
            <a:pPr indent="-190500" lvl="0" marL="342900" rtl="0" algn="l">
              <a:lnSpc>
                <a:spcPct val="90000"/>
              </a:lnSpc>
              <a:spcBef>
                <a:spcPts val="1000"/>
              </a:spcBef>
              <a:spcAft>
                <a:spcPts val="0"/>
              </a:spcAft>
              <a:buClr>
                <a:srgbClr val="000000"/>
              </a:buClr>
              <a:buSzPts val="2400"/>
              <a:buNone/>
            </a:pPr>
            <a:r>
              <a:t/>
            </a:r>
            <a:endParaRPr sz="2000"/>
          </a:p>
          <a:p>
            <a:pPr indent="0" lvl="0" marL="0" rtl="0" algn="l">
              <a:lnSpc>
                <a:spcPct val="90000"/>
              </a:lnSpc>
              <a:spcBef>
                <a:spcPts val="1000"/>
              </a:spcBef>
              <a:spcAft>
                <a:spcPts val="0"/>
              </a:spcAft>
              <a:buClr>
                <a:srgbClr val="000000"/>
              </a:buClr>
              <a:buSzPts val="2400"/>
              <a:buNone/>
            </a:pPr>
            <a:r>
              <a:t/>
            </a:r>
            <a:endParaRPr sz="2000"/>
          </a:p>
          <a:p>
            <a:pPr indent="-190500" lvl="0" marL="342900" rtl="0" algn="l">
              <a:lnSpc>
                <a:spcPct val="90000"/>
              </a:lnSpc>
              <a:spcBef>
                <a:spcPts val="1000"/>
              </a:spcBef>
              <a:spcAft>
                <a:spcPts val="0"/>
              </a:spcAft>
              <a:buClr>
                <a:srgbClr val="000000"/>
              </a:buClr>
              <a:buSzPts val="2400"/>
              <a:buNone/>
            </a:pPr>
            <a:r>
              <a:t/>
            </a:r>
            <a:endParaRPr sz="2000"/>
          </a:p>
        </p:txBody>
      </p:sp>
      <p:sp>
        <p:nvSpPr>
          <p:cNvPr id="707" name="Google Shape;707;p58"/>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Was ist Storytelling?</a:t>
            </a:r>
            <a:br>
              <a:rPr lang="en-US"/>
            </a:b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59"/>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a:t>Nach Jerome Bruner (1990) sollte die Theorie der narrativen Konstruktion von Wirklichkeit: </a:t>
            </a:r>
            <a:endParaRPr/>
          </a:p>
        </p:txBody>
      </p:sp>
      <p:sp>
        <p:nvSpPr>
          <p:cNvPr id="714" name="Google Shape;714;p59"/>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Was ist Storytelling?</a:t>
            </a:r>
            <a:br>
              <a:rPr lang="en-US"/>
            </a:br>
            <a:endParaRPr/>
          </a:p>
        </p:txBody>
      </p:sp>
      <p:grpSp>
        <p:nvGrpSpPr>
          <p:cNvPr id="715" name="Google Shape;715;p59"/>
          <p:cNvGrpSpPr/>
          <p:nvPr/>
        </p:nvGrpSpPr>
        <p:grpSpPr>
          <a:xfrm>
            <a:off x="801485" y="3228715"/>
            <a:ext cx="10589028" cy="1477538"/>
            <a:chOff x="3104" y="847824"/>
            <a:chExt cx="10589028" cy="1477538"/>
          </a:xfrm>
        </p:grpSpPr>
        <p:sp>
          <p:nvSpPr>
            <p:cNvPr id="716" name="Google Shape;716;p59"/>
            <p:cNvSpPr/>
            <p:nvPr/>
          </p:nvSpPr>
          <p:spPr>
            <a:xfrm>
              <a:off x="3104" y="847824"/>
              <a:ext cx="2462564" cy="1477538"/>
            </a:xfrm>
            <a:prstGeom prst="rect">
              <a:avLst/>
            </a:prstGeom>
            <a:gradFill>
              <a:gsLst>
                <a:gs pos="0">
                  <a:srgbClr val="477E7F"/>
                </a:gs>
                <a:gs pos="50000">
                  <a:srgbClr val="007173"/>
                </a:gs>
                <a:gs pos="100000">
                  <a:srgbClr val="006769"/>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59"/>
            <p:cNvSpPr txBox="1"/>
            <p:nvPr/>
          </p:nvSpPr>
          <p:spPr>
            <a:xfrm>
              <a:off x="3104" y="847824"/>
              <a:ext cx="2462564" cy="1477538"/>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None/>
              </a:pPr>
              <a:r>
                <a:rPr b="0" i="0" lang="en-US" sz="2000" u="none" cap="none" strike="noStrike">
                  <a:solidFill>
                    <a:schemeClr val="lt1"/>
                  </a:solidFill>
                  <a:latin typeface="Calibri"/>
                  <a:ea typeface="Calibri"/>
                  <a:cs typeface="Calibri"/>
                  <a:sym typeface="Calibri"/>
                </a:rPr>
                <a:t>Aktion, die auf ein Ziel ausgerichtet ist.</a:t>
              </a:r>
              <a:endParaRPr b="0" i="0" sz="2000" u="none" cap="none" strike="noStrike">
                <a:solidFill>
                  <a:schemeClr val="lt1"/>
                </a:solidFill>
                <a:latin typeface="Calibri"/>
                <a:ea typeface="Calibri"/>
                <a:cs typeface="Calibri"/>
                <a:sym typeface="Calibri"/>
              </a:endParaRPr>
            </a:p>
          </p:txBody>
        </p:sp>
        <p:sp>
          <p:nvSpPr>
            <p:cNvPr id="718" name="Google Shape;718;p59"/>
            <p:cNvSpPr/>
            <p:nvPr/>
          </p:nvSpPr>
          <p:spPr>
            <a:xfrm>
              <a:off x="2711925" y="847824"/>
              <a:ext cx="2462564" cy="1477538"/>
            </a:xfrm>
            <a:prstGeom prst="rect">
              <a:avLst/>
            </a:prstGeom>
            <a:gradFill>
              <a:gsLst>
                <a:gs pos="0">
                  <a:srgbClr val="477E7F"/>
                </a:gs>
                <a:gs pos="50000">
                  <a:srgbClr val="007173"/>
                </a:gs>
                <a:gs pos="100000">
                  <a:srgbClr val="006769"/>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59"/>
            <p:cNvSpPr txBox="1"/>
            <p:nvPr/>
          </p:nvSpPr>
          <p:spPr>
            <a:xfrm>
              <a:off x="2711925" y="847824"/>
              <a:ext cx="2462564" cy="1477538"/>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None/>
              </a:pPr>
              <a:r>
                <a:rPr b="0" i="0" lang="en-US" sz="2000" u="none" cap="none" strike="noStrike">
                  <a:solidFill>
                    <a:schemeClr val="lt1"/>
                  </a:solidFill>
                  <a:latin typeface="Calibri"/>
                  <a:ea typeface="Calibri"/>
                  <a:cs typeface="Calibri"/>
                  <a:sym typeface="Calibri"/>
                </a:rPr>
                <a:t>Ordnung zwischen Ereignissen und Zuständen.</a:t>
              </a:r>
              <a:endParaRPr/>
            </a:p>
          </p:txBody>
        </p:sp>
        <p:sp>
          <p:nvSpPr>
            <p:cNvPr id="720" name="Google Shape;720;p59"/>
            <p:cNvSpPr/>
            <p:nvPr/>
          </p:nvSpPr>
          <p:spPr>
            <a:xfrm>
              <a:off x="5420746" y="847824"/>
              <a:ext cx="2462564" cy="1477538"/>
            </a:xfrm>
            <a:prstGeom prst="rect">
              <a:avLst/>
            </a:prstGeom>
            <a:gradFill>
              <a:gsLst>
                <a:gs pos="0">
                  <a:srgbClr val="477E7F"/>
                </a:gs>
                <a:gs pos="50000">
                  <a:srgbClr val="007173"/>
                </a:gs>
                <a:gs pos="100000">
                  <a:srgbClr val="006769"/>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59"/>
            <p:cNvSpPr txBox="1"/>
            <p:nvPr/>
          </p:nvSpPr>
          <p:spPr>
            <a:xfrm>
              <a:off x="5420746" y="847824"/>
              <a:ext cx="2462564" cy="1477538"/>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None/>
              </a:pPr>
              <a:r>
                <a:rPr b="0" i="0" lang="en-US" sz="2000" u="none" cap="none" strike="noStrike">
                  <a:solidFill>
                    <a:schemeClr val="lt1"/>
                  </a:solidFill>
                  <a:latin typeface="Calibri"/>
                  <a:ea typeface="Calibri"/>
                  <a:cs typeface="Calibri"/>
                  <a:sym typeface="Calibri"/>
                </a:rPr>
                <a:t>Sensibilität für das, was in der menschlichen Interaktion anständig ist.</a:t>
              </a:r>
              <a:endParaRPr b="0" i="0" sz="2000" u="none" cap="none" strike="noStrike">
                <a:solidFill>
                  <a:schemeClr val="lt1"/>
                </a:solidFill>
                <a:latin typeface="Calibri"/>
                <a:ea typeface="Calibri"/>
                <a:cs typeface="Calibri"/>
                <a:sym typeface="Calibri"/>
              </a:endParaRPr>
            </a:p>
          </p:txBody>
        </p:sp>
        <p:sp>
          <p:nvSpPr>
            <p:cNvPr id="722" name="Google Shape;722;p59"/>
            <p:cNvSpPr/>
            <p:nvPr/>
          </p:nvSpPr>
          <p:spPr>
            <a:xfrm>
              <a:off x="8129568" y="847824"/>
              <a:ext cx="2462564" cy="1477538"/>
            </a:xfrm>
            <a:prstGeom prst="rect">
              <a:avLst/>
            </a:prstGeom>
            <a:gradFill>
              <a:gsLst>
                <a:gs pos="0">
                  <a:srgbClr val="477E7F"/>
                </a:gs>
                <a:gs pos="50000">
                  <a:srgbClr val="007173"/>
                </a:gs>
                <a:gs pos="100000">
                  <a:srgbClr val="006769"/>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59"/>
            <p:cNvSpPr txBox="1"/>
            <p:nvPr/>
          </p:nvSpPr>
          <p:spPr>
            <a:xfrm>
              <a:off x="8129568" y="847824"/>
              <a:ext cx="2462564" cy="1477538"/>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None/>
              </a:pPr>
              <a:r>
                <a:rPr b="0" i="0" lang="en-US" sz="2000" u="none" cap="none" strike="noStrike">
                  <a:solidFill>
                    <a:schemeClr val="lt1"/>
                  </a:solidFill>
                  <a:latin typeface="Calibri"/>
                  <a:ea typeface="Calibri"/>
                  <a:cs typeface="Calibri"/>
                  <a:sym typeface="Calibri"/>
                </a:rPr>
                <a:t>Die Enthüllung der Perspektive eines Erzählers. </a:t>
              </a:r>
              <a:endParaRPr b="0" i="0" sz="2000" u="none" cap="none" strike="noStrike">
                <a:solidFill>
                  <a:schemeClr val="lt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6"/>
          <p:cNvSpPr txBox="1"/>
          <p:nvPr>
            <p:ph idx="1" type="body"/>
          </p:nvPr>
        </p:nvSpPr>
        <p:spPr>
          <a:xfrm>
            <a:off x="798380" y="1431486"/>
            <a:ext cx="10595237" cy="488533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0D9390"/>
              </a:buClr>
              <a:buSzPts val="2400"/>
              <a:buFont typeface="Arial"/>
              <a:buChar char="•"/>
            </a:pPr>
            <a:r>
              <a:rPr b="1" lang="en-US">
                <a:solidFill>
                  <a:srgbClr val="0D9390"/>
                </a:solidFill>
              </a:rPr>
              <a:t>Lernziele:</a:t>
            </a:r>
            <a:endParaRPr/>
          </a:p>
          <a:p>
            <a:pPr indent="-190500" lvl="0" marL="342900" rtl="0" algn="l">
              <a:lnSpc>
                <a:spcPct val="90000"/>
              </a:lnSpc>
              <a:spcBef>
                <a:spcPts val="0"/>
              </a:spcBef>
              <a:spcAft>
                <a:spcPts val="0"/>
              </a:spcAft>
              <a:buClr>
                <a:srgbClr val="0D9390"/>
              </a:buClr>
              <a:buSzPts val="2400"/>
              <a:buFont typeface="Arial"/>
              <a:buNone/>
            </a:pPr>
            <a:r>
              <a:t/>
            </a:r>
            <a:endParaRPr/>
          </a:p>
          <a:p>
            <a:pPr indent="-342900" lvl="0" marL="342900" rtl="0" algn="l">
              <a:lnSpc>
                <a:spcPct val="90000"/>
              </a:lnSpc>
              <a:spcBef>
                <a:spcPts val="0"/>
              </a:spcBef>
              <a:spcAft>
                <a:spcPts val="0"/>
              </a:spcAft>
              <a:buClr>
                <a:srgbClr val="0D9390"/>
              </a:buClr>
              <a:buSzPts val="2400"/>
              <a:buFont typeface="Arial"/>
              <a:buChar char="•"/>
            </a:pPr>
            <a:r>
              <a:rPr lang="en-US"/>
              <a:t>Die Lernenden werden in der Lage sein, Kommunikationsaktionen, Posts, Kampagnen, Newsletter usw. zu entwerfen, zu planen, zu terminieren und auszuwerten.</a:t>
            </a:r>
            <a:endParaRPr/>
          </a:p>
          <a:p>
            <a:pPr indent="-190500" lvl="0" marL="342900" rtl="0" algn="l">
              <a:lnSpc>
                <a:spcPct val="90000"/>
              </a:lnSpc>
              <a:spcBef>
                <a:spcPts val="0"/>
              </a:spcBef>
              <a:spcAft>
                <a:spcPts val="0"/>
              </a:spcAft>
              <a:buClr>
                <a:srgbClr val="0D9390"/>
              </a:buClr>
              <a:buSzPts val="2400"/>
              <a:buFont typeface="Arial"/>
              <a:buNone/>
            </a:pPr>
            <a:r>
              <a:t/>
            </a:r>
            <a:endParaRPr>
              <a:latin typeface="Calibri"/>
              <a:ea typeface="Calibri"/>
              <a:cs typeface="Calibri"/>
              <a:sym typeface="Calibri"/>
            </a:endParaRPr>
          </a:p>
          <a:p>
            <a:pPr indent="-342900" lvl="0" marL="342900" rtl="0" algn="l">
              <a:lnSpc>
                <a:spcPct val="90000"/>
              </a:lnSpc>
              <a:spcBef>
                <a:spcPts val="1000"/>
              </a:spcBef>
              <a:spcAft>
                <a:spcPts val="0"/>
              </a:spcAft>
              <a:buClr>
                <a:srgbClr val="0D9390"/>
              </a:buClr>
              <a:buSzPts val="2400"/>
              <a:buFont typeface="Arial"/>
              <a:buChar char="•"/>
            </a:pPr>
            <a:r>
              <a:rPr lang="en-US"/>
              <a:t>Die Lernenden werden in der Lage sein, unter Berücksichtigung der Farben, der Typografie, der Struktur und der Relevanz zu entwerfen.</a:t>
            </a:r>
            <a:endParaRPr/>
          </a:p>
          <a:p>
            <a:pPr indent="-190500" lvl="0" marL="342900" rtl="0" algn="l">
              <a:lnSpc>
                <a:spcPct val="90000"/>
              </a:lnSpc>
              <a:spcBef>
                <a:spcPts val="1000"/>
              </a:spcBef>
              <a:spcAft>
                <a:spcPts val="0"/>
              </a:spcAft>
              <a:buClr>
                <a:srgbClr val="0D9390"/>
              </a:buClr>
              <a:buSzPts val="2400"/>
              <a:buFont typeface="Arial"/>
              <a:buNone/>
            </a:pPr>
            <a:r>
              <a:t/>
            </a:r>
            <a:endParaRPr>
              <a:latin typeface="Calibri"/>
              <a:ea typeface="Calibri"/>
              <a:cs typeface="Calibri"/>
              <a:sym typeface="Calibri"/>
            </a:endParaRPr>
          </a:p>
          <a:p>
            <a:pPr indent="-342900" lvl="0" marL="342900" rtl="0" algn="l">
              <a:lnSpc>
                <a:spcPct val="90000"/>
              </a:lnSpc>
              <a:spcBef>
                <a:spcPts val="1000"/>
              </a:spcBef>
              <a:spcAft>
                <a:spcPts val="0"/>
              </a:spcAft>
              <a:buClr>
                <a:srgbClr val="0D9390"/>
              </a:buClr>
              <a:buSzPts val="2400"/>
              <a:buFont typeface="Arial"/>
              <a:buChar char="•"/>
            </a:pPr>
            <a:r>
              <a:rPr lang="en-US"/>
              <a:t>Die Lernenden wenden kreatives Denken an und erfahren, wie sie gewonnene Daten analysieren und auswerten können.</a:t>
            </a:r>
            <a:endParaRPr/>
          </a:p>
        </p:txBody>
      </p:sp>
      <p:sp>
        <p:nvSpPr>
          <p:cNvPr id="245" name="Google Shape;245;p6"/>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Lehr- &amp; Lernziele</a:t>
            </a:r>
            <a:br>
              <a:rPr lang="en-US"/>
            </a:b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60"/>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a:t>Geschichten können leicht einprägt werden und beeinflussen daher die Art und Weise, wie Menschen Ihr Unternehmen betrachten. Die London School of Business stellt fest, dass: </a:t>
            </a:r>
            <a:endParaRPr/>
          </a:p>
          <a:p>
            <a:pPr indent="-190500" lvl="0" marL="342900" rtl="0" algn="l">
              <a:lnSpc>
                <a:spcPct val="90000"/>
              </a:lnSpc>
              <a:spcBef>
                <a:spcPts val="1000"/>
              </a:spcBef>
              <a:spcAft>
                <a:spcPts val="0"/>
              </a:spcAft>
              <a:buClr>
                <a:schemeClr val="accent2"/>
              </a:buClr>
              <a:buSzPts val="2400"/>
              <a:buFont typeface="Arial"/>
              <a:buNone/>
            </a:pPr>
            <a:r>
              <a:t/>
            </a:r>
            <a:endParaRPr/>
          </a:p>
        </p:txBody>
      </p:sp>
      <p:sp>
        <p:nvSpPr>
          <p:cNvPr id="730" name="Google Shape;730;p60"/>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Die Macht des Geschichtenerzählens</a:t>
            </a:r>
            <a:br>
              <a:rPr lang="en-US"/>
            </a:br>
            <a:endParaRPr/>
          </a:p>
        </p:txBody>
      </p:sp>
      <p:pic>
        <p:nvPicPr>
          <p:cNvPr id="731" name="Google Shape;731;p60">
            <a:hlinkClick r:id="rId3"/>
          </p:cNvPr>
          <p:cNvPicPr preferRelativeResize="0"/>
          <p:nvPr/>
        </p:nvPicPr>
        <p:blipFill rotWithShape="1">
          <a:blip r:embed="rId4">
            <a:alphaModFix/>
          </a:blip>
          <a:srcRect b="3446" l="0" r="2269" t="27683"/>
          <a:stretch/>
        </p:blipFill>
        <p:spPr>
          <a:xfrm>
            <a:off x="1596980" y="2777705"/>
            <a:ext cx="8588940" cy="3052418"/>
          </a:xfrm>
          <a:prstGeom prst="rect">
            <a:avLst/>
          </a:prstGeom>
          <a:noFill/>
          <a:ln>
            <a:noFill/>
          </a:ln>
        </p:spPr>
      </p:pic>
      <p:sp>
        <p:nvSpPr>
          <p:cNvPr id="732" name="Google Shape;732;p60"/>
          <p:cNvSpPr txBox="1"/>
          <p:nvPr/>
        </p:nvSpPr>
        <p:spPr>
          <a:xfrm>
            <a:off x="178228" y="6000880"/>
            <a:ext cx="6679034" cy="1941963"/>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7000"/>
              </a:lnSpc>
              <a:spcBef>
                <a:spcPts val="0"/>
              </a:spcBef>
              <a:spcAft>
                <a:spcPts val="0"/>
              </a:spcAft>
              <a:buClr>
                <a:srgbClr val="000000"/>
              </a:buClr>
              <a:buSzPts val="1300"/>
              <a:buFont typeface="Arial"/>
              <a:buNone/>
            </a:pPr>
            <a:r>
              <a:rPr b="0" i="0" lang="en-US" sz="1300" u="none" cap="none" strike="noStrike">
                <a:solidFill>
                  <a:srgbClr val="000000"/>
                </a:solidFill>
                <a:latin typeface="Calibri"/>
                <a:ea typeface="Calibri"/>
                <a:cs typeface="Calibri"/>
                <a:sym typeface="Calibri"/>
              </a:rPr>
              <a:t>Source: own elaboration, information extracted from </a:t>
            </a:r>
            <a:r>
              <a:rPr b="0" i="1" lang="en-US" sz="1300" u="none" cap="none" strike="noStrike">
                <a:solidFill>
                  <a:srgbClr val="000000"/>
                </a:solidFill>
                <a:latin typeface="Calibri"/>
                <a:ea typeface="Calibri"/>
                <a:cs typeface="Calibri"/>
                <a:sym typeface="Calibri"/>
              </a:rPr>
              <a:t>The Brain and Business of Story: Creating Engaging and Influential Presentations Using Story Structure, </a:t>
            </a:r>
            <a:r>
              <a:rPr b="0" i="0" lang="en-US" sz="1300" u="none" cap="none" strike="noStrike">
                <a:solidFill>
                  <a:srgbClr val="000000"/>
                </a:solidFill>
                <a:latin typeface="Calibri"/>
                <a:ea typeface="Calibri"/>
                <a:cs typeface="Calibri"/>
                <a:sym typeface="Calibri"/>
              </a:rPr>
              <a:t>SagePresence, 2018.</a:t>
            </a:r>
            <a:endParaRPr b="0" i="0" sz="1300" u="none" cap="none" strike="noStrike">
              <a:solidFill>
                <a:srgbClr val="000000"/>
              </a:solidFill>
              <a:latin typeface="Calibri"/>
              <a:ea typeface="Calibri"/>
              <a:cs typeface="Calibri"/>
              <a:sym typeface="Calibri"/>
            </a:endParaRPr>
          </a:p>
        </p:txBody>
      </p:sp>
      <p:sp>
        <p:nvSpPr>
          <p:cNvPr id="733" name="Google Shape;733;p60"/>
          <p:cNvSpPr txBox="1"/>
          <p:nvPr/>
        </p:nvSpPr>
        <p:spPr>
          <a:xfrm>
            <a:off x="3532574" y="3100338"/>
            <a:ext cx="4838130"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Geschichten verbessern die Merkfähigkeit</a:t>
            </a:r>
            <a:endParaRPr/>
          </a:p>
        </p:txBody>
      </p:sp>
      <p:sp>
        <p:nvSpPr>
          <p:cNvPr id="734" name="Google Shape;734;p60"/>
          <p:cNvSpPr txBox="1"/>
          <p:nvPr/>
        </p:nvSpPr>
        <p:spPr>
          <a:xfrm>
            <a:off x="2195109" y="4303914"/>
            <a:ext cx="2029161" cy="120032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Wenn die Informationen sinf als neutrale statistiken oder Fakten prasentiert sind, merken Menschen sich </a:t>
            </a:r>
            <a:r>
              <a:rPr b="1" i="0" lang="en-US" sz="1200" u="none" cap="none" strike="noStrike">
                <a:solidFill>
                  <a:srgbClr val="92D050"/>
                </a:solidFill>
                <a:latin typeface="Arial"/>
                <a:ea typeface="Arial"/>
                <a:cs typeface="Arial"/>
                <a:sym typeface="Arial"/>
              </a:rPr>
              <a:t>5% </a:t>
            </a:r>
            <a:r>
              <a:rPr b="1" i="0" lang="en-US" sz="1200" u="none" cap="none" strike="noStrike">
                <a:solidFill>
                  <a:srgbClr val="000000"/>
                </a:solidFill>
                <a:latin typeface="Arial"/>
                <a:ea typeface="Arial"/>
                <a:cs typeface="Arial"/>
                <a:sym typeface="Arial"/>
              </a:rPr>
              <a:t>bis </a:t>
            </a:r>
            <a:r>
              <a:rPr b="1" i="0" lang="en-US" sz="1200" u="none" cap="none" strike="noStrike">
                <a:solidFill>
                  <a:srgbClr val="92D050"/>
                </a:solidFill>
                <a:latin typeface="Arial"/>
                <a:ea typeface="Arial"/>
                <a:cs typeface="Arial"/>
                <a:sym typeface="Arial"/>
              </a:rPr>
              <a:t>10% </a:t>
            </a:r>
            <a:r>
              <a:rPr b="1" i="0" lang="en-US" sz="1200" u="none" cap="none" strike="noStrike">
                <a:solidFill>
                  <a:srgbClr val="000000"/>
                </a:solidFill>
                <a:latin typeface="Arial"/>
                <a:ea typeface="Arial"/>
                <a:cs typeface="Arial"/>
                <a:sym typeface="Arial"/>
              </a:rPr>
              <a:t>der Präsentation.</a:t>
            </a:r>
            <a:endParaRPr/>
          </a:p>
        </p:txBody>
      </p:sp>
      <p:sp>
        <p:nvSpPr>
          <p:cNvPr id="735" name="Google Shape;735;p60"/>
          <p:cNvSpPr txBox="1"/>
          <p:nvPr/>
        </p:nvSpPr>
        <p:spPr>
          <a:xfrm>
            <a:off x="4876869" y="4488579"/>
            <a:ext cx="2142117" cy="83099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Ein Foto zu den Statistiken oder Fakten hinzuzufügen, erhöht die Merkfähigkeit zu </a:t>
            </a:r>
            <a:r>
              <a:rPr b="1" i="0" lang="en-US" sz="1200" u="none" cap="none" strike="noStrike">
                <a:solidFill>
                  <a:srgbClr val="92D050"/>
                </a:solidFill>
                <a:latin typeface="Arial"/>
                <a:ea typeface="Arial"/>
                <a:cs typeface="Arial"/>
                <a:sym typeface="Arial"/>
              </a:rPr>
              <a:t>25%.</a:t>
            </a:r>
            <a:endParaRPr/>
          </a:p>
        </p:txBody>
      </p:sp>
      <p:sp>
        <p:nvSpPr>
          <p:cNvPr id="736" name="Google Shape;736;p60"/>
          <p:cNvSpPr txBox="1"/>
          <p:nvPr/>
        </p:nvSpPr>
        <p:spPr>
          <a:xfrm>
            <a:off x="7671585" y="4312786"/>
            <a:ext cx="1910297" cy="119145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Eine Geschichte mit Charakteren, Beschreibung und Emotionen erhöht die Merkfähigkeit zu </a:t>
            </a:r>
            <a:r>
              <a:rPr b="1" i="0" lang="en-US" sz="1200" u="none" cap="none" strike="noStrike">
                <a:solidFill>
                  <a:srgbClr val="92D050"/>
                </a:solidFill>
                <a:latin typeface="Arial"/>
                <a:ea typeface="Arial"/>
                <a:cs typeface="Arial"/>
                <a:sym typeface="Arial"/>
              </a:rPr>
              <a:t>60%</a:t>
            </a:r>
            <a:r>
              <a:rPr b="1" i="0" lang="en-US" sz="1200" u="none" cap="none" strike="noStrike">
                <a:solidFill>
                  <a:srgbClr val="000000"/>
                </a:solidFill>
                <a:latin typeface="Arial"/>
                <a:ea typeface="Arial"/>
                <a:cs typeface="Arial"/>
                <a:sym typeface="Arial"/>
              </a:rPr>
              <a:t> bis </a:t>
            </a:r>
            <a:r>
              <a:rPr b="1" i="0" lang="en-US" sz="1200" u="none" cap="none" strike="noStrike">
                <a:solidFill>
                  <a:srgbClr val="92D050"/>
                </a:solidFill>
                <a:latin typeface="Arial"/>
                <a:ea typeface="Arial"/>
                <a:cs typeface="Arial"/>
                <a:sym typeface="Arial"/>
              </a:rPr>
              <a:t>75%.</a:t>
            </a:r>
            <a:endParaRPr/>
          </a:p>
        </p:txBody>
      </p:sp>
      <p:sp>
        <p:nvSpPr>
          <p:cNvPr id="737" name="Google Shape;737;p60"/>
          <p:cNvSpPr/>
          <p:nvPr/>
        </p:nvSpPr>
        <p:spPr>
          <a:xfrm>
            <a:off x="9581882" y="4488579"/>
            <a:ext cx="231819" cy="66297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38" name="Google Shape;738;p60"/>
          <p:cNvSpPr/>
          <p:nvPr/>
        </p:nvSpPr>
        <p:spPr>
          <a:xfrm>
            <a:off x="7506925" y="4672728"/>
            <a:ext cx="231819" cy="66297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61"/>
          <p:cNvSpPr txBox="1"/>
          <p:nvPr>
            <p:ph idx="1" type="body"/>
          </p:nvPr>
        </p:nvSpPr>
        <p:spPr>
          <a:xfrm>
            <a:off x="1001762" y="1524912"/>
            <a:ext cx="4676539" cy="380817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000"/>
              <a:buNone/>
            </a:pPr>
            <a:r>
              <a:rPr lang="en-US"/>
              <a:t>“Der Wert einer Idee liegt in ihrer Nutzung.”</a:t>
            </a:r>
            <a:endParaRPr/>
          </a:p>
        </p:txBody>
      </p:sp>
      <p:sp>
        <p:nvSpPr>
          <p:cNvPr id="744" name="Google Shape;744;p61"/>
          <p:cNvSpPr txBox="1"/>
          <p:nvPr/>
        </p:nvSpPr>
        <p:spPr>
          <a:xfrm>
            <a:off x="1759343" y="4641330"/>
            <a:ext cx="3161377" cy="505777"/>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Thomas Edison</a:t>
            </a:r>
            <a:endParaRPr b="1" i="1" sz="2200" u="none" cap="none" strike="noStrike">
              <a:solidFill>
                <a:srgbClr val="000000"/>
              </a:solidFill>
              <a:latin typeface="Calibri"/>
              <a:ea typeface="Calibri"/>
              <a:cs typeface="Calibri"/>
              <a:sym typeface="Calibri"/>
            </a:endParaRPr>
          </a:p>
        </p:txBody>
      </p:sp>
      <p:pic>
        <p:nvPicPr>
          <p:cNvPr descr="Dark floating bulbs with one lit up brightly" id="745" name="Google Shape;745;p61"/>
          <p:cNvPicPr preferRelativeResize="0"/>
          <p:nvPr>
            <p:ph idx="2" type="pic"/>
          </p:nvPr>
        </p:nvPicPr>
        <p:blipFill rotWithShape="1">
          <a:blip r:embed="rId3">
            <a:alphaModFix/>
          </a:blip>
          <a:srcRect b="5106" l="0" r="0" t="5107"/>
          <a:stretch/>
        </p:blipFill>
        <p:spPr>
          <a:xfrm>
            <a:off x="6096000" y="986088"/>
            <a:ext cx="5239644" cy="4704418"/>
          </a:xfrm>
          <a:prstGeom prst="rect">
            <a:avLst/>
          </a:prstGeom>
          <a:solidFill>
            <a:srgbClr val="D8D8D8"/>
          </a:solidFill>
          <a:ln>
            <a:noFill/>
          </a:ln>
        </p:spPr>
      </p:pic>
      <p:sp>
        <p:nvSpPr>
          <p:cNvPr id="746" name="Google Shape;746;p61"/>
          <p:cNvSpPr/>
          <p:nvPr/>
        </p:nvSpPr>
        <p:spPr>
          <a:xfrm>
            <a:off x="6096000" y="986088"/>
            <a:ext cx="5239644" cy="4704418"/>
          </a:xfrm>
          <a:custGeom>
            <a:rect b="b" l="l" r="r" t="t"/>
            <a:pathLst>
              <a:path extrusionOk="0" h="4704418" w="5239644">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8235"/>
                </a:srgbClr>
              </a:gs>
              <a:gs pos="83000">
                <a:srgbClr val="AABC99">
                  <a:alpha val="47450"/>
                </a:srgbClr>
              </a:gs>
              <a:gs pos="100000">
                <a:srgbClr val="AABC99">
                  <a:alpha val="43529"/>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747" name="Google Shape;747;p61"/>
          <p:cNvGrpSpPr/>
          <p:nvPr/>
        </p:nvGrpSpPr>
        <p:grpSpPr>
          <a:xfrm>
            <a:off x="5107779" y="748833"/>
            <a:ext cx="1487826" cy="1083162"/>
            <a:chOff x="3400450" y="986392"/>
            <a:chExt cx="1487826" cy="1083162"/>
          </a:xfrm>
        </p:grpSpPr>
        <p:sp>
          <p:nvSpPr>
            <p:cNvPr id="748" name="Google Shape;748;p61"/>
            <p:cNvSpPr/>
            <p:nvPr/>
          </p:nvSpPr>
          <p:spPr>
            <a:xfrm>
              <a:off x="3400450" y="986392"/>
              <a:ext cx="1367826" cy="997498"/>
            </a:xfrm>
            <a:custGeom>
              <a:rect b="b" l="l" r="r" t="t"/>
              <a:pathLst>
                <a:path extrusionOk="0" h="671727" w="92111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86D6E"/>
                </a:solidFill>
                <a:latin typeface="Calibri"/>
                <a:ea typeface="Calibri"/>
                <a:cs typeface="Calibri"/>
                <a:sym typeface="Calibri"/>
              </a:endParaRPr>
            </a:p>
          </p:txBody>
        </p:sp>
        <p:sp>
          <p:nvSpPr>
            <p:cNvPr id="749" name="Google Shape;749;p61"/>
            <p:cNvSpPr/>
            <p:nvPr/>
          </p:nvSpPr>
          <p:spPr>
            <a:xfrm>
              <a:off x="3400450" y="986392"/>
              <a:ext cx="1487826" cy="1083162"/>
            </a:xfrm>
            <a:custGeom>
              <a:rect b="b" l="l" r="r" t="t"/>
              <a:pathLst>
                <a:path extrusionOk="0" h="669931" w="920214">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86D6E"/>
                </a:solidFill>
                <a:latin typeface="Calibri"/>
                <a:ea typeface="Calibri"/>
                <a:cs typeface="Calibri"/>
                <a:sym typeface="Calibri"/>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62"/>
          <p:cNvSpPr txBox="1"/>
          <p:nvPr>
            <p:ph idx="1" type="body"/>
          </p:nvPr>
        </p:nvSpPr>
        <p:spPr>
          <a:xfrm>
            <a:off x="898357" y="2584411"/>
            <a:ext cx="4867011" cy="3025975"/>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accent2"/>
              </a:buClr>
              <a:buSzPts val="2400"/>
              <a:buFont typeface="Arial"/>
              <a:buChar char="•"/>
            </a:pPr>
            <a:r>
              <a:rPr lang="en-US"/>
              <a:t>Ankit Passi (2019) beschrieb die Elemente von Good Story Telling. </a:t>
            </a:r>
            <a:endParaRPr/>
          </a:p>
          <a:p>
            <a:pPr indent="-190500" lvl="0" marL="342900" rtl="0" algn="l">
              <a:lnSpc>
                <a:spcPct val="90000"/>
              </a:lnSpc>
              <a:spcBef>
                <a:spcPts val="1000"/>
              </a:spcBef>
              <a:spcAft>
                <a:spcPts val="0"/>
              </a:spcAft>
              <a:buClr>
                <a:schemeClr val="accent2"/>
              </a:buClr>
              <a:buSzPts val="2400"/>
              <a:buFont typeface="Arial"/>
              <a:buNone/>
            </a:pPr>
            <a:r>
              <a:t/>
            </a:r>
            <a:endParaRPr/>
          </a:p>
          <a:p>
            <a:pPr indent="-342900" lvl="0" marL="342900" rtl="0" algn="l">
              <a:lnSpc>
                <a:spcPct val="90000"/>
              </a:lnSpc>
              <a:spcBef>
                <a:spcPts val="1000"/>
              </a:spcBef>
              <a:spcAft>
                <a:spcPts val="0"/>
              </a:spcAft>
              <a:buClr>
                <a:schemeClr val="accent2"/>
              </a:buClr>
              <a:buSzPts val="2400"/>
              <a:buFont typeface="Arial"/>
              <a:buChar char="•"/>
            </a:pPr>
            <a:r>
              <a:rPr lang="en-US"/>
              <a:t>Storytelling hat eine bestimmte Reihe von Elementen, die in jeder Geschichte vorhanden sind. </a:t>
            </a:r>
            <a:endParaRPr/>
          </a:p>
          <a:p>
            <a:pPr indent="-228600" lvl="0" marL="228600" rtl="0" algn="l">
              <a:lnSpc>
                <a:spcPct val="90000"/>
              </a:lnSpc>
              <a:spcBef>
                <a:spcPts val="1000"/>
              </a:spcBef>
              <a:spcAft>
                <a:spcPts val="0"/>
              </a:spcAft>
              <a:buClr>
                <a:srgbClr val="000000"/>
              </a:buClr>
              <a:buSzPts val="2400"/>
              <a:buNone/>
            </a:pPr>
            <a:r>
              <a:t/>
            </a:r>
            <a:endParaRPr/>
          </a:p>
        </p:txBody>
      </p:sp>
      <p:sp>
        <p:nvSpPr>
          <p:cNvPr id="755" name="Google Shape;755;p62"/>
          <p:cNvSpPr txBox="1"/>
          <p:nvPr>
            <p:ph idx="2" type="body"/>
          </p:nvPr>
        </p:nvSpPr>
        <p:spPr>
          <a:xfrm>
            <a:off x="898358" y="890242"/>
            <a:ext cx="4990998"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Die Elemente des Geschichtenerzählens</a:t>
            </a:r>
            <a:br>
              <a:rPr lang="en-US"/>
            </a:br>
            <a:endParaRPr/>
          </a:p>
        </p:txBody>
      </p:sp>
      <p:pic>
        <p:nvPicPr>
          <p:cNvPr id="756" name="Google Shape;756;p62"/>
          <p:cNvPicPr preferRelativeResize="0"/>
          <p:nvPr>
            <p:ph idx="3" type="pic"/>
          </p:nvPr>
        </p:nvPicPr>
        <p:blipFill rotWithShape="1">
          <a:blip r:embed="rId3">
            <a:alphaModFix/>
          </a:blip>
          <a:srcRect b="0" l="9717" r="9715" t="0"/>
          <a:stretch/>
        </p:blipFill>
        <p:spPr>
          <a:xfrm>
            <a:off x="6096001" y="1452564"/>
            <a:ext cx="6096000" cy="4255968"/>
          </a:xfrm>
          <a:prstGeom prst="rect">
            <a:avLst/>
          </a:prstGeom>
          <a:solidFill>
            <a:srgbClr val="D8D8D8"/>
          </a:solid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63"/>
          <p:cNvSpPr txBox="1"/>
          <p:nvPr>
            <p:ph idx="1" type="body"/>
          </p:nvPr>
        </p:nvSpPr>
        <p:spPr>
          <a:xfrm>
            <a:off x="798381" y="1565257"/>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a:t>Es wurde festgelegt, worum es in der Geschichte geht und was das Publikum erleben wird. Es legt die Motivationen, Herausforderungen und Hauptziele der Geschichte fest. Eine gute Geschichte wird von Anfang an eine Verbindung zu ihrem Publikum herstellen. </a:t>
            </a:r>
            <a:endParaRPr/>
          </a:p>
          <a:p>
            <a:pPr indent="-190500" lvl="0" marL="342900" rtl="0" algn="l">
              <a:lnSpc>
                <a:spcPct val="90000"/>
              </a:lnSpc>
              <a:spcBef>
                <a:spcPts val="1000"/>
              </a:spcBef>
              <a:spcAft>
                <a:spcPts val="0"/>
              </a:spcAft>
              <a:buClr>
                <a:srgbClr val="000000"/>
              </a:buClr>
              <a:buSzPts val="2400"/>
              <a:buNone/>
            </a:pPr>
            <a:r>
              <a:t/>
            </a:r>
            <a:endParaRPr/>
          </a:p>
          <a:p>
            <a:pPr indent="-342900" lvl="0" marL="342900" rtl="0" algn="l">
              <a:lnSpc>
                <a:spcPct val="90000"/>
              </a:lnSpc>
              <a:spcBef>
                <a:spcPts val="1000"/>
              </a:spcBef>
              <a:spcAft>
                <a:spcPts val="0"/>
              </a:spcAft>
              <a:buClr>
                <a:schemeClr val="accent2"/>
              </a:buClr>
              <a:buSzPts val="2400"/>
              <a:buChar char="•"/>
            </a:pPr>
            <a:r>
              <a:rPr b="1" lang="en-US">
                <a:solidFill>
                  <a:schemeClr val="accent2"/>
                </a:solidFill>
              </a:rPr>
              <a:t>Beispiel für eine gute Handlung: </a:t>
            </a:r>
            <a:r>
              <a:rPr lang="en-US"/>
              <a:t>In Die Tribute von Panem muss Katniss ihren Distrikt bei den Spielen vertreten, nachdem sie den Platz ihrer jüngeren Schwester eingenommen hat. </a:t>
            </a:r>
            <a:endParaRPr/>
          </a:p>
          <a:p>
            <a:pPr indent="-190500" lvl="0" marL="342900" rtl="0" algn="l">
              <a:lnSpc>
                <a:spcPct val="90000"/>
              </a:lnSpc>
              <a:spcBef>
                <a:spcPts val="1000"/>
              </a:spcBef>
              <a:spcAft>
                <a:spcPts val="0"/>
              </a:spcAft>
              <a:buClr>
                <a:srgbClr val="000000"/>
              </a:buClr>
              <a:buSzPts val="2400"/>
              <a:buNone/>
            </a:pPr>
            <a:r>
              <a:t/>
            </a:r>
            <a:endParaRPr/>
          </a:p>
          <a:p>
            <a:pPr indent="-342900" lvl="0" marL="342900" rtl="0" algn="l">
              <a:lnSpc>
                <a:spcPct val="90000"/>
              </a:lnSpc>
              <a:spcBef>
                <a:spcPts val="1000"/>
              </a:spcBef>
              <a:spcAft>
                <a:spcPts val="0"/>
              </a:spcAft>
              <a:buClr>
                <a:schemeClr val="accent2"/>
              </a:buClr>
              <a:buSzPts val="2400"/>
              <a:buFont typeface="Arial"/>
              <a:buChar char="•"/>
            </a:pPr>
            <a:r>
              <a:rPr lang="en-US"/>
              <a:t>Sie und der junge Vertreter aus ihrem Distrikt, Peeta, die gegen junge Vertreter aus anderen Distrikten kämpfen </a:t>
            </a:r>
            <a:r>
              <a:rPr lang="en-US"/>
              <a:t>müssen</a:t>
            </a:r>
            <a:r>
              <a:rPr lang="en-US"/>
              <a:t>.</a:t>
            </a:r>
            <a:endParaRPr/>
          </a:p>
        </p:txBody>
      </p:sp>
      <p:sp>
        <p:nvSpPr>
          <p:cNvPr id="763" name="Google Shape;763;p63"/>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Die Handlung</a:t>
            </a:r>
            <a:br>
              <a:rPr lang="en-US"/>
            </a:b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64"/>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accent2"/>
              </a:buClr>
              <a:buSzPts val="2400"/>
              <a:buChar char="•"/>
            </a:pPr>
            <a:r>
              <a:rPr b="1" lang="en-US">
                <a:solidFill>
                  <a:schemeClr val="accent2"/>
                </a:solidFill>
              </a:rPr>
              <a:t>Beispiel für eine gute Handlung (Forts.): </a:t>
            </a:r>
            <a:r>
              <a:rPr lang="en-US"/>
              <a:t>Der Konflikt wird schließlich gelöst, als Katniss und Peeta in einem Höhepunkt beschließen, sich selbst umzubringen, anstatt sich gegenseitig zu töten. Diejenigen, die hinter den Spielen stehen, unterbrechen die Spiele und erklären beide zu den Gewinnern.</a:t>
            </a:r>
            <a:endParaRPr/>
          </a:p>
          <a:p>
            <a:pPr indent="-190500" lvl="0" marL="342900" rtl="0" algn="l">
              <a:lnSpc>
                <a:spcPct val="90000"/>
              </a:lnSpc>
              <a:spcBef>
                <a:spcPts val="1000"/>
              </a:spcBef>
              <a:spcAft>
                <a:spcPts val="0"/>
              </a:spcAft>
              <a:buClr>
                <a:srgbClr val="000000"/>
              </a:buClr>
              <a:buSzPts val="2400"/>
              <a:buNone/>
            </a:pPr>
            <a:r>
              <a:t/>
            </a:r>
            <a:endParaRPr/>
          </a:p>
          <a:p>
            <a:pPr indent="-342900" lvl="0" marL="342900" rtl="0" algn="l">
              <a:lnSpc>
                <a:spcPct val="90000"/>
              </a:lnSpc>
              <a:spcBef>
                <a:spcPts val="1000"/>
              </a:spcBef>
              <a:spcAft>
                <a:spcPts val="0"/>
              </a:spcAft>
              <a:buSzPts val="2400"/>
              <a:buChar char="•"/>
            </a:pPr>
            <a:r>
              <a:rPr lang="en-US"/>
              <a:t>Auszug aus:  </a:t>
            </a:r>
            <a:r>
              <a:rPr lang="en-US" u="sng">
                <a:solidFill>
                  <a:srgbClr val="096E6C"/>
                </a:solidFill>
                <a:hlinkClick r:id="rId3">
                  <a:extLst>
                    <a:ext uri="{A12FA001-AC4F-418D-AE19-62706E023703}">
                      <ahyp:hlinkClr val="tx"/>
                    </a:ext>
                  </a:extLst>
                </a:hlinkClick>
              </a:rPr>
              <a:t>https://uxplanet.org/storytelling-elements-31b2a6a7e373</a:t>
            </a:r>
            <a:r>
              <a:rPr lang="en-US">
                <a:solidFill>
                  <a:srgbClr val="096E6C"/>
                </a:solidFill>
              </a:rPr>
              <a:t> </a:t>
            </a:r>
            <a:endParaRPr/>
          </a:p>
          <a:p>
            <a:pPr indent="0" lvl="0" marL="0" rtl="0" algn="l">
              <a:lnSpc>
                <a:spcPct val="90000"/>
              </a:lnSpc>
              <a:spcBef>
                <a:spcPts val="1000"/>
              </a:spcBef>
              <a:spcAft>
                <a:spcPts val="0"/>
              </a:spcAft>
              <a:buClr>
                <a:srgbClr val="000000"/>
              </a:buClr>
              <a:buSzPts val="2400"/>
              <a:buNone/>
            </a:pPr>
            <a:r>
              <a:t/>
            </a:r>
            <a:endParaRPr/>
          </a:p>
          <a:p>
            <a:pPr indent="-342900" lvl="0" marL="342900" rtl="0" algn="l">
              <a:lnSpc>
                <a:spcPct val="90000"/>
              </a:lnSpc>
              <a:spcBef>
                <a:spcPts val="1000"/>
              </a:spcBef>
              <a:spcAft>
                <a:spcPts val="0"/>
              </a:spcAft>
              <a:buSzPts val="2400"/>
              <a:buChar char="•"/>
            </a:pPr>
            <a:r>
              <a:rPr lang="en-US"/>
              <a:t>Auszug aus: </a:t>
            </a:r>
            <a:r>
              <a:rPr lang="en-US" u="sng">
                <a:solidFill>
                  <a:srgbClr val="096E6C"/>
                </a:solidFill>
                <a:hlinkClick r:id="rId4">
                  <a:extLst>
                    <a:ext uri="{A12FA001-AC4F-418D-AE19-62706E023703}">
                      <ahyp:hlinkClr val="tx"/>
                    </a:ext>
                  </a:extLst>
                </a:hlinkClick>
              </a:rPr>
              <a:t>https://www.softschools.com/examples/grammar/plot_examples/186/</a:t>
            </a:r>
            <a:endParaRPr>
              <a:solidFill>
                <a:srgbClr val="096E6C"/>
              </a:solidFill>
            </a:endParaRPr>
          </a:p>
          <a:p>
            <a:pPr indent="0" lvl="0" marL="0" rtl="0" algn="l">
              <a:lnSpc>
                <a:spcPct val="90000"/>
              </a:lnSpc>
              <a:spcBef>
                <a:spcPts val="1000"/>
              </a:spcBef>
              <a:spcAft>
                <a:spcPts val="0"/>
              </a:spcAft>
              <a:buClr>
                <a:srgbClr val="000000"/>
              </a:buClr>
              <a:buSzPts val="2400"/>
              <a:buNone/>
            </a:pPr>
            <a:r>
              <a:t/>
            </a:r>
            <a:endParaRPr>
              <a:solidFill>
                <a:srgbClr val="096E6C"/>
              </a:solidFill>
            </a:endParaRPr>
          </a:p>
          <a:p>
            <a:pPr indent="-190500" lvl="0" marL="342900" rtl="0" algn="l">
              <a:lnSpc>
                <a:spcPct val="90000"/>
              </a:lnSpc>
              <a:spcBef>
                <a:spcPts val="1000"/>
              </a:spcBef>
              <a:spcAft>
                <a:spcPts val="0"/>
              </a:spcAft>
              <a:buClr>
                <a:schemeClr val="accent2"/>
              </a:buClr>
              <a:buSzPts val="2400"/>
              <a:buFont typeface="Arial"/>
              <a:buNone/>
            </a:pPr>
            <a:r>
              <a:t/>
            </a:r>
            <a:endParaRPr/>
          </a:p>
        </p:txBody>
      </p:sp>
      <p:sp>
        <p:nvSpPr>
          <p:cNvPr id="770" name="Google Shape;770;p64"/>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Die Handlung</a:t>
            </a:r>
            <a:br>
              <a:rPr lang="en-US"/>
            </a:b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65"/>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a:t>Die Figur ist der Hauptprotagonist der Geschichte oder die Charaktere, die die Geschichte leben. Im Wesentlichen sind es die Menschen, die von der Verschwörung betroffen sind. </a:t>
            </a:r>
            <a:endParaRPr/>
          </a:p>
          <a:p>
            <a:pPr indent="-190500" lvl="0" marL="342900" rtl="0" algn="l">
              <a:lnSpc>
                <a:spcPct val="90000"/>
              </a:lnSpc>
              <a:spcBef>
                <a:spcPts val="1000"/>
              </a:spcBef>
              <a:spcAft>
                <a:spcPts val="0"/>
              </a:spcAft>
              <a:buClr>
                <a:srgbClr val="000000"/>
              </a:buClr>
              <a:buSzPts val="2400"/>
              <a:buNone/>
            </a:pPr>
            <a:r>
              <a:t/>
            </a:r>
            <a:endParaRPr/>
          </a:p>
          <a:p>
            <a:pPr indent="-342900" lvl="0" marL="342900" rtl="0" algn="l">
              <a:lnSpc>
                <a:spcPct val="90000"/>
              </a:lnSpc>
              <a:spcBef>
                <a:spcPts val="1000"/>
              </a:spcBef>
              <a:spcAft>
                <a:spcPts val="0"/>
              </a:spcAft>
              <a:buSzPts val="2400"/>
              <a:buChar char="•"/>
            </a:pPr>
            <a:r>
              <a:rPr lang="en-US"/>
              <a:t>Um eine gute Geschichte zu schaffen, sollten die Charaktere über die gesamte Geschichte hinweg gut definiert sein, um sich in das Publikum einzufühlen. </a:t>
            </a:r>
            <a:endParaRPr/>
          </a:p>
          <a:p>
            <a:pPr indent="0" lvl="0" marL="0" rtl="0" algn="l">
              <a:lnSpc>
                <a:spcPct val="90000"/>
              </a:lnSpc>
              <a:spcBef>
                <a:spcPts val="1000"/>
              </a:spcBef>
              <a:spcAft>
                <a:spcPts val="0"/>
              </a:spcAft>
              <a:buClr>
                <a:srgbClr val="000000"/>
              </a:buClr>
              <a:buSzPts val="2400"/>
              <a:buNone/>
            </a:pPr>
            <a:r>
              <a:t/>
            </a:r>
            <a:endParaRPr/>
          </a:p>
          <a:p>
            <a:pPr indent="-342900" lvl="0" marL="342900" rtl="0" algn="l">
              <a:lnSpc>
                <a:spcPct val="90000"/>
              </a:lnSpc>
              <a:spcBef>
                <a:spcPts val="1000"/>
              </a:spcBef>
              <a:spcAft>
                <a:spcPts val="0"/>
              </a:spcAft>
              <a:buClr>
                <a:schemeClr val="accent2"/>
              </a:buClr>
              <a:buSzPts val="2400"/>
              <a:buChar char="•"/>
            </a:pPr>
            <a:r>
              <a:rPr b="1" lang="en-US">
                <a:solidFill>
                  <a:schemeClr val="accent2"/>
                </a:solidFill>
              </a:rPr>
              <a:t>Beispiel für einen guten Charakter: </a:t>
            </a:r>
            <a:r>
              <a:rPr lang="en-US"/>
              <a:t>Was haben Superhelden gemeinsam?</a:t>
            </a:r>
            <a:endParaRPr/>
          </a:p>
          <a:p>
            <a:pPr indent="0" lvl="0" marL="0" rtl="0" algn="l">
              <a:lnSpc>
                <a:spcPct val="90000"/>
              </a:lnSpc>
              <a:spcBef>
                <a:spcPts val="1000"/>
              </a:spcBef>
              <a:spcAft>
                <a:spcPts val="0"/>
              </a:spcAft>
              <a:buClr>
                <a:srgbClr val="000000"/>
              </a:buClr>
              <a:buSzPts val="2400"/>
              <a:buNone/>
            </a:pPr>
            <a:r>
              <a:t/>
            </a:r>
            <a:endParaRPr>
              <a:solidFill>
                <a:srgbClr val="096E6C"/>
              </a:solidFill>
            </a:endParaRPr>
          </a:p>
          <a:p>
            <a:pPr indent="-190500" lvl="0" marL="342900" rtl="0" algn="l">
              <a:lnSpc>
                <a:spcPct val="90000"/>
              </a:lnSpc>
              <a:spcBef>
                <a:spcPts val="1000"/>
              </a:spcBef>
              <a:spcAft>
                <a:spcPts val="0"/>
              </a:spcAft>
              <a:buClr>
                <a:schemeClr val="accent2"/>
              </a:buClr>
              <a:buSzPts val="2400"/>
              <a:buFont typeface="Arial"/>
              <a:buNone/>
            </a:pPr>
            <a:r>
              <a:t/>
            </a:r>
            <a:endParaRPr/>
          </a:p>
        </p:txBody>
      </p:sp>
      <p:sp>
        <p:nvSpPr>
          <p:cNvPr id="777" name="Google Shape;777;p65"/>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600"/>
              <a:buNone/>
            </a:pPr>
            <a:r>
              <a:rPr lang="en-US"/>
              <a:t>The Character</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66"/>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a:t>Das Thema ist ein Wort, das in wenigen Worten definiert werden kann. Ein Thema ermöglicht es uns, die Handlung und die Charaktere in verschiedenen Geschichten wiederzuverwenden. </a:t>
            </a:r>
            <a:endParaRPr/>
          </a:p>
          <a:p>
            <a:pPr indent="-190500" lvl="0" marL="342900" rtl="0" algn="l">
              <a:lnSpc>
                <a:spcPct val="90000"/>
              </a:lnSpc>
              <a:spcBef>
                <a:spcPts val="1000"/>
              </a:spcBef>
              <a:spcAft>
                <a:spcPts val="0"/>
              </a:spcAft>
              <a:buClr>
                <a:srgbClr val="000000"/>
              </a:buClr>
              <a:buSzPts val="2400"/>
              <a:buNone/>
            </a:pPr>
            <a:r>
              <a:t/>
            </a:r>
            <a:endParaRPr/>
          </a:p>
          <a:p>
            <a:pPr indent="-342900" lvl="0" marL="342900" rtl="0" algn="l">
              <a:lnSpc>
                <a:spcPct val="90000"/>
              </a:lnSpc>
              <a:spcBef>
                <a:spcPts val="1000"/>
              </a:spcBef>
              <a:spcAft>
                <a:spcPts val="0"/>
              </a:spcAft>
              <a:buSzPts val="2400"/>
              <a:buChar char="•"/>
            </a:pPr>
            <a:r>
              <a:rPr lang="en-US"/>
              <a:t>Viele Geschichten haben eine ähnliche identische Handlung, Charaktere und Motivationen, aber was einen Unterschied macht, ist das Thema der Geschichte. </a:t>
            </a:r>
            <a:endParaRPr/>
          </a:p>
          <a:p>
            <a:pPr indent="-190500" lvl="0" marL="342900" rtl="0" algn="l">
              <a:lnSpc>
                <a:spcPct val="90000"/>
              </a:lnSpc>
              <a:spcBef>
                <a:spcPts val="1000"/>
              </a:spcBef>
              <a:spcAft>
                <a:spcPts val="0"/>
              </a:spcAft>
              <a:buClr>
                <a:srgbClr val="000000"/>
              </a:buClr>
              <a:buSzPts val="2400"/>
              <a:buNone/>
            </a:pPr>
            <a:r>
              <a:t/>
            </a:r>
            <a:endParaRPr/>
          </a:p>
          <a:p>
            <a:pPr indent="-342900" lvl="0" marL="342900" rtl="0" algn="l">
              <a:lnSpc>
                <a:spcPct val="90000"/>
              </a:lnSpc>
              <a:spcBef>
                <a:spcPts val="1000"/>
              </a:spcBef>
              <a:spcAft>
                <a:spcPts val="0"/>
              </a:spcAft>
              <a:buClr>
                <a:schemeClr val="accent2"/>
              </a:buClr>
              <a:buSzPts val="2400"/>
              <a:buChar char="•"/>
            </a:pPr>
            <a:r>
              <a:rPr b="1" lang="en-US">
                <a:solidFill>
                  <a:schemeClr val="accent2"/>
                </a:solidFill>
              </a:rPr>
              <a:t>Beispiele für gute Themen: </a:t>
            </a:r>
            <a:r>
              <a:rPr lang="en-US"/>
              <a:t>Liebe, Gerechtigkeit/Ungerechtigkeit, Familie, Kampf, der amerikanische Traum, Reichtum, Unmenschlichkeit, Korruption. </a:t>
            </a:r>
            <a:endParaRPr>
              <a:solidFill>
                <a:srgbClr val="096E6C"/>
              </a:solidFill>
            </a:endParaRPr>
          </a:p>
          <a:p>
            <a:pPr indent="-190500" lvl="0" marL="342900" rtl="0" algn="l">
              <a:lnSpc>
                <a:spcPct val="90000"/>
              </a:lnSpc>
              <a:spcBef>
                <a:spcPts val="1000"/>
              </a:spcBef>
              <a:spcAft>
                <a:spcPts val="0"/>
              </a:spcAft>
              <a:buClr>
                <a:schemeClr val="accent2"/>
              </a:buClr>
              <a:buSzPts val="2400"/>
              <a:buFont typeface="Arial"/>
              <a:buNone/>
            </a:pPr>
            <a:r>
              <a:t/>
            </a:r>
            <a:endParaRPr/>
          </a:p>
        </p:txBody>
      </p:sp>
      <p:sp>
        <p:nvSpPr>
          <p:cNvPr id="784" name="Google Shape;784;p66"/>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Das Thema</a:t>
            </a:r>
            <a:br>
              <a:rPr lang="en-US"/>
            </a:b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67"/>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accent2"/>
              </a:buClr>
              <a:buSzPts val="2400"/>
              <a:buChar char="•"/>
            </a:pPr>
            <a:r>
              <a:rPr b="1" lang="en-US">
                <a:solidFill>
                  <a:schemeClr val="accent2"/>
                </a:solidFill>
              </a:rPr>
              <a:t>Beispiele für gute Themen (Forts.): </a:t>
            </a:r>
            <a:r>
              <a:rPr lang="en-US"/>
              <a:t>In Findet Nemo (2003) geht es vor allem um Verlust, was dem Publikum die harte Realität vor Augen führt, dass Verlust ein unvermeidlicher Bestandteil des Lebens ist. </a:t>
            </a:r>
            <a:endParaRPr/>
          </a:p>
          <a:p>
            <a:pPr indent="-190500" lvl="0" marL="342900" rtl="0" algn="l">
              <a:lnSpc>
                <a:spcPct val="90000"/>
              </a:lnSpc>
              <a:spcBef>
                <a:spcPts val="1000"/>
              </a:spcBef>
              <a:spcAft>
                <a:spcPts val="0"/>
              </a:spcAft>
              <a:buClr>
                <a:srgbClr val="000000"/>
              </a:buClr>
              <a:buSzPts val="2400"/>
              <a:buNone/>
            </a:pPr>
            <a:r>
              <a:t/>
            </a:r>
            <a:endParaRPr/>
          </a:p>
          <a:p>
            <a:pPr indent="-342900" lvl="0" marL="342900" rtl="0" algn="l">
              <a:lnSpc>
                <a:spcPct val="90000"/>
              </a:lnSpc>
              <a:spcBef>
                <a:spcPts val="1000"/>
              </a:spcBef>
              <a:spcAft>
                <a:spcPts val="0"/>
              </a:spcAft>
              <a:buSzPts val="2400"/>
              <a:buChar char="•"/>
            </a:pPr>
            <a:r>
              <a:rPr lang="en-US"/>
              <a:t>Auszug aus: </a:t>
            </a:r>
            <a:r>
              <a:rPr lang="en-US" u="sng">
                <a:solidFill>
                  <a:srgbClr val="096E6C"/>
                </a:solidFill>
                <a:hlinkClick r:id="rId3">
                  <a:extLst>
                    <a:ext uri="{A12FA001-AC4F-418D-AE19-62706E023703}">
                      <ahyp:hlinkClr val="tx"/>
                    </a:ext>
                  </a:extLst>
                </a:hlinkClick>
              </a:rPr>
              <a:t>https://wp.nyu.edu/steinhardt-appsych_opus/finding-nemo-the-role-of-loss-in-empathy-and-satisfaction/</a:t>
            </a:r>
            <a:endParaRPr>
              <a:solidFill>
                <a:srgbClr val="096E6C"/>
              </a:solidFill>
            </a:endParaRPr>
          </a:p>
          <a:p>
            <a:pPr indent="0" lvl="0" marL="0" rtl="0" algn="l">
              <a:lnSpc>
                <a:spcPct val="90000"/>
              </a:lnSpc>
              <a:spcBef>
                <a:spcPts val="1000"/>
              </a:spcBef>
              <a:spcAft>
                <a:spcPts val="0"/>
              </a:spcAft>
              <a:buClr>
                <a:srgbClr val="000000"/>
              </a:buClr>
              <a:buSzPts val="2400"/>
              <a:buNone/>
            </a:pPr>
            <a:r>
              <a:t/>
            </a:r>
            <a:endParaRPr>
              <a:solidFill>
                <a:srgbClr val="096E6C"/>
              </a:solidFill>
            </a:endParaRPr>
          </a:p>
          <a:p>
            <a:pPr indent="-190500" lvl="0" marL="342900" rtl="0" algn="l">
              <a:lnSpc>
                <a:spcPct val="90000"/>
              </a:lnSpc>
              <a:spcBef>
                <a:spcPts val="1000"/>
              </a:spcBef>
              <a:spcAft>
                <a:spcPts val="0"/>
              </a:spcAft>
              <a:buClr>
                <a:schemeClr val="accent2"/>
              </a:buClr>
              <a:buSzPts val="2400"/>
              <a:buFont typeface="Arial"/>
              <a:buNone/>
            </a:pPr>
            <a:r>
              <a:t/>
            </a:r>
            <a:endParaRPr/>
          </a:p>
        </p:txBody>
      </p:sp>
      <p:sp>
        <p:nvSpPr>
          <p:cNvPr id="791" name="Google Shape;791;p67"/>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600"/>
              <a:buNone/>
            </a:pPr>
            <a:r>
              <a:rPr lang="en-US"/>
              <a:t>The Theme</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68"/>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a:t>Der Dialog verbindet die Charaktere untereinander und mit dem potentiellen Publikum. Die Faktoren, die den Dialog einer Geschichte beeinflussen, reichen von: </a:t>
            </a:r>
            <a:endParaRPr/>
          </a:p>
          <a:p>
            <a:pPr indent="-190500" lvl="0" marL="342900" rtl="0" algn="l">
              <a:lnSpc>
                <a:spcPct val="90000"/>
              </a:lnSpc>
              <a:spcBef>
                <a:spcPts val="1000"/>
              </a:spcBef>
              <a:spcAft>
                <a:spcPts val="0"/>
              </a:spcAft>
              <a:buClr>
                <a:srgbClr val="000000"/>
              </a:buClr>
              <a:buSzPts val="2400"/>
              <a:buNone/>
            </a:pPr>
            <a:r>
              <a:t/>
            </a:r>
            <a:endParaRPr/>
          </a:p>
          <a:p>
            <a:pPr indent="-190500" lvl="0" marL="342900" rtl="0" algn="l">
              <a:lnSpc>
                <a:spcPct val="90000"/>
              </a:lnSpc>
              <a:spcBef>
                <a:spcPts val="1000"/>
              </a:spcBef>
              <a:spcAft>
                <a:spcPts val="0"/>
              </a:spcAft>
              <a:buClr>
                <a:srgbClr val="000000"/>
              </a:buClr>
              <a:buSzPts val="2400"/>
              <a:buNone/>
            </a:pPr>
            <a:r>
              <a:t/>
            </a:r>
            <a:endParaRPr/>
          </a:p>
          <a:p>
            <a:pPr indent="-190500" lvl="0" marL="342900" rtl="0" algn="l">
              <a:lnSpc>
                <a:spcPct val="90000"/>
              </a:lnSpc>
              <a:spcBef>
                <a:spcPts val="1000"/>
              </a:spcBef>
              <a:spcAft>
                <a:spcPts val="0"/>
              </a:spcAft>
              <a:buClr>
                <a:srgbClr val="000000"/>
              </a:buClr>
              <a:buSzPts val="2400"/>
              <a:buNone/>
            </a:pPr>
            <a:r>
              <a:t/>
            </a:r>
            <a:endParaRPr/>
          </a:p>
          <a:p>
            <a:pPr indent="-190500" lvl="0" marL="342900" rtl="0" algn="l">
              <a:lnSpc>
                <a:spcPct val="90000"/>
              </a:lnSpc>
              <a:spcBef>
                <a:spcPts val="1000"/>
              </a:spcBef>
              <a:spcAft>
                <a:spcPts val="0"/>
              </a:spcAft>
              <a:buClr>
                <a:srgbClr val="000000"/>
              </a:buClr>
              <a:buSzPts val="2400"/>
              <a:buNone/>
            </a:pPr>
            <a:r>
              <a:t/>
            </a:r>
            <a:endParaRPr/>
          </a:p>
          <a:p>
            <a:pPr indent="-190500" lvl="0" marL="342900" rtl="0" algn="l">
              <a:lnSpc>
                <a:spcPct val="90000"/>
              </a:lnSpc>
              <a:spcBef>
                <a:spcPts val="1000"/>
              </a:spcBef>
              <a:spcAft>
                <a:spcPts val="0"/>
              </a:spcAft>
              <a:buClr>
                <a:srgbClr val="000000"/>
              </a:buClr>
              <a:buSzPts val="2400"/>
              <a:buNone/>
            </a:pPr>
            <a:r>
              <a:t/>
            </a:r>
            <a:endParaRPr/>
          </a:p>
          <a:p>
            <a:pPr indent="-342900" lvl="0" marL="342900" rtl="0" algn="l">
              <a:lnSpc>
                <a:spcPct val="107000"/>
              </a:lnSpc>
              <a:spcBef>
                <a:spcPts val="1000"/>
              </a:spcBef>
              <a:spcAft>
                <a:spcPts val="0"/>
              </a:spcAft>
              <a:buClr>
                <a:schemeClr val="accent2"/>
              </a:buClr>
              <a:buSzPts val="2400"/>
              <a:buChar char="•"/>
            </a:pPr>
            <a:r>
              <a:rPr b="1" lang="en-US">
                <a:solidFill>
                  <a:schemeClr val="accent2"/>
                </a:solidFill>
              </a:rPr>
              <a:t>Beispiele für einen guten Dialog: </a:t>
            </a:r>
            <a:r>
              <a:rPr lang="en-US" u="sng">
                <a:solidFill>
                  <a:srgbClr val="096E6C"/>
                </a:solidFill>
              </a:rPr>
              <a:t>Gute Dialoge in der Filmbranche</a:t>
            </a:r>
            <a:r>
              <a:rPr b="0" i="0" lang="en-US" sz="2800" u="sng" cap="none" strike="noStrike">
                <a:solidFill>
                  <a:srgbClr val="87A66E"/>
                </a:solidFill>
                <a:latin typeface="Calibri"/>
                <a:ea typeface="Calibri"/>
                <a:cs typeface="Calibri"/>
                <a:sym typeface="Calibri"/>
                <a:hlinkClick r:id="rId3">
                  <a:extLst>
                    <a:ext uri="{A12FA001-AC4F-418D-AE19-62706E023703}">
                      <ahyp:hlinkClr val="tx"/>
                    </a:ext>
                  </a:extLst>
                </a:hlinkClick>
              </a:rPr>
              <a:t>.</a:t>
            </a:r>
            <a:endParaRPr b="0" i="0" sz="2800" u="none" cap="none" strike="noStrike">
              <a:solidFill>
                <a:srgbClr val="000000"/>
              </a:solidFill>
              <a:latin typeface="Calibri"/>
              <a:ea typeface="Calibri"/>
              <a:cs typeface="Calibri"/>
              <a:sym typeface="Calibri"/>
            </a:endParaRPr>
          </a:p>
          <a:p>
            <a:pPr indent="0" lvl="0" marL="0" rtl="0" algn="l">
              <a:lnSpc>
                <a:spcPct val="90000"/>
              </a:lnSpc>
              <a:spcBef>
                <a:spcPts val="1800"/>
              </a:spcBef>
              <a:spcAft>
                <a:spcPts val="0"/>
              </a:spcAft>
              <a:buClr>
                <a:srgbClr val="000000"/>
              </a:buClr>
              <a:buSzPts val="2400"/>
              <a:buNone/>
            </a:pPr>
            <a:r>
              <a:t/>
            </a:r>
            <a:endParaRPr>
              <a:solidFill>
                <a:srgbClr val="096E6C"/>
              </a:solidFill>
            </a:endParaRPr>
          </a:p>
          <a:p>
            <a:pPr indent="-190500" lvl="0" marL="342900" rtl="0" algn="l">
              <a:lnSpc>
                <a:spcPct val="90000"/>
              </a:lnSpc>
              <a:spcBef>
                <a:spcPts val="1000"/>
              </a:spcBef>
              <a:spcAft>
                <a:spcPts val="0"/>
              </a:spcAft>
              <a:buClr>
                <a:schemeClr val="accent2"/>
              </a:buClr>
              <a:buSzPts val="2400"/>
              <a:buFont typeface="Arial"/>
              <a:buNone/>
            </a:pPr>
            <a:r>
              <a:t/>
            </a:r>
            <a:endParaRPr/>
          </a:p>
        </p:txBody>
      </p:sp>
      <p:sp>
        <p:nvSpPr>
          <p:cNvPr id="798" name="Google Shape;798;p68"/>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Der Dialog</a:t>
            </a:r>
            <a:br>
              <a:rPr lang="en-US"/>
            </a:br>
            <a:endParaRPr/>
          </a:p>
        </p:txBody>
      </p:sp>
      <p:grpSp>
        <p:nvGrpSpPr>
          <p:cNvPr id="799" name="Google Shape;799;p68"/>
          <p:cNvGrpSpPr/>
          <p:nvPr/>
        </p:nvGrpSpPr>
        <p:grpSpPr>
          <a:xfrm>
            <a:off x="2713512" y="2718163"/>
            <a:ext cx="6614449" cy="2272030"/>
            <a:chOff x="1915131" y="834"/>
            <a:chExt cx="6614449" cy="2272030"/>
          </a:xfrm>
        </p:grpSpPr>
        <p:sp>
          <p:nvSpPr>
            <p:cNvPr id="800" name="Google Shape;800;p68"/>
            <p:cNvSpPr/>
            <p:nvPr/>
          </p:nvSpPr>
          <p:spPr>
            <a:xfrm>
              <a:off x="1915131" y="834"/>
              <a:ext cx="2507754" cy="2272030"/>
            </a:xfrm>
            <a:prstGeom prst="ellipse">
              <a:avLst/>
            </a:prstGeom>
            <a:gradFill>
              <a:gsLst>
                <a:gs pos="0">
                  <a:srgbClr val="477E7F">
                    <a:alpha val="49411"/>
                  </a:srgbClr>
                </a:gs>
                <a:gs pos="50000">
                  <a:srgbClr val="007173">
                    <a:alpha val="49411"/>
                  </a:srgbClr>
                </a:gs>
                <a:gs pos="100000">
                  <a:srgbClr val="006769">
                    <a:alpha val="49411"/>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68"/>
            <p:cNvSpPr txBox="1"/>
            <p:nvPr/>
          </p:nvSpPr>
          <p:spPr>
            <a:xfrm>
              <a:off x="2282383" y="333565"/>
              <a:ext cx="1773250" cy="1606568"/>
            </a:xfrm>
            <a:prstGeom prst="rect">
              <a:avLst/>
            </a:prstGeom>
            <a:noFill/>
            <a:ln>
              <a:noFill/>
            </a:ln>
          </p:spPr>
          <p:txBody>
            <a:bodyPr anchorCtr="0" anchor="ctr" bIns="30475" lIns="125025" spcFirstLastPara="1" rIns="125025" wrap="square" tIns="30475">
              <a:noAutofit/>
            </a:bodyPr>
            <a:lstStyle/>
            <a:p>
              <a:pPr indent="0" lvl="0" marL="0" marR="0" rtl="0" algn="ctr">
                <a:lnSpc>
                  <a:spcPct val="90000"/>
                </a:lnSpc>
                <a:spcBef>
                  <a:spcPts val="0"/>
                </a:spcBef>
                <a:spcAft>
                  <a:spcPts val="0"/>
                </a:spcAft>
                <a:buNone/>
              </a:pPr>
              <a:r>
                <a:rPr b="0" i="0" lang="en-US" sz="2000" u="none" cap="none" strike="noStrike">
                  <a:solidFill>
                    <a:srgbClr val="000000"/>
                  </a:solidFill>
                  <a:latin typeface="Calibri"/>
                  <a:ea typeface="Calibri"/>
                  <a:cs typeface="Calibri"/>
                  <a:sym typeface="Calibri"/>
                </a:rPr>
                <a:t>Das Publikum</a:t>
              </a:r>
              <a:endParaRPr b="0" i="0" sz="2000" u="none" cap="none" strike="noStrike">
                <a:solidFill>
                  <a:srgbClr val="000000"/>
                </a:solidFill>
                <a:latin typeface="Arial"/>
                <a:ea typeface="Arial"/>
                <a:cs typeface="Arial"/>
                <a:sym typeface="Arial"/>
              </a:endParaRPr>
            </a:p>
          </p:txBody>
        </p:sp>
        <p:sp>
          <p:nvSpPr>
            <p:cNvPr id="802" name="Google Shape;802;p68"/>
            <p:cNvSpPr/>
            <p:nvPr/>
          </p:nvSpPr>
          <p:spPr>
            <a:xfrm>
              <a:off x="3968478" y="834"/>
              <a:ext cx="2507754" cy="2272030"/>
            </a:xfrm>
            <a:prstGeom prst="ellipse">
              <a:avLst/>
            </a:prstGeom>
            <a:gradFill>
              <a:gsLst>
                <a:gs pos="0">
                  <a:srgbClr val="477E7F">
                    <a:alpha val="49411"/>
                  </a:srgbClr>
                </a:gs>
                <a:gs pos="50000">
                  <a:srgbClr val="007173">
                    <a:alpha val="49411"/>
                  </a:srgbClr>
                </a:gs>
                <a:gs pos="100000">
                  <a:srgbClr val="006769">
                    <a:alpha val="49411"/>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68"/>
            <p:cNvSpPr txBox="1"/>
            <p:nvPr/>
          </p:nvSpPr>
          <p:spPr>
            <a:xfrm>
              <a:off x="4335730" y="333565"/>
              <a:ext cx="1773250" cy="1606568"/>
            </a:xfrm>
            <a:prstGeom prst="rect">
              <a:avLst/>
            </a:prstGeom>
            <a:noFill/>
            <a:ln>
              <a:noFill/>
            </a:ln>
          </p:spPr>
          <p:txBody>
            <a:bodyPr anchorCtr="0" anchor="ctr" bIns="30475" lIns="125025" spcFirstLastPara="1" rIns="125025" wrap="square" tIns="30475">
              <a:noAutofit/>
            </a:bodyPr>
            <a:lstStyle/>
            <a:p>
              <a:pPr indent="0" lvl="0" marL="0" marR="0" rtl="0" algn="ctr">
                <a:lnSpc>
                  <a:spcPct val="90000"/>
                </a:lnSpc>
                <a:spcBef>
                  <a:spcPts val="0"/>
                </a:spcBef>
                <a:spcAft>
                  <a:spcPts val="0"/>
                </a:spcAft>
                <a:buNone/>
              </a:pPr>
              <a:r>
                <a:rPr b="0" i="0" lang="en-US" sz="2000" u="none" cap="none" strike="noStrike">
                  <a:solidFill>
                    <a:srgbClr val="000000"/>
                  </a:solidFill>
                  <a:latin typeface="Calibri"/>
                  <a:ea typeface="Calibri"/>
                  <a:cs typeface="Calibri"/>
                  <a:sym typeface="Calibri"/>
                </a:rPr>
                <a:t>Die Botschaft</a:t>
              </a:r>
              <a:endParaRPr b="0" i="0" sz="2000" u="none" cap="none" strike="noStrike">
                <a:solidFill>
                  <a:srgbClr val="000000"/>
                </a:solidFill>
                <a:latin typeface="Arial"/>
                <a:ea typeface="Arial"/>
                <a:cs typeface="Arial"/>
                <a:sym typeface="Arial"/>
              </a:endParaRPr>
            </a:p>
          </p:txBody>
        </p:sp>
        <p:sp>
          <p:nvSpPr>
            <p:cNvPr id="804" name="Google Shape;804;p68"/>
            <p:cNvSpPr/>
            <p:nvPr/>
          </p:nvSpPr>
          <p:spPr>
            <a:xfrm>
              <a:off x="6021826" y="834"/>
              <a:ext cx="2507754" cy="2272030"/>
            </a:xfrm>
            <a:prstGeom prst="ellipse">
              <a:avLst/>
            </a:prstGeom>
            <a:gradFill>
              <a:gsLst>
                <a:gs pos="0">
                  <a:srgbClr val="477E7F">
                    <a:alpha val="49411"/>
                  </a:srgbClr>
                </a:gs>
                <a:gs pos="50000">
                  <a:srgbClr val="007173">
                    <a:alpha val="49411"/>
                  </a:srgbClr>
                </a:gs>
                <a:gs pos="100000">
                  <a:srgbClr val="006769">
                    <a:alpha val="49411"/>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68"/>
            <p:cNvSpPr txBox="1"/>
            <p:nvPr/>
          </p:nvSpPr>
          <p:spPr>
            <a:xfrm>
              <a:off x="6389078" y="333565"/>
              <a:ext cx="1773250" cy="1606568"/>
            </a:xfrm>
            <a:prstGeom prst="rect">
              <a:avLst/>
            </a:prstGeom>
            <a:noFill/>
            <a:ln>
              <a:noFill/>
            </a:ln>
          </p:spPr>
          <p:txBody>
            <a:bodyPr anchorCtr="0" anchor="ctr" bIns="30475" lIns="125025" spcFirstLastPara="1" rIns="125025" wrap="square" tIns="30475">
              <a:noAutofit/>
            </a:bodyPr>
            <a:lstStyle/>
            <a:p>
              <a:pPr indent="0" lvl="0" marL="0" marR="0" rtl="0" algn="ctr">
                <a:lnSpc>
                  <a:spcPct val="90000"/>
                </a:lnSpc>
                <a:spcBef>
                  <a:spcPts val="0"/>
                </a:spcBef>
                <a:spcAft>
                  <a:spcPts val="0"/>
                </a:spcAft>
                <a:buNone/>
              </a:pPr>
              <a:r>
                <a:rPr b="0" i="0" lang="en-US" sz="2000" u="none" cap="none" strike="noStrike">
                  <a:solidFill>
                    <a:srgbClr val="000000"/>
                  </a:solidFill>
                  <a:latin typeface="Calibri"/>
                  <a:ea typeface="Calibri"/>
                  <a:cs typeface="Calibri"/>
                  <a:sym typeface="Calibri"/>
                </a:rPr>
                <a:t>Die Plattform, die für die Verbreitung der Story verwendet wird</a:t>
              </a:r>
              <a:endParaRPr b="0" i="0" sz="2000" u="none" cap="none" strike="noStrike">
                <a:solidFill>
                  <a:srgbClr val="000000"/>
                </a:solidFill>
                <a:latin typeface="Calibri"/>
                <a:ea typeface="Calibri"/>
                <a:cs typeface="Calibri"/>
                <a:sym typeface="Calibri"/>
              </a:endParaRPr>
            </a:p>
          </p:txBody>
        </p:sp>
      </p:gr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69"/>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a:t>Die Melodie hilft, die Geschichte mit dem Publikum zu verbinden. Es hilft auch, bestimmte Emotionen in der Psyche des Publikums auszulösen, indem es ihnen hilft, Ihre Geschichte zu erkennen und sich daran zu erinnern, worum es in der Haupthandlung geht. </a:t>
            </a:r>
            <a:endParaRPr/>
          </a:p>
          <a:p>
            <a:pPr indent="0" lvl="0" marL="0" rtl="0" algn="l">
              <a:lnSpc>
                <a:spcPct val="90000"/>
              </a:lnSpc>
              <a:spcBef>
                <a:spcPts val="1000"/>
              </a:spcBef>
              <a:spcAft>
                <a:spcPts val="0"/>
              </a:spcAft>
              <a:buClr>
                <a:srgbClr val="000000"/>
              </a:buClr>
              <a:buSzPts val="2400"/>
              <a:buNone/>
            </a:pPr>
            <a:r>
              <a:t/>
            </a:r>
            <a:endParaRPr/>
          </a:p>
          <a:p>
            <a:pPr indent="-342900" lvl="0" marL="342900" rtl="0" algn="l">
              <a:lnSpc>
                <a:spcPct val="90000"/>
              </a:lnSpc>
              <a:spcBef>
                <a:spcPts val="1000"/>
              </a:spcBef>
              <a:spcAft>
                <a:spcPts val="0"/>
              </a:spcAft>
              <a:buClr>
                <a:schemeClr val="accent2"/>
              </a:buClr>
              <a:buSzPts val="2400"/>
              <a:buChar char="•"/>
            </a:pPr>
            <a:r>
              <a:rPr b="1" lang="en-US">
                <a:solidFill>
                  <a:schemeClr val="accent2"/>
                </a:solidFill>
              </a:rPr>
              <a:t>Beispiele für eine gute Melodie: </a:t>
            </a:r>
            <a:r>
              <a:rPr lang="en-US" u="sng">
                <a:solidFill>
                  <a:srgbClr val="096E6C"/>
                </a:solidFill>
              </a:rPr>
              <a:t>Die 20 besten Songs, die eine Geschichte erzählen</a:t>
            </a:r>
            <a:endParaRPr>
              <a:solidFill>
                <a:srgbClr val="096E6C"/>
              </a:solidFill>
              <a:latin typeface="Calibri"/>
              <a:ea typeface="Calibri"/>
              <a:cs typeface="Calibri"/>
              <a:sym typeface="Calibri"/>
            </a:endParaRPr>
          </a:p>
        </p:txBody>
      </p:sp>
      <p:sp>
        <p:nvSpPr>
          <p:cNvPr id="812" name="Google Shape;812;p69"/>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Die Melodie </a:t>
            </a:r>
            <a:br>
              <a:rPr lang="en-US"/>
            </a:b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7"/>
          <p:cNvSpPr txBox="1"/>
          <p:nvPr>
            <p:ph idx="1" type="body"/>
          </p:nvPr>
        </p:nvSpPr>
        <p:spPr>
          <a:xfrm>
            <a:off x="798380" y="1900594"/>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accent2"/>
              </a:buClr>
              <a:buSzPts val="2400"/>
              <a:buChar char="•"/>
            </a:pPr>
            <a:r>
              <a:rPr b="1" lang="en-US">
                <a:solidFill>
                  <a:schemeClr val="accent2"/>
                </a:solidFill>
              </a:rPr>
              <a:t>Lernziele (Forts.):</a:t>
            </a:r>
            <a:endParaRPr/>
          </a:p>
          <a:p>
            <a:pPr indent="0" lvl="0" marL="0" rtl="0" algn="l">
              <a:lnSpc>
                <a:spcPct val="90000"/>
              </a:lnSpc>
              <a:spcBef>
                <a:spcPts val="1000"/>
              </a:spcBef>
              <a:spcAft>
                <a:spcPts val="0"/>
              </a:spcAft>
              <a:buClr>
                <a:schemeClr val="accent2"/>
              </a:buClr>
              <a:buSzPts val="2400"/>
              <a:buNone/>
            </a:pPr>
            <a:r>
              <a:t/>
            </a:r>
            <a:endParaRPr b="1">
              <a:solidFill>
                <a:schemeClr val="accent2"/>
              </a:solidFill>
            </a:endParaRPr>
          </a:p>
          <a:p>
            <a:pPr indent="-342900" lvl="0" marL="342900" rtl="0" algn="l">
              <a:lnSpc>
                <a:spcPct val="90000"/>
              </a:lnSpc>
              <a:spcBef>
                <a:spcPts val="1000"/>
              </a:spcBef>
              <a:spcAft>
                <a:spcPts val="0"/>
              </a:spcAft>
              <a:buClr>
                <a:schemeClr val="accent2"/>
              </a:buClr>
              <a:buSzPts val="2400"/>
              <a:buFont typeface="Arial"/>
              <a:buChar char="•"/>
            </a:pPr>
            <a:r>
              <a:rPr lang="en-US"/>
              <a:t>Die Lernenden werden in der Lage sein, zu überwachen, was funktioniert, und mögliche Lücken zu identifizieren, während sie intern und extern kommunizieren.</a:t>
            </a:r>
            <a:endParaRPr/>
          </a:p>
          <a:p>
            <a:pPr indent="-190500" lvl="0" marL="342900" rtl="0" algn="l">
              <a:lnSpc>
                <a:spcPct val="90000"/>
              </a:lnSpc>
              <a:spcBef>
                <a:spcPts val="1000"/>
              </a:spcBef>
              <a:spcAft>
                <a:spcPts val="0"/>
              </a:spcAft>
              <a:buClr>
                <a:schemeClr val="accent2"/>
              </a:buClr>
              <a:buSzPts val="2400"/>
              <a:buFont typeface="Arial"/>
              <a:buNone/>
            </a:pPr>
            <a:r>
              <a:t/>
            </a:r>
            <a:endParaRPr/>
          </a:p>
          <a:p>
            <a:pPr indent="-190500" lvl="0" marL="342900" rtl="0" algn="l">
              <a:lnSpc>
                <a:spcPct val="90000"/>
              </a:lnSpc>
              <a:spcBef>
                <a:spcPts val="1000"/>
              </a:spcBef>
              <a:spcAft>
                <a:spcPts val="0"/>
              </a:spcAft>
              <a:buClr>
                <a:schemeClr val="accent2"/>
              </a:buClr>
              <a:buSzPts val="2400"/>
              <a:buFont typeface="Arial"/>
              <a:buNone/>
            </a:pPr>
            <a:r>
              <a:t/>
            </a:r>
            <a:endParaRPr/>
          </a:p>
          <a:p>
            <a:pPr indent="-228600" lvl="0" marL="228600" rtl="0" algn="l">
              <a:lnSpc>
                <a:spcPct val="90000"/>
              </a:lnSpc>
              <a:spcBef>
                <a:spcPts val="1000"/>
              </a:spcBef>
              <a:spcAft>
                <a:spcPts val="0"/>
              </a:spcAft>
              <a:buClr>
                <a:srgbClr val="000000"/>
              </a:buClr>
              <a:buSzPts val="2400"/>
              <a:buNone/>
            </a:pPr>
            <a:r>
              <a:t/>
            </a:r>
            <a:endParaRPr/>
          </a:p>
        </p:txBody>
      </p:sp>
      <p:sp>
        <p:nvSpPr>
          <p:cNvPr id="251" name="Google Shape;251;p7"/>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Lehr- &amp; Lernziele</a:t>
            </a:r>
            <a:br>
              <a:rPr lang="en-US"/>
            </a:b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70"/>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a:t>Die Dekore beziehen sich auf die Grafiken und visuellen Merkmale, die zur Unterstützung des Themas verwendet werden. Die Grafik beim Storytelling spielt eine wichtige Rolle, da der Mensch visuell lernt. </a:t>
            </a:r>
            <a:endParaRPr/>
          </a:p>
          <a:p>
            <a:pPr indent="0" lvl="0" marL="0" rtl="0" algn="l">
              <a:lnSpc>
                <a:spcPct val="90000"/>
              </a:lnSpc>
              <a:spcBef>
                <a:spcPts val="1000"/>
              </a:spcBef>
              <a:spcAft>
                <a:spcPts val="0"/>
              </a:spcAft>
              <a:buClr>
                <a:srgbClr val="000000"/>
              </a:buClr>
              <a:buSzPts val="2400"/>
              <a:buNone/>
            </a:pPr>
            <a:r>
              <a:t/>
            </a:r>
            <a:endParaRPr/>
          </a:p>
          <a:p>
            <a:pPr indent="-342900" lvl="0" marL="342900" rtl="0" algn="l">
              <a:lnSpc>
                <a:spcPct val="90000"/>
              </a:lnSpc>
              <a:spcBef>
                <a:spcPts val="1000"/>
              </a:spcBef>
              <a:spcAft>
                <a:spcPts val="0"/>
              </a:spcAft>
              <a:buClr>
                <a:schemeClr val="accent2"/>
              </a:buClr>
              <a:buSzPts val="2400"/>
              <a:buChar char="•"/>
            </a:pPr>
            <a:r>
              <a:rPr b="1" lang="en-US">
                <a:solidFill>
                  <a:schemeClr val="accent2"/>
                </a:solidFill>
              </a:rPr>
              <a:t>Beispiele für eine gute Grafik: </a:t>
            </a:r>
            <a:r>
              <a:rPr lang="en-US" u="sng">
                <a:solidFill>
                  <a:srgbClr val="096E6C"/>
                </a:solidFill>
              </a:rPr>
              <a:t>21 schöne Beispiele für visuelles Storytelling auf Instagram</a:t>
            </a:r>
            <a:endParaRPr>
              <a:solidFill>
                <a:srgbClr val="096E6C"/>
              </a:solidFill>
            </a:endParaRPr>
          </a:p>
        </p:txBody>
      </p:sp>
      <p:sp>
        <p:nvSpPr>
          <p:cNvPr id="819" name="Google Shape;819;p70"/>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Das Dekor</a:t>
            </a:r>
            <a:br>
              <a:rPr lang="en-US"/>
            </a:b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71"/>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a:t>Das Spektakel ist ein unvergessliches und unerwartetes Ereignis, bei dem sich das Publikum über sein Aussehen wunderte. </a:t>
            </a:r>
            <a:endParaRPr/>
          </a:p>
          <a:p>
            <a:pPr indent="-190500" lvl="0" marL="342900" rtl="0" algn="l">
              <a:lnSpc>
                <a:spcPct val="90000"/>
              </a:lnSpc>
              <a:spcBef>
                <a:spcPts val="1000"/>
              </a:spcBef>
              <a:spcAft>
                <a:spcPts val="0"/>
              </a:spcAft>
              <a:buClr>
                <a:srgbClr val="000000"/>
              </a:buClr>
              <a:buSzPts val="2400"/>
              <a:buNone/>
            </a:pPr>
            <a:r>
              <a:t/>
            </a:r>
            <a:endParaRPr/>
          </a:p>
          <a:p>
            <a:pPr indent="-342900" lvl="0" marL="342900" rtl="0" algn="l">
              <a:lnSpc>
                <a:spcPct val="90000"/>
              </a:lnSpc>
              <a:spcBef>
                <a:spcPts val="1000"/>
              </a:spcBef>
              <a:spcAft>
                <a:spcPts val="0"/>
              </a:spcAft>
              <a:buSzPts val="2400"/>
              <a:buChar char="•"/>
            </a:pPr>
            <a:r>
              <a:rPr lang="en-US"/>
              <a:t>Es sollte jedoch nicht erlaubt sein, die gesamte Geschichte zu kontrollieren. Die Handlung sollte immer stark genug sein, um die Geschichte zu tragen, und sich nicht ausschließlich auf das Spektakel verlassen.  Es kann als eine Wendung der Handlung angesehen werden.</a:t>
            </a:r>
            <a:endParaRPr/>
          </a:p>
          <a:p>
            <a:pPr indent="-190500" lvl="0" marL="342900" rtl="0" algn="l">
              <a:lnSpc>
                <a:spcPct val="90000"/>
              </a:lnSpc>
              <a:spcBef>
                <a:spcPts val="1000"/>
              </a:spcBef>
              <a:spcAft>
                <a:spcPts val="0"/>
              </a:spcAft>
              <a:buClr>
                <a:srgbClr val="000000"/>
              </a:buClr>
              <a:buSzPts val="2400"/>
              <a:buNone/>
            </a:pPr>
            <a:r>
              <a:t/>
            </a:r>
            <a:endParaRPr b="1">
              <a:solidFill>
                <a:schemeClr val="accent2"/>
              </a:solidFill>
            </a:endParaRPr>
          </a:p>
          <a:p>
            <a:pPr indent="-342900" lvl="0" marL="342900" rtl="0" algn="l">
              <a:lnSpc>
                <a:spcPct val="90000"/>
              </a:lnSpc>
              <a:spcBef>
                <a:spcPts val="1000"/>
              </a:spcBef>
              <a:spcAft>
                <a:spcPts val="0"/>
              </a:spcAft>
              <a:buClr>
                <a:schemeClr val="accent2"/>
              </a:buClr>
              <a:buSzPts val="2400"/>
              <a:buChar char="•"/>
            </a:pPr>
            <a:r>
              <a:rPr b="1" lang="en-US">
                <a:solidFill>
                  <a:schemeClr val="accent2"/>
                </a:solidFill>
              </a:rPr>
              <a:t>Beispiele für ein gutes Spektakel: </a:t>
            </a:r>
            <a:r>
              <a:rPr lang="en-US" u="sng">
                <a:solidFill>
                  <a:srgbClr val="096E6C"/>
                </a:solidFill>
              </a:rPr>
              <a:t>25 Ideen und Anregungen für Autoren mit Plot-Twists</a:t>
            </a:r>
            <a:endParaRPr b="0" i="0" sz="2800" u="none" cap="none" strike="noStrike">
              <a:solidFill>
                <a:srgbClr val="096E6C"/>
              </a:solidFill>
              <a:latin typeface="Calibri"/>
              <a:ea typeface="Calibri"/>
              <a:cs typeface="Calibri"/>
              <a:sym typeface="Calibri"/>
            </a:endParaRPr>
          </a:p>
          <a:p>
            <a:pPr indent="-190500" lvl="0" marL="342900" rtl="0" algn="l">
              <a:lnSpc>
                <a:spcPct val="90000"/>
              </a:lnSpc>
              <a:spcBef>
                <a:spcPts val="1000"/>
              </a:spcBef>
              <a:spcAft>
                <a:spcPts val="0"/>
              </a:spcAft>
              <a:buClr>
                <a:srgbClr val="000000"/>
              </a:buClr>
              <a:buSzPts val="2400"/>
              <a:buNone/>
            </a:pPr>
            <a:r>
              <a:t/>
            </a:r>
            <a:endParaRPr/>
          </a:p>
        </p:txBody>
      </p:sp>
      <p:sp>
        <p:nvSpPr>
          <p:cNvPr id="826" name="Google Shape;826;p71"/>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Das Spektakel</a:t>
            </a:r>
            <a:br>
              <a:rPr lang="en-US"/>
            </a:b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72"/>
          <p:cNvSpPr txBox="1"/>
          <p:nvPr>
            <p:ph idx="1" type="body"/>
          </p:nvPr>
        </p:nvSpPr>
        <p:spPr>
          <a:xfrm>
            <a:off x="812161" y="637178"/>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Video über Non-Profit-Storytelling </a:t>
            </a:r>
            <a:br>
              <a:rPr lang="en-US"/>
            </a:br>
            <a:endParaRPr/>
          </a:p>
        </p:txBody>
      </p:sp>
      <p:pic>
        <p:nvPicPr>
          <p:cNvPr id="832" name="Google Shape;832;p72" title="Nonprofit Storytelling: Your Most Valuable Marketing and Fundraising Tool | Anedot"/>
          <p:cNvPicPr preferRelativeResize="0"/>
          <p:nvPr>
            <p:ph idx="2" type="pic"/>
          </p:nvPr>
        </p:nvPicPr>
        <p:blipFill rotWithShape="1">
          <a:blip r:embed="rId3">
            <a:alphaModFix/>
          </a:blip>
          <a:srcRect b="9074" l="0" r="0" t="9074"/>
          <a:stretch/>
        </p:blipFill>
        <p:spPr>
          <a:xfrm>
            <a:off x="3184071" y="1893434"/>
            <a:ext cx="5665788" cy="347821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73"/>
          <p:cNvSpPr txBox="1"/>
          <p:nvPr>
            <p:ph idx="1" type="body"/>
          </p:nvPr>
        </p:nvSpPr>
        <p:spPr>
          <a:xfrm>
            <a:off x="898358" y="1824604"/>
            <a:ext cx="4867011" cy="35118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400"/>
              <a:buNone/>
            </a:pPr>
            <a:r>
              <a:rPr lang="en-US" sz="2000"/>
              <a:t>Geschichten beeinflussen Verbraucher-entscheidungen. Sie verbinden Ihr Publikum mit Ihnen und dem, was Sie tun. </a:t>
            </a:r>
            <a:endParaRPr sz="2000"/>
          </a:p>
          <a:p>
            <a:pPr indent="0" lvl="0" marL="0" rtl="0" algn="l">
              <a:lnSpc>
                <a:spcPct val="90000"/>
              </a:lnSpc>
              <a:spcBef>
                <a:spcPts val="1000"/>
              </a:spcBef>
              <a:spcAft>
                <a:spcPts val="0"/>
              </a:spcAft>
              <a:buSzPts val="2400"/>
              <a:buNone/>
            </a:pPr>
            <a:r>
              <a:rPr lang="en-US" sz="2000"/>
              <a:t>Laut Brand Storytelling Coach Celinne Da Costa:</a:t>
            </a:r>
            <a:br>
              <a:rPr lang="en-US" sz="2000"/>
            </a:br>
            <a:r>
              <a:rPr lang="en-US" sz="2000"/>
              <a:t>"Brand Storytelling ist ein "Must-have" und maximiert letztendlich die Sichtbarkeit, den Gewinn und die Wirkung Ihres Unternehmens. Sie schlägt vor, Storytelling als "Kompass für die Marketingstrategie" zu betrachten.” </a:t>
            </a:r>
            <a:endParaRPr sz="2000"/>
          </a:p>
          <a:p>
            <a:pPr indent="0" lvl="0" marL="0" rtl="0" algn="l">
              <a:lnSpc>
                <a:spcPct val="90000"/>
              </a:lnSpc>
              <a:spcBef>
                <a:spcPts val="1000"/>
              </a:spcBef>
              <a:spcAft>
                <a:spcPts val="0"/>
              </a:spcAft>
              <a:buClr>
                <a:srgbClr val="000000"/>
              </a:buClr>
              <a:buSzPts val="2400"/>
              <a:buNone/>
            </a:pPr>
            <a:r>
              <a:t/>
            </a:r>
            <a:endParaRPr sz="2000"/>
          </a:p>
          <a:p>
            <a:pPr indent="0" lvl="0" marL="0" rtl="0" algn="l">
              <a:lnSpc>
                <a:spcPct val="90000"/>
              </a:lnSpc>
              <a:spcBef>
                <a:spcPts val="1000"/>
              </a:spcBef>
              <a:spcAft>
                <a:spcPts val="0"/>
              </a:spcAft>
              <a:buClr>
                <a:srgbClr val="000000"/>
              </a:buClr>
              <a:buSzPts val="2400"/>
              <a:buNone/>
            </a:pPr>
            <a:r>
              <a:t/>
            </a:r>
            <a:endParaRPr sz="2000"/>
          </a:p>
          <a:p>
            <a:pPr indent="0" lvl="0" marL="0" rtl="0" algn="l">
              <a:lnSpc>
                <a:spcPct val="90000"/>
              </a:lnSpc>
              <a:spcBef>
                <a:spcPts val="1000"/>
              </a:spcBef>
              <a:spcAft>
                <a:spcPts val="0"/>
              </a:spcAft>
              <a:buClr>
                <a:srgbClr val="000000"/>
              </a:buClr>
              <a:buSzPts val="2400"/>
              <a:buNone/>
            </a:pPr>
            <a:r>
              <a:t/>
            </a:r>
            <a:endParaRPr sz="2000"/>
          </a:p>
          <a:p>
            <a:pPr indent="0" lvl="0" marL="0" rtl="0" algn="l">
              <a:lnSpc>
                <a:spcPct val="90000"/>
              </a:lnSpc>
              <a:spcBef>
                <a:spcPts val="1000"/>
              </a:spcBef>
              <a:spcAft>
                <a:spcPts val="0"/>
              </a:spcAft>
              <a:buClr>
                <a:srgbClr val="000000"/>
              </a:buClr>
              <a:buSzPts val="2400"/>
              <a:buNone/>
            </a:pPr>
            <a:r>
              <a:t/>
            </a:r>
            <a:endParaRPr sz="2000"/>
          </a:p>
          <a:p>
            <a:pPr indent="-228600" lvl="0" marL="228600" rtl="0" algn="l">
              <a:lnSpc>
                <a:spcPct val="90000"/>
              </a:lnSpc>
              <a:spcBef>
                <a:spcPts val="1000"/>
              </a:spcBef>
              <a:spcAft>
                <a:spcPts val="0"/>
              </a:spcAft>
              <a:buClr>
                <a:srgbClr val="000000"/>
              </a:buClr>
              <a:buSzPts val="2400"/>
              <a:buNone/>
            </a:pPr>
            <a:r>
              <a:t/>
            </a:r>
            <a:endParaRPr sz="2000"/>
          </a:p>
        </p:txBody>
      </p:sp>
      <p:sp>
        <p:nvSpPr>
          <p:cNvPr id="838" name="Google Shape;838;p73"/>
          <p:cNvSpPr txBox="1"/>
          <p:nvPr>
            <p:ph idx="2" type="body"/>
          </p:nvPr>
        </p:nvSpPr>
        <p:spPr>
          <a:xfrm>
            <a:off x="898358" y="470590"/>
            <a:ext cx="4990998"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sz="2800"/>
              <a:t>Bauen Sie Ihre Non-Profit-Organisation durch Storytelling auf</a:t>
            </a:r>
            <a:br>
              <a:rPr lang="en-US" sz="2800"/>
            </a:br>
            <a:endParaRPr sz="2800"/>
          </a:p>
        </p:txBody>
      </p:sp>
      <p:pic>
        <p:nvPicPr>
          <p:cNvPr id="839" name="Google Shape;839;p73"/>
          <p:cNvPicPr preferRelativeResize="0"/>
          <p:nvPr>
            <p:ph idx="3" type="pic"/>
          </p:nvPr>
        </p:nvPicPr>
        <p:blipFill rotWithShape="1">
          <a:blip r:embed="rId3">
            <a:alphaModFix/>
          </a:blip>
          <a:srcRect b="0" l="2231" r="2231" t="0"/>
          <a:stretch/>
        </p:blipFill>
        <p:spPr>
          <a:xfrm>
            <a:off x="6096001" y="1452564"/>
            <a:ext cx="6096000" cy="4255968"/>
          </a:xfrm>
          <a:prstGeom prst="rect">
            <a:avLst/>
          </a:prstGeom>
          <a:solidFill>
            <a:srgbClr val="D8D8D8"/>
          </a:solidFill>
          <a:ln>
            <a:noFill/>
          </a:ln>
        </p:spPr>
      </p:pic>
      <p:sp>
        <p:nvSpPr>
          <p:cNvPr id="840" name="Google Shape;840;p73"/>
          <p:cNvSpPr txBox="1"/>
          <p:nvPr/>
        </p:nvSpPr>
        <p:spPr>
          <a:xfrm>
            <a:off x="6812279" y="5708532"/>
            <a:ext cx="486701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Photo Source: </a:t>
            </a:r>
            <a:r>
              <a:rPr b="0" i="0" lang="en-US"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Seanchoice Storytelling Events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74"/>
          <p:cNvSpPr txBox="1"/>
          <p:nvPr>
            <p:ph idx="1" type="body"/>
          </p:nvPr>
        </p:nvSpPr>
        <p:spPr>
          <a:xfrm>
            <a:off x="898357" y="1667802"/>
            <a:ext cx="4867011" cy="351188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Font typeface="Arial"/>
              <a:buChar char="•"/>
            </a:pPr>
            <a:r>
              <a:rPr i="1" lang="en-US"/>
              <a:t>Storytelling ist ein mächtiges Werkzeug, um zum Handeln und zur Veränderung anzuregen und Menschen zu beeinflussen.</a:t>
            </a:r>
            <a:endParaRPr/>
          </a:p>
          <a:p>
            <a:pPr indent="-190500" lvl="0" marL="342900" rtl="0" algn="l">
              <a:lnSpc>
                <a:spcPct val="90000"/>
              </a:lnSpc>
              <a:spcBef>
                <a:spcPts val="0"/>
              </a:spcBef>
              <a:spcAft>
                <a:spcPts val="0"/>
              </a:spcAft>
              <a:buSzPts val="2400"/>
              <a:buFont typeface="Arial"/>
              <a:buNone/>
            </a:pPr>
            <a:r>
              <a:t/>
            </a:r>
            <a:endParaRPr i="1"/>
          </a:p>
          <a:p>
            <a:pPr indent="-342900" lvl="0" marL="342900" rtl="0" algn="l">
              <a:lnSpc>
                <a:spcPct val="90000"/>
              </a:lnSpc>
              <a:spcBef>
                <a:spcPts val="1000"/>
              </a:spcBef>
              <a:spcAft>
                <a:spcPts val="0"/>
              </a:spcAft>
              <a:buSzPts val="2400"/>
              <a:buFont typeface="Arial"/>
              <a:buChar char="•"/>
            </a:pPr>
            <a:r>
              <a:rPr lang="en-US"/>
              <a:t>Storytelling ist ein mächtiges Werkzeug, um zum Handeln und zur Veränderung anzuregen und Menschen zu beeinflussen.</a:t>
            </a:r>
            <a:endParaRPr/>
          </a:p>
          <a:p>
            <a:pPr indent="-190500" lvl="0" marL="342900" rtl="0" algn="l">
              <a:lnSpc>
                <a:spcPct val="90000"/>
              </a:lnSpc>
              <a:spcBef>
                <a:spcPts val="1000"/>
              </a:spcBef>
              <a:spcAft>
                <a:spcPts val="0"/>
              </a:spcAft>
              <a:buClr>
                <a:srgbClr val="000000"/>
              </a:buClr>
              <a:buSzPts val="2400"/>
              <a:buFont typeface="Arial"/>
              <a:buNone/>
            </a:pPr>
            <a:r>
              <a:t/>
            </a:r>
            <a:endParaRPr/>
          </a:p>
          <a:p>
            <a:pPr indent="0" lvl="0" marL="0" rtl="0" algn="l">
              <a:lnSpc>
                <a:spcPct val="90000"/>
              </a:lnSpc>
              <a:spcBef>
                <a:spcPts val="1000"/>
              </a:spcBef>
              <a:spcAft>
                <a:spcPts val="0"/>
              </a:spcAft>
              <a:buClr>
                <a:srgbClr val="000000"/>
              </a:buClr>
              <a:buSzPts val="2400"/>
              <a:buNone/>
            </a:pPr>
            <a:r>
              <a:t/>
            </a:r>
            <a:endParaRPr/>
          </a:p>
          <a:p>
            <a:pPr indent="0" lvl="0" marL="0" rtl="0" algn="l">
              <a:lnSpc>
                <a:spcPct val="90000"/>
              </a:lnSpc>
              <a:spcBef>
                <a:spcPts val="1000"/>
              </a:spcBef>
              <a:spcAft>
                <a:spcPts val="0"/>
              </a:spcAft>
              <a:buClr>
                <a:srgbClr val="000000"/>
              </a:buClr>
              <a:buSzPts val="2400"/>
              <a:buNone/>
            </a:pPr>
            <a:r>
              <a:t/>
            </a:r>
            <a:endParaRPr/>
          </a:p>
          <a:p>
            <a:pPr indent="0" lvl="0" marL="0" rtl="0" algn="l">
              <a:lnSpc>
                <a:spcPct val="90000"/>
              </a:lnSpc>
              <a:spcBef>
                <a:spcPts val="1000"/>
              </a:spcBef>
              <a:spcAft>
                <a:spcPts val="0"/>
              </a:spcAft>
              <a:buClr>
                <a:srgbClr val="000000"/>
              </a:buClr>
              <a:buSzPts val="2400"/>
              <a:buNone/>
            </a:pPr>
            <a:r>
              <a:t/>
            </a:r>
            <a:endParaRPr/>
          </a:p>
          <a:p>
            <a:pPr indent="0" lvl="0" marL="0" rtl="0" algn="l">
              <a:lnSpc>
                <a:spcPct val="90000"/>
              </a:lnSpc>
              <a:spcBef>
                <a:spcPts val="1000"/>
              </a:spcBef>
              <a:spcAft>
                <a:spcPts val="0"/>
              </a:spcAft>
              <a:buClr>
                <a:srgbClr val="000000"/>
              </a:buClr>
              <a:buSzPts val="2400"/>
              <a:buNone/>
            </a:pPr>
            <a:r>
              <a:t/>
            </a:r>
            <a:endParaRPr/>
          </a:p>
          <a:p>
            <a:pPr indent="-228600" lvl="0" marL="228600" rtl="0" algn="l">
              <a:lnSpc>
                <a:spcPct val="90000"/>
              </a:lnSpc>
              <a:spcBef>
                <a:spcPts val="1000"/>
              </a:spcBef>
              <a:spcAft>
                <a:spcPts val="0"/>
              </a:spcAft>
              <a:buClr>
                <a:srgbClr val="000000"/>
              </a:buClr>
              <a:buSzPts val="2400"/>
              <a:buNone/>
            </a:pPr>
            <a:r>
              <a:t/>
            </a:r>
            <a:endParaRPr/>
          </a:p>
        </p:txBody>
      </p:sp>
      <p:sp>
        <p:nvSpPr>
          <p:cNvPr id="846" name="Google Shape;846;p74"/>
          <p:cNvSpPr txBox="1"/>
          <p:nvPr>
            <p:ph idx="2" type="body"/>
          </p:nvPr>
        </p:nvSpPr>
        <p:spPr>
          <a:xfrm>
            <a:off x="898358" y="470590"/>
            <a:ext cx="5200338" cy="98427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sz="3200"/>
              <a:t>Die Herzen und Köpfe durch Storytelling erreichen</a:t>
            </a:r>
            <a:br>
              <a:rPr lang="en-US" sz="3200"/>
            </a:br>
            <a:endParaRPr sz="3200"/>
          </a:p>
        </p:txBody>
      </p:sp>
      <p:pic>
        <p:nvPicPr>
          <p:cNvPr id="847" name="Google Shape;847;p74"/>
          <p:cNvPicPr preferRelativeResize="0"/>
          <p:nvPr>
            <p:ph idx="3" type="pic"/>
          </p:nvPr>
        </p:nvPicPr>
        <p:blipFill rotWithShape="1">
          <a:blip r:embed="rId3">
            <a:alphaModFix/>
          </a:blip>
          <a:srcRect b="22618" l="0" r="0" t="22617"/>
          <a:stretch/>
        </p:blipFill>
        <p:spPr>
          <a:xfrm>
            <a:off x="6096001" y="1452564"/>
            <a:ext cx="6096000" cy="4255968"/>
          </a:xfrm>
          <a:prstGeom prst="rect">
            <a:avLst/>
          </a:prstGeom>
          <a:solidFill>
            <a:srgbClr val="D8D8D8"/>
          </a:solid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75"/>
          <p:cNvSpPr txBox="1"/>
          <p:nvPr>
            <p:ph idx="1" type="body"/>
          </p:nvPr>
        </p:nvSpPr>
        <p:spPr>
          <a:xfrm>
            <a:off x="898357" y="1667802"/>
            <a:ext cx="4867011" cy="351188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Font typeface="Arial"/>
              <a:buChar char="•"/>
            </a:pPr>
            <a:r>
              <a:rPr lang="en-US"/>
              <a:t>Storytelling ist eine der wirkungsvollsten Methoden, um wirkungsvolle gemeinnützige Innovationsunternehmen zu kommunizieren.</a:t>
            </a:r>
            <a:endParaRPr/>
          </a:p>
          <a:p>
            <a:pPr indent="-342900" lvl="0" marL="342900" rtl="0" algn="l">
              <a:lnSpc>
                <a:spcPct val="90000"/>
              </a:lnSpc>
              <a:spcBef>
                <a:spcPts val="1000"/>
              </a:spcBef>
              <a:spcAft>
                <a:spcPts val="0"/>
              </a:spcAft>
              <a:buSzPts val="2400"/>
              <a:buFont typeface="Arial"/>
              <a:buChar char="•"/>
            </a:pPr>
            <a:r>
              <a:rPr lang="en-US"/>
              <a:t>Non-Profit-Geschichten sind die Geschichten, nach denen sich die Menschen sehnen, Sie fördern positive Veränderungen in die richtige Richtung, tun "Gutes" für alle Beteiligten und haben einen positiven Einfluss auf die Welt.</a:t>
            </a:r>
            <a:endParaRPr i="1"/>
          </a:p>
          <a:p>
            <a:pPr indent="0" lvl="0" marL="0" rtl="0" algn="l">
              <a:lnSpc>
                <a:spcPct val="90000"/>
              </a:lnSpc>
              <a:spcBef>
                <a:spcPts val="1000"/>
              </a:spcBef>
              <a:spcAft>
                <a:spcPts val="0"/>
              </a:spcAft>
              <a:buClr>
                <a:srgbClr val="000000"/>
              </a:buClr>
              <a:buSzPts val="2400"/>
              <a:buNone/>
            </a:pPr>
            <a:r>
              <a:t/>
            </a:r>
            <a:endParaRPr/>
          </a:p>
          <a:p>
            <a:pPr indent="0" lvl="0" marL="0" rtl="0" algn="l">
              <a:lnSpc>
                <a:spcPct val="90000"/>
              </a:lnSpc>
              <a:spcBef>
                <a:spcPts val="1000"/>
              </a:spcBef>
              <a:spcAft>
                <a:spcPts val="0"/>
              </a:spcAft>
              <a:buClr>
                <a:srgbClr val="000000"/>
              </a:buClr>
              <a:buSzPts val="2400"/>
              <a:buNone/>
            </a:pPr>
            <a:r>
              <a:t/>
            </a:r>
            <a:endParaRPr/>
          </a:p>
          <a:p>
            <a:pPr indent="0" lvl="0" marL="0" rtl="0" algn="l">
              <a:lnSpc>
                <a:spcPct val="90000"/>
              </a:lnSpc>
              <a:spcBef>
                <a:spcPts val="1000"/>
              </a:spcBef>
              <a:spcAft>
                <a:spcPts val="0"/>
              </a:spcAft>
              <a:buClr>
                <a:srgbClr val="000000"/>
              </a:buClr>
              <a:buSzPts val="2400"/>
              <a:buNone/>
            </a:pPr>
            <a:r>
              <a:t/>
            </a:r>
            <a:endParaRPr/>
          </a:p>
          <a:p>
            <a:pPr indent="0" lvl="0" marL="0" rtl="0" algn="l">
              <a:lnSpc>
                <a:spcPct val="90000"/>
              </a:lnSpc>
              <a:spcBef>
                <a:spcPts val="1000"/>
              </a:spcBef>
              <a:spcAft>
                <a:spcPts val="0"/>
              </a:spcAft>
              <a:buClr>
                <a:srgbClr val="000000"/>
              </a:buClr>
              <a:buSzPts val="2400"/>
              <a:buNone/>
            </a:pPr>
            <a:r>
              <a:t/>
            </a:r>
            <a:endParaRPr/>
          </a:p>
          <a:p>
            <a:pPr indent="-228600" lvl="0" marL="228600" rtl="0" algn="l">
              <a:lnSpc>
                <a:spcPct val="90000"/>
              </a:lnSpc>
              <a:spcBef>
                <a:spcPts val="1000"/>
              </a:spcBef>
              <a:spcAft>
                <a:spcPts val="0"/>
              </a:spcAft>
              <a:buClr>
                <a:srgbClr val="000000"/>
              </a:buClr>
              <a:buSzPts val="2400"/>
              <a:buNone/>
            </a:pPr>
            <a:r>
              <a:t/>
            </a:r>
            <a:endParaRPr/>
          </a:p>
        </p:txBody>
      </p:sp>
      <p:sp>
        <p:nvSpPr>
          <p:cNvPr id="853" name="Google Shape;853;p75"/>
          <p:cNvSpPr txBox="1"/>
          <p:nvPr>
            <p:ph idx="2" type="body"/>
          </p:nvPr>
        </p:nvSpPr>
        <p:spPr>
          <a:xfrm>
            <a:off x="898358" y="470590"/>
            <a:ext cx="5200338" cy="98427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sz="3200"/>
              <a:t>Die Herzen und Köpfe durch Storytelling erreichen</a:t>
            </a:r>
            <a:br>
              <a:rPr lang="en-US" sz="3200"/>
            </a:br>
            <a:endParaRPr sz="3200"/>
          </a:p>
        </p:txBody>
      </p:sp>
      <p:pic>
        <p:nvPicPr>
          <p:cNvPr id="854" name="Google Shape;854;p75"/>
          <p:cNvPicPr preferRelativeResize="0"/>
          <p:nvPr>
            <p:ph idx="3" type="pic"/>
          </p:nvPr>
        </p:nvPicPr>
        <p:blipFill rotWithShape="1">
          <a:blip r:embed="rId3">
            <a:alphaModFix/>
          </a:blip>
          <a:srcRect b="1984" l="0" r="0" t="1982"/>
          <a:stretch/>
        </p:blipFill>
        <p:spPr>
          <a:xfrm>
            <a:off x="6096001" y="1452564"/>
            <a:ext cx="6096000" cy="4255968"/>
          </a:xfrm>
          <a:prstGeom prst="rect">
            <a:avLst/>
          </a:prstGeom>
          <a:solidFill>
            <a:srgbClr val="D8D8D8"/>
          </a:solidFill>
          <a:ln>
            <a:noFill/>
          </a:ln>
        </p:spPr>
      </p:pic>
      <p:sp>
        <p:nvSpPr>
          <p:cNvPr id="855" name="Google Shape;855;p75"/>
          <p:cNvSpPr txBox="1"/>
          <p:nvPr/>
        </p:nvSpPr>
        <p:spPr>
          <a:xfrm>
            <a:off x="6812279" y="5708532"/>
            <a:ext cx="486701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Foto Quelle: </a:t>
            </a:r>
            <a:r>
              <a:rPr b="0" i="0" lang="en-US"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Seanchoice Storytelling Events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76"/>
          <p:cNvSpPr txBox="1"/>
          <p:nvPr>
            <p:ph idx="1" type="body"/>
          </p:nvPr>
        </p:nvSpPr>
        <p:spPr>
          <a:xfrm>
            <a:off x="798381" y="1595065"/>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sz="2000"/>
              <a:t>Verbinden Sie sich emotional mit Ihrem Publikum, indem Sie fesselnde Geschichten entwickeln, die Herzen und Köpfe berühren. Dies wiederum erhöht die Wahrscheinlichkeit, dass Ihr Publikum handelt, z. B. spendet, sich freiwillig meldet oder die Nachricht verbreitet. </a:t>
            </a:r>
            <a:endParaRPr sz="2000"/>
          </a:p>
          <a:p>
            <a:pPr indent="-190500" lvl="0" marL="342900" rtl="0" algn="l">
              <a:lnSpc>
                <a:spcPct val="90000"/>
              </a:lnSpc>
              <a:spcBef>
                <a:spcPts val="1000"/>
              </a:spcBef>
              <a:spcAft>
                <a:spcPts val="0"/>
              </a:spcAft>
              <a:buClr>
                <a:srgbClr val="000000"/>
              </a:buClr>
              <a:buSzPts val="2400"/>
              <a:buNone/>
            </a:pPr>
            <a:r>
              <a:t/>
            </a:r>
            <a:endParaRPr sz="2000"/>
          </a:p>
          <a:p>
            <a:pPr indent="-342900" lvl="0" marL="342900" rtl="0" algn="l">
              <a:lnSpc>
                <a:spcPct val="90000"/>
              </a:lnSpc>
              <a:spcBef>
                <a:spcPts val="1000"/>
              </a:spcBef>
              <a:spcAft>
                <a:spcPts val="0"/>
              </a:spcAft>
              <a:buSzPts val="2400"/>
              <a:buChar char="•"/>
            </a:pPr>
            <a:r>
              <a:rPr lang="en-US" sz="2000"/>
              <a:t>Storytelling ermöglicht es Ihrem Publikum, Sie und das "Gute", das Sie tun, kennenzulernen, indem es der Geschichte ein echtes Gesicht, eine Stimme und eine Person verleiht.</a:t>
            </a:r>
            <a:endParaRPr sz="2000"/>
          </a:p>
          <a:p>
            <a:pPr indent="-190500" lvl="0" marL="342900" rtl="0" algn="l">
              <a:lnSpc>
                <a:spcPct val="90000"/>
              </a:lnSpc>
              <a:spcBef>
                <a:spcPts val="1000"/>
              </a:spcBef>
              <a:spcAft>
                <a:spcPts val="0"/>
              </a:spcAft>
              <a:buClr>
                <a:srgbClr val="000000"/>
              </a:buClr>
              <a:buSzPts val="2400"/>
              <a:buNone/>
            </a:pPr>
            <a:r>
              <a:t/>
            </a:r>
            <a:endParaRPr sz="2000"/>
          </a:p>
          <a:p>
            <a:pPr indent="-342900" lvl="0" marL="342900" rtl="0" algn="l">
              <a:lnSpc>
                <a:spcPct val="90000"/>
              </a:lnSpc>
              <a:spcBef>
                <a:spcPts val="1000"/>
              </a:spcBef>
              <a:spcAft>
                <a:spcPts val="0"/>
              </a:spcAft>
              <a:buSzPts val="2400"/>
              <a:buChar char="•"/>
            </a:pPr>
            <a:r>
              <a:rPr lang="en-US" sz="2000"/>
              <a:t>Non-Profit-Organisationen haben die Oberhand. Sie sind der Konkurrenz voraus, es geht Ihnen darum, "Gutes zu tun" und Sie haben eine Mission oder Sache, die in Ihr Geschäftsmodell eingewoben ist. Es hilft, Ihren Wert zu kommunizieren und der Welt zu zeigen, was Sie tun, warum Sie es tun und wie.</a:t>
            </a:r>
            <a:endParaRPr sz="2000"/>
          </a:p>
          <a:p>
            <a:pPr indent="-190500" lvl="0" marL="342900" rtl="0" algn="l">
              <a:lnSpc>
                <a:spcPct val="90000"/>
              </a:lnSpc>
              <a:spcBef>
                <a:spcPts val="1000"/>
              </a:spcBef>
              <a:spcAft>
                <a:spcPts val="0"/>
              </a:spcAft>
              <a:buClr>
                <a:srgbClr val="000000"/>
              </a:buClr>
              <a:buSzPts val="2400"/>
              <a:buNone/>
            </a:pPr>
            <a:r>
              <a:t/>
            </a:r>
            <a:endParaRPr sz="2000"/>
          </a:p>
        </p:txBody>
      </p:sp>
      <p:sp>
        <p:nvSpPr>
          <p:cNvPr id="862" name="Google Shape;862;p76"/>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Storytelling für Non-Profit-Organisationen </a:t>
            </a:r>
            <a:br>
              <a:rPr lang="en-US"/>
            </a:b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77"/>
          <p:cNvSpPr txBox="1"/>
          <p:nvPr>
            <p:ph idx="1" type="body"/>
          </p:nvPr>
        </p:nvSpPr>
        <p:spPr>
          <a:xfrm>
            <a:off x="798381" y="1595065"/>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sz="2000"/>
              <a:t>Storytelling ermöglicht es Ihnen, mit Menschen in Kontakt zu treten und sich mit ihren Gefühlen zu verbinden, im Gegensatz zu anderen typischen kommerziellen Unternehmen. Daher ist es wichtig, Menschen durch menschliches Gefühl und Emotionen zu verbinden. </a:t>
            </a:r>
            <a:endParaRPr sz="2000"/>
          </a:p>
          <a:p>
            <a:pPr indent="-190500" lvl="0" marL="342900" rtl="0" algn="l">
              <a:lnSpc>
                <a:spcPct val="90000"/>
              </a:lnSpc>
              <a:spcBef>
                <a:spcPts val="1000"/>
              </a:spcBef>
              <a:spcAft>
                <a:spcPts val="0"/>
              </a:spcAft>
              <a:buClr>
                <a:srgbClr val="000000"/>
              </a:buClr>
              <a:buSzPts val="2400"/>
              <a:buNone/>
            </a:pPr>
            <a:r>
              <a:t/>
            </a:r>
            <a:endParaRPr sz="2000"/>
          </a:p>
          <a:p>
            <a:pPr indent="-342900" lvl="0" marL="342900" rtl="0" algn="l">
              <a:lnSpc>
                <a:spcPct val="90000"/>
              </a:lnSpc>
              <a:spcBef>
                <a:spcPts val="1000"/>
              </a:spcBef>
              <a:spcAft>
                <a:spcPts val="0"/>
              </a:spcAft>
              <a:buSzPts val="2400"/>
              <a:buChar char="•"/>
            </a:pPr>
            <a:r>
              <a:rPr lang="en-US" sz="2000"/>
              <a:t>Es ist eine großartige Möglichkeit für zwei völlig unterschiedliche Menschen, zum ersten Mal auf der gleichen Ebene miteinander in Beziehung treten zu können.</a:t>
            </a:r>
            <a:endParaRPr sz="2000"/>
          </a:p>
          <a:p>
            <a:pPr indent="-190500" lvl="0" marL="342900" rtl="0" algn="l">
              <a:lnSpc>
                <a:spcPct val="90000"/>
              </a:lnSpc>
              <a:spcBef>
                <a:spcPts val="1000"/>
              </a:spcBef>
              <a:spcAft>
                <a:spcPts val="0"/>
              </a:spcAft>
              <a:buClr>
                <a:srgbClr val="000000"/>
              </a:buClr>
              <a:buSzPts val="2400"/>
              <a:buNone/>
            </a:pPr>
            <a:r>
              <a:t/>
            </a:r>
            <a:endParaRPr sz="2000"/>
          </a:p>
          <a:p>
            <a:pPr indent="-342900" lvl="0" marL="342900" rtl="0" algn="l">
              <a:lnSpc>
                <a:spcPct val="90000"/>
              </a:lnSpc>
              <a:spcBef>
                <a:spcPts val="1000"/>
              </a:spcBef>
              <a:spcAft>
                <a:spcPts val="0"/>
              </a:spcAft>
              <a:buSzPts val="2400"/>
              <a:buChar char="•"/>
            </a:pPr>
            <a:r>
              <a:rPr lang="en-US" sz="2000"/>
              <a:t>Du hast etwas, worüber du schreien kannst. Wie Sie lokale und globale Herausforderungen lösen, die anderen und der Umwelt zugute kommen. Dies wird einen natürlichen, oft viralen Dominoeffekt auf Ihr Unternehmen, Ihre Mission, Ihre Reichweite, Ihr Produkt, Ihre Dienstleistung und Ihre Marke haben.</a:t>
            </a:r>
            <a:endParaRPr sz="2000"/>
          </a:p>
        </p:txBody>
      </p:sp>
      <p:sp>
        <p:nvSpPr>
          <p:cNvPr id="869" name="Google Shape;869;p77"/>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600"/>
              <a:buNone/>
            </a:pPr>
            <a:r>
              <a:rPr lang="en-US"/>
              <a:t>Storytelling for Non-Profits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78"/>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Storytelling für Non-Profit-Organisationen </a:t>
            </a:r>
            <a:br>
              <a:rPr lang="en-US"/>
            </a:br>
            <a:endParaRPr/>
          </a:p>
        </p:txBody>
      </p:sp>
      <p:graphicFrame>
        <p:nvGraphicFramePr>
          <p:cNvPr id="875" name="Google Shape;875;p78"/>
          <p:cNvGraphicFramePr/>
          <p:nvPr/>
        </p:nvGraphicFramePr>
        <p:xfrm>
          <a:off x="798381" y="1565256"/>
          <a:ext cx="3000000" cy="3000000"/>
        </p:xfrm>
        <a:graphic>
          <a:graphicData uri="http://schemas.openxmlformats.org/drawingml/2006/table">
            <a:tbl>
              <a:tblPr bandRow="1" firstRow="1">
                <a:noFill/>
                <a:tableStyleId>{8C503108-8BA9-4EC0-BD9F-23E7FD3607F6}</a:tableStyleId>
              </a:tblPr>
              <a:tblGrid>
                <a:gridCol w="5297625"/>
                <a:gridCol w="5297625"/>
              </a:tblGrid>
              <a:tr h="276275">
                <a:tc gridSpan="2">
                  <a:txBody>
                    <a:bodyPr/>
                    <a:lstStyle/>
                    <a:p>
                      <a:pPr indent="0" lvl="0" marL="0" marR="0" rtl="0" algn="l">
                        <a:lnSpc>
                          <a:spcPct val="100000"/>
                        </a:lnSpc>
                        <a:spcBef>
                          <a:spcPts val="0"/>
                        </a:spcBef>
                        <a:spcAft>
                          <a:spcPts val="0"/>
                        </a:spcAft>
                        <a:buClr>
                          <a:srgbClr val="000000"/>
                        </a:buClr>
                        <a:buSzPts val="2600"/>
                        <a:buFont typeface="Calibri"/>
                        <a:buNone/>
                      </a:pPr>
                      <a:r>
                        <a:rPr b="1" lang="en-US" sz="2600" u="none" cap="none" strike="noStrike">
                          <a:solidFill>
                            <a:srgbClr val="000000"/>
                          </a:solidFill>
                          <a:latin typeface="Calibri"/>
                          <a:ea typeface="Calibri"/>
                          <a:cs typeface="Calibri"/>
                          <a:sym typeface="Calibri"/>
                        </a:rPr>
                        <a:t>Non-Profit-Storytelling nimmt eine Vielzahl von Formen an, darunter:</a:t>
                      </a:r>
                      <a:endParaRPr b="1" sz="2600" u="none" cap="none" strike="noStrike">
                        <a:solidFill>
                          <a:srgbClr val="000000"/>
                        </a:solidFill>
                        <a:latin typeface="Calibri"/>
                        <a:ea typeface="Calibri"/>
                        <a:cs typeface="Calibri"/>
                        <a:sym typeface="Calibri"/>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03450">
                <a:tc>
                  <a:txBody>
                    <a:bodyPr/>
                    <a:lstStyle/>
                    <a:p>
                      <a:pPr indent="-190500" lvl="0" marL="342900" marR="0" rtl="0" algn="l">
                        <a:lnSpc>
                          <a:spcPct val="100000"/>
                        </a:lnSpc>
                        <a:spcBef>
                          <a:spcPts val="0"/>
                        </a:spcBef>
                        <a:spcAft>
                          <a:spcPts val="0"/>
                        </a:spcAft>
                        <a:buClr>
                          <a:schemeClr val="dk1"/>
                        </a:buClr>
                        <a:buSzPts val="2400"/>
                        <a:buFont typeface="Arial"/>
                        <a:buNone/>
                      </a:pPr>
                      <a:r>
                        <a:t/>
                      </a:r>
                      <a:endParaRPr sz="2400" u="none" cap="none" strike="noStrike">
                        <a:solidFill>
                          <a:srgbClr val="000000"/>
                        </a:solidFill>
                        <a:latin typeface="Calibri"/>
                        <a:ea typeface="Calibri"/>
                        <a:cs typeface="Calibri"/>
                        <a:sym typeface="Calibri"/>
                      </a:endParaRPr>
                    </a:p>
                    <a:p>
                      <a:pPr indent="-342900" lvl="0" marL="342900" marR="0" rtl="0" algn="l">
                        <a:lnSpc>
                          <a:spcPct val="90000"/>
                        </a:lnSpc>
                        <a:spcBef>
                          <a:spcPts val="100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Kurze Social-Media-Posts</a:t>
                      </a:r>
                      <a:br>
                        <a:rPr b="0" i="0" lang="en-US" sz="2400" u="none" cap="none" strike="noStrike">
                          <a:solidFill>
                            <a:srgbClr val="000000"/>
                          </a:solidFill>
                          <a:latin typeface="Calibri"/>
                          <a:ea typeface="Calibri"/>
                          <a:cs typeface="Calibri"/>
                          <a:sym typeface="Calibri"/>
                        </a:rPr>
                      </a:br>
                      <a:r>
                        <a:rPr b="0" i="0" lang="en-US" sz="2400" u="none" cap="none" strike="noStrike">
                          <a:solidFill>
                            <a:srgbClr val="000000"/>
                          </a:solidFill>
                          <a:latin typeface="Calibri"/>
                          <a:ea typeface="Calibri"/>
                          <a:cs typeface="Calibri"/>
                          <a:sym typeface="Calibri"/>
                        </a:rPr>
                        <a:t>Videowerbung im Fernsehen oder in sozialen Netzwerken. </a:t>
                      </a:r>
                      <a:endParaRPr sz="1400" u="none" cap="none" strike="noStrike"/>
                    </a:p>
                    <a:p>
                      <a:pPr indent="-342900" lvl="0" marL="342900" marR="0" rtl="0" algn="l">
                        <a:lnSpc>
                          <a:spcPct val="90000"/>
                        </a:lnSpc>
                        <a:spcBef>
                          <a:spcPts val="100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Werbematerialien (Flyer, Broschüren usw.)</a:t>
                      </a:r>
                      <a:endParaRPr sz="1400" u="none" cap="none" strike="noStrike"/>
                    </a:p>
                    <a:p>
                      <a:pPr indent="-342900" lvl="0" marL="342900" marR="0" rtl="0" algn="l">
                        <a:lnSpc>
                          <a:spcPct val="90000"/>
                        </a:lnSpc>
                        <a:spcBef>
                          <a:spcPts val="100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Fallstudien</a:t>
                      </a:r>
                      <a:endParaRPr sz="2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t/>
                      </a:r>
                      <a:endParaRPr sz="2400" u="none" cap="none" strike="noStrike">
                        <a:solidFill>
                          <a:srgbClr val="000000"/>
                        </a:solidFill>
                        <a:latin typeface="Calibri"/>
                        <a:ea typeface="Calibri"/>
                        <a:cs typeface="Calibri"/>
                        <a:sym typeface="Calibri"/>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190500" lvl="0" marL="342900" marR="0" rtl="0" algn="l">
                        <a:lnSpc>
                          <a:spcPct val="100000"/>
                        </a:lnSpc>
                        <a:spcBef>
                          <a:spcPts val="0"/>
                        </a:spcBef>
                        <a:spcAft>
                          <a:spcPts val="0"/>
                        </a:spcAft>
                        <a:buClr>
                          <a:schemeClr val="dk1"/>
                        </a:buClr>
                        <a:buSzPts val="2400"/>
                        <a:buFont typeface="Arial"/>
                        <a:buNone/>
                      </a:pPr>
                      <a:r>
                        <a:t/>
                      </a:r>
                      <a:endParaRPr sz="2400" u="none" cap="none" strike="noStrike">
                        <a:solidFill>
                          <a:srgbClr val="000000"/>
                        </a:solidFill>
                        <a:latin typeface="Calibri"/>
                        <a:ea typeface="Calibri"/>
                        <a:cs typeface="Calibri"/>
                        <a:sym typeface="Calibri"/>
                      </a:endParaRPr>
                    </a:p>
                    <a:p>
                      <a:pPr indent="-342900" lvl="0" marL="342900" marR="0" rtl="0" algn="l">
                        <a:lnSpc>
                          <a:spcPct val="90000"/>
                        </a:lnSpc>
                        <a:spcBef>
                          <a:spcPts val="100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Langform-Geschichten und Leitfäden</a:t>
                      </a:r>
                      <a:br>
                        <a:rPr b="0" i="0" lang="en-US" sz="2400" u="none" cap="none" strike="noStrike">
                          <a:solidFill>
                            <a:srgbClr val="000000"/>
                          </a:solidFill>
                          <a:latin typeface="Calibri"/>
                          <a:ea typeface="Calibri"/>
                          <a:cs typeface="Calibri"/>
                          <a:sym typeface="Calibri"/>
                        </a:rPr>
                      </a:br>
                      <a:r>
                        <a:rPr b="0" i="0" lang="en-US" sz="2400" u="none" cap="none" strike="noStrike">
                          <a:solidFill>
                            <a:srgbClr val="000000"/>
                          </a:solidFill>
                          <a:latin typeface="Calibri"/>
                          <a:ea typeface="Calibri"/>
                          <a:cs typeface="Calibri"/>
                          <a:sym typeface="Calibri"/>
                        </a:rPr>
                        <a:t>Konferenzen und Veranstaltungen</a:t>
                      </a:r>
                      <a:endParaRPr sz="1400" u="none" cap="none" strike="noStrike"/>
                    </a:p>
                    <a:p>
                      <a:pPr indent="-342900" lvl="0" marL="342900" marR="0" rtl="0" algn="l">
                        <a:lnSpc>
                          <a:spcPct val="90000"/>
                        </a:lnSpc>
                        <a:spcBef>
                          <a:spcPts val="100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Sensibilisierungskampagnen</a:t>
                      </a:r>
                      <a:br>
                        <a:rPr b="0" i="0" lang="en-US" sz="2400" u="none" cap="none" strike="noStrike">
                          <a:solidFill>
                            <a:srgbClr val="000000"/>
                          </a:solidFill>
                          <a:latin typeface="Calibri"/>
                          <a:ea typeface="Calibri"/>
                          <a:cs typeface="Calibri"/>
                          <a:sym typeface="Calibri"/>
                        </a:rPr>
                      </a:br>
                      <a:r>
                        <a:rPr b="0" i="0" lang="en-US" sz="2400" u="none" cap="none" strike="noStrike">
                          <a:solidFill>
                            <a:srgbClr val="000000"/>
                          </a:solidFill>
                          <a:latin typeface="Calibri"/>
                          <a:ea typeface="Calibri"/>
                          <a:cs typeface="Calibri"/>
                          <a:sym typeface="Calibri"/>
                        </a:rPr>
                        <a:t>Spendenaktionen</a:t>
                      </a:r>
                      <a:endParaRPr sz="1400" u="none" cap="none" strike="noStrike"/>
                    </a:p>
                    <a:p>
                      <a:pPr indent="-190500" lvl="0" marL="342900" marR="0" rtl="0" algn="l">
                        <a:lnSpc>
                          <a:spcPct val="90000"/>
                        </a:lnSpc>
                        <a:spcBef>
                          <a:spcPts val="1000"/>
                        </a:spcBef>
                        <a:spcAft>
                          <a:spcPts val="0"/>
                        </a:spcAft>
                        <a:buClr>
                          <a:schemeClr val="dk1"/>
                        </a:buClr>
                        <a:buSzPts val="2400"/>
                        <a:buFont typeface="Arial"/>
                        <a:buNone/>
                      </a:pPr>
                      <a:r>
                        <a:t/>
                      </a:r>
                      <a:endParaRPr sz="2400" u="none" cap="none" strike="noStrike">
                        <a:solidFill>
                          <a:srgbClr val="000000"/>
                        </a:solidFill>
                        <a:latin typeface="Calibri"/>
                        <a:ea typeface="Calibri"/>
                        <a:cs typeface="Calibri"/>
                        <a:sym typeface="Calibri"/>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79"/>
          <p:cNvSpPr txBox="1"/>
          <p:nvPr>
            <p:ph idx="1" type="body"/>
          </p:nvPr>
        </p:nvSpPr>
        <p:spPr>
          <a:xfrm>
            <a:off x="798381" y="1595065"/>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b="1" i="1" lang="en-US"/>
              <a:t>Seien Sie zielgruppenspezifisch </a:t>
            </a:r>
            <a:r>
              <a:rPr lang="en-US"/>
              <a:t>– Es mag einfach klingen, aber wenn Sie wissen möchten, worauf Ihre Zielgruppe neugierig ist, was sie beunruhigt und was sie motiviert, ist Storytelling eine großartige Möglichkeit, dies herauszufinden. </a:t>
            </a:r>
            <a:endParaRPr/>
          </a:p>
          <a:p>
            <a:pPr indent="-190500" lvl="0" marL="342900" rtl="0" algn="l">
              <a:lnSpc>
                <a:spcPct val="90000"/>
              </a:lnSpc>
              <a:spcBef>
                <a:spcPts val="1000"/>
              </a:spcBef>
              <a:spcAft>
                <a:spcPts val="0"/>
              </a:spcAft>
              <a:buClr>
                <a:srgbClr val="000000"/>
              </a:buClr>
              <a:buSzPts val="2400"/>
              <a:buNone/>
            </a:pPr>
            <a:r>
              <a:t/>
            </a:r>
            <a:endParaRPr/>
          </a:p>
          <a:p>
            <a:pPr indent="-342900" lvl="0" marL="342900" rtl="0" algn="l">
              <a:lnSpc>
                <a:spcPct val="90000"/>
              </a:lnSpc>
              <a:spcBef>
                <a:spcPts val="1000"/>
              </a:spcBef>
              <a:spcAft>
                <a:spcPts val="0"/>
              </a:spcAft>
              <a:buSzPts val="2400"/>
              <a:buChar char="•"/>
            </a:pPr>
            <a:r>
              <a:rPr b="1" i="1" lang="en-US"/>
              <a:t>Kontextualisieren Sie Ihre Geschichte </a:t>
            </a:r>
            <a:r>
              <a:rPr lang="en-US"/>
              <a:t>- Erläutern Sie die breitere Vision des Unternehmens, seinen Hintergrund und seine zukünftige Strategie. Dies hilft den Leuten, Ihre Ziele zu verstehen und sich zu engagieren.</a:t>
            </a:r>
            <a:endParaRPr/>
          </a:p>
          <a:p>
            <a:pPr indent="-190500" lvl="0" marL="342900" rtl="0" algn="l">
              <a:lnSpc>
                <a:spcPct val="90000"/>
              </a:lnSpc>
              <a:spcBef>
                <a:spcPts val="1000"/>
              </a:spcBef>
              <a:spcAft>
                <a:spcPts val="0"/>
              </a:spcAft>
              <a:buClr>
                <a:srgbClr val="000000"/>
              </a:buClr>
              <a:buSzPts val="2400"/>
              <a:buNone/>
            </a:pPr>
            <a:r>
              <a:t/>
            </a:r>
            <a:endParaRPr/>
          </a:p>
          <a:p>
            <a:pPr indent="-342900" lvl="0" marL="342900" rtl="0" algn="l">
              <a:lnSpc>
                <a:spcPct val="90000"/>
              </a:lnSpc>
              <a:spcBef>
                <a:spcPts val="1000"/>
              </a:spcBef>
              <a:spcAft>
                <a:spcPts val="0"/>
              </a:spcAft>
              <a:buSzPts val="2400"/>
              <a:buChar char="•"/>
            </a:pPr>
            <a:r>
              <a:rPr b="1" i="1" lang="en-US"/>
              <a:t>Humanisieren Sie Ihre Geschichte </a:t>
            </a:r>
            <a:r>
              <a:rPr lang="en-US"/>
              <a:t>- Eine persönliche Anekdote kann sowohl die Stimmung aufhellen als auch Ihre Perspektive effektiver veranschaulichen, was Ihrem Publikum hilft, weniger skeptisch und offener für Ihre Ideen zu sein.</a:t>
            </a:r>
            <a:endParaRPr/>
          </a:p>
        </p:txBody>
      </p:sp>
      <p:sp>
        <p:nvSpPr>
          <p:cNvPr id="882" name="Google Shape;882;p79"/>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sz="3200"/>
              <a:t>Tipps für Non-Profit-Organisationen, die Storytelling nutzen</a:t>
            </a:r>
            <a:br>
              <a:rPr lang="en-US" sz="3200"/>
            </a:br>
            <a:endParaRPr sz="3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8"/>
          <p:cNvSpPr txBox="1"/>
          <p:nvPr>
            <p:ph idx="1" type="body"/>
          </p:nvPr>
        </p:nvSpPr>
        <p:spPr>
          <a:xfrm>
            <a:off x="798380" y="1565257"/>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a:t>Die Lernenden demonstrieren die Möglichkeit, die Datenschutzeinstellungen anzupassen. Finden und verwenden Sie wichtige Hashtags und erstellen Sie starke Marken-Hashtags.</a:t>
            </a:r>
            <a:endParaRPr/>
          </a:p>
          <a:p>
            <a:pPr indent="-190500" lvl="0" marL="342900" rtl="0" algn="l">
              <a:lnSpc>
                <a:spcPct val="90000"/>
              </a:lnSpc>
              <a:spcBef>
                <a:spcPts val="0"/>
              </a:spcBef>
              <a:spcAft>
                <a:spcPts val="0"/>
              </a:spcAft>
              <a:buSzPts val="2400"/>
              <a:buNone/>
            </a:pPr>
            <a:r>
              <a:t/>
            </a:r>
            <a:endParaRPr/>
          </a:p>
          <a:p>
            <a:pPr indent="-342900" lvl="0" marL="342900" rtl="0" algn="l">
              <a:lnSpc>
                <a:spcPct val="90000"/>
              </a:lnSpc>
              <a:spcBef>
                <a:spcPts val="1000"/>
              </a:spcBef>
              <a:spcAft>
                <a:spcPts val="0"/>
              </a:spcAft>
              <a:buSzPts val="2400"/>
              <a:buChar char="•"/>
            </a:pPr>
            <a:r>
              <a:rPr lang="en-US"/>
              <a:t>Die Lernenden haben die grundlegende Fähigkeit, live über Ereignisse in sozialen Medien zu berichten (Live-Tweets, Postings) und während einer Veranstaltung mit Online-Teilnehmern in Kontakt zu treten.</a:t>
            </a:r>
            <a:endParaRPr/>
          </a:p>
          <a:p>
            <a:pPr indent="-190500" lvl="0" marL="342900" rtl="0" algn="l">
              <a:lnSpc>
                <a:spcPct val="90000"/>
              </a:lnSpc>
              <a:spcBef>
                <a:spcPts val="1000"/>
              </a:spcBef>
              <a:spcAft>
                <a:spcPts val="0"/>
              </a:spcAft>
              <a:buSzPts val="2400"/>
              <a:buNone/>
            </a:pPr>
            <a:r>
              <a:t/>
            </a:r>
            <a:endParaRPr/>
          </a:p>
          <a:p>
            <a:pPr indent="-342900" lvl="0" marL="342900" rtl="0" algn="l">
              <a:lnSpc>
                <a:spcPct val="90000"/>
              </a:lnSpc>
              <a:spcBef>
                <a:spcPts val="1000"/>
              </a:spcBef>
              <a:spcAft>
                <a:spcPts val="0"/>
              </a:spcAft>
              <a:buSzPts val="2400"/>
              <a:buChar char="•"/>
            </a:pPr>
            <a:r>
              <a:rPr lang="en-US"/>
              <a:t>Die Lernenden demonstrieren grundlegende Fotobearbeitungsfähigkeiten sowie die Fähigkeit, Text zu überlagern. und zeigt Kompetenz im Umgang mit verschiedenen Fotobearbeitungs-Apps.</a:t>
            </a:r>
            <a:endParaRPr/>
          </a:p>
        </p:txBody>
      </p:sp>
      <p:sp>
        <p:nvSpPr>
          <p:cNvPr id="258" name="Google Shape;258;p8"/>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Erworbene Kompetenzen</a:t>
            </a:r>
            <a:br>
              <a:rPr lang="en-US"/>
            </a:b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80"/>
          <p:cNvSpPr txBox="1"/>
          <p:nvPr>
            <p:ph idx="1" type="body"/>
          </p:nvPr>
        </p:nvSpPr>
        <p:spPr>
          <a:xfrm>
            <a:off x="798380" y="1981431"/>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b="1" i="1" lang="en-US"/>
              <a:t>Machen Sie es handlungsorientiert - </a:t>
            </a:r>
            <a:r>
              <a:rPr lang="en-US"/>
              <a:t>Wenn Sie Ihrem Publikum praktische Ratschläge und eine klare Richtung geben, befähigen Sie es zu handeln und Ihre Geschichte zu ihrer eigenen zu machen.</a:t>
            </a:r>
            <a:endParaRPr/>
          </a:p>
          <a:p>
            <a:pPr indent="-190500" lvl="0" marL="342900" rtl="0" algn="l">
              <a:lnSpc>
                <a:spcPct val="90000"/>
              </a:lnSpc>
              <a:spcBef>
                <a:spcPts val="1000"/>
              </a:spcBef>
              <a:spcAft>
                <a:spcPts val="0"/>
              </a:spcAft>
              <a:buClr>
                <a:srgbClr val="000000"/>
              </a:buClr>
              <a:buSzPts val="2400"/>
              <a:buNone/>
            </a:pPr>
            <a:r>
              <a:t/>
            </a:r>
            <a:endParaRPr b="1" i="1"/>
          </a:p>
          <a:p>
            <a:pPr indent="-342900" lvl="0" marL="342900" rtl="0" algn="l">
              <a:lnSpc>
                <a:spcPct val="90000"/>
              </a:lnSpc>
              <a:spcBef>
                <a:spcPts val="1000"/>
              </a:spcBef>
              <a:spcAft>
                <a:spcPts val="0"/>
              </a:spcAft>
              <a:buSzPts val="2400"/>
              <a:buChar char="•"/>
            </a:pPr>
            <a:r>
              <a:rPr b="1" i="1" lang="en-US"/>
              <a:t>Halte es bescheiden -</a:t>
            </a:r>
            <a:r>
              <a:rPr lang="en-US"/>
              <a:t> Es baut Vertrauen in Ihre Geschichte auf, gerade weil es zeigt, dass Sie nicht behaupten, alle Antworten zu haben, und dass Sie bereit sind, zu lernen und den Kurs nach Bedarf anzupassen.</a:t>
            </a:r>
            <a:endParaRPr/>
          </a:p>
        </p:txBody>
      </p:sp>
      <p:sp>
        <p:nvSpPr>
          <p:cNvPr id="889" name="Google Shape;889;p80"/>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Tipps für Non-Profit-Organisationen, die Storytelling nutzen</a:t>
            </a:r>
            <a:br>
              <a:rPr lang="en-US"/>
            </a:b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81"/>
          <p:cNvSpPr txBox="1"/>
          <p:nvPr>
            <p:ph idx="1" type="body"/>
          </p:nvPr>
        </p:nvSpPr>
        <p:spPr>
          <a:xfrm>
            <a:off x="798380" y="1943217"/>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b="1" lang="en-US"/>
              <a:t>Klare Ziele</a:t>
            </a:r>
            <a:br>
              <a:rPr b="1" lang="en-US"/>
            </a:br>
            <a:r>
              <a:rPr b="1" lang="en-US"/>
              <a:t>- </a:t>
            </a:r>
            <a:r>
              <a:rPr lang="en-US"/>
              <a:t>Welche Art von Geschichte müssen Sie erzählen?</a:t>
            </a:r>
            <a:br>
              <a:rPr lang="en-US"/>
            </a:br>
            <a:r>
              <a:rPr lang="en-US"/>
              <a:t>- Wer ist Ihre Zielgruppe? (Potentielle Spender, Freiwillige, Vorstandsmitglieder)</a:t>
            </a:r>
            <a:br>
              <a:rPr lang="en-US"/>
            </a:br>
            <a:r>
              <a:rPr lang="en-US"/>
              <a:t>- Wie soll sich das Publikum fühlen, nachdem es Ihre Geschichte gehört hat?</a:t>
            </a:r>
            <a:br>
              <a:rPr lang="en-US"/>
            </a:br>
            <a:r>
              <a:rPr lang="en-US"/>
              <a:t>- Welche Aktion soll Ihr Publikum ausführen? </a:t>
            </a:r>
            <a:endParaRPr/>
          </a:p>
          <a:p>
            <a:pPr indent="-190500" lvl="0" marL="342900" rtl="0" algn="l">
              <a:lnSpc>
                <a:spcPct val="90000"/>
              </a:lnSpc>
              <a:spcBef>
                <a:spcPts val="0"/>
              </a:spcBef>
              <a:spcAft>
                <a:spcPts val="0"/>
              </a:spcAft>
              <a:buSzPts val="2400"/>
              <a:buNone/>
            </a:pPr>
            <a:r>
              <a:t/>
            </a:r>
            <a:endParaRPr b="1"/>
          </a:p>
          <a:p>
            <a:pPr indent="-342900" lvl="0" marL="342900" rtl="0" algn="l">
              <a:lnSpc>
                <a:spcPct val="90000"/>
              </a:lnSpc>
              <a:spcBef>
                <a:spcPts val="0"/>
              </a:spcBef>
              <a:spcAft>
                <a:spcPts val="0"/>
              </a:spcAft>
              <a:buSzPts val="2400"/>
              <a:buChar char="•"/>
            </a:pPr>
            <a:r>
              <a:rPr b="1" lang="en-US"/>
              <a:t>An Organised Structure </a:t>
            </a:r>
            <a:br>
              <a:rPr b="1" lang="en-US"/>
            </a:br>
            <a:r>
              <a:rPr lang="en-US"/>
              <a:t>- Wo wird die Geschichte angesiedelt sein? (Online, ein Antrag, ein Brief an die Spender usw.)</a:t>
            </a:r>
            <a:br>
              <a:rPr lang="en-US"/>
            </a:br>
            <a:r>
              <a:rPr lang="en-US"/>
              <a:t>- Wie lang soll die Geschichte sein? (Ein Absatz, mehrere Seiten)</a:t>
            </a:r>
            <a:br>
              <a:rPr lang="en-US"/>
            </a:br>
            <a:r>
              <a:rPr lang="en-US"/>
              <a:t>- Welche Art von Daten haben Sie, die Sie einbeziehen können?</a:t>
            </a:r>
            <a:br>
              <a:rPr lang="en-US"/>
            </a:br>
            <a:endParaRPr/>
          </a:p>
          <a:p>
            <a:pPr indent="-190500" lvl="0" marL="342900" rtl="0" algn="l">
              <a:lnSpc>
                <a:spcPct val="90000"/>
              </a:lnSpc>
              <a:spcBef>
                <a:spcPts val="1000"/>
              </a:spcBef>
              <a:spcAft>
                <a:spcPts val="0"/>
              </a:spcAft>
              <a:buClr>
                <a:srgbClr val="000000"/>
              </a:buClr>
              <a:buSzPts val="2400"/>
              <a:buNone/>
            </a:pPr>
            <a:r>
              <a:t/>
            </a:r>
            <a:endParaRPr/>
          </a:p>
        </p:txBody>
      </p:sp>
      <p:sp>
        <p:nvSpPr>
          <p:cNvPr id="896" name="Google Shape;896;p81"/>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sz="3200"/>
              <a:t>Was macht eine gute Non-Profit-Story aus? Was sollte enthalten sein?</a:t>
            </a:r>
            <a:br>
              <a:rPr lang="en-US" sz="3200"/>
            </a:br>
            <a:endParaRPr sz="32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82"/>
          <p:cNvSpPr txBox="1"/>
          <p:nvPr>
            <p:ph idx="1" type="body"/>
          </p:nvPr>
        </p:nvSpPr>
        <p:spPr>
          <a:xfrm>
            <a:off x="798380" y="2101369"/>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b="1" lang="en-US"/>
              <a:t>Starke Grafik</a:t>
            </a:r>
            <a:br>
              <a:rPr b="1" lang="en-US"/>
            </a:br>
            <a:r>
              <a:rPr b="1" lang="en-US"/>
              <a:t>- </a:t>
            </a:r>
            <a:r>
              <a:rPr lang="en-US"/>
              <a:t>Erlaubt das Format der Story das Einbinden von Videos und Bildern?</a:t>
            </a:r>
            <a:br>
              <a:rPr lang="en-US"/>
            </a:br>
            <a:r>
              <a:rPr lang="en-US"/>
              <a:t>- Welche Bilder oder Videos haben Sie, die Ihre Ursache veranschaulichen?</a:t>
            </a:r>
            <a:br>
              <a:rPr lang="en-US"/>
            </a:br>
            <a:r>
              <a:rPr lang="en-US"/>
              <a:t>- Haben Sie den Bedarf und die Fähigkeit, eine Infografik zu gestalten? (Wenn Sie viele Fakten und Zahlen haben, kann eine Infografik es einfacher machen, ihm zu folgen.</a:t>
            </a:r>
            <a:endParaRPr/>
          </a:p>
          <a:p>
            <a:pPr indent="-190500" lvl="0" marL="342900" rtl="0" algn="l">
              <a:lnSpc>
                <a:spcPct val="90000"/>
              </a:lnSpc>
              <a:spcBef>
                <a:spcPts val="1000"/>
              </a:spcBef>
              <a:spcAft>
                <a:spcPts val="0"/>
              </a:spcAft>
              <a:buClr>
                <a:srgbClr val="000000"/>
              </a:buClr>
              <a:buSzPts val="2400"/>
              <a:buNone/>
            </a:pPr>
            <a:r>
              <a:t/>
            </a:r>
            <a:endParaRPr/>
          </a:p>
          <a:p>
            <a:pPr indent="-190500" lvl="0" marL="342900" rtl="0" algn="l">
              <a:lnSpc>
                <a:spcPct val="90000"/>
              </a:lnSpc>
              <a:spcBef>
                <a:spcPts val="1000"/>
              </a:spcBef>
              <a:spcAft>
                <a:spcPts val="0"/>
              </a:spcAft>
              <a:buClr>
                <a:srgbClr val="000000"/>
              </a:buClr>
              <a:buSzPts val="2400"/>
              <a:buNone/>
            </a:pPr>
            <a:r>
              <a:t/>
            </a:r>
            <a:endParaRPr/>
          </a:p>
        </p:txBody>
      </p:sp>
      <p:sp>
        <p:nvSpPr>
          <p:cNvPr id="903" name="Google Shape;903;p82"/>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Was macht eine gute Non-Profit-Story aus? Was sollte enthalten sein?</a:t>
            </a:r>
            <a:br>
              <a:rPr lang="en-US"/>
            </a:b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83"/>
          <p:cNvSpPr txBox="1"/>
          <p:nvPr>
            <p:ph idx="1" type="body"/>
          </p:nvPr>
        </p:nvSpPr>
        <p:spPr>
          <a:xfrm>
            <a:off x="5278758" y="2930184"/>
            <a:ext cx="6010480" cy="306642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4800"/>
              <a:buNone/>
            </a:pPr>
            <a:r>
              <a:rPr lang="en-US"/>
              <a:t>Tools für die Kommunikation</a:t>
            </a:r>
            <a:endParaRPr/>
          </a:p>
        </p:txBody>
      </p:sp>
      <p:sp>
        <p:nvSpPr>
          <p:cNvPr id="910" name="Google Shape;910;p83"/>
          <p:cNvSpPr txBox="1"/>
          <p:nvPr>
            <p:ph idx="2" type="body"/>
          </p:nvPr>
        </p:nvSpPr>
        <p:spPr>
          <a:xfrm>
            <a:off x="4011879" y="1670479"/>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9000"/>
              <a:buNone/>
            </a:pPr>
            <a:r>
              <a:rPr lang="en-US"/>
              <a:t>05</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84"/>
          <p:cNvSpPr txBox="1"/>
          <p:nvPr>
            <p:ph idx="2" type="body"/>
          </p:nvPr>
        </p:nvSpPr>
        <p:spPr>
          <a:xfrm>
            <a:off x="856134" y="890242"/>
            <a:ext cx="4990998"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Kommunikations-Tools</a:t>
            </a:r>
            <a:br>
              <a:rPr lang="en-US"/>
            </a:br>
            <a:endParaRPr/>
          </a:p>
        </p:txBody>
      </p:sp>
      <p:pic>
        <p:nvPicPr>
          <p:cNvPr id="916" name="Google Shape;916;p84"/>
          <p:cNvPicPr preferRelativeResize="0"/>
          <p:nvPr>
            <p:ph idx="3" type="pic"/>
          </p:nvPr>
        </p:nvPicPr>
        <p:blipFill rotWithShape="1">
          <a:blip r:embed="rId3">
            <a:alphaModFix/>
          </a:blip>
          <a:srcRect b="0" l="9826" r="9825" t="0"/>
          <a:stretch/>
        </p:blipFill>
        <p:spPr>
          <a:xfrm>
            <a:off x="6096001" y="1452564"/>
            <a:ext cx="6096000" cy="4255968"/>
          </a:xfrm>
          <a:prstGeom prst="rect">
            <a:avLst/>
          </a:prstGeom>
          <a:solidFill>
            <a:srgbClr val="D8D8D8"/>
          </a:solidFill>
          <a:ln>
            <a:noFill/>
          </a:ln>
        </p:spPr>
      </p:pic>
      <p:sp>
        <p:nvSpPr>
          <p:cNvPr id="917" name="Google Shape;917;p84"/>
          <p:cNvSpPr txBox="1"/>
          <p:nvPr/>
        </p:nvSpPr>
        <p:spPr>
          <a:xfrm>
            <a:off x="856134" y="1555956"/>
            <a:ext cx="5090974" cy="4261302"/>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rgbClr val="000000"/>
              </a:buClr>
              <a:buSzPts val="2400"/>
              <a:buFont typeface="Arial"/>
              <a:buChar char="•"/>
            </a:pPr>
            <a:r>
              <a:rPr b="0" i="0" lang="en-US" sz="2000" u="none" cap="none" strike="noStrike">
                <a:solidFill>
                  <a:srgbClr val="000000"/>
                </a:solidFill>
                <a:latin typeface="Calibri"/>
                <a:ea typeface="Calibri"/>
                <a:cs typeface="Calibri"/>
                <a:sym typeface="Calibri"/>
              </a:rPr>
              <a:t>Kommunikationstools spielen eine zentrale Rolle in Non-Profit-Organisationen, da sie eine effiziente und effektive interne Zusammenarbeit und ein optimiertes externes Engagement ermöglichen.</a:t>
            </a:r>
            <a:endParaRPr b="0" i="0" sz="2000" u="none" cap="none" strike="noStrike">
              <a:solidFill>
                <a:srgbClr val="000000"/>
              </a:solidFill>
              <a:latin typeface="Arial"/>
              <a:ea typeface="Arial"/>
              <a:cs typeface="Arial"/>
              <a:sym typeface="Arial"/>
            </a:endParaRPr>
          </a:p>
          <a:p>
            <a:pPr indent="-342900" lvl="0" marL="342900" marR="0" rtl="0" algn="l">
              <a:lnSpc>
                <a:spcPct val="90000"/>
              </a:lnSpc>
              <a:spcBef>
                <a:spcPts val="1000"/>
              </a:spcBef>
              <a:spcAft>
                <a:spcPts val="0"/>
              </a:spcAft>
              <a:buClr>
                <a:srgbClr val="000000"/>
              </a:buClr>
              <a:buSzPts val="2400"/>
              <a:buFont typeface="Arial"/>
              <a:buChar char="•"/>
            </a:pPr>
            <a:r>
              <a:rPr b="0" i="0" lang="en-US" sz="2000" u="none" cap="none" strike="noStrike">
                <a:solidFill>
                  <a:srgbClr val="000000"/>
                </a:solidFill>
                <a:latin typeface="Calibri"/>
                <a:ea typeface="Calibri"/>
                <a:cs typeface="Calibri"/>
                <a:sym typeface="Calibri"/>
              </a:rPr>
              <a:t>Der Einsatz geeigneter Kommunikationstools ermöglicht es gemeinnützigen Organisationen, die interne Koordination, den Wissensaustausch und die Entscheidungsfindung zu verbessern und gleichzeitig die externen Beziehungen, die Reichweite und die Wirkung zu stärken.</a:t>
            </a:r>
            <a:endParaRPr b="0" i="0" sz="2000" u="none" cap="none" strike="noStrike">
              <a:solidFill>
                <a:srgbClr val="000000"/>
              </a:solidFill>
              <a:latin typeface="Arial"/>
              <a:ea typeface="Arial"/>
              <a:cs typeface="Arial"/>
              <a:sym typeface="Arial"/>
            </a:endParaRPr>
          </a:p>
          <a:p>
            <a:pPr indent="-190500" lvl="0" marL="342900" marR="0" rtl="0" algn="l">
              <a:lnSpc>
                <a:spcPct val="90000"/>
              </a:lnSpc>
              <a:spcBef>
                <a:spcPts val="1000"/>
              </a:spcBef>
              <a:spcAft>
                <a:spcPts val="0"/>
              </a:spcAft>
              <a:buClr>
                <a:srgbClr val="000000"/>
              </a:buClr>
              <a:buSzPts val="2400"/>
              <a:buFont typeface="Arial"/>
              <a:buNone/>
            </a:pPr>
            <a:r>
              <a:t/>
            </a:r>
            <a:endParaRPr b="0" i="0" sz="2000" u="none" cap="none" strike="noStrike">
              <a:solidFill>
                <a:srgbClr val="000000"/>
              </a:solidFill>
              <a:latin typeface="Calibri"/>
              <a:ea typeface="Calibri"/>
              <a:cs typeface="Calibri"/>
              <a:sym typeface="Calibri"/>
            </a:endParaRPr>
          </a:p>
          <a:p>
            <a:pPr indent="-190500" lvl="0" marL="342900" marR="0" rtl="0" algn="l">
              <a:lnSpc>
                <a:spcPct val="90000"/>
              </a:lnSpc>
              <a:spcBef>
                <a:spcPts val="1000"/>
              </a:spcBef>
              <a:spcAft>
                <a:spcPts val="0"/>
              </a:spcAft>
              <a:buClr>
                <a:srgbClr val="000000"/>
              </a:buClr>
              <a:buSzPts val="2400"/>
              <a:buFont typeface="Arial"/>
              <a:buNone/>
            </a:pPr>
            <a:r>
              <a:t/>
            </a:r>
            <a:endParaRPr b="0" i="0" sz="2000" u="none" cap="none" strike="noStrike">
              <a:solidFill>
                <a:srgbClr val="000000"/>
              </a:solidFill>
              <a:latin typeface="Calibri"/>
              <a:ea typeface="Calibri"/>
              <a:cs typeface="Calibri"/>
              <a:sym typeface="Calibri"/>
            </a:endParaRPr>
          </a:p>
        </p:txBody>
      </p:sp>
      <p:sp>
        <p:nvSpPr>
          <p:cNvPr id="918" name="Google Shape;918;p84"/>
          <p:cNvSpPr txBox="1"/>
          <p:nvPr/>
        </p:nvSpPr>
        <p:spPr>
          <a:xfrm>
            <a:off x="6821905" y="5708532"/>
            <a:ext cx="486701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Foto Quelle: </a:t>
            </a:r>
            <a:r>
              <a:rPr b="0" i="0" lang="en-US"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Vantage Circle</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85"/>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sz="2000"/>
              <a:t>Bei der internen Kommunikation geht es nicht nur darum, mit anderen zu kommunizieren, sondern auch darum, alles aufzuzeichnen, was stattfindet. Es kann eine großartige Gelegenheit sein, sicher Räume zu schaffen, in denen Informationen leicht gefunden und wichtige Fristen gespeichert werden können.</a:t>
            </a:r>
            <a:endParaRPr/>
          </a:p>
          <a:p>
            <a:pPr indent="0" lvl="0" marL="0" rtl="0" algn="l">
              <a:lnSpc>
                <a:spcPct val="90000"/>
              </a:lnSpc>
              <a:spcBef>
                <a:spcPts val="0"/>
              </a:spcBef>
              <a:spcAft>
                <a:spcPts val="0"/>
              </a:spcAft>
              <a:buSzPts val="2400"/>
              <a:buNone/>
            </a:pPr>
            <a:r>
              <a:t/>
            </a:r>
            <a:endParaRPr sz="2000"/>
          </a:p>
          <a:p>
            <a:pPr indent="-342900" lvl="0" marL="342900" rtl="0" algn="l">
              <a:lnSpc>
                <a:spcPct val="90000"/>
              </a:lnSpc>
              <a:spcBef>
                <a:spcPts val="1000"/>
              </a:spcBef>
              <a:spcAft>
                <a:spcPts val="0"/>
              </a:spcAft>
              <a:buSzPts val="2400"/>
              <a:buChar char="•"/>
            </a:pPr>
            <a:r>
              <a:rPr lang="en-US" sz="2000"/>
              <a:t>Diese Programme wurden entwickelt, um Arbeitsabläufe zu verwalten, Aufgaben zu organisieren und Aufzeichnungen über den Fortschritt zu führen. Jedes Tool hat seine eigenen Vor- und Nachteile. Bei der Entscheidung, welches Tool verwendet werden soll, empfiehlt es sich, mit Ihrem Team herauszufinden, welches Tool den Anforderungen Ihres Arbeitsplatzes am besten entspricht.</a:t>
            </a:r>
            <a:endParaRPr sz="2000"/>
          </a:p>
          <a:p>
            <a:pPr indent="-190500" lvl="0" marL="342900" rtl="0" algn="l">
              <a:lnSpc>
                <a:spcPct val="90000"/>
              </a:lnSpc>
              <a:spcBef>
                <a:spcPts val="1000"/>
              </a:spcBef>
              <a:spcAft>
                <a:spcPts val="0"/>
              </a:spcAft>
              <a:buClr>
                <a:srgbClr val="000000"/>
              </a:buClr>
              <a:buSzPts val="2400"/>
              <a:buNone/>
            </a:pPr>
            <a:r>
              <a:t/>
            </a:r>
            <a:endParaRPr sz="2000"/>
          </a:p>
        </p:txBody>
      </p:sp>
      <p:sp>
        <p:nvSpPr>
          <p:cNvPr id="925" name="Google Shape;925;p85"/>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Workflow- und Aufgabenmanagement-Tools</a:t>
            </a:r>
            <a:br>
              <a:rPr lang="en-US"/>
            </a:br>
            <a:endParaRPr/>
          </a:p>
        </p:txBody>
      </p:sp>
      <p:grpSp>
        <p:nvGrpSpPr>
          <p:cNvPr id="926" name="Google Shape;926;p85"/>
          <p:cNvGrpSpPr/>
          <p:nvPr/>
        </p:nvGrpSpPr>
        <p:grpSpPr>
          <a:xfrm>
            <a:off x="803036" y="5010767"/>
            <a:ext cx="10590580" cy="803654"/>
            <a:chOff x="4656" y="0"/>
            <a:chExt cx="10590580" cy="803654"/>
          </a:xfrm>
        </p:grpSpPr>
        <p:sp>
          <p:nvSpPr>
            <p:cNvPr id="927" name="Google Shape;927;p85"/>
            <p:cNvSpPr/>
            <p:nvPr/>
          </p:nvSpPr>
          <p:spPr>
            <a:xfrm>
              <a:off x="4656" y="0"/>
              <a:ext cx="4071509" cy="803654"/>
            </a:xfrm>
            <a:prstGeom prst="homePlate">
              <a:avLst>
                <a:gd fmla="val 50000" name="adj"/>
              </a:avLst>
            </a:prstGeom>
            <a:gradFill>
              <a:gsLst>
                <a:gs pos="0">
                  <a:srgbClr val="477E7F"/>
                </a:gs>
                <a:gs pos="50000">
                  <a:srgbClr val="007173"/>
                </a:gs>
                <a:gs pos="100000">
                  <a:srgbClr val="006769"/>
                </a:gs>
              </a:gsLst>
              <a:lin ang="5400000" scaled="0"/>
            </a:gradFill>
            <a:ln>
              <a:noFill/>
            </a:ln>
            <a:effectLst>
              <a:outerShdw blurRad="57150" rotWithShape="0" algn="ctr" dir="5400000" dist="19050">
                <a:srgbClr val="000000">
                  <a:alpha val="6235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85"/>
            <p:cNvSpPr txBox="1"/>
            <p:nvPr/>
          </p:nvSpPr>
          <p:spPr>
            <a:xfrm>
              <a:off x="4656" y="0"/>
              <a:ext cx="3870596" cy="803654"/>
            </a:xfrm>
            <a:prstGeom prst="rect">
              <a:avLst/>
            </a:prstGeom>
            <a:noFill/>
            <a:ln>
              <a:noFill/>
            </a:ln>
          </p:spPr>
          <p:txBody>
            <a:bodyPr anchorCtr="0" anchor="ctr" bIns="64000" lIns="128000" spcFirstLastPara="1" rIns="32000" wrap="square" tIns="64000">
              <a:noAutofit/>
            </a:bodyPr>
            <a:lstStyle/>
            <a:p>
              <a:pPr indent="0" lvl="0" marL="0" marR="0" rtl="0" algn="ctr">
                <a:lnSpc>
                  <a:spcPct val="90000"/>
                </a:lnSpc>
                <a:spcBef>
                  <a:spcPts val="0"/>
                </a:spcBef>
                <a:spcAft>
                  <a:spcPts val="0"/>
                </a:spcAft>
                <a:buClr>
                  <a:schemeClr val="lt1"/>
                </a:buClr>
                <a:buSzPts val="2400"/>
                <a:buFont typeface="Calibri"/>
                <a:buNone/>
              </a:pPr>
              <a:r>
                <a:rPr b="0" i="0" lang="en-US" sz="2400" u="none" cap="none" strike="noStrike">
                  <a:solidFill>
                    <a:schemeClr val="lt1"/>
                  </a:solidFill>
                  <a:latin typeface="Calibri"/>
                  <a:ea typeface="Calibri"/>
                  <a:cs typeface="Calibri"/>
                  <a:sym typeface="Calibri"/>
                </a:rPr>
                <a:t>Trello</a:t>
              </a:r>
              <a:endParaRPr b="0" i="0" sz="1400" u="none" cap="none" strike="noStrike">
                <a:solidFill>
                  <a:srgbClr val="000000"/>
                </a:solidFill>
                <a:latin typeface="Arial"/>
                <a:ea typeface="Arial"/>
                <a:cs typeface="Arial"/>
                <a:sym typeface="Arial"/>
              </a:endParaRPr>
            </a:p>
          </p:txBody>
        </p:sp>
        <p:sp>
          <p:nvSpPr>
            <p:cNvPr id="929" name="Google Shape;929;p85"/>
            <p:cNvSpPr/>
            <p:nvPr/>
          </p:nvSpPr>
          <p:spPr>
            <a:xfrm>
              <a:off x="3261863" y="0"/>
              <a:ext cx="4071509" cy="803654"/>
            </a:xfrm>
            <a:prstGeom prst="chevron">
              <a:avLst>
                <a:gd fmla="val 50000" name="adj"/>
              </a:avLst>
            </a:prstGeom>
            <a:gradFill>
              <a:gsLst>
                <a:gs pos="0">
                  <a:srgbClr val="477E7F"/>
                </a:gs>
                <a:gs pos="50000">
                  <a:srgbClr val="007173"/>
                </a:gs>
                <a:gs pos="100000">
                  <a:srgbClr val="006769"/>
                </a:gs>
              </a:gsLst>
              <a:lin ang="5400000" scaled="0"/>
            </a:gradFill>
            <a:ln>
              <a:noFill/>
            </a:ln>
            <a:effectLst>
              <a:outerShdw blurRad="57150" rotWithShape="0" algn="ctr" dir="5400000" dist="19050">
                <a:srgbClr val="000000">
                  <a:alpha val="6235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85"/>
            <p:cNvSpPr txBox="1"/>
            <p:nvPr/>
          </p:nvSpPr>
          <p:spPr>
            <a:xfrm>
              <a:off x="3663690" y="0"/>
              <a:ext cx="3267855" cy="803654"/>
            </a:xfrm>
            <a:prstGeom prst="rect">
              <a:avLst/>
            </a:prstGeom>
            <a:noFill/>
            <a:ln>
              <a:noFill/>
            </a:ln>
          </p:spPr>
          <p:txBody>
            <a:bodyPr anchorCtr="0" anchor="ctr" bIns="64000" lIns="96000" spcFirstLastPara="1" rIns="32000" wrap="square" tIns="64000">
              <a:noAutofit/>
            </a:bodyPr>
            <a:lstStyle/>
            <a:p>
              <a:pPr indent="0" lvl="0" marL="0" marR="0" rtl="0" algn="ctr">
                <a:lnSpc>
                  <a:spcPct val="90000"/>
                </a:lnSpc>
                <a:spcBef>
                  <a:spcPts val="0"/>
                </a:spcBef>
                <a:spcAft>
                  <a:spcPts val="0"/>
                </a:spcAft>
                <a:buClr>
                  <a:schemeClr val="lt1"/>
                </a:buClr>
                <a:buSzPts val="2400"/>
                <a:buFont typeface="Calibri"/>
                <a:buNone/>
              </a:pPr>
              <a:r>
                <a:rPr b="0" i="0" lang="en-US" sz="2400" u="none" cap="none" strike="noStrike">
                  <a:solidFill>
                    <a:schemeClr val="lt1"/>
                  </a:solidFill>
                  <a:latin typeface="Calibri"/>
                  <a:ea typeface="Calibri"/>
                  <a:cs typeface="Calibri"/>
                  <a:sym typeface="Calibri"/>
                </a:rPr>
                <a:t>Asana</a:t>
              </a:r>
              <a:endParaRPr b="0" i="0" sz="1400" u="none" cap="none" strike="noStrike">
                <a:solidFill>
                  <a:srgbClr val="000000"/>
                </a:solidFill>
                <a:latin typeface="Arial"/>
                <a:ea typeface="Arial"/>
                <a:cs typeface="Arial"/>
                <a:sym typeface="Arial"/>
              </a:endParaRPr>
            </a:p>
          </p:txBody>
        </p:sp>
        <p:sp>
          <p:nvSpPr>
            <p:cNvPr id="931" name="Google Shape;931;p85"/>
            <p:cNvSpPr/>
            <p:nvPr/>
          </p:nvSpPr>
          <p:spPr>
            <a:xfrm>
              <a:off x="6523727" y="0"/>
              <a:ext cx="4071509" cy="803654"/>
            </a:xfrm>
            <a:prstGeom prst="chevron">
              <a:avLst>
                <a:gd fmla="val 50000" name="adj"/>
              </a:avLst>
            </a:prstGeom>
            <a:gradFill>
              <a:gsLst>
                <a:gs pos="0">
                  <a:srgbClr val="477E7F"/>
                </a:gs>
                <a:gs pos="50000">
                  <a:srgbClr val="007173"/>
                </a:gs>
                <a:gs pos="100000">
                  <a:srgbClr val="006769"/>
                </a:gs>
              </a:gsLst>
              <a:lin ang="5400000" scaled="0"/>
            </a:gradFill>
            <a:ln>
              <a:noFill/>
            </a:ln>
            <a:effectLst>
              <a:outerShdw blurRad="57150" rotWithShape="0" algn="ctr" dir="5400000" dist="19050">
                <a:srgbClr val="000000">
                  <a:alpha val="6235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85"/>
            <p:cNvSpPr txBox="1"/>
            <p:nvPr/>
          </p:nvSpPr>
          <p:spPr>
            <a:xfrm>
              <a:off x="6925554" y="0"/>
              <a:ext cx="3267855" cy="803654"/>
            </a:xfrm>
            <a:prstGeom prst="rect">
              <a:avLst/>
            </a:prstGeom>
            <a:noFill/>
            <a:ln>
              <a:noFill/>
            </a:ln>
          </p:spPr>
          <p:txBody>
            <a:bodyPr anchorCtr="0" anchor="ctr" bIns="64000" lIns="96000" spcFirstLastPara="1" rIns="32000" wrap="square" tIns="64000">
              <a:noAutofit/>
            </a:bodyPr>
            <a:lstStyle/>
            <a:p>
              <a:pPr indent="0" lvl="0" marL="0" marR="0" rtl="0" algn="ctr">
                <a:lnSpc>
                  <a:spcPct val="90000"/>
                </a:lnSpc>
                <a:spcBef>
                  <a:spcPts val="0"/>
                </a:spcBef>
                <a:spcAft>
                  <a:spcPts val="0"/>
                </a:spcAft>
                <a:buClr>
                  <a:schemeClr val="lt1"/>
                </a:buClr>
                <a:buSzPts val="2400"/>
                <a:buFont typeface="Calibri"/>
                <a:buNone/>
              </a:pPr>
              <a:r>
                <a:rPr b="0" i="0" lang="en-US" sz="2400" u="none" cap="none" strike="noStrike">
                  <a:solidFill>
                    <a:schemeClr val="lt1"/>
                  </a:solidFill>
                  <a:latin typeface="Calibri"/>
                  <a:ea typeface="Calibri"/>
                  <a:cs typeface="Calibri"/>
                  <a:sym typeface="Calibri"/>
                </a:rPr>
                <a:t>Monday.com</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86"/>
          <p:cNvSpPr txBox="1"/>
          <p:nvPr>
            <p:ph idx="1" type="body"/>
          </p:nvPr>
        </p:nvSpPr>
        <p:spPr>
          <a:xfrm>
            <a:off x="561348" y="1892793"/>
            <a:ext cx="4985764" cy="4965611"/>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111111"/>
              </a:buClr>
              <a:buSzPts val="2400"/>
              <a:buFont typeface="Noto Sans Symbols"/>
              <a:buChar char="✔"/>
            </a:pPr>
            <a:r>
              <a:rPr lang="en-US" sz="2000">
                <a:solidFill>
                  <a:srgbClr val="111111"/>
                </a:solidFill>
                <a:latin typeface="Arial"/>
                <a:ea typeface="Arial"/>
                <a:cs typeface="Arial"/>
                <a:sym typeface="Arial"/>
              </a:rPr>
              <a:t>Trello ist eine webbasierte Anwendung zum Erstellen von Listen im Kanban-Stil, die einfach hinzuzufügende Karten zum Organisieren und Verwalten von Aufgaben enthält</a:t>
            </a:r>
            <a:endParaRPr sz="2000">
              <a:solidFill>
                <a:srgbClr val="111111"/>
              </a:solidFill>
              <a:latin typeface="Arial"/>
              <a:ea typeface="Arial"/>
              <a:cs typeface="Arial"/>
              <a:sym typeface="Arial"/>
            </a:endParaRPr>
          </a:p>
          <a:p>
            <a:pPr indent="-190500" lvl="0" marL="342900" rtl="0" algn="l">
              <a:lnSpc>
                <a:spcPct val="90000"/>
              </a:lnSpc>
              <a:spcBef>
                <a:spcPts val="0"/>
              </a:spcBef>
              <a:spcAft>
                <a:spcPts val="0"/>
              </a:spcAft>
              <a:buClr>
                <a:srgbClr val="111111"/>
              </a:buClr>
              <a:buSzPts val="2400"/>
              <a:buFont typeface="Noto Sans Symbols"/>
              <a:buNone/>
            </a:pPr>
            <a:r>
              <a:t/>
            </a:r>
            <a:endParaRPr sz="2000">
              <a:solidFill>
                <a:srgbClr val="111111"/>
              </a:solidFill>
              <a:latin typeface="Arial"/>
              <a:ea typeface="Arial"/>
              <a:cs typeface="Arial"/>
              <a:sym typeface="Arial"/>
            </a:endParaRPr>
          </a:p>
          <a:p>
            <a:pPr indent="-342900" lvl="0" marL="342900" rtl="0" algn="l">
              <a:lnSpc>
                <a:spcPct val="90000"/>
              </a:lnSpc>
              <a:spcBef>
                <a:spcPts val="0"/>
              </a:spcBef>
              <a:spcAft>
                <a:spcPts val="0"/>
              </a:spcAft>
              <a:buClr>
                <a:srgbClr val="111111"/>
              </a:buClr>
              <a:buSzPts val="2400"/>
              <a:buFont typeface="Noto Sans Symbols"/>
              <a:buChar char="✔"/>
            </a:pPr>
            <a:r>
              <a:rPr lang="en-US" sz="2000">
                <a:solidFill>
                  <a:srgbClr val="111111"/>
                </a:solidFill>
                <a:latin typeface="Arial"/>
                <a:ea typeface="Arial"/>
                <a:cs typeface="Arial"/>
                <a:sym typeface="Arial"/>
              </a:rPr>
              <a:t>Trello ist ein visuelles Tool und organisiert Ihre Projekte in Pinnwänden</a:t>
            </a:r>
            <a:endParaRPr sz="2000">
              <a:solidFill>
                <a:srgbClr val="111111"/>
              </a:solidFill>
              <a:latin typeface="Arial"/>
              <a:ea typeface="Arial"/>
              <a:cs typeface="Arial"/>
              <a:sym typeface="Arial"/>
            </a:endParaRPr>
          </a:p>
          <a:p>
            <a:pPr indent="-190500" lvl="0" marL="342900" rtl="0" algn="l">
              <a:lnSpc>
                <a:spcPct val="90000"/>
              </a:lnSpc>
              <a:spcBef>
                <a:spcPts val="0"/>
              </a:spcBef>
              <a:spcAft>
                <a:spcPts val="0"/>
              </a:spcAft>
              <a:buClr>
                <a:srgbClr val="111111"/>
              </a:buClr>
              <a:buSzPts val="2400"/>
              <a:buFont typeface="Noto Sans Symbols"/>
              <a:buNone/>
            </a:pPr>
            <a:r>
              <a:t/>
            </a:r>
            <a:endParaRPr sz="2000">
              <a:solidFill>
                <a:srgbClr val="111111"/>
              </a:solidFill>
              <a:latin typeface="Arial"/>
              <a:ea typeface="Arial"/>
              <a:cs typeface="Arial"/>
              <a:sym typeface="Arial"/>
            </a:endParaRPr>
          </a:p>
          <a:p>
            <a:pPr indent="-342900" lvl="0" marL="342900" rtl="0" algn="l">
              <a:lnSpc>
                <a:spcPct val="90000"/>
              </a:lnSpc>
              <a:spcBef>
                <a:spcPts val="0"/>
              </a:spcBef>
              <a:spcAft>
                <a:spcPts val="0"/>
              </a:spcAft>
              <a:buClr>
                <a:srgbClr val="111111"/>
              </a:buClr>
              <a:buSzPts val="2400"/>
              <a:buFont typeface="Noto Sans Symbols"/>
              <a:buChar char="✔"/>
            </a:pPr>
            <a:r>
              <a:rPr lang="en-US" sz="2000">
                <a:solidFill>
                  <a:srgbClr val="111111"/>
                </a:solidFill>
                <a:latin typeface="Arial"/>
                <a:ea typeface="Arial"/>
                <a:cs typeface="Arial"/>
                <a:sym typeface="Arial"/>
              </a:rPr>
              <a:t>Trello sagt Ihnen, woran gearbeitet wird, wer woran arbeitet und wo sich etwas in einem Prozess befindet</a:t>
            </a:r>
            <a:endParaRPr sz="2000"/>
          </a:p>
        </p:txBody>
      </p:sp>
      <p:sp>
        <p:nvSpPr>
          <p:cNvPr id="938" name="Google Shape;938;p86"/>
          <p:cNvSpPr txBox="1"/>
          <p:nvPr>
            <p:ph idx="2" type="body"/>
          </p:nvPr>
        </p:nvSpPr>
        <p:spPr>
          <a:xfrm>
            <a:off x="898358" y="890242"/>
            <a:ext cx="4990998" cy="54432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600"/>
              <a:buNone/>
            </a:pPr>
            <a:r>
              <a:rPr lang="en-US"/>
              <a:t>Tool im Detail</a:t>
            </a:r>
            <a:r>
              <a:rPr b="1" lang="en-US"/>
              <a:t>: Trello</a:t>
            </a:r>
            <a:endParaRPr b="1"/>
          </a:p>
        </p:txBody>
      </p:sp>
      <p:pic>
        <p:nvPicPr>
          <p:cNvPr id="939" name="Google Shape;939;p86"/>
          <p:cNvPicPr preferRelativeResize="0"/>
          <p:nvPr/>
        </p:nvPicPr>
        <p:blipFill rotWithShape="1">
          <a:blip r:embed="rId3">
            <a:alphaModFix/>
          </a:blip>
          <a:srcRect b="0" l="0" r="0" t="0"/>
          <a:stretch/>
        </p:blipFill>
        <p:spPr>
          <a:xfrm>
            <a:off x="7165571" y="299357"/>
            <a:ext cx="3939851" cy="1135211"/>
          </a:xfrm>
          <a:prstGeom prst="rect">
            <a:avLst/>
          </a:prstGeom>
          <a:noFill/>
          <a:ln>
            <a:noFill/>
          </a:ln>
        </p:spPr>
      </p:pic>
      <p:pic>
        <p:nvPicPr>
          <p:cNvPr id="940" name="Google Shape;940;p86"/>
          <p:cNvPicPr preferRelativeResize="0"/>
          <p:nvPr/>
        </p:nvPicPr>
        <p:blipFill rotWithShape="1">
          <a:blip r:embed="rId4">
            <a:alphaModFix/>
          </a:blip>
          <a:srcRect b="0" l="0" r="0" t="0"/>
          <a:stretch/>
        </p:blipFill>
        <p:spPr>
          <a:xfrm>
            <a:off x="5687372" y="1556450"/>
            <a:ext cx="6322999" cy="4309188"/>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87"/>
          <p:cNvSpPr txBox="1"/>
          <p:nvPr>
            <p:ph idx="1" type="body"/>
          </p:nvPr>
        </p:nvSpPr>
        <p:spPr>
          <a:xfrm>
            <a:off x="542097" y="1436463"/>
            <a:ext cx="4985764" cy="4965611"/>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Font typeface="Noto Sans Symbols"/>
              <a:buChar char="✔"/>
            </a:pPr>
            <a:r>
              <a:rPr lang="en-US" sz="2000"/>
              <a:t>Die Web- und Mobil-Apps von Asana helfen Ihnen, auf Kurs zu bleiben, Projekte zu organisieren und Fristen einzuhalte</a:t>
            </a:r>
            <a:endParaRPr sz="2000"/>
          </a:p>
          <a:p>
            <a:pPr indent="-190500" lvl="0" marL="342900" rtl="0" algn="l">
              <a:lnSpc>
                <a:spcPct val="90000"/>
              </a:lnSpc>
              <a:spcBef>
                <a:spcPts val="0"/>
              </a:spcBef>
              <a:spcAft>
                <a:spcPts val="0"/>
              </a:spcAft>
              <a:buSzPts val="2400"/>
              <a:buFont typeface="Noto Sans Symbols"/>
              <a:buNone/>
            </a:pPr>
            <a:r>
              <a:t/>
            </a:r>
            <a:endParaRPr sz="2000"/>
          </a:p>
          <a:p>
            <a:pPr indent="-342900" lvl="0" marL="342900" rtl="0" algn="l">
              <a:lnSpc>
                <a:spcPct val="90000"/>
              </a:lnSpc>
              <a:spcBef>
                <a:spcPts val="0"/>
              </a:spcBef>
              <a:spcAft>
                <a:spcPts val="0"/>
              </a:spcAft>
              <a:buSzPts val="2400"/>
              <a:buFont typeface="Noto Sans Symbols"/>
              <a:buChar char="✔"/>
            </a:pPr>
            <a:r>
              <a:rPr lang="en-US" sz="2000"/>
              <a:t>Asana enthält eine Reihe spezifischer Funktionen wie Liste, Dashboard, Zeitleiste, Kalender, Archive, Fortschritt, Portfolio, Ressourcenmanagement, Posteingang und Meine Aufgaben.</a:t>
            </a:r>
            <a:endParaRPr/>
          </a:p>
          <a:p>
            <a:pPr indent="-190500" lvl="0" marL="342900" rtl="0" algn="l">
              <a:lnSpc>
                <a:spcPct val="90000"/>
              </a:lnSpc>
              <a:spcBef>
                <a:spcPts val="0"/>
              </a:spcBef>
              <a:spcAft>
                <a:spcPts val="0"/>
              </a:spcAft>
              <a:buSzPts val="2400"/>
              <a:buFont typeface="Noto Sans Symbols"/>
              <a:buNone/>
            </a:pPr>
            <a:r>
              <a:t/>
            </a:r>
            <a:endParaRPr sz="2000"/>
          </a:p>
          <a:p>
            <a:pPr indent="-342900" lvl="0" marL="342900" rtl="0" algn="l">
              <a:lnSpc>
                <a:spcPct val="90000"/>
              </a:lnSpc>
              <a:spcBef>
                <a:spcPts val="0"/>
              </a:spcBef>
              <a:spcAft>
                <a:spcPts val="0"/>
              </a:spcAft>
              <a:buSzPts val="2400"/>
              <a:buFont typeface="Noto Sans Symbols"/>
              <a:buChar char="✔"/>
            </a:pPr>
            <a:r>
              <a:rPr lang="en-US" sz="2000"/>
              <a:t>Visualisieren Sie Ihren Projektfortschritt mit Asana-Boards, während Ihr Team Aufgaben von erledigt zu erledigt verschiebt</a:t>
            </a:r>
            <a:endParaRPr sz="2000"/>
          </a:p>
        </p:txBody>
      </p:sp>
      <p:pic>
        <p:nvPicPr>
          <p:cNvPr descr="Logo&#10;&#10;Description automatically generated" id="946" name="Google Shape;946;p87"/>
          <p:cNvPicPr preferRelativeResize="0"/>
          <p:nvPr/>
        </p:nvPicPr>
        <p:blipFill rotWithShape="1">
          <a:blip r:embed="rId3">
            <a:alphaModFix/>
          </a:blip>
          <a:srcRect b="34524" l="19570" r="20000" t="28701"/>
          <a:stretch/>
        </p:blipFill>
        <p:spPr>
          <a:xfrm>
            <a:off x="7580202" y="71746"/>
            <a:ext cx="3400208" cy="1477989"/>
          </a:xfrm>
          <a:prstGeom prst="rect">
            <a:avLst/>
          </a:prstGeom>
          <a:noFill/>
          <a:ln>
            <a:noFill/>
          </a:ln>
        </p:spPr>
      </p:pic>
      <p:pic>
        <p:nvPicPr>
          <p:cNvPr descr="Graphical user interface, application&#10;&#10;Description automatically generated" id="947" name="Google Shape;947;p87"/>
          <p:cNvPicPr preferRelativeResize="0"/>
          <p:nvPr/>
        </p:nvPicPr>
        <p:blipFill rotWithShape="1">
          <a:blip r:embed="rId4">
            <a:alphaModFix/>
          </a:blip>
          <a:srcRect b="0" l="0" r="0" t="0"/>
          <a:stretch/>
        </p:blipFill>
        <p:spPr>
          <a:xfrm>
            <a:off x="5618099" y="1535743"/>
            <a:ext cx="6322999" cy="4113095"/>
          </a:xfrm>
          <a:prstGeom prst="rect">
            <a:avLst/>
          </a:prstGeom>
          <a:noFill/>
          <a:ln>
            <a:noFill/>
          </a:ln>
          <a:effectLst>
            <a:outerShdw blurRad="292100" rotWithShape="0" algn="tl" dir="2700000" dist="139700">
              <a:srgbClr val="333333">
                <a:alpha val="64313"/>
              </a:srgbClr>
            </a:outerShdw>
          </a:effectLst>
        </p:spPr>
      </p:pic>
      <p:sp>
        <p:nvSpPr>
          <p:cNvPr id="948" name="Google Shape;948;p87"/>
          <p:cNvSpPr txBox="1"/>
          <p:nvPr>
            <p:ph idx="2" type="body"/>
          </p:nvPr>
        </p:nvSpPr>
        <p:spPr>
          <a:xfrm>
            <a:off x="898358" y="890242"/>
            <a:ext cx="4990998" cy="54432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600"/>
              <a:buNone/>
            </a:pPr>
            <a:r>
              <a:rPr lang="en-US"/>
              <a:t>Tool im Detail</a:t>
            </a:r>
            <a:r>
              <a:rPr b="1" lang="en-US"/>
              <a:t>: Asana</a:t>
            </a:r>
            <a:r>
              <a:rPr lang="en-US"/>
              <a:t>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88"/>
          <p:cNvSpPr txBox="1"/>
          <p:nvPr>
            <p:ph idx="1" type="body"/>
          </p:nvPr>
        </p:nvSpPr>
        <p:spPr>
          <a:xfrm>
            <a:off x="542097" y="1657844"/>
            <a:ext cx="4985764" cy="4965611"/>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Font typeface="Noto Sans Symbols"/>
              <a:buChar char="✔"/>
            </a:pPr>
            <a:r>
              <a:rPr lang="en-US" sz="2000"/>
              <a:t>Monday.com ist ein komplettes Programm, das auf leicht zu verwaltenden Elementen und Aktionen basiert</a:t>
            </a:r>
            <a:endParaRPr sz="2000"/>
          </a:p>
          <a:p>
            <a:pPr indent="-190500" lvl="0" marL="342900" rtl="0" algn="l">
              <a:lnSpc>
                <a:spcPct val="90000"/>
              </a:lnSpc>
              <a:spcBef>
                <a:spcPts val="0"/>
              </a:spcBef>
              <a:spcAft>
                <a:spcPts val="0"/>
              </a:spcAft>
              <a:buSzPts val="2400"/>
              <a:buFont typeface="Noto Sans Symbols"/>
              <a:buNone/>
            </a:pPr>
            <a:r>
              <a:t/>
            </a:r>
            <a:endParaRPr sz="2000"/>
          </a:p>
          <a:p>
            <a:pPr indent="-342900" lvl="0" marL="342900" rtl="0" algn="l">
              <a:lnSpc>
                <a:spcPct val="90000"/>
              </a:lnSpc>
              <a:spcBef>
                <a:spcPts val="0"/>
              </a:spcBef>
              <a:spcAft>
                <a:spcPts val="0"/>
              </a:spcAft>
              <a:buSzPts val="2400"/>
              <a:buFont typeface="Noto Sans Symbols"/>
              <a:buChar char="✔"/>
            </a:pPr>
            <a:r>
              <a:rPr lang="en-US" sz="2000"/>
              <a:t>Verwalten Sie Aufgaben und Workflows mit Projektboards, um die Zusammenarbeit und Produktivität im Team zu fördern</a:t>
            </a:r>
            <a:endParaRPr sz="2000"/>
          </a:p>
          <a:p>
            <a:pPr indent="-190500" lvl="0" marL="342900" rtl="0" algn="l">
              <a:lnSpc>
                <a:spcPct val="90000"/>
              </a:lnSpc>
              <a:spcBef>
                <a:spcPts val="0"/>
              </a:spcBef>
              <a:spcAft>
                <a:spcPts val="0"/>
              </a:spcAft>
              <a:buSzPts val="2400"/>
              <a:buFont typeface="Noto Sans Symbols"/>
              <a:buNone/>
            </a:pPr>
            <a:r>
              <a:t/>
            </a:r>
            <a:endParaRPr sz="2000"/>
          </a:p>
          <a:p>
            <a:pPr indent="-342900" lvl="0" marL="342900" rtl="0" algn="l">
              <a:lnSpc>
                <a:spcPct val="90000"/>
              </a:lnSpc>
              <a:spcBef>
                <a:spcPts val="0"/>
              </a:spcBef>
              <a:spcAft>
                <a:spcPts val="0"/>
              </a:spcAft>
              <a:buSzPts val="2400"/>
              <a:buFont typeface="Noto Sans Symbols"/>
              <a:buChar char="✔"/>
            </a:pPr>
            <a:r>
              <a:rPr lang="en-US" sz="2000"/>
              <a:t>Verfolgen Sie Verkaufszyklen, Kundendaten und mehr mit dem Monday Sales CRM, besonders nützlich für CRM- und Marketingteams</a:t>
            </a:r>
            <a:endParaRPr sz="2000"/>
          </a:p>
        </p:txBody>
      </p:sp>
      <p:pic>
        <p:nvPicPr>
          <p:cNvPr descr="A picture containing logo&#10;&#10;Description automatically generated" id="954" name="Google Shape;954;p88"/>
          <p:cNvPicPr preferRelativeResize="0"/>
          <p:nvPr/>
        </p:nvPicPr>
        <p:blipFill rotWithShape="1">
          <a:blip r:embed="rId3">
            <a:alphaModFix/>
          </a:blip>
          <a:srcRect b="20964" l="0" r="334" t="13922"/>
          <a:stretch/>
        </p:blipFill>
        <p:spPr>
          <a:xfrm>
            <a:off x="7614322" y="701"/>
            <a:ext cx="3093137" cy="1787855"/>
          </a:xfrm>
          <a:prstGeom prst="rect">
            <a:avLst/>
          </a:prstGeom>
          <a:noFill/>
          <a:ln>
            <a:noFill/>
          </a:ln>
        </p:spPr>
      </p:pic>
      <p:pic>
        <p:nvPicPr>
          <p:cNvPr descr="Graphical user interface, website&#10;&#10;Description automatically generated" id="955" name="Google Shape;955;p88"/>
          <p:cNvPicPr preferRelativeResize="0"/>
          <p:nvPr/>
        </p:nvPicPr>
        <p:blipFill rotWithShape="1">
          <a:blip r:embed="rId4">
            <a:alphaModFix/>
          </a:blip>
          <a:srcRect b="0" l="0" r="0" t="0"/>
          <a:stretch/>
        </p:blipFill>
        <p:spPr>
          <a:xfrm>
            <a:off x="5676089" y="1946962"/>
            <a:ext cx="6116032" cy="3358895"/>
          </a:xfrm>
          <a:prstGeom prst="rect">
            <a:avLst/>
          </a:prstGeom>
          <a:noFill/>
          <a:ln>
            <a:noFill/>
          </a:ln>
          <a:effectLst>
            <a:outerShdw blurRad="292100" rotWithShape="0" algn="tl" dir="2700000" dist="139700">
              <a:srgbClr val="333333">
                <a:alpha val="64313"/>
              </a:srgbClr>
            </a:outerShdw>
          </a:effectLst>
        </p:spPr>
      </p:pic>
      <p:sp>
        <p:nvSpPr>
          <p:cNvPr id="956" name="Google Shape;956;p88"/>
          <p:cNvSpPr txBox="1"/>
          <p:nvPr>
            <p:ph idx="2" type="body"/>
          </p:nvPr>
        </p:nvSpPr>
        <p:spPr>
          <a:xfrm>
            <a:off x="898358" y="890242"/>
            <a:ext cx="4990998" cy="54432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600"/>
              <a:buNone/>
            </a:pPr>
            <a:r>
              <a:rPr lang="en-US"/>
              <a:t>Tool im Detail</a:t>
            </a:r>
            <a:r>
              <a:rPr b="1" lang="en-US"/>
              <a:t>: Monday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89"/>
          <p:cNvSpPr txBox="1"/>
          <p:nvPr>
            <p:ph idx="1" type="body"/>
          </p:nvPr>
        </p:nvSpPr>
        <p:spPr>
          <a:xfrm>
            <a:off x="798381" y="1835095"/>
            <a:ext cx="10595237" cy="2043886"/>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a:t>Als gemeinnützige Organisationen ist es wichtig, eine zuverlässige und sichere Möglichkeit zum Speichern und Teilen von Dateien zu haben. </a:t>
            </a:r>
            <a:endParaRPr/>
          </a:p>
          <a:p>
            <a:pPr indent="-342900" lvl="0" marL="342900" rtl="0" algn="l">
              <a:lnSpc>
                <a:spcPct val="90000"/>
              </a:lnSpc>
              <a:spcBef>
                <a:spcPts val="1000"/>
              </a:spcBef>
              <a:spcAft>
                <a:spcPts val="0"/>
              </a:spcAft>
              <a:buSzPts val="2400"/>
              <a:buChar char="•"/>
            </a:pPr>
            <a:r>
              <a:rPr lang="en-US"/>
              <a:t>Interne Verwaltungstools wie Dropbox, Google Drive und One Drive basieren auf Cloud-Technologie, was bedeutet, dass Backups sicher aufbewahrt werden und von überall auf Dateien zugegriffen werden kann.</a:t>
            </a:r>
            <a:endParaRPr/>
          </a:p>
          <a:p>
            <a:pPr indent="-190500" lvl="0" marL="342900" rtl="0" algn="l">
              <a:lnSpc>
                <a:spcPct val="90000"/>
              </a:lnSpc>
              <a:spcBef>
                <a:spcPts val="1000"/>
              </a:spcBef>
              <a:spcAft>
                <a:spcPts val="0"/>
              </a:spcAft>
              <a:buClr>
                <a:srgbClr val="000000"/>
              </a:buClr>
              <a:buSzPts val="2400"/>
              <a:buNone/>
            </a:pPr>
            <a:r>
              <a:t/>
            </a:r>
            <a:endParaRPr/>
          </a:p>
        </p:txBody>
      </p:sp>
      <p:sp>
        <p:nvSpPr>
          <p:cNvPr id="963" name="Google Shape;963;p89"/>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Tools zum Speichern und Teilen von Dateien </a:t>
            </a:r>
            <a:br>
              <a:rPr lang="en-US"/>
            </a:br>
            <a:endParaRPr/>
          </a:p>
        </p:txBody>
      </p:sp>
      <p:grpSp>
        <p:nvGrpSpPr>
          <p:cNvPr id="964" name="Google Shape;964;p89"/>
          <p:cNvGrpSpPr/>
          <p:nvPr/>
        </p:nvGrpSpPr>
        <p:grpSpPr>
          <a:xfrm>
            <a:off x="750254" y="3817905"/>
            <a:ext cx="10595237" cy="2195858"/>
            <a:chOff x="0" y="0"/>
            <a:chExt cx="10595237" cy="2195858"/>
          </a:xfrm>
        </p:grpSpPr>
        <p:sp>
          <p:nvSpPr>
            <p:cNvPr id="965" name="Google Shape;965;p89"/>
            <p:cNvSpPr/>
            <p:nvPr/>
          </p:nvSpPr>
          <p:spPr>
            <a:xfrm>
              <a:off x="0" y="658757"/>
              <a:ext cx="10595237" cy="878343"/>
            </a:xfrm>
            <a:prstGeom prst="notchedRightArrow">
              <a:avLst>
                <a:gd fmla="val 50000" name="adj1"/>
                <a:gd fmla="val 50000" name="adj2"/>
              </a:avLst>
            </a:prstGeom>
            <a:solidFill>
              <a:srgbClr val="CAD3D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89"/>
            <p:cNvSpPr/>
            <p:nvPr/>
          </p:nvSpPr>
          <p:spPr>
            <a:xfrm>
              <a:off x="4656" y="0"/>
              <a:ext cx="3073032" cy="87834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89"/>
            <p:cNvSpPr txBox="1"/>
            <p:nvPr/>
          </p:nvSpPr>
          <p:spPr>
            <a:xfrm>
              <a:off x="4656" y="0"/>
              <a:ext cx="3073032" cy="878343"/>
            </a:xfrm>
            <a:prstGeom prst="rect">
              <a:avLst/>
            </a:prstGeom>
            <a:noFill/>
            <a:ln>
              <a:noFill/>
            </a:ln>
          </p:spPr>
          <p:txBody>
            <a:bodyPr anchorCtr="0" anchor="b" bIns="170675" lIns="170675" spcFirstLastPara="1" rIns="170675" wrap="square" tIns="170675">
              <a:noAutofit/>
            </a:bodyPr>
            <a:lstStyle/>
            <a:p>
              <a:pPr indent="0" lvl="0" marL="0" marR="0" rtl="0" algn="ctr">
                <a:lnSpc>
                  <a:spcPct val="9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Dropbox</a:t>
              </a:r>
              <a:endParaRPr b="0" i="0" sz="2400" u="none" cap="none" strike="noStrike">
                <a:solidFill>
                  <a:srgbClr val="000000"/>
                </a:solidFill>
                <a:latin typeface="Calibri"/>
                <a:ea typeface="Calibri"/>
                <a:cs typeface="Calibri"/>
                <a:sym typeface="Calibri"/>
              </a:endParaRPr>
            </a:p>
          </p:txBody>
        </p:sp>
        <p:sp>
          <p:nvSpPr>
            <p:cNvPr id="968" name="Google Shape;968;p89"/>
            <p:cNvSpPr/>
            <p:nvPr/>
          </p:nvSpPr>
          <p:spPr>
            <a:xfrm>
              <a:off x="1431379" y="988136"/>
              <a:ext cx="219585" cy="219585"/>
            </a:xfrm>
            <a:prstGeom prst="ellipse">
              <a:avLst/>
            </a:prstGeom>
            <a:solidFill>
              <a:srgbClr val="056C6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p89"/>
            <p:cNvSpPr/>
            <p:nvPr/>
          </p:nvSpPr>
          <p:spPr>
            <a:xfrm>
              <a:off x="3231340" y="1317515"/>
              <a:ext cx="3073032" cy="87834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89"/>
            <p:cNvSpPr txBox="1"/>
            <p:nvPr/>
          </p:nvSpPr>
          <p:spPr>
            <a:xfrm>
              <a:off x="3231340" y="1317515"/>
              <a:ext cx="3073032" cy="878343"/>
            </a:xfrm>
            <a:prstGeom prst="rect">
              <a:avLst/>
            </a:prstGeom>
            <a:noFill/>
            <a:ln>
              <a:noFill/>
            </a:ln>
          </p:spPr>
          <p:txBody>
            <a:bodyPr anchorCtr="0" anchor="t" bIns="170675" lIns="170675" spcFirstLastPara="1" rIns="170675" wrap="square" tIns="170675">
              <a:noAutofit/>
            </a:bodyPr>
            <a:lstStyle/>
            <a:p>
              <a:pPr indent="0" lvl="0" marL="0" marR="0" rtl="0" algn="ctr">
                <a:lnSpc>
                  <a:spcPct val="9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Google Drive</a:t>
              </a:r>
              <a:endParaRPr b="0" i="0" sz="2400" u="none" cap="none" strike="noStrike">
                <a:solidFill>
                  <a:srgbClr val="000000"/>
                </a:solidFill>
                <a:latin typeface="Calibri"/>
                <a:ea typeface="Calibri"/>
                <a:cs typeface="Calibri"/>
                <a:sym typeface="Calibri"/>
              </a:endParaRPr>
            </a:p>
          </p:txBody>
        </p:sp>
        <p:sp>
          <p:nvSpPr>
            <p:cNvPr id="971" name="Google Shape;971;p89"/>
            <p:cNvSpPr/>
            <p:nvPr/>
          </p:nvSpPr>
          <p:spPr>
            <a:xfrm>
              <a:off x="4658063" y="988136"/>
              <a:ext cx="219585" cy="219585"/>
            </a:xfrm>
            <a:prstGeom prst="ellipse">
              <a:avLst/>
            </a:prstGeom>
            <a:solidFill>
              <a:srgbClr val="056C6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p89"/>
            <p:cNvSpPr/>
            <p:nvPr/>
          </p:nvSpPr>
          <p:spPr>
            <a:xfrm>
              <a:off x="6458024" y="0"/>
              <a:ext cx="3073032" cy="87834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89"/>
            <p:cNvSpPr txBox="1"/>
            <p:nvPr/>
          </p:nvSpPr>
          <p:spPr>
            <a:xfrm>
              <a:off x="6458024" y="0"/>
              <a:ext cx="3073032" cy="878343"/>
            </a:xfrm>
            <a:prstGeom prst="rect">
              <a:avLst/>
            </a:prstGeom>
            <a:noFill/>
            <a:ln>
              <a:noFill/>
            </a:ln>
          </p:spPr>
          <p:txBody>
            <a:bodyPr anchorCtr="0" anchor="b" bIns="170675" lIns="170675" spcFirstLastPara="1" rIns="170675" wrap="square" tIns="170675">
              <a:noAutofit/>
            </a:bodyPr>
            <a:lstStyle/>
            <a:p>
              <a:pPr indent="0" lvl="0" marL="0" marR="0" rtl="0" algn="ctr">
                <a:lnSpc>
                  <a:spcPct val="9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One Drive</a:t>
              </a:r>
              <a:endParaRPr b="0" i="0" sz="2400" u="none" cap="none" strike="noStrike">
                <a:solidFill>
                  <a:srgbClr val="000000"/>
                </a:solidFill>
                <a:latin typeface="Calibri"/>
                <a:ea typeface="Calibri"/>
                <a:cs typeface="Calibri"/>
                <a:sym typeface="Calibri"/>
              </a:endParaRPr>
            </a:p>
          </p:txBody>
        </p:sp>
        <p:sp>
          <p:nvSpPr>
            <p:cNvPr id="974" name="Google Shape;974;p89"/>
            <p:cNvSpPr/>
            <p:nvPr/>
          </p:nvSpPr>
          <p:spPr>
            <a:xfrm>
              <a:off x="7884747" y="988136"/>
              <a:ext cx="219585" cy="219585"/>
            </a:xfrm>
            <a:prstGeom prst="ellipse">
              <a:avLst/>
            </a:prstGeom>
            <a:solidFill>
              <a:srgbClr val="056C6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9"/>
          <p:cNvSpPr txBox="1"/>
          <p:nvPr>
            <p:ph idx="1" type="body"/>
          </p:nvPr>
        </p:nvSpPr>
        <p:spPr>
          <a:xfrm>
            <a:off x="798381" y="1681654"/>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a:t>Die Lernenden demonstrieren die Fähigkeit, Ideen zu größeren Strategien unter Aufsicht beizutragen, und erwerben Grundkenntnisse über plattforminterne Planungstools.</a:t>
            </a:r>
            <a:endParaRPr/>
          </a:p>
          <a:p>
            <a:pPr indent="-190500" lvl="0" marL="342900" rtl="0" algn="l">
              <a:lnSpc>
                <a:spcPct val="90000"/>
              </a:lnSpc>
              <a:spcBef>
                <a:spcPts val="0"/>
              </a:spcBef>
              <a:spcAft>
                <a:spcPts val="0"/>
              </a:spcAft>
              <a:buSzPts val="2400"/>
              <a:buNone/>
            </a:pPr>
            <a:r>
              <a:t/>
            </a:r>
            <a:endParaRPr/>
          </a:p>
          <a:p>
            <a:pPr indent="-342900" lvl="0" marL="342900" rtl="0" algn="l">
              <a:lnSpc>
                <a:spcPct val="90000"/>
              </a:lnSpc>
              <a:spcBef>
                <a:spcPts val="1000"/>
              </a:spcBef>
              <a:spcAft>
                <a:spcPts val="0"/>
              </a:spcAft>
              <a:buSzPts val="2400"/>
              <a:buChar char="•"/>
            </a:pPr>
            <a:r>
              <a:rPr lang="en-US"/>
              <a:t>Die Lernenden erwerben ein Grundwissen über Filter, um Beiträge nach demografischen Merkmalen auszurichten. ein Wissen darüber, wann und wie man Beiträge bewirbt; und die Möglichkeit, nachverfolgbare Links zu erstellen.</a:t>
            </a:r>
            <a:endParaRPr/>
          </a:p>
          <a:p>
            <a:pPr indent="-190500" lvl="0" marL="342900" rtl="0" algn="l">
              <a:lnSpc>
                <a:spcPct val="90000"/>
              </a:lnSpc>
              <a:spcBef>
                <a:spcPts val="1000"/>
              </a:spcBef>
              <a:spcAft>
                <a:spcPts val="0"/>
              </a:spcAft>
              <a:buSzPts val="2400"/>
              <a:buNone/>
            </a:pPr>
            <a:r>
              <a:t/>
            </a:r>
            <a:endParaRPr/>
          </a:p>
          <a:p>
            <a:pPr indent="-342900" lvl="0" marL="342900" rtl="0" algn="l">
              <a:lnSpc>
                <a:spcPct val="90000"/>
              </a:lnSpc>
              <a:spcBef>
                <a:spcPts val="1000"/>
              </a:spcBef>
              <a:spcAft>
                <a:spcPts val="0"/>
              </a:spcAft>
              <a:buSzPts val="2400"/>
              <a:buChar char="•"/>
            </a:pPr>
            <a:r>
              <a:rPr lang="en-US"/>
              <a:t>Die Lernenden erhalten ein grundlegendes Verständnis für Schlüsselbegriffe wie Klicks, Ansichten, Reaktionen usw. sowie ein Verständnis für Google Analytics.</a:t>
            </a:r>
            <a:endParaRPr/>
          </a:p>
          <a:p>
            <a:pPr indent="-190500" lvl="0" marL="342900" rtl="0" algn="l">
              <a:lnSpc>
                <a:spcPct val="90000"/>
              </a:lnSpc>
              <a:spcBef>
                <a:spcPts val="1000"/>
              </a:spcBef>
              <a:spcAft>
                <a:spcPts val="0"/>
              </a:spcAft>
              <a:buClr>
                <a:srgbClr val="000000"/>
              </a:buClr>
              <a:buSzPts val="2400"/>
              <a:buNone/>
            </a:pPr>
            <a:r>
              <a:t/>
            </a:r>
            <a:endParaRPr/>
          </a:p>
          <a:p>
            <a:pPr indent="-190500" lvl="0" marL="342900" rtl="0" algn="l">
              <a:lnSpc>
                <a:spcPct val="90000"/>
              </a:lnSpc>
              <a:spcBef>
                <a:spcPts val="1000"/>
              </a:spcBef>
              <a:spcAft>
                <a:spcPts val="0"/>
              </a:spcAft>
              <a:buClr>
                <a:srgbClr val="000000"/>
              </a:buClr>
              <a:buSzPts val="2400"/>
              <a:buNone/>
            </a:pPr>
            <a:r>
              <a:t/>
            </a:r>
            <a:endParaRPr/>
          </a:p>
          <a:p>
            <a:pPr indent="-190500" lvl="0" marL="342900" rtl="0" algn="l">
              <a:lnSpc>
                <a:spcPct val="90000"/>
              </a:lnSpc>
              <a:spcBef>
                <a:spcPts val="1000"/>
              </a:spcBef>
              <a:spcAft>
                <a:spcPts val="0"/>
              </a:spcAft>
              <a:buClr>
                <a:srgbClr val="000000"/>
              </a:buClr>
              <a:buSzPts val="2400"/>
              <a:buNone/>
            </a:pPr>
            <a:r>
              <a:t/>
            </a:r>
            <a:endParaRPr/>
          </a:p>
          <a:p>
            <a:pPr indent="-190500" lvl="0" marL="342900" rtl="0" algn="l">
              <a:lnSpc>
                <a:spcPct val="90000"/>
              </a:lnSpc>
              <a:spcBef>
                <a:spcPts val="1000"/>
              </a:spcBef>
              <a:spcAft>
                <a:spcPts val="0"/>
              </a:spcAft>
              <a:buClr>
                <a:srgbClr val="000000"/>
              </a:buClr>
              <a:buSzPts val="2400"/>
              <a:buNone/>
            </a:pPr>
            <a:r>
              <a:t/>
            </a:r>
            <a:endParaRPr/>
          </a:p>
          <a:p>
            <a:pPr indent="-190500" lvl="0" marL="342900" rtl="0" algn="l">
              <a:lnSpc>
                <a:spcPct val="90000"/>
              </a:lnSpc>
              <a:spcBef>
                <a:spcPts val="1000"/>
              </a:spcBef>
              <a:spcAft>
                <a:spcPts val="0"/>
              </a:spcAft>
              <a:buClr>
                <a:srgbClr val="000000"/>
              </a:buClr>
              <a:buSzPts val="2400"/>
              <a:buNone/>
            </a:pPr>
            <a:r>
              <a:t/>
            </a:r>
            <a:endParaRPr/>
          </a:p>
          <a:p>
            <a:pPr indent="-190500" lvl="0" marL="342900" rtl="0" algn="l">
              <a:lnSpc>
                <a:spcPct val="90000"/>
              </a:lnSpc>
              <a:spcBef>
                <a:spcPts val="1000"/>
              </a:spcBef>
              <a:spcAft>
                <a:spcPts val="0"/>
              </a:spcAft>
              <a:buClr>
                <a:srgbClr val="000000"/>
              </a:buClr>
              <a:buSzPts val="2400"/>
              <a:buNone/>
            </a:pPr>
            <a:r>
              <a:t/>
            </a:r>
            <a:endParaRPr/>
          </a:p>
        </p:txBody>
      </p:sp>
      <p:sp>
        <p:nvSpPr>
          <p:cNvPr id="265" name="Google Shape;265;p9"/>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Erworbene Kompetenzen</a:t>
            </a:r>
            <a:br>
              <a:rPr lang="en-US"/>
            </a:b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sp>
        <p:nvSpPr>
          <p:cNvPr id="979" name="Google Shape;979;p90"/>
          <p:cNvSpPr txBox="1"/>
          <p:nvPr>
            <p:ph idx="1" type="body"/>
          </p:nvPr>
        </p:nvSpPr>
        <p:spPr>
          <a:xfrm>
            <a:off x="900974" y="1342981"/>
            <a:ext cx="4867011" cy="3810721"/>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Font typeface="Noto Sans Symbols"/>
              <a:buChar char="✔"/>
            </a:pPr>
            <a:r>
              <a:rPr lang="en-US" sz="2000"/>
              <a:t>Dropbox ist eine Cloud-basierte Speicherlösung, die von gemeinnützigen Organisationen zum Speichern und Teilen von Dateien verwendet werden kann</a:t>
            </a:r>
            <a:endParaRPr sz="2000"/>
          </a:p>
          <a:p>
            <a:pPr indent="-190500" lvl="0" marL="342900" rtl="0" algn="l">
              <a:lnSpc>
                <a:spcPct val="90000"/>
              </a:lnSpc>
              <a:spcBef>
                <a:spcPts val="0"/>
              </a:spcBef>
              <a:spcAft>
                <a:spcPts val="0"/>
              </a:spcAft>
              <a:buSzPts val="2400"/>
              <a:buFont typeface="Noto Sans Symbols"/>
              <a:buNone/>
            </a:pPr>
            <a:r>
              <a:t/>
            </a:r>
            <a:endParaRPr sz="2000"/>
          </a:p>
          <a:p>
            <a:pPr indent="-342900" lvl="0" marL="342900" rtl="0" algn="l">
              <a:lnSpc>
                <a:spcPct val="90000"/>
              </a:lnSpc>
              <a:spcBef>
                <a:spcPts val="0"/>
              </a:spcBef>
              <a:spcAft>
                <a:spcPts val="0"/>
              </a:spcAft>
              <a:buSzPts val="2400"/>
              <a:buFont typeface="Noto Sans Symbols"/>
              <a:buChar char="✔"/>
            </a:pPr>
            <a:r>
              <a:rPr lang="en-US" sz="2000"/>
              <a:t>Es ermöglicht Teams, an Projekten zusammenzuarbeiten und ihre Ideen zum Leben zu erwecken, egal ob sie alleine oder mit Kollegen und Kunden arbeiten</a:t>
            </a:r>
            <a:endParaRPr sz="2000"/>
          </a:p>
          <a:p>
            <a:pPr indent="-190500" lvl="0" marL="342900" rtl="0" algn="l">
              <a:lnSpc>
                <a:spcPct val="90000"/>
              </a:lnSpc>
              <a:spcBef>
                <a:spcPts val="0"/>
              </a:spcBef>
              <a:spcAft>
                <a:spcPts val="0"/>
              </a:spcAft>
              <a:buSzPts val="2400"/>
              <a:buFont typeface="Noto Sans Symbols"/>
              <a:buNone/>
            </a:pPr>
            <a:r>
              <a:t/>
            </a:r>
            <a:endParaRPr sz="2000"/>
          </a:p>
          <a:p>
            <a:pPr indent="-342900" lvl="0" marL="342900" rtl="0" algn="l">
              <a:lnSpc>
                <a:spcPct val="90000"/>
              </a:lnSpc>
              <a:spcBef>
                <a:spcPts val="0"/>
              </a:spcBef>
              <a:spcAft>
                <a:spcPts val="0"/>
              </a:spcAft>
              <a:buSzPts val="2400"/>
              <a:buFont typeface="Noto Sans Symbols"/>
              <a:buChar char="✔"/>
            </a:pPr>
            <a:r>
              <a:rPr lang="en-US" sz="2000"/>
              <a:t>Mit Dropbox werden Dateien in der Cloud gesichert und sind online verfügbar, sodass Teammitglieder von überall aus auf ihre Arbeit zugreifen können</a:t>
            </a:r>
            <a:endParaRPr sz="2000"/>
          </a:p>
          <a:p>
            <a:pPr indent="-228600" lvl="0" marL="228600" rtl="0" algn="l">
              <a:lnSpc>
                <a:spcPct val="90000"/>
              </a:lnSpc>
              <a:spcBef>
                <a:spcPts val="1000"/>
              </a:spcBef>
              <a:spcAft>
                <a:spcPts val="0"/>
              </a:spcAft>
              <a:buClr>
                <a:srgbClr val="000000"/>
              </a:buClr>
              <a:buSzPts val="2400"/>
              <a:buNone/>
            </a:pPr>
            <a:r>
              <a:t/>
            </a:r>
            <a:endParaRPr sz="2000"/>
          </a:p>
        </p:txBody>
      </p:sp>
      <p:sp>
        <p:nvSpPr>
          <p:cNvPr id="980" name="Google Shape;980;p90"/>
          <p:cNvSpPr txBox="1"/>
          <p:nvPr>
            <p:ph idx="2" type="body"/>
          </p:nvPr>
        </p:nvSpPr>
        <p:spPr>
          <a:xfrm>
            <a:off x="838981" y="504294"/>
            <a:ext cx="4990998"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600"/>
              <a:buNone/>
            </a:pPr>
            <a:r>
              <a:rPr lang="en-US"/>
              <a:t>Tool im Detail: </a:t>
            </a:r>
            <a:r>
              <a:rPr b="1" lang="en-US"/>
              <a:t>Dropbox</a:t>
            </a:r>
            <a:endParaRPr b="1"/>
          </a:p>
          <a:p>
            <a:pPr indent="0" lvl="0" marL="0" rtl="0" algn="l">
              <a:lnSpc>
                <a:spcPct val="90000"/>
              </a:lnSpc>
              <a:spcBef>
                <a:spcPts val="1000"/>
              </a:spcBef>
              <a:spcAft>
                <a:spcPts val="0"/>
              </a:spcAft>
              <a:buClr>
                <a:srgbClr val="000000"/>
              </a:buClr>
              <a:buSzPts val="3600"/>
              <a:buNone/>
            </a:pPr>
            <a:r>
              <a:t/>
            </a:r>
            <a:endParaRPr/>
          </a:p>
        </p:txBody>
      </p:sp>
      <p:pic>
        <p:nvPicPr>
          <p:cNvPr id="981" name="Google Shape;981;p90"/>
          <p:cNvPicPr preferRelativeResize="0"/>
          <p:nvPr/>
        </p:nvPicPr>
        <p:blipFill rotWithShape="1">
          <a:blip r:embed="rId3">
            <a:alphaModFix/>
          </a:blip>
          <a:srcRect b="1038" l="0" r="0" t="1039"/>
          <a:stretch/>
        </p:blipFill>
        <p:spPr>
          <a:xfrm>
            <a:off x="6180572" y="797116"/>
            <a:ext cx="5272721" cy="5163195"/>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91"/>
          <p:cNvSpPr txBox="1"/>
          <p:nvPr>
            <p:ph idx="1" type="body"/>
          </p:nvPr>
        </p:nvSpPr>
        <p:spPr>
          <a:xfrm>
            <a:off x="898357" y="1203158"/>
            <a:ext cx="5113072" cy="3025975"/>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Font typeface="Noto Sans Symbols"/>
              <a:buChar char="✔"/>
            </a:pPr>
            <a:r>
              <a:rPr lang="en-US" sz="2000"/>
              <a:t>Google Drive ist eine Cloud-basierte Speicherlösung, die von gemeinnützigen Organisationen zum Speichern und Teilen von Dateien verwendet werden kann</a:t>
            </a:r>
            <a:endParaRPr sz="2000"/>
          </a:p>
          <a:p>
            <a:pPr indent="-190500" lvl="0" marL="342900" rtl="0" algn="l">
              <a:lnSpc>
                <a:spcPct val="90000"/>
              </a:lnSpc>
              <a:spcBef>
                <a:spcPts val="0"/>
              </a:spcBef>
              <a:spcAft>
                <a:spcPts val="0"/>
              </a:spcAft>
              <a:buSzPts val="2400"/>
              <a:buFont typeface="Noto Sans Symbols"/>
              <a:buNone/>
            </a:pPr>
            <a:r>
              <a:t/>
            </a:r>
            <a:endParaRPr sz="2000"/>
          </a:p>
          <a:p>
            <a:pPr indent="-342900" lvl="0" marL="342900" rtl="0" algn="l">
              <a:lnSpc>
                <a:spcPct val="90000"/>
              </a:lnSpc>
              <a:spcBef>
                <a:spcPts val="0"/>
              </a:spcBef>
              <a:spcAft>
                <a:spcPts val="0"/>
              </a:spcAft>
              <a:buSzPts val="2400"/>
              <a:buFont typeface="Noto Sans Symbols"/>
              <a:buChar char="✔"/>
            </a:pPr>
            <a:r>
              <a:rPr lang="en-US" sz="2000"/>
              <a:t>Mit Google Docs, Google Tabellen, Google Präsentationen, Google Formulare und Google Sites können Teams in Echtzeit am selben Dokument zusammenarbeiten und das Hin- und Her-Hin und Her von E-Mails vermeiden</a:t>
            </a:r>
            <a:endParaRPr sz="2000"/>
          </a:p>
          <a:p>
            <a:pPr indent="-190500" lvl="0" marL="342900" rtl="0" algn="l">
              <a:lnSpc>
                <a:spcPct val="90000"/>
              </a:lnSpc>
              <a:spcBef>
                <a:spcPts val="0"/>
              </a:spcBef>
              <a:spcAft>
                <a:spcPts val="0"/>
              </a:spcAft>
              <a:buSzPts val="2400"/>
              <a:buFont typeface="Noto Sans Symbols"/>
              <a:buNone/>
            </a:pPr>
            <a:r>
              <a:t/>
            </a:r>
            <a:endParaRPr sz="2000"/>
          </a:p>
          <a:p>
            <a:pPr indent="-342900" lvl="0" marL="342900" rtl="0" algn="l">
              <a:lnSpc>
                <a:spcPct val="90000"/>
              </a:lnSpc>
              <a:spcBef>
                <a:spcPts val="0"/>
              </a:spcBef>
              <a:spcAft>
                <a:spcPts val="0"/>
              </a:spcAft>
              <a:buSzPts val="2400"/>
              <a:buFont typeface="Noto Sans Symbols"/>
              <a:buChar char="✔"/>
            </a:pPr>
            <a:r>
              <a:rPr lang="en-US" sz="2000"/>
              <a:t>Google Drive bietet einen größeren kostenlosen Tarif (15 GB), kann jedoch gelegentlich Probleme beim Synchronisie-ren, Konvertieren und Teilen von Dateien von Drittanbietern verursachen</a:t>
            </a:r>
            <a:endParaRPr sz="2000"/>
          </a:p>
        </p:txBody>
      </p:sp>
      <p:sp>
        <p:nvSpPr>
          <p:cNvPr id="987" name="Google Shape;987;p91"/>
          <p:cNvSpPr txBox="1"/>
          <p:nvPr>
            <p:ph idx="2" type="body"/>
          </p:nvPr>
        </p:nvSpPr>
        <p:spPr>
          <a:xfrm>
            <a:off x="838981" y="504294"/>
            <a:ext cx="5581070" cy="69886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500"/>
              <a:buNone/>
            </a:pPr>
            <a:r>
              <a:rPr lang="en-US" sz="3500"/>
              <a:t>Tool im Detail</a:t>
            </a:r>
            <a:r>
              <a:rPr b="1" lang="en-US" sz="3500"/>
              <a:t>: Google Drive  </a:t>
            </a:r>
            <a:endParaRPr/>
          </a:p>
        </p:txBody>
      </p:sp>
      <p:pic>
        <p:nvPicPr>
          <p:cNvPr descr="Google Docs, Sheets, and Slides now support a dark theme on Android" id="988" name="Google Shape;988;p91"/>
          <p:cNvPicPr preferRelativeResize="0"/>
          <p:nvPr/>
        </p:nvPicPr>
        <p:blipFill rotWithShape="1">
          <a:blip r:embed="rId3">
            <a:alphaModFix/>
          </a:blip>
          <a:srcRect b="0" l="19071" r="13896" t="0"/>
          <a:stretch/>
        </p:blipFill>
        <p:spPr>
          <a:xfrm>
            <a:off x="6180572" y="797116"/>
            <a:ext cx="5272721" cy="5163195"/>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92"/>
          <p:cNvSpPr txBox="1"/>
          <p:nvPr>
            <p:ph idx="1" type="body"/>
          </p:nvPr>
        </p:nvSpPr>
        <p:spPr>
          <a:xfrm>
            <a:off x="898357" y="1545320"/>
            <a:ext cx="4867011" cy="3025975"/>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Font typeface="Noto Sans Symbols"/>
              <a:buChar char="✔"/>
            </a:pPr>
            <a:r>
              <a:rPr lang="en-US" sz="2000"/>
              <a:t>OneDrive ist der Cloud-Dienst von Microsoft, der Sie mit all Ihren Dateien verbindet</a:t>
            </a:r>
            <a:endParaRPr sz="2000"/>
          </a:p>
          <a:p>
            <a:pPr indent="-190500" lvl="0" marL="342900" rtl="0" algn="l">
              <a:lnSpc>
                <a:spcPct val="90000"/>
              </a:lnSpc>
              <a:spcBef>
                <a:spcPts val="0"/>
              </a:spcBef>
              <a:spcAft>
                <a:spcPts val="0"/>
              </a:spcAft>
              <a:buSzPts val="2400"/>
              <a:buFont typeface="Noto Sans Symbols"/>
              <a:buNone/>
            </a:pPr>
            <a:r>
              <a:t/>
            </a:r>
            <a:endParaRPr sz="2000"/>
          </a:p>
          <a:p>
            <a:pPr indent="-342900" lvl="0" marL="342900" rtl="0" algn="l">
              <a:lnSpc>
                <a:spcPct val="90000"/>
              </a:lnSpc>
              <a:spcBef>
                <a:spcPts val="0"/>
              </a:spcBef>
              <a:spcAft>
                <a:spcPts val="0"/>
              </a:spcAft>
              <a:buSzPts val="2400"/>
              <a:buFont typeface="Noto Sans Symbols"/>
              <a:buChar char="✔"/>
            </a:pPr>
            <a:r>
              <a:rPr lang="en-US" sz="2000"/>
              <a:t>Es kann von gemeinnützigen Organisationen verwendet werden, um Dateien zu speichern und zu schützen, sie mit anderen zu teilen und von überall auf all Ihren Geräten darauf zuzugreifen</a:t>
            </a:r>
            <a:endParaRPr sz="2000"/>
          </a:p>
          <a:p>
            <a:pPr indent="-190500" lvl="0" marL="342900" rtl="0" algn="l">
              <a:lnSpc>
                <a:spcPct val="90000"/>
              </a:lnSpc>
              <a:spcBef>
                <a:spcPts val="0"/>
              </a:spcBef>
              <a:spcAft>
                <a:spcPts val="0"/>
              </a:spcAft>
              <a:buSzPts val="2400"/>
              <a:buFont typeface="Noto Sans Symbols"/>
              <a:buNone/>
            </a:pPr>
            <a:r>
              <a:t/>
            </a:r>
            <a:endParaRPr sz="2000"/>
          </a:p>
          <a:p>
            <a:pPr indent="-342900" lvl="0" marL="342900" rtl="0" algn="l">
              <a:lnSpc>
                <a:spcPct val="90000"/>
              </a:lnSpc>
              <a:spcBef>
                <a:spcPts val="0"/>
              </a:spcBef>
              <a:spcAft>
                <a:spcPts val="0"/>
              </a:spcAft>
              <a:buSzPts val="2400"/>
              <a:buFont typeface="Noto Sans Symbols"/>
              <a:buChar char="✔"/>
            </a:pPr>
            <a:r>
              <a:rPr lang="en-US" sz="2000"/>
              <a:t>OneDrive lässt sich nahtlos in Microsoft Office integrieren und ist die Antwort auf die Zusammenarbeit, die Google Drive bietet.</a:t>
            </a:r>
            <a:endParaRPr sz="2000"/>
          </a:p>
        </p:txBody>
      </p:sp>
      <p:sp>
        <p:nvSpPr>
          <p:cNvPr id="994" name="Google Shape;994;p92"/>
          <p:cNvSpPr txBox="1"/>
          <p:nvPr>
            <p:ph idx="2" type="body"/>
          </p:nvPr>
        </p:nvSpPr>
        <p:spPr>
          <a:xfrm>
            <a:off x="838981" y="504294"/>
            <a:ext cx="4990998"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600"/>
              <a:buNone/>
            </a:pPr>
            <a:r>
              <a:rPr lang="en-US"/>
              <a:t>Tool im Detail: </a:t>
            </a:r>
            <a:r>
              <a:rPr b="1" lang="en-US"/>
              <a:t>Onedrive</a:t>
            </a:r>
            <a:endParaRPr b="1"/>
          </a:p>
          <a:p>
            <a:pPr indent="0" lvl="0" marL="0" rtl="0" algn="l">
              <a:lnSpc>
                <a:spcPct val="90000"/>
              </a:lnSpc>
              <a:spcBef>
                <a:spcPts val="1000"/>
              </a:spcBef>
              <a:spcAft>
                <a:spcPts val="0"/>
              </a:spcAft>
              <a:buClr>
                <a:srgbClr val="000000"/>
              </a:buClr>
              <a:buSzPts val="3600"/>
              <a:buNone/>
            </a:pPr>
            <a:r>
              <a:t/>
            </a:r>
            <a:endParaRPr/>
          </a:p>
        </p:txBody>
      </p:sp>
      <p:pic>
        <p:nvPicPr>
          <p:cNvPr id="995" name="Google Shape;995;p92"/>
          <p:cNvPicPr preferRelativeResize="0"/>
          <p:nvPr/>
        </p:nvPicPr>
        <p:blipFill rotWithShape="1">
          <a:blip r:embed="rId3">
            <a:alphaModFix/>
          </a:blip>
          <a:srcRect b="0" l="24470" r="24470" t="0"/>
          <a:stretch/>
        </p:blipFill>
        <p:spPr>
          <a:xfrm>
            <a:off x="6180572" y="797116"/>
            <a:ext cx="5272721" cy="5163195"/>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93"/>
          <p:cNvSpPr txBox="1"/>
          <p:nvPr>
            <p:ph idx="1" type="body"/>
          </p:nvPr>
        </p:nvSpPr>
        <p:spPr>
          <a:xfrm>
            <a:off x="798380" y="900641"/>
            <a:ext cx="10595237" cy="490974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2400"/>
              <a:buNone/>
            </a:pPr>
            <a:r>
              <a:t/>
            </a:r>
            <a:endParaRPr/>
          </a:p>
          <a:p>
            <a:pPr indent="-342900" lvl="0" marL="342900" rtl="0" algn="l">
              <a:lnSpc>
                <a:spcPct val="90000"/>
              </a:lnSpc>
              <a:spcBef>
                <a:spcPts val="1000"/>
              </a:spcBef>
              <a:spcAft>
                <a:spcPts val="0"/>
              </a:spcAft>
              <a:buSzPts val="2400"/>
              <a:buChar char="•"/>
            </a:pPr>
            <a:r>
              <a:rPr lang="en-US"/>
              <a:t>Diese Tools bieten einen persönlichen Chat, steigern die Produktivität und bauen sicherere Beziehungen zwischen Kollegen auf</a:t>
            </a:r>
            <a:br>
              <a:rPr lang="en-US"/>
            </a:br>
            <a:r>
              <a:rPr lang="en-US"/>
              <a:t>Projektmanagement-Tools sind zwar wichtig, ermöglichen aber oft nicht viel informelle Kommunikation und digitale Verbindungen, die bei digitalen Teams nicht unterschätzt werden können</a:t>
            </a:r>
            <a:br>
              <a:rPr lang="en-US"/>
            </a:br>
            <a:r>
              <a:rPr lang="en-US"/>
              <a:t>Informelle Gespräche ermöglichen es Teamkollegen, Bindungen aufzubauen, Wissen auszutauschen und die Zusammenarbeit zu fördern. </a:t>
            </a:r>
            <a:br>
              <a:rPr lang="en-US"/>
            </a:br>
            <a:r>
              <a:rPr lang="en-US"/>
              <a:t>Non-Profit-Organisationen können von diesen Tools profitieren, um die interne Koordination und den Wissensaustausch zu verbessern</a:t>
            </a:r>
            <a:br>
              <a:rPr lang="en-US"/>
            </a:br>
            <a:br>
              <a:rPr lang="en-US"/>
            </a:br>
            <a:br>
              <a:rPr lang="en-US"/>
            </a:br>
            <a:br>
              <a:rPr lang="en-US"/>
            </a:br>
            <a:endParaRPr/>
          </a:p>
        </p:txBody>
      </p:sp>
      <p:sp>
        <p:nvSpPr>
          <p:cNvPr id="1002" name="Google Shape;1002;p93"/>
          <p:cNvSpPr txBox="1"/>
          <p:nvPr>
            <p:ph idx="2" type="body"/>
          </p:nvPr>
        </p:nvSpPr>
        <p:spPr>
          <a:xfrm>
            <a:off x="798381" y="665351"/>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Interne Kommunikationstools </a:t>
            </a:r>
            <a:br>
              <a:rPr lang="en-US"/>
            </a:br>
            <a:endParaRPr/>
          </a:p>
        </p:txBody>
      </p:sp>
      <p:grpSp>
        <p:nvGrpSpPr>
          <p:cNvPr id="1003" name="Google Shape;1003;p93"/>
          <p:cNvGrpSpPr/>
          <p:nvPr/>
        </p:nvGrpSpPr>
        <p:grpSpPr>
          <a:xfrm>
            <a:off x="801485" y="5006734"/>
            <a:ext cx="10589028" cy="803655"/>
            <a:chOff x="3104" y="0"/>
            <a:chExt cx="10589028" cy="803655"/>
          </a:xfrm>
        </p:grpSpPr>
        <p:sp>
          <p:nvSpPr>
            <p:cNvPr id="1004" name="Google Shape;1004;p93"/>
            <p:cNvSpPr/>
            <p:nvPr/>
          </p:nvSpPr>
          <p:spPr>
            <a:xfrm>
              <a:off x="3104" y="0"/>
              <a:ext cx="3781796" cy="803655"/>
            </a:xfrm>
            <a:prstGeom prst="chevron">
              <a:avLst>
                <a:gd fmla="val 50000" name="adj"/>
              </a:avLst>
            </a:prstGeom>
            <a:gradFill>
              <a:gsLst>
                <a:gs pos="0">
                  <a:srgbClr val="477E7F"/>
                </a:gs>
                <a:gs pos="50000">
                  <a:srgbClr val="007173"/>
                </a:gs>
                <a:gs pos="100000">
                  <a:srgbClr val="006769"/>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p93"/>
            <p:cNvSpPr txBox="1"/>
            <p:nvPr/>
          </p:nvSpPr>
          <p:spPr>
            <a:xfrm>
              <a:off x="404932" y="0"/>
              <a:ext cx="2978141" cy="803655"/>
            </a:xfrm>
            <a:prstGeom prst="rect">
              <a:avLst/>
            </a:prstGeom>
            <a:noFill/>
            <a:ln>
              <a:noFill/>
            </a:ln>
          </p:spPr>
          <p:txBody>
            <a:bodyPr anchorCtr="0" anchor="ctr" bIns="32000" lIns="96000" spcFirstLastPara="1" rIns="32000" wrap="square" tIns="32000">
              <a:noAutofit/>
            </a:bodyPr>
            <a:lstStyle/>
            <a:p>
              <a:pPr indent="0" lvl="0" marL="0" marR="0" rtl="0" algn="ctr">
                <a:lnSpc>
                  <a:spcPct val="90000"/>
                </a:lnSpc>
                <a:spcBef>
                  <a:spcPts val="0"/>
                </a:spcBef>
                <a:spcAft>
                  <a:spcPts val="0"/>
                </a:spcAft>
                <a:buClr>
                  <a:schemeClr val="lt1"/>
                </a:buClr>
                <a:buSzPts val="2400"/>
                <a:buFont typeface="Calibri"/>
                <a:buNone/>
              </a:pPr>
              <a:r>
                <a:rPr b="0" i="0" lang="en-US" sz="2400" u="none" cap="none" strike="noStrike">
                  <a:solidFill>
                    <a:schemeClr val="lt1"/>
                  </a:solidFill>
                  <a:latin typeface="Calibri"/>
                  <a:ea typeface="Calibri"/>
                  <a:cs typeface="Calibri"/>
                  <a:sym typeface="Calibri"/>
                </a:rPr>
                <a:t>Slack </a:t>
              </a:r>
              <a:endParaRPr b="0" i="0" sz="1400" u="none" cap="none" strike="noStrike">
                <a:solidFill>
                  <a:srgbClr val="000000"/>
                </a:solidFill>
                <a:latin typeface="Arial"/>
                <a:ea typeface="Arial"/>
                <a:cs typeface="Arial"/>
                <a:sym typeface="Arial"/>
              </a:endParaRPr>
            </a:p>
          </p:txBody>
        </p:sp>
        <p:sp>
          <p:nvSpPr>
            <p:cNvPr id="1006" name="Google Shape;1006;p93"/>
            <p:cNvSpPr/>
            <p:nvPr/>
          </p:nvSpPr>
          <p:spPr>
            <a:xfrm>
              <a:off x="3406720" y="0"/>
              <a:ext cx="3781796" cy="803655"/>
            </a:xfrm>
            <a:prstGeom prst="chevron">
              <a:avLst>
                <a:gd fmla="val 50000" name="adj"/>
              </a:avLst>
            </a:prstGeom>
            <a:gradFill>
              <a:gsLst>
                <a:gs pos="0">
                  <a:srgbClr val="477E7F"/>
                </a:gs>
                <a:gs pos="50000">
                  <a:srgbClr val="007173"/>
                </a:gs>
                <a:gs pos="100000">
                  <a:srgbClr val="006769"/>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93"/>
            <p:cNvSpPr txBox="1"/>
            <p:nvPr/>
          </p:nvSpPr>
          <p:spPr>
            <a:xfrm>
              <a:off x="3808548" y="0"/>
              <a:ext cx="2978141" cy="803655"/>
            </a:xfrm>
            <a:prstGeom prst="rect">
              <a:avLst/>
            </a:prstGeom>
            <a:noFill/>
            <a:ln>
              <a:noFill/>
            </a:ln>
          </p:spPr>
          <p:txBody>
            <a:bodyPr anchorCtr="0" anchor="ctr" bIns="32000" lIns="96000" spcFirstLastPara="1" rIns="32000" wrap="square" tIns="32000">
              <a:noAutofit/>
            </a:bodyPr>
            <a:lstStyle/>
            <a:p>
              <a:pPr indent="0" lvl="0" marL="0" marR="0" rtl="0" algn="ctr">
                <a:lnSpc>
                  <a:spcPct val="90000"/>
                </a:lnSpc>
                <a:spcBef>
                  <a:spcPts val="0"/>
                </a:spcBef>
                <a:spcAft>
                  <a:spcPts val="0"/>
                </a:spcAft>
                <a:buClr>
                  <a:schemeClr val="lt1"/>
                </a:buClr>
                <a:buSzPts val="2400"/>
                <a:buFont typeface="Calibri"/>
                <a:buNone/>
              </a:pPr>
              <a:r>
                <a:rPr b="0" i="0" lang="en-US" sz="2400" u="none" cap="none" strike="noStrike">
                  <a:solidFill>
                    <a:schemeClr val="lt1"/>
                  </a:solidFill>
                  <a:latin typeface="Calibri"/>
                  <a:ea typeface="Calibri"/>
                  <a:cs typeface="Calibri"/>
                  <a:sym typeface="Calibri"/>
                </a:rPr>
                <a:t>Teams </a:t>
              </a:r>
              <a:endParaRPr b="0" i="0" sz="1400" u="none" cap="none" strike="noStrike">
                <a:solidFill>
                  <a:srgbClr val="000000"/>
                </a:solidFill>
                <a:latin typeface="Arial"/>
                <a:ea typeface="Arial"/>
                <a:cs typeface="Arial"/>
                <a:sym typeface="Arial"/>
              </a:endParaRPr>
            </a:p>
          </p:txBody>
        </p:sp>
        <p:sp>
          <p:nvSpPr>
            <p:cNvPr id="1008" name="Google Shape;1008;p93"/>
            <p:cNvSpPr/>
            <p:nvPr/>
          </p:nvSpPr>
          <p:spPr>
            <a:xfrm>
              <a:off x="6810336" y="0"/>
              <a:ext cx="3781796" cy="803655"/>
            </a:xfrm>
            <a:prstGeom prst="chevron">
              <a:avLst>
                <a:gd fmla="val 50000" name="adj"/>
              </a:avLst>
            </a:prstGeom>
            <a:gradFill>
              <a:gsLst>
                <a:gs pos="0">
                  <a:srgbClr val="477E7F"/>
                </a:gs>
                <a:gs pos="50000">
                  <a:srgbClr val="007173"/>
                </a:gs>
                <a:gs pos="100000">
                  <a:srgbClr val="006769"/>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9" name="Google Shape;1009;p93"/>
            <p:cNvSpPr txBox="1"/>
            <p:nvPr/>
          </p:nvSpPr>
          <p:spPr>
            <a:xfrm>
              <a:off x="7212164" y="0"/>
              <a:ext cx="2978141" cy="803655"/>
            </a:xfrm>
            <a:prstGeom prst="rect">
              <a:avLst/>
            </a:prstGeom>
            <a:noFill/>
            <a:ln>
              <a:noFill/>
            </a:ln>
          </p:spPr>
          <p:txBody>
            <a:bodyPr anchorCtr="0" anchor="ctr" bIns="32000" lIns="96000" spcFirstLastPara="1" rIns="32000" wrap="square" tIns="32000">
              <a:noAutofit/>
            </a:bodyPr>
            <a:lstStyle/>
            <a:p>
              <a:pPr indent="0" lvl="0" marL="0" marR="0" rtl="0" algn="ctr">
                <a:lnSpc>
                  <a:spcPct val="90000"/>
                </a:lnSpc>
                <a:spcBef>
                  <a:spcPts val="0"/>
                </a:spcBef>
                <a:spcAft>
                  <a:spcPts val="0"/>
                </a:spcAft>
                <a:buClr>
                  <a:schemeClr val="lt1"/>
                </a:buClr>
                <a:buSzPts val="2400"/>
                <a:buFont typeface="Calibri"/>
                <a:buNone/>
              </a:pPr>
              <a:r>
                <a:rPr b="0" i="0" lang="en-US" sz="2400" u="none" cap="none" strike="noStrike">
                  <a:solidFill>
                    <a:schemeClr val="lt1"/>
                  </a:solidFill>
                  <a:latin typeface="Calibri"/>
                  <a:ea typeface="Calibri"/>
                  <a:cs typeface="Calibri"/>
                  <a:sym typeface="Calibri"/>
                </a:rPr>
                <a:t>Google Chat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94"/>
          <p:cNvSpPr txBox="1"/>
          <p:nvPr>
            <p:ph idx="1" type="body"/>
          </p:nvPr>
        </p:nvSpPr>
        <p:spPr>
          <a:xfrm>
            <a:off x="898357" y="1266188"/>
            <a:ext cx="5113072" cy="3025975"/>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Font typeface="Noto Sans Symbols"/>
              <a:buChar char="✔"/>
            </a:pPr>
            <a:r>
              <a:rPr lang="en-US" sz="2000"/>
              <a:t>Slack ist eine Messaging-App für Unternehmen, die Menschen mit den Informationen verbindet, die sie benötigen</a:t>
            </a:r>
            <a:endParaRPr sz="2000"/>
          </a:p>
          <a:p>
            <a:pPr indent="-190500" lvl="0" marL="342900" rtl="0" algn="l">
              <a:lnSpc>
                <a:spcPct val="90000"/>
              </a:lnSpc>
              <a:spcBef>
                <a:spcPts val="0"/>
              </a:spcBef>
              <a:spcAft>
                <a:spcPts val="0"/>
              </a:spcAft>
              <a:buSzPts val="2400"/>
              <a:buFont typeface="Noto Sans Symbols"/>
              <a:buNone/>
            </a:pPr>
            <a:r>
              <a:t/>
            </a:r>
            <a:endParaRPr sz="2000"/>
          </a:p>
          <a:p>
            <a:pPr indent="-342900" lvl="0" marL="342900" rtl="0" algn="l">
              <a:lnSpc>
                <a:spcPct val="90000"/>
              </a:lnSpc>
              <a:spcBef>
                <a:spcPts val="0"/>
              </a:spcBef>
              <a:spcAft>
                <a:spcPts val="0"/>
              </a:spcAft>
              <a:buSzPts val="2400"/>
              <a:buFont typeface="Noto Sans Symbols"/>
              <a:buChar char="✔"/>
            </a:pPr>
            <a:r>
              <a:rPr lang="en-US" sz="2000"/>
              <a:t>Indem Slack Menschen zusammenbringt, um als ein einheitliches Team zu arbeiten, verändert es die Art und Weise, wie Unternehmen kommunizieren. Threads ermöglichen organisierte Konversationen</a:t>
            </a:r>
            <a:endParaRPr sz="2000"/>
          </a:p>
          <a:p>
            <a:pPr indent="-190500" lvl="0" marL="342900" rtl="0" algn="l">
              <a:lnSpc>
                <a:spcPct val="90000"/>
              </a:lnSpc>
              <a:spcBef>
                <a:spcPts val="0"/>
              </a:spcBef>
              <a:spcAft>
                <a:spcPts val="0"/>
              </a:spcAft>
              <a:buSzPts val="2400"/>
              <a:buFont typeface="Noto Sans Symbols"/>
              <a:buNone/>
            </a:pPr>
            <a:r>
              <a:t/>
            </a:r>
            <a:endParaRPr sz="2000"/>
          </a:p>
          <a:p>
            <a:pPr indent="-342900" lvl="0" marL="342900" rtl="0" algn="l">
              <a:lnSpc>
                <a:spcPct val="90000"/>
              </a:lnSpc>
              <a:spcBef>
                <a:spcPts val="0"/>
              </a:spcBef>
              <a:spcAft>
                <a:spcPts val="0"/>
              </a:spcAft>
              <a:buSzPts val="2400"/>
              <a:buFont typeface="Noto Sans Symbols"/>
              <a:buChar char="✔"/>
            </a:pPr>
            <a:r>
              <a:rPr lang="en-US" sz="2000"/>
              <a:t>Ideal für Teams, die sowohl die Google- als auch die Microsoft-Suite verwenden, aber der Nachteil ist, dass Sie Anrufe nicht direkt über die App hosten können</a:t>
            </a:r>
            <a:endParaRPr sz="2000"/>
          </a:p>
        </p:txBody>
      </p:sp>
      <p:sp>
        <p:nvSpPr>
          <p:cNvPr id="1015" name="Google Shape;1015;p94"/>
          <p:cNvSpPr txBox="1"/>
          <p:nvPr>
            <p:ph idx="2" type="body"/>
          </p:nvPr>
        </p:nvSpPr>
        <p:spPr>
          <a:xfrm>
            <a:off x="838981" y="504294"/>
            <a:ext cx="5581070" cy="69886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500"/>
              <a:buNone/>
            </a:pPr>
            <a:r>
              <a:rPr b="1" lang="en-US" sz="3500"/>
              <a:t>Slack </a:t>
            </a:r>
            <a:endParaRPr/>
          </a:p>
        </p:txBody>
      </p:sp>
      <p:pic>
        <p:nvPicPr>
          <p:cNvPr id="1016" name="Google Shape;1016;p94"/>
          <p:cNvPicPr preferRelativeResize="0"/>
          <p:nvPr/>
        </p:nvPicPr>
        <p:blipFill rotWithShape="1">
          <a:blip r:embed="rId3">
            <a:alphaModFix/>
          </a:blip>
          <a:srcRect b="104" l="0" r="0" t="105"/>
          <a:stretch/>
        </p:blipFill>
        <p:spPr>
          <a:xfrm>
            <a:off x="6180572" y="797116"/>
            <a:ext cx="5272721" cy="5163195"/>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95"/>
          <p:cNvSpPr txBox="1"/>
          <p:nvPr>
            <p:ph idx="1" type="body"/>
          </p:nvPr>
        </p:nvSpPr>
        <p:spPr>
          <a:xfrm>
            <a:off x="898357" y="1266188"/>
            <a:ext cx="5113072" cy="3025975"/>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Font typeface="Noto Sans Symbols"/>
              <a:buChar char="✔"/>
            </a:pPr>
            <a:r>
              <a:rPr lang="en-US" sz="2000"/>
              <a:t>Microsoft Teams bietet Tools für gemeinnützige Organisationen, um mit allen Beteiligten zusammenzuarbeiten</a:t>
            </a:r>
            <a:endParaRPr sz="2000"/>
          </a:p>
          <a:p>
            <a:pPr indent="-190500" lvl="0" marL="342900" rtl="0" algn="l">
              <a:lnSpc>
                <a:spcPct val="90000"/>
              </a:lnSpc>
              <a:spcBef>
                <a:spcPts val="0"/>
              </a:spcBef>
              <a:spcAft>
                <a:spcPts val="0"/>
              </a:spcAft>
              <a:buSzPts val="2400"/>
              <a:buFont typeface="Noto Sans Symbols"/>
              <a:buNone/>
            </a:pPr>
            <a:r>
              <a:t/>
            </a:r>
            <a:endParaRPr sz="2000"/>
          </a:p>
          <a:p>
            <a:pPr indent="-342900" lvl="0" marL="342900" rtl="0" algn="l">
              <a:lnSpc>
                <a:spcPct val="90000"/>
              </a:lnSpc>
              <a:spcBef>
                <a:spcPts val="0"/>
              </a:spcBef>
              <a:spcAft>
                <a:spcPts val="0"/>
              </a:spcAft>
              <a:buSzPts val="2400"/>
              <a:buFont typeface="Noto Sans Symbols"/>
              <a:buChar char="✔"/>
            </a:pPr>
            <a:r>
              <a:rPr lang="en-US" sz="2000"/>
              <a:t>Vernetzen Sie sich durch virtuelle Meetings und integrieren Sie 3rd-Party-Tools. Umfassendstes Tool für die interne Kommunikation mit Kanälen, Direktnachrichten, Online-Videoanrufen und Vorteilen von Microsoft OneDrive und anderen Tools</a:t>
            </a:r>
            <a:endParaRPr/>
          </a:p>
          <a:p>
            <a:pPr indent="-190500" lvl="0" marL="342900" rtl="0" algn="l">
              <a:lnSpc>
                <a:spcPct val="90000"/>
              </a:lnSpc>
              <a:spcBef>
                <a:spcPts val="0"/>
              </a:spcBef>
              <a:spcAft>
                <a:spcPts val="0"/>
              </a:spcAft>
              <a:buSzPts val="2400"/>
              <a:buFont typeface="Noto Sans Symbols"/>
              <a:buNone/>
            </a:pPr>
            <a:r>
              <a:t/>
            </a:r>
            <a:endParaRPr sz="2000"/>
          </a:p>
          <a:p>
            <a:pPr indent="-342900" lvl="0" marL="342900" rtl="0" algn="l">
              <a:lnSpc>
                <a:spcPct val="90000"/>
              </a:lnSpc>
              <a:spcBef>
                <a:spcPts val="0"/>
              </a:spcBef>
              <a:spcAft>
                <a:spcPts val="0"/>
              </a:spcAft>
              <a:buSzPts val="2400"/>
              <a:buFont typeface="Noto Sans Symbols"/>
              <a:buChar char="✔"/>
            </a:pPr>
            <a:r>
              <a:rPr lang="en-US" sz="2000"/>
              <a:t>Der Nachteil ist, dass es nicht so viel Integration mit Apps von Drittanbietern ermöglicht wie andere</a:t>
            </a:r>
            <a:endParaRPr sz="2000"/>
          </a:p>
        </p:txBody>
      </p:sp>
      <p:sp>
        <p:nvSpPr>
          <p:cNvPr id="1022" name="Google Shape;1022;p95"/>
          <p:cNvSpPr txBox="1"/>
          <p:nvPr>
            <p:ph idx="2" type="body"/>
          </p:nvPr>
        </p:nvSpPr>
        <p:spPr>
          <a:xfrm>
            <a:off x="838981" y="504294"/>
            <a:ext cx="5581070" cy="69886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500"/>
              <a:buNone/>
            </a:pPr>
            <a:r>
              <a:rPr b="1" lang="en-US" sz="3500"/>
              <a:t>Microsoft Teams </a:t>
            </a:r>
            <a:endParaRPr/>
          </a:p>
        </p:txBody>
      </p:sp>
      <p:pic>
        <p:nvPicPr>
          <p:cNvPr id="1023" name="Google Shape;1023;p95"/>
          <p:cNvPicPr preferRelativeResize="0"/>
          <p:nvPr/>
        </p:nvPicPr>
        <p:blipFill rotWithShape="1">
          <a:blip r:embed="rId3">
            <a:alphaModFix/>
          </a:blip>
          <a:srcRect b="0" l="15960" r="15960" t="0"/>
          <a:stretch/>
        </p:blipFill>
        <p:spPr>
          <a:xfrm>
            <a:off x="6180572" y="797116"/>
            <a:ext cx="5272721" cy="5163195"/>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96"/>
          <p:cNvSpPr txBox="1"/>
          <p:nvPr>
            <p:ph idx="1" type="body"/>
          </p:nvPr>
        </p:nvSpPr>
        <p:spPr>
          <a:xfrm>
            <a:off x="898357" y="1266188"/>
            <a:ext cx="5113072" cy="3025975"/>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000000"/>
              </a:buClr>
              <a:buSzPts val="2400"/>
              <a:buFont typeface="Noto Sans Symbols"/>
              <a:buChar char="✔"/>
            </a:pPr>
            <a:r>
              <a:rPr lang="en-US"/>
              <a:t>Google Chat is a messaging platform for teams that integrates with Google Workspace</a:t>
            </a:r>
            <a:endParaRPr/>
          </a:p>
          <a:p>
            <a:pPr indent="-342900" lvl="0" marL="342900" rtl="0" algn="l">
              <a:lnSpc>
                <a:spcPct val="90000"/>
              </a:lnSpc>
              <a:spcBef>
                <a:spcPts val="1000"/>
              </a:spcBef>
              <a:spcAft>
                <a:spcPts val="0"/>
              </a:spcAft>
              <a:buClr>
                <a:srgbClr val="000000"/>
              </a:buClr>
              <a:buSzPts val="2400"/>
              <a:buFont typeface="Noto Sans Symbols"/>
              <a:buChar char="✔"/>
            </a:pPr>
            <a:r>
              <a:rPr lang="en-US"/>
              <a:t>Collaborate in real-time with team members using direct messages or team chat rooms. Particularly useful for the Google suite and the ability to create a room for rapid brainstorming</a:t>
            </a:r>
            <a:endParaRPr/>
          </a:p>
          <a:p>
            <a:pPr indent="-342900" lvl="0" marL="342900" rtl="0" algn="l">
              <a:lnSpc>
                <a:spcPct val="90000"/>
              </a:lnSpc>
              <a:spcBef>
                <a:spcPts val="1000"/>
              </a:spcBef>
              <a:spcAft>
                <a:spcPts val="0"/>
              </a:spcAft>
              <a:buClr>
                <a:srgbClr val="000000"/>
              </a:buClr>
              <a:buSzPts val="2400"/>
              <a:buFont typeface="Noto Sans Symbols"/>
              <a:buChar char="✔"/>
            </a:pPr>
            <a:r>
              <a:rPr lang="en-US"/>
              <a:t>Use bots to automate tasks and speed up workflows</a:t>
            </a:r>
            <a:endParaRPr/>
          </a:p>
        </p:txBody>
      </p:sp>
      <p:sp>
        <p:nvSpPr>
          <p:cNvPr id="1029" name="Google Shape;1029;p96"/>
          <p:cNvSpPr txBox="1"/>
          <p:nvPr>
            <p:ph idx="2" type="body"/>
          </p:nvPr>
        </p:nvSpPr>
        <p:spPr>
          <a:xfrm>
            <a:off x="838981" y="504294"/>
            <a:ext cx="5581070" cy="69886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500"/>
              <a:buNone/>
            </a:pPr>
            <a:r>
              <a:rPr b="1" lang="en-US" sz="3500"/>
              <a:t>Google Chat </a:t>
            </a:r>
            <a:endParaRPr/>
          </a:p>
        </p:txBody>
      </p:sp>
      <p:pic>
        <p:nvPicPr>
          <p:cNvPr id="1030" name="Google Shape;1030;p96"/>
          <p:cNvPicPr preferRelativeResize="0"/>
          <p:nvPr/>
        </p:nvPicPr>
        <p:blipFill rotWithShape="1">
          <a:blip r:embed="rId3">
            <a:alphaModFix/>
          </a:blip>
          <a:srcRect b="0" l="18087" r="18087" t="0"/>
          <a:stretch/>
        </p:blipFill>
        <p:spPr>
          <a:xfrm>
            <a:off x="6180572" y="797116"/>
            <a:ext cx="5272721" cy="5163195"/>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97"/>
          <p:cNvSpPr txBox="1"/>
          <p:nvPr>
            <p:ph idx="2" type="body"/>
          </p:nvPr>
        </p:nvSpPr>
        <p:spPr>
          <a:xfrm>
            <a:off x="898358" y="890242"/>
            <a:ext cx="4990998"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Interne Kommunikationstools</a:t>
            </a:r>
            <a:br>
              <a:rPr lang="en-US"/>
            </a:br>
            <a:endParaRPr/>
          </a:p>
        </p:txBody>
      </p:sp>
      <p:pic>
        <p:nvPicPr>
          <p:cNvPr id="1036" name="Google Shape;1036;p97"/>
          <p:cNvPicPr preferRelativeResize="0"/>
          <p:nvPr>
            <p:ph idx="3" type="pic"/>
          </p:nvPr>
        </p:nvPicPr>
        <p:blipFill rotWithShape="1">
          <a:blip r:embed="rId3">
            <a:alphaModFix/>
          </a:blip>
          <a:srcRect b="0" l="18608" r="18606" t="0"/>
          <a:stretch/>
        </p:blipFill>
        <p:spPr>
          <a:xfrm>
            <a:off x="6096001" y="1452564"/>
            <a:ext cx="6096000" cy="4255968"/>
          </a:xfrm>
          <a:prstGeom prst="rect">
            <a:avLst/>
          </a:prstGeom>
          <a:solidFill>
            <a:srgbClr val="D8D8D8"/>
          </a:solidFill>
          <a:ln>
            <a:noFill/>
          </a:ln>
        </p:spPr>
      </p:pic>
      <p:sp>
        <p:nvSpPr>
          <p:cNvPr id="1037" name="Google Shape;1037;p97"/>
          <p:cNvSpPr txBox="1"/>
          <p:nvPr/>
        </p:nvSpPr>
        <p:spPr>
          <a:xfrm>
            <a:off x="798382" y="2201705"/>
            <a:ext cx="5090974" cy="4261302"/>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rgbClr val="000000"/>
              </a:buClr>
              <a:buSzPts val="2400"/>
              <a:buFont typeface="Arial"/>
              <a:buChar char="•"/>
            </a:pPr>
            <a:r>
              <a:rPr b="0" i="0" lang="en-US" sz="2000" u="none" cap="none" strike="noStrike">
                <a:solidFill>
                  <a:srgbClr val="000000"/>
                </a:solidFill>
                <a:latin typeface="Calibri"/>
                <a:ea typeface="Calibri"/>
                <a:cs typeface="Calibri"/>
                <a:sym typeface="Calibri"/>
              </a:rPr>
              <a:t>Interne Kanäle ermöglichen eine flexible Verwaltung von Dokumenten, Konversationen und Dateien an einem Ort, während herkömmliche E-Mails bei der Suche nach Konversationen und Dokumenten zeitaufwändig sein können</a:t>
            </a:r>
            <a:endParaRPr b="0" i="0" sz="2000" u="none" cap="none" strike="noStrike">
              <a:solidFill>
                <a:srgbClr val="000000"/>
              </a:solidFill>
              <a:latin typeface="Calibri"/>
              <a:ea typeface="Calibri"/>
              <a:cs typeface="Calibri"/>
              <a:sym typeface="Calibri"/>
            </a:endParaRPr>
          </a:p>
          <a:p>
            <a:pPr indent="-190500" lvl="0" marL="342900" marR="0" rtl="0" algn="l">
              <a:lnSpc>
                <a:spcPct val="90000"/>
              </a:lnSpc>
              <a:spcBef>
                <a:spcPts val="0"/>
              </a:spcBef>
              <a:spcAft>
                <a:spcPts val="0"/>
              </a:spcAft>
              <a:buClr>
                <a:srgbClr val="000000"/>
              </a:buClr>
              <a:buSzPts val="2400"/>
              <a:buFont typeface="Arial"/>
              <a:buNone/>
            </a:pPr>
            <a:r>
              <a:t/>
            </a:r>
            <a:endParaRPr b="0" i="0" sz="2000" u="none" cap="none" strike="noStrike">
              <a:solidFill>
                <a:srgbClr val="000000"/>
              </a:solidFill>
              <a:latin typeface="Calibri"/>
              <a:ea typeface="Calibri"/>
              <a:cs typeface="Calibri"/>
              <a:sym typeface="Calibri"/>
            </a:endParaRPr>
          </a:p>
          <a:p>
            <a:pPr indent="-342900" lvl="0" marL="342900" marR="0" rtl="0" algn="l">
              <a:lnSpc>
                <a:spcPct val="90000"/>
              </a:lnSpc>
              <a:spcBef>
                <a:spcPts val="0"/>
              </a:spcBef>
              <a:spcAft>
                <a:spcPts val="0"/>
              </a:spcAft>
              <a:buClr>
                <a:srgbClr val="000000"/>
              </a:buClr>
              <a:buSzPts val="2400"/>
              <a:buFont typeface="Arial"/>
              <a:buChar char="•"/>
            </a:pPr>
            <a:r>
              <a:rPr b="0" i="0" lang="en-US" sz="2000" u="none" cap="none" strike="noStrike">
                <a:solidFill>
                  <a:srgbClr val="000000"/>
                </a:solidFill>
                <a:latin typeface="Calibri"/>
                <a:ea typeface="Calibri"/>
                <a:cs typeface="Calibri"/>
                <a:sym typeface="Calibri"/>
              </a:rPr>
              <a:t>Jedes Tool hat Vor- und Nachteile, daher ist es wichtig, mit Ihrem Team zu erkunden, um das Tool auszuwählen, das Ihren Anforderungen am besten entspricht</a:t>
            </a:r>
            <a:endParaRPr b="0" i="0" sz="2000" u="none" cap="none" strike="noStrike">
              <a:solidFill>
                <a:srgbClr val="000000"/>
              </a:solidFill>
              <a:latin typeface="Calibri"/>
              <a:ea typeface="Calibri"/>
              <a:cs typeface="Calibri"/>
              <a:sym typeface="Calibri"/>
            </a:endParaRPr>
          </a:p>
        </p:txBody>
      </p:sp>
      <p:sp>
        <p:nvSpPr>
          <p:cNvPr id="1038" name="Google Shape;1038;p97"/>
          <p:cNvSpPr txBox="1"/>
          <p:nvPr/>
        </p:nvSpPr>
        <p:spPr>
          <a:xfrm>
            <a:off x="6812279" y="5708532"/>
            <a:ext cx="486701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Foto Quelle</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98"/>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Die Wahl des richtigen Werkzeugs</a:t>
            </a:r>
            <a:br>
              <a:rPr lang="en-US"/>
            </a:br>
            <a:endParaRPr/>
          </a:p>
        </p:txBody>
      </p:sp>
      <p:graphicFrame>
        <p:nvGraphicFramePr>
          <p:cNvPr id="1045" name="Google Shape;1045;p98"/>
          <p:cNvGraphicFramePr/>
          <p:nvPr/>
        </p:nvGraphicFramePr>
        <p:xfrm>
          <a:off x="652378" y="1350251"/>
          <a:ext cx="3000000" cy="3000000"/>
        </p:xfrm>
        <a:graphic>
          <a:graphicData uri="http://schemas.openxmlformats.org/drawingml/2006/table">
            <a:tbl>
              <a:tblPr bandRow="1" firstRow="1">
                <a:noFill/>
                <a:tableStyleId>{8C503108-8BA9-4EC0-BD9F-23E7FD3607F6}</a:tableStyleId>
              </a:tblPr>
              <a:tblGrid>
                <a:gridCol w="5370625"/>
                <a:gridCol w="5370625"/>
              </a:tblGrid>
              <a:tr h="520225">
                <a:tc gridSpan="2">
                  <a:txBody>
                    <a:bodyPr/>
                    <a:lstStyle/>
                    <a:p>
                      <a:pPr indent="0" lvl="0" marL="0" marR="0" rtl="0" algn="l">
                        <a:lnSpc>
                          <a:spcPct val="100000"/>
                        </a:lnSpc>
                        <a:spcBef>
                          <a:spcPts val="0"/>
                        </a:spcBef>
                        <a:spcAft>
                          <a:spcPts val="0"/>
                        </a:spcAft>
                        <a:buClr>
                          <a:srgbClr val="000000"/>
                        </a:buClr>
                        <a:buSzPts val="2600"/>
                        <a:buFont typeface="Arial"/>
                        <a:buNone/>
                      </a:pPr>
                      <a:r>
                        <a:rPr lang="en-US" sz="2600" u="none" cap="none" strike="noStrike">
                          <a:solidFill>
                            <a:schemeClr val="lt1"/>
                          </a:solidFill>
                        </a:rPr>
                        <a:t>Beachten Sie bei der Auswahl eines Werkzeugs Folgendes...</a:t>
                      </a:r>
                      <a:br>
                        <a:rPr lang="en-US" sz="2600" u="none" cap="none" strike="noStrike">
                          <a:solidFill>
                            <a:srgbClr val="000000"/>
                          </a:solidFill>
                        </a:rPr>
                      </a:br>
                      <a:endParaRPr sz="2600" u="none" cap="none" strike="noStrike">
                        <a:solidFill>
                          <a:srgbClr val="000000"/>
                        </a:solidFil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3876875">
                <a:tc>
                  <a:txBody>
                    <a:bodyPr/>
                    <a:lstStyle/>
                    <a:p>
                      <a:pPr indent="-342900" lvl="0" marL="342900" marR="0" rtl="0" algn="l">
                        <a:lnSpc>
                          <a:spcPct val="90000"/>
                        </a:lnSpc>
                        <a:spcBef>
                          <a:spcPts val="0"/>
                        </a:spcBef>
                        <a:spcAft>
                          <a:spcPts val="0"/>
                        </a:spcAft>
                        <a:buClr>
                          <a:srgbClr val="000000"/>
                        </a:buClr>
                        <a:buSzPts val="2200"/>
                        <a:buFont typeface="Arial"/>
                        <a:buChar char="•"/>
                      </a:pPr>
                      <a:r>
                        <a:rPr b="1" i="0" lang="en-US" sz="1800" u="none" cap="none" strike="noStrike">
                          <a:solidFill>
                            <a:srgbClr val="000000"/>
                          </a:solidFill>
                          <a:latin typeface="Calibri"/>
                          <a:ea typeface="Calibri"/>
                          <a:cs typeface="Calibri"/>
                          <a:sym typeface="Calibri"/>
                        </a:rPr>
                        <a:t>Integration: </a:t>
                      </a:r>
                      <a:r>
                        <a:rPr b="0" i="0" lang="en-US" sz="1800" u="none" cap="none" strike="noStrike">
                          <a:solidFill>
                            <a:srgbClr val="000000"/>
                          </a:solidFill>
                          <a:latin typeface="Calibri"/>
                          <a:ea typeface="Calibri"/>
                          <a:cs typeface="Calibri"/>
                          <a:sym typeface="Calibri"/>
                        </a:rPr>
                        <a:t>Es ist wichtig, Tools zu wählen, die sich in die Systeme und Software integrieren lassen, die Ihr Unternehmen bereits verwendet.</a:t>
                      </a:r>
                      <a:endParaRPr/>
                    </a:p>
                    <a:p>
                      <a:pPr indent="-203200" lvl="0" marL="342900" marR="0" rtl="0" algn="l">
                        <a:lnSpc>
                          <a:spcPct val="90000"/>
                        </a:lnSpc>
                        <a:spcBef>
                          <a:spcPts val="0"/>
                        </a:spcBef>
                        <a:spcAft>
                          <a:spcPts val="0"/>
                        </a:spcAft>
                        <a:buClr>
                          <a:srgbClr val="000000"/>
                        </a:buClr>
                        <a:buSzPts val="2200"/>
                        <a:buFont typeface="Arial"/>
                        <a:buNone/>
                      </a:pPr>
                      <a:r>
                        <a:t/>
                      </a:r>
                      <a:endParaRPr b="0" i="0" sz="1800" u="none" cap="none" strike="noStrike">
                        <a:solidFill>
                          <a:srgbClr val="000000"/>
                        </a:solidFill>
                        <a:latin typeface="Calibri"/>
                        <a:ea typeface="Calibri"/>
                        <a:cs typeface="Calibri"/>
                        <a:sym typeface="Calibri"/>
                      </a:endParaRPr>
                    </a:p>
                    <a:p>
                      <a:pPr indent="-342900" lvl="0" marL="342900" marR="0" rtl="0" algn="l">
                        <a:lnSpc>
                          <a:spcPct val="90000"/>
                        </a:lnSpc>
                        <a:spcBef>
                          <a:spcPts val="0"/>
                        </a:spcBef>
                        <a:spcAft>
                          <a:spcPts val="0"/>
                        </a:spcAft>
                        <a:buClr>
                          <a:srgbClr val="000000"/>
                        </a:buClr>
                        <a:buSzPts val="2200"/>
                        <a:buFont typeface="Arial"/>
                        <a:buChar char="•"/>
                      </a:pPr>
                      <a:r>
                        <a:rPr b="1" i="0" lang="en-US" sz="1800" u="none" cap="none" strike="noStrike">
                          <a:solidFill>
                            <a:srgbClr val="000000"/>
                          </a:solidFill>
                          <a:latin typeface="Calibri"/>
                          <a:ea typeface="Calibri"/>
                          <a:cs typeface="Calibri"/>
                          <a:sym typeface="Calibri"/>
                        </a:rPr>
                        <a:t>Benutzerfreundlichkeit: </a:t>
                      </a:r>
                      <a:r>
                        <a:rPr b="0" i="0" lang="en-US" sz="1800" u="none" cap="none" strike="noStrike">
                          <a:solidFill>
                            <a:srgbClr val="000000"/>
                          </a:solidFill>
                          <a:latin typeface="Calibri"/>
                          <a:ea typeface="Calibri"/>
                          <a:cs typeface="Calibri"/>
                          <a:sym typeface="Calibri"/>
                        </a:rPr>
                        <a:t>Die von Ihnen gewählten Tools sollten benutzerfreundlich und intuitiv sein.</a:t>
                      </a:r>
                      <a:endParaRPr/>
                    </a:p>
                    <a:p>
                      <a:pPr indent="-203200" lvl="0" marL="342900" marR="0" rtl="0" algn="l">
                        <a:lnSpc>
                          <a:spcPct val="90000"/>
                        </a:lnSpc>
                        <a:spcBef>
                          <a:spcPts val="0"/>
                        </a:spcBef>
                        <a:spcAft>
                          <a:spcPts val="0"/>
                        </a:spcAft>
                        <a:buClr>
                          <a:srgbClr val="000000"/>
                        </a:buClr>
                        <a:buSzPts val="2200"/>
                        <a:buFont typeface="Arial"/>
                        <a:buNone/>
                      </a:pPr>
                      <a:r>
                        <a:t/>
                      </a:r>
                      <a:endParaRPr b="0" i="0" sz="1800" u="none" cap="none" strike="noStrike">
                        <a:solidFill>
                          <a:srgbClr val="000000"/>
                        </a:solidFill>
                        <a:latin typeface="Calibri"/>
                        <a:ea typeface="Calibri"/>
                        <a:cs typeface="Calibri"/>
                        <a:sym typeface="Calibri"/>
                      </a:endParaRPr>
                    </a:p>
                    <a:p>
                      <a:pPr indent="-342900" lvl="0" marL="342900" marR="0" rtl="0" algn="l">
                        <a:lnSpc>
                          <a:spcPct val="90000"/>
                        </a:lnSpc>
                        <a:spcBef>
                          <a:spcPts val="0"/>
                        </a:spcBef>
                        <a:spcAft>
                          <a:spcPts val="0"/>
                        </a:spcAft>
                        <a:buClr>
                          <a:srgbClr val="000000"/>
                        </a:buClr>
                        <a:buSzPts val="2200"/>
                        <a:buFont typeface="Arial"/>
                        <a:buChar char="•"/>
                      </a:pPr>
                      <a:r>
                        <a:rPr b="1" i="0" lang="en-US" sz="1800" u="none" cap="none" strike="noStrike">
                          <a:solidFill>
                            <a:srgbClr val="000000"/>
                          </a:solidFill>
                          <a:latin typeface="Calibri"/>
                          <a:ea typeface="Calibri"/>
                          <a:cs typeface="Calibri"/>
                          <a:sym typeface="Calibri"/>
                        </a:rPr>
                        <a:t>Skalierbarkeit: </a:t>
                      </a:r>
                      <a:r>
                        <a:rPr b="0" i="0" lang="en-US" sz="1800" u="none" cap="none" strike="noStrike">
                          <a:solidFill>
                            <a:srgbClr val="000000"/>
                          </a:solidFill>
                          <a:latin typeface="Calibri"/>
                          <a:ea typeface="Calibri"/>
                          <a:cs typeface="Calibri"/>
                          <a:sym typeface="Calibri"/>
                        </a:rPr>
                        <a:t>Wenn Ihr Unternehmen wächst und sich weiterentwickelt, können sich Ihre Anforderungen ändern. Es ist wichtig, Tools zu wählen, die mit Ihrem Unternehmen skaliert werden können.</a:t>
                      </a:r>
                      <a:endParaRPr b="0" sz="1800" u="none" cap="none" strike="noStrike">
                        <a:solidFill>
                          <a:srgbClr val="000000"/>
                        </a:solidFil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342900" lvl="0" marL="342900" marR="0" rtl="0" algn="l">
                        <a:lnSpc>
                          <a:spcPct val="90000"/>
                        </a:lnSpc>
                        <a:spcBef>
                          <a:spcPts val="0"/>
                        </a:spcBef>
                        <a:spcAft>
                          <a:spcPts val="0"/>
                        </a:spcAft>
                        <a:buClr>
                          <a:srgbClr val="000000"/>
                        </a:buClr>
                        <a:buSzPts val="2200"/>
                        <a:buFont typeface="Arial"/>
                        <a:buChar char="•"/>
                      </a:pPr>
                      <a:r>
                        <a:rPr b="1" i="0" lang="en-US" sz="1800" u="none" cap="none" strike="noStrike">
                          <a:solidFill>
                            <a:srgbClr val="000000"/>
                          </a:solidFill>
                          <a:latin typeface="Calibri"/>
                          <a:ea typeface="Calibri"/>
                          <a:cs typeface="Calibri"/>
                          <a:sym typeface="Calibri"/>
                        </a:rPr>
                        <a:t>Sicherheit: </a:t>
                      </a:r>
                      <a:r>
                        <a:rPr b="0" i="0" lang="en-US" sz="1800" u="none" cap="none" strike="noStrike">
                          <a:solidFill>
                            <a:srgbClr val="000000"/>
                          </a:solidFill>
                          <a:latin typeface="Calibri"/>
                          <a:ea typeface="Calibri"/>
                          <a:cs typeface="Calibri"/>
                          <a:sym typeface="Calibri"/>
                        </a:rPr>
                        <a:t>Die Gewährleistung der Sicherheit der Daten Ihres Unternehmens ist von entscheidender Bedeutung. Stellen Sie sicher, dass Sie Tools wählen, die über robuste Sicherheitsmaßnahmen zum Schutz Ihrer Daten verfügen.</a:t>
                      </a:r>
                      <a:endParaRPr/>
                    </a:p>
                    <a:p>
                      <a:pPr indent="-203200" lvl="0" marL="342900" marR="0" rtl="0" algn="l">
                        <a:lnSpc>
                          <a:spcPct val="90000"/>
                        </a:lnSpc>
                        <a:spcBef>
                          <a:spcPts val="0"/>
                        </a:spcBef>
                        <a:spcAft>
                          <a:spcPts val="0"/>
                        </a:spcAft>
                        <a:buClr>
                          <a:srgbClr val="000000"/>
                        </a:buClr>
                        <a:buSzPts val="2200"/>
                        <a:buFont typeface="Arial"/>
                        <a:buNone/>
                      </a:pPr>
                      <a:r>
                        <a:t/>
                      </a:r>
                      <a:endParaRPr b="0" i="0" sz="1800" u="none" cap="none" strike="noStrike">
                        <a:solidFill>
                          <a:srgbClr val="000000"/>
                        </a:solidFill>
                        <a:latin typeface="Calibri"/>
                        <a:ea typeface="Calibri"/>
                        <a:cs typeface="Calibri"/>
                        <a:sym typeface="Calibri"/>
                      </a:endParaRPr>
                    </a:p>
                    <a:p>
                      <a:pPr indent="-342900" lvl="0" marL="342900" marR="0" rtl="0" algn="l">
                        <a:lnSpc>
                          <a:spcPct val="90000"/>
                        </a:lnSpc>
                        <a:spcBef>
                          <a:spcPts val="0"/>
                        </a:spcBef>
                        <a:spcAft>
                          <a:spcPts val="0"/>
                        </a:spcAft>
                        <a:buClr>
                          <a:srgbClr val="000000"/>
                        </a:buClr>
                        <a:buSzPts val="2200"/>
                        <a:buFont typeface="Arial"/>
                        <a:buChar char="•"/>
                      </a:pPr>
                      <a:r>
                        <a:rPr b="1" i="0" lang="en-US" sz="1800" u="none" cap="none" strike="noStrike">
                          <a:solidFill>
                            <a:srgbClr val="000000"/>
                          </a:solidFill>
                          <a:latin typeface="Calibri"/>
                          <a:ea typeface="Calibri"/>
                          <a:cs typeface="Calibri"/>
                          <a:sym typeface="Calibri"/>
                        </a:rPr>
                        <a:t>Kosten: </a:t>
                      </a:r>
                      <a:r>
                        <a:rPr b="0" i="0" lang="en-US" sz="1800" u="none" cap="none" strike="noStrike">
                          <a:solidFill>
                            <a:srgbClr val="000000"/>
                          </a:solidFill>
                          <a:latin typeface="Calibri"/>
                          <a:ea typeface="Calibri"/>
                          <a:cs typeface="Calibri"/>
                          <a:sym typeface="Calibri"/>
                        </a:rPr>
                        <a:t>Berücksichtigen Sie die Kosten für die Tools, die Sie in Betracht ziehen, sowie alle laufenden Kosten wie Abonnementgebühren oder Wartungskosten.</a:t>
                      </a:r>
                      <a:endParaRPr/>
                    </a:p>
                    <a:p>
                      <a:pPr indent="-203200" lvl="0" marL="342900" marR="0" rtl="0" algn="l">
                        <a:lnSpc>
                          <a:spcPct val="90000"/>
                        </a:lnSpc>
                        <a:spcBef>
                          <a:spcPts val="0"/>
                        </a:spcBef>
                        <a:spcAft>
                          <a:spcPts val="0"/>
                        </a:spcAft>
                        <a:buClr>
                          <a:srgbClr val="000000"/>
                        </a:buClr>
                        <a:buSzPts val="2200"/>
                        <a:buFont typeface="Arial"/>
                        <a:buNone/>
                      </a:pPr>
                      <a:r>
                        <a:t/>
                      </a:r>
                      <a:endParaRPr b="0" i="0" sz="1800" u="none" cap="none" strike="noStrike">
                        <a:solidFill>
                          <a:srgbClr val="000000"/>
                        </a:solidFill>
                        <a:latin typeface="Calibri"/>
                        <a:ea typeface="Calibri"/>
                        <a:cs typeface="Calibri"/>
                        <a:sym typeface="Calibri"/>
                      </a:endParaRPr>
                    </a:p>
                    <a:p>
                      <a:pPr indent="-342900" lvl="0" marL="342900" marR="0" rtl="0" algn="l">
                        <a:lnSpc>
                          <a:spcPct val="90000"/>
                        </a:lnSpc>
                        <a:spcBef>
                          <a:spcPts val="0"/>
                        </a:spcBef>
                        <a:spcAft>
                          <a:spcPts val="0"/>
                        </a:spcAft>
                        <a:buClr>
                          <a:srgbClr val="000000"/>
                        </a:buClr>
                        <a:buSzPts val="2200"/>
                        <a:buFont typeface="Arial"/>
                        <a:buChar char="•"/>
                      </a:pPr>
                      <a:r>
                        <a:rPr b="1" i="0" lang="en-US" sz="1800" u="none" cap="none" strike="noStrike">
                          <a:solidFill>
                            <a:srgbClr val="000000"/>
                          </a:solidFill>
                          <a:latin typeface="Calibri"/>
                          <a:ea typeface="Calibri"/>
                          <a:cs typeface="Calibri"/>
                          <a:sym typeface="Calibri"/>
                        </a:rPr>
                        <a:t>Support: </a:t>
                      </a:r>
                      <a:r>
                        <a:rPr b="0" i="0" lang="en-US" sz="1800" u="none" cap="none" strike="noStrike">
                          <a:solidFill>
                            <a:srgbClr val="000000"/>
                          </a:solidFill>
                          <a:latin typeface="Calibri"/>
                          <a:ea typeface="Calibri"/>
                          <a:cs typeface="Calibri"/>
                          <a:sym typeface="Calibri"/>
                        </a:rPr>
                        <a:t>Wählen Sie Tools, die einen guten Kundensupport bieten, damit Sie bei Problemen schnell Hilfe erhalten können</a:t>
                      </a:r>
                      <a:r>
                        <a:rPr lang="en-US" sz="1800" u="none" cap="none" strike="noStrike">
                          <a:solidFill>
                            <a:srgbClr val="000000"/>
                          </a:solidFill>
                        </a:rPr>
                        <a:t>.</a:t>
                      </a:r>
                      <a:endParaRPr sz="1800" u="none" cap="none" strike="noStrike">
                        <a:solidFill>
                          <a:srgbClr val="000000"/>
                        </a:solidFil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99"/>
          <p:cNvSpPr txBox="1"/>
          <p:nvPr>
            <p:ph idx="1" type="body"/>
          </p:nvPr>
        </p:nvSpPr>
        <p:spPr>
          <a:xfrm>
            <a:off x="798381" y="1835095"/>
            <a:ext cx="10595237" cy="399502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Char char="•"/>
            </a:pPr>
            <a:r>
              <a:rPr lang="en-US"/>
              <a:t>Externe Kommunikationstools werden verwendet, um mit externen Personen, Zielgruppen oder Kunden zu kommunizieren. </a:t>
            </a:r>
            <a:endParaRPr/>
          </a:p>
          <a:p>
            <a:pPr indent="-190500" lvl="0" marL="342900" rtl="0" algn="l">
              <a:lnSpc>
                <a:spcPct val="90000"/>
              </a:lnSpc>
              <a:spcBef>
                <a:spcPts val="1000"/>
              </a:spcBef>
              <a:spcAft>
                <a:spcPts val="0"/>
              </a:spcAft>
              <a:buClr>
                <a:srgbClr val="000000"/>
              </a:buClr>
              <a:buSzPts val="2400"/>
              <a:buNone/>
            </a:pPr>
            <a:r>
              <a:t/>
            </a:r>
            <a:endParaRPr/>
          </a:p>
          <a:p>
            <a:pPr indent="-342900" lvl="0" marL="342900" rtl="0" algn="l">
              <a:lnSpc>
                <a:spcPct val="90000"/>
              </a:lnSpc>
              <a:spcBef>
                <a:spcPts val="1000"/>
              </a:spcBef>
              <a:spcAft>
                <a:spcPts val="0"/>
              </a:spcAft>
              <a:buSzPts val="2400"/>
              <a:buChar char="•"/>
            </a:pPr>
            <a:r>
              <a:rPr lang="en-US"/>
              <a:t>Einige dieser Tools umfassen Website, Blogging, E-Mail, Newsletter, soziale Netzwerke (LinkedIn, Instagram, Facebook, Telegram), Konferenzen, Pressemitteilungen und Veranstaltungen.  Wenn man bedenkt, wer die Zielgruppe ist, hängen die Kommunikationsstrategien auch von den Tools ab, die Ihre Zielgruppe verwendet.</a:t>
            </a:r>
            <a:endParaRPr/>
          </a:p>
          <a:p>
            <a:pPr indent="0" lvl="0" marL="0" rtl="0" algn="l">
              <a:lnSpc>
                <a:spcPct val="90000"/>
              </a:lnSpc>
              <a:spcBef>
                <a:spcPts val="1000"/>
              </a:spcBef>
              <a:spcAft>
                <a:spcPts val="0"/>
              </a:spcAft>
              <a:buClr>
                <a:srgbClr val="000000"/>
              </a:buClr>
              <a:buSzPts val="2400"/>
              <a:buNone/>
            </a:pPr>
            <a:r>
              <a:t/>
            </a:r>
            <a:endParaRPr/>
          </a:p>
        </p:txBody>
      </p:sp>
      <p:sp>
        <p:nvSpPr>
          <p:cNvPr id="1052" name="Google Shape;1052;p99"/>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Externe Kommunikationstools</a:t>
            </a:r>
            <a:br>
              <a:rPr lang="en-US"/>
            </a:b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2020-10-14T13:32:04Z</dcterms:created>
  <dc:creator>Gillian Keane</dc:creator>
</cp:coreProperties>
</file>