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14C_A01EDE57.xml" ContentType="application/vnd.ms-powerpoint.comments+xml"/>
  <Override PartName="/ppt/notesSlides/notesSlide35.xml" ContentType="application/vnd.openxmlformats-officedocument.presentationml.notesSlide+xml"/>
  <Override PartName="/ppt/comments/modernComment_111F_26747AB9.xml" ContentType="application/vnd.ms-powerpoint.comments+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114D_6CF1EF57.xml" ContentType="application/vnd.ms-powerpoint.comments+xml"/>
  <Override PartName="/ppt/notesSlides/notesSlide5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30"/>
  </p:notesMasterIdLst>
  <p:handoutMasterIdLst>
    <p:handoutMasterId r:id="rId131"/>
  </p:handoutMasterIdLst>
  <p:sldIdLst>
    <p:sldId id="4286" r:id="rId2"/>
    <p:sldId id="4647" r:id="rId3"/>
    <p:sldId id="4322" r:id="rId4"/>
    <p:sldId id="4427" r:id="rId5"/>
    <p:sldId id="4347" r:id="rId6"/>
    <p:sldId id="4425" r:id="rId7"/>
    <p:sldId id="4423" r:id="rId8"/>
    <p:sldId id="4346" r:id="rId9"/>
    <p:sldId id="4426" r:id="rId10"/>
    <p:sldId id="4351" r:id="rId11"/>
    <p:sldId id="4352" r:id="rId12"/>
    <p:sldId id="4750" r:id="rId13"/>
    <p:sldId id="4354" r:id="rId14"/>
    <p:sldId id="4355" r:id="rId15"/>
    <p:sldId id="4687" r:id="rId16"/>
    <p:sldId id="4357" r:id="rId17"/>
    <p:sldId id="4358" r:id="rId18"/>
    <p:sldId id="4359" r:id="rId19"/>
    <p:sldId id="4361" r:id="rId20"/>
    <p:sldId id="4362" r:id="rId21"/>
    <p:sldId id="4363" r:id="rId22"/>
    <p:sldId id="4751" r:id="rId23"/>
    <p:sldId id="4752" r:id="rId24"/>
    <p:sldId id="4720" r:id="rId25"/>
    <p:sldId id="4688" r:id="rId26"/>
    <p:sldId id="4649" r:id="rId27"/>
    <p:sldId id="4650" r:id="rId28"/>
    <p:sldId id="4651" r:id="rId29"/>
    <p:sldId id="4684" r:id="rId30"/>
    <p:sldId id="4654" r:id="rId31"/>
    <p:sldId id="4685" r:id="rId32"/>
    <p:sldId id="4753" r:id="rId33"/>
    <p:sldId id="4754" r:id="rId34"/>
    <p:sldId id="4699" r:id="rId35"/>
    <p:sldId id="4755" r:id="rId36"/>
    <p:sldId id="4756" r:id="rId37"/>
    <p:sldId id="4365" r:id="rId38"/>
    <p:sldId id="4757" r:id="rId39"/>
    <p:sldId id="4758" r:id="rId40"/>
    <p:sldId id="4759" r:id="rId41"/>
    <p:sldId id="4595" r:id="rId42"/>
    <p:sldId id="4645" r:id="rId43"/>
    <p:sldId id="4648" r:id="rId44"/>
    <p:sldId id="4656" r:id="rId45"/>
    <p:sldId id="4657" r:id="rId46"/>
    <p:sldId id="4660" r:id="rId47"/>
    <p:sldId id="4661" r:id="rId48"/>
    <p:sldId id="4663" r:id="rId49"/>
    <p:sldId id="4664" r:id="rId50"/>
    <p:sldId id="4669" r:id="rId51"/>
    <p:sldId id="4670" r:id="rId52"/>
    <p:sldId id="4671" r:id="rId53"/>
    <p:sldId id="4672" r:id="rId54"/>
    <p:sldId id="4673" r:id="rId55"/>
    <p:sldId id="4675" r:id="rId56"/>
    <p:sldId id="4676" r:id="rId57"/>
    <p:sldId id="4428" r:id="rId58"/>
    <p:sldId id="4383" r:id="rId59"/>
    <p:sldId id="4384" r:id="rId60"/>
    <p:sldId id="4385" r:id="rId61"/>
    <p:sldId id="4596" r:id="rId62"/>
    <p:sldId id="4387" r:id="rId63"/>
    <p:sldId id="4386" r:id="rId64"/>
    <p:sldId id="4388" r:id="rId65"/>
    <p:sldId id="4389" r:id="rId66"/>
    <p:sldId id="4390" r:id="rId67"/>
    <p:sldId id="4391" r:id="rId68"/>
    <p:sldId id="4392" r:id="rId69"/>
    <p:sldId id="4393" r:id="rId70"/>
    <p:sldId id="4394" r:id="rId71"/>
    <p:sldId id="4395" r:id="rId72"/>
    <p:sldId id="4697" r:id="rId73"/>
    <p:sldId id="4700" r:id="rId74"/>
    <p:sldId id="4710" r:id="rId75"/>
    <p:sldId id="4711" r:id="rId76"/>
    <p:sldId id="4730" r:id="rId77"/>
    <p:sldId id="4731" r:id="rId78"/>
    <p:sldId id="4733" r:id="rId79"/>
    <p:sldId id="4734" r:id="rId80"/>
    <p:sldId id="4735" r:id="rId81"/>
    <p:sldId id="4736" r:id="rId82"/>
    <p:sldId id="4737" r:id="rId83"/>
    <p:sldId id="4429" r:id="rId84"/>
    <p:sldId id="4739" r:id="rId85"/>
    <p:sldId id="4400" r:id="rId86"/>
    <p:sldId id="4721" r:id="rId87"/>
    <p:sldId id="4723" r:id="rId88"/>
    <p:sldId id="4724" r:id="rId89"/>
    <p:sldId id="4403" r:id="rId90"/>
    <p:sldId id="4722" r:id="rId91"/>
    <p:sldId id="4725" r:id="rId92"/>
    <p:sldId id="4726" r:id="rId93"/>
    <p:sldId id="4404" r:id="rId94"/>
    <p:sldId id="4741" r:id="rId95"/>
    <p:sldId id="4743" r:id="rId96"/>
    <p:sldId id="4746" r:id="rId97"/>
    <p:sldId id="4747" r:id="rId98"/>
    <p:sldId id="4748" r:id="rId99"/>
    <p:sldId id="4407" r:id="rId100"/>
    <p:sldId id="4691" r:id="rId101"/>
    <p:sldId id="4408" r:id="rId102"/>
    <p:sldId id="4409" r:id="rId103"/>
    <p:sldId id="4410" r:id="rId104"/>
    <p:sldId id="4411" r:id="rId105"/>
    <p:sldId id="4412" r:id="rId106"/>
    <p:sldId id="4413" r:id="rId107"/>
    <p:sldId id="4749" r:id="rId108"/>
    <p:sldId id="4598" r:id="rId109"/>
    <p:sldId id="4415" r:id="rId110"/>
    <p:sldId id="4416" r:id="rId111"/>
    <p:sldId id="4417" r:id="rId112"/>
    <p:sldId id="4418" r:id="rId113"/>
    <p:sldId id="4420" r:id="rId114"/>
    <p:sldId id="4421" r:id="rId115"/>
    <p:sldId id="4644" r:id="rId116"/>
    <p:sldId id="4693" r:id="rId117"/>
    <p:sldId id="4694" r:id="rId118"/>
    <p:sldId id="4695" r:id="rId119"/>
    <p:sldId id="4696" r:id="rId120"/>
    <p:sldId id="4597" r:id="rId121"/>
    <p:sldId id="4263" r:id="rId122"/>
    <p:sldId id="4377" r:id="rId123"/>
    <p:sldId id="4677" r:id="rId124"/>
    <p:sldId id="4678" r:id="rId125"/>
    <p:sldId id="4681" r:id="rId126"/>
    <p:sldId id="4680" r:id="rId127"/>
    <p:sldId id="4682" r:id="rId128"/>
    <p:sldId id="4683"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F8E57CDA-3EB4-463E-B244-0C6CD3558374}">
          <p14:sldIdLst>
            <p14:sldId id="4286"/>
            <p14:sldId id="4647"/>
            <p14:sldId id="4322"/>
            <p14:sldId id="4427"/>
            <p14:sldId id="4347"/>
            <p14:sldId id="4425"/>
            <p14:sldId id="4423"/>
            <p14:sldId id="4346"/>
            <p14:sldId id="4426"/>
            <p14:sldId id="4351"/>
          </p14:sldIdLst>
        </p14:section>
        <p14:section name="Communication" id="{882B5BE8-6648-4E14-BFF6-B6D18BA40BE6}">
          <p14:sldIdLst>
            <p14:sldId id="4352"/>
            <p14:sldId id="4750"/>
            <p14:sldId id="4354"/>
            <p14:sldId id="4355"/>
            <p14:sldId id="4687"/>
            <p14:sldId id="4357"/>
            <p14:sldId id="4358"/>
            <p14:sldId id="4359"/>
            <p14:sldId id="4361"/>
            <p14:sldId id="4362"/>
            <p14:sldId id="4363"/>
            <p14:sldId id="4751"/>
            <p14:sldId id="4752"/>
            <p14:sldId id="4720"/>
            <p14:sldId id="4688"/>
            <p14:sldId id="4649"/>
            <p14:sldId id="4650"/>
            <p14:sldId id="4651"/>
            <p14:sldId id="4684"/>
            <p14:sldId id="4654"/>
            <p14:sldId id="4685"/>
            <p14:sldId id="4753"/>
            <p14:sldId id="4754"/>
            <p14:sldId id="4699"/>
            <p14:sldId id="4755"/>
            <p14:sldId id="4756"/>
            <p14:sldId id="4365"/>
            <p14:sldId id="4757"/>
            <p14:sldId id="4758"/>
            <p14:sldId id="4759"/>
            <p14:sldId id="4595"/>
          </p14:sldIdLst>
        </p14:section>
        <p14:section name="Inbound Marketing" id="{8A9EDC98-4B87-4CB4-AE3E-081634EBEDD0}">
          <p14:sldIdLst>
            <p14:sldId id="4645"/>
            <p14:sldId id="4648"/>
            <p14:sldId id="4656"/>
            <p14:sldId id="4657"/>
            <p14:sldId id="4660"/>
            <p14:sldId id="4661"/>
            <p14:sldId id="4663"/>
            <p14:sldId id="4664"/>
            <p14:sldId id="4669"/>
            <p14:sldId id="4670"/>
            <p14:sldId id="4671"/>
            <p14:sldId id="4672"/>
            <p14:sldId id="4673"/>
            <p14:sldId id="4675"/>
            <p14:sldId id="4676"/>
          </p14:sldIdLst>
        </p14:section>
        <p14:section name="Storytelling" id="{8DD220A0-BF59-4626-A5FD-A6F2A9679CC5}">
          <p14:sldIdLst>
            <p14:sldId id="4428"/>
            <p14:sldId id="4383"/>
            <p14:sldId id="4384"/>
            <p14:sldId id="4385"/>
            <p14:sldId id="4596"/>
            <p14:sldId id="4387"/>
            <p14:sldId id="4386"/>
            <p14:sldId id="4388"/>
            <p14:sldId id="4389"/>
            <p14:sldId id="4390"/>
            <p14:sldId id="4391"/>
            <p14:sldId id="4392"/>
            <p14:sldId id="4393"/>
            <p14:sldId id="4394"/>
            <p14:sldId id="4395"/>
            <p14:sldId id="4697"/>
            <p14:sldId id="4700"/>
            <p14:sldId id="4710"/>
            <p14:sldId id="4711"/>
            <p14:sldId id="4730"/>
            <p14:sldId id="4731"/>
            <p14:sldId id="4733"/>
            <p14:sldId id="4734"/>
            <p14:sldId id="4735"/>
            <p14:sldId id="4736"/>
            <p14:sldId id="4737"/>
          </p14:sldIdLst>
        </p14:section>
        <p14:section name="Communication Tools" id="{0A0A6796-B23D-44F5-B38D-9FB88AB3EAA1}">
          <p14:sldIdLst>
            <p14:sldId id="4429"/>
            <p14:sldId id="4739"/>
            <p14:sldId id="4400"/>
            <p14:sldId id="4721"/>
            <p14:sldId id="4723"/>
            <p14:sldId id="4724"/>
            <p14:sldId id="4403"/>
            <p14:sldId id="4722"/>
            <p14:sldId id="4725"/>
            <p14:sldId id="4726"/>
            <p14:sldId id="4404"/>
            <p14:sldId id="4741"/>
            <p14:sldId id="4743"/>
            <p14:sldId id="4746"/>
            <p14:sldId id="4747"/>
            <p14:sldId id="4748"/>
            <p14:sldId id="4407"/>
            <p14:sldId id="4691"/>
            <p14:sldId id="4408"/>
            <p14:sldId id="4409"/>
            <p14:sldId id="4410"/>
            <p14:sldId id="4411"/>
            <p14:sldId id="4412"/>
            <p14:sldId id="4413"/>
            <p14:sldId id="4749"/>
            <p14:sldId id="4598"/>
            <p14:sldId id="4415"/>
            <p14:sldId id="4416"/>
            <p14:sldId id="4417"/>
            <p14:sldId id="4418"/>
            <p14:sldId id="4420"/>
            <p14:sldId id="4421"/>
            <p14:sldId id="4644"/>
            <p14:sldId id="4693"/>
            <p14:sldId id="4694"/>
            <p14:sldId id="4695"/>
            <p14:sldId id="4696"/>
            <p14:sldId id="4597"/>
          </p14:sldIdLst>
        </p14:section>
        <p14:section name="References" id="{B078D9D6-F9BB-44E1-8D5E-BB995529F1D3}">
          <p14:sldIdLst>
            <p14:sldId id="4263"/>
            <p14:sldId id="4377"/>
            <p14:sldId id="4677"/>
            <p14:sldId id="4678"/>
            <p14:sldId id="4681"/>
            <p14:sldId id="4680"/>
            <p14:sldId id="4682"/>
            <p14:sldId id="46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B85C4F-1EE9-78F6-606D-E7A439482858}" name="Mark Bolger ( Momentum Consulting )" initials="MB(MC)" userId="S::mark@momentumconsulting.ie::5191d3a0-a879-4689-ad06-75e79f89cfa4" providerId="AD"/>
  <p188:author id="{9E43EFDA-1178-3358-5A5C-305990F5E974}" name="Aoife Curran( EU Project Officer )" initials="ACEPO)" userId="S::aoife@momentumconsulting.ie::b2766038-51c9-480f-8c18-ac5e9de6cae2" providerId="AD"/>
  <p188:author id="{061768E4-5D43-D54C-A556-963B452A24D2}" name="Albie Melia  (EU Projects &amp; Communication Specialist)" initials="AS" userId="S::albie@momentumconsulting.ie::2d1a2eb5-dfb4-4d11-8423-60408b1fc3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DCC70"/>
    <a:srgbClr val="E77E23"/>
    <a:srgbClr val="E84C3D"/>
    <a:srgbClr val="745DC5"/>
    <a:srgbClr val="ECF0F1"/>
    <a:srgbClr val="3598DB"/>
    <a:srgbClr val="FFCD03"/>
    <a:srgbClr val="AABC99"/>
    <a:srgbClr val="DAE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1742BA-0FE8-4E64-8BBD-6446C7D83EC7}" v="3" dt="2023-05-19T12:02:08.263"/>
    <p1510:client id="{3E6058DE-9D9B-4C7F-AF7E-86310A52AD12}" v="27" dt="2023-05-19T09:54:15.715"/>
    <p1510:client id="{4C1D6F52-D3EB-4B7A-B4C6-1BF592654CA5}" v="81" dt="2023-05-19T12:17:16.268"/>
    <p1510:client id="{4F896E53-ED85-4F51-B8C7-C7349AB0D602}" v="105" dt="2023-05-19T11:28:55.037"/>
    <p1510:client id="{4FB9FC86-18EA-4B2C-A842-483BBF3EF3F9}" v="6" dt="2023-05-19T14:15:22.378"/>
    <p1510:client id="{54E75167-5A5D-4059-BE18-CE9050411FE0}" v="735" dt="2023-05-19T11:29:45.155"/>
    <p1510:client id="{6DB6B48F-CC15-4EAC-B9AD-DA0BD5E2D2EB}" v="234" dt="2023-05-19T10:40:20.525"/>
    <p1510:client id="{711D6E6B-F8D7-420B-921F-0360D0D17625}" v="45" dt="2023-05-19T10:02:05.173"/>
    <p1510:client id="{7A15AD02-2AD4-4533-9951-B8B89283AA09}" v="91" dt="2023-05-19T12:12:36.246"/>
    <p1510:client id="{910232D8-74CB-496B-BDCD-C377B4E3D526}" v="47" dt="2023-05-19T10:48:44.998"/>
    <p1510:client id="{9F183015-9DA5-CA88-970D-AAC1E267B4D5}" v="781" dt="2023-05-19T15:28:11.464"/>
    <p1510:client id="{B7A6EEA8-00F9-4CF9-8238-8D97DF7402FC}" v="84" dt="2023-05-19T12:00:26.929"/>
    <p1510:client id="{D40AA962-7793-4971-8798-525D3D612D1F}" v="876" dt="2023-05-19T13:27:32.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33" d="100"/>
          <a:sy n="33" d="100"/>
        </p:scale>
        <p:origin x="1856" y="5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136"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9984917043740574"/>
          <c:y val="4.7738693467336682E-2"/>
          <c:w val="0.56711915535444946"/>
          <c:h val="0.94472361809045224"/>
        </c:manualLayout>
      </c:layout>
      <c:doughnutChart>
        <c:varyColors val="1"/>
        <c:ser>
          <c:idx val="0"/>
          <c:order val="0"/>
          <c:tx>
            <c:strRef>
              <c:f>Sheet1!$B$1</c:f>
              <c:strCache>
                <c:ptCount val="1"/>
                <c:pt idx="0">
                  <c:v>Brand Colours </c:v>
                </c:pt>
              </c:strCache>
            </c:strRef>
          </c:tx>
          <c:dPt>
            <c:idx val="0"/>
            <c:bubble3D val="0"/>
            <c:spPr>
              <a:solidFill>
                <a:srgbClr val="E84C3D"/>
              </a:solidFill>
              <a:ln w="19050">
                <a:solidFill>
                  <a:schemeClr val="lt1"/>
                </a:solidFill>
              </a:ln>
              <a:effectLst/>
            </c:spPr>
            <c:extLst>
              <c:ext xmlns:c16="http://schemas.microsoft.com/office/drawing/2014/chart" uri="{C3380CC4-5D6E-409C-BE32-E72D297353CC}">
                <c16:uniqueId val="{00000001-1C74-4B52-8874-792B2BC12E22}"/>
              </c:ext>
            </c:extLst>
          </c:dPt>
          <c:dPt>
            <c:idx val="1"/>
            <c:bubble3D val="0"/>
            <c:spPr>
              <a:solidFill>
                <a:srgbClr val="E77E23"/>
              </a:solidFill>
              <a:ln w="19050">
                <a:solidFill>
                  <a:schemeClr val="lt1"/>
                </a:solidFill>
              </a:ln>
              <a:effectLst/>
            </c:spPr>
            <c:extLst>
              <c:ext xmlns:c16="http://schemas.microsoft.com/office/drawing/2014/chart" uri="{C3380CC4-5D6E-409C-BE32-E72D297353CC}">
                <c16:uniqueId val="{00000002-1C74-4B52-8874-792B2BC12E22}"/>
              </c:ext>
            </c:extLst>
          </c:dPt>
          <c:dPt>
            <c:idx val="2"/>
            <c:bubble3D val="0"/>
            <c:spPr>
              <a:solidFill>
                <a:srgbClr val="FFCD03"/>
              </a:solidFill>
              <a:ln w="19050">
                <a:solidFill>
                  <a:schemeClr val="lt1"/>
                </a:solidFill>
              </a:ln>
              <a:effectLst/>
            </c:spPr>
            <c:extLst>
              <c:ext xmlns:c16="http://schemas.microsoft.com/office/drawing/2014/chart" uri="{C3380CC4-5D6E-409C-BE32-E72D297353CC}">
                <c16:uniqueId val="{00000003-1C74-4B52-8874-792B2BC12E22}"/>
              </c:ext>
            </c:extLst>
          </c:dPt>
          <c:dPt>
            <c:idx val="3"/>
            <c:bubble3D val="0"/>
            <c:spPr>
              <a:solidFill>
                <a:srgbClr val="2DCC70"/>
              </a:solidFill>
              <a:ln w="19050">
                <a:solidFill>
                  <a:schemeClr val="lt1"/>
                </a:solidFill>
              </a:ln>
              <a:effectLst/>
            </c:spPr>
            <c:extLst>
              <c:ext xmlns:c16="http://schemas.microsoft.com/office/drawing/2014/chart" uri="{C3380CC4-5D6E-409C-BE32-E72D297353CC}">
                <c16:uniqueId val="{00000004-1C74-4B52-8874-792B2BC12E22}"/>
              </c:ext>
            </c:extLst>
          </c:dPt>
          <c:dPt>
            <c:idx val="4"/>
            <c:bubble3D val="0"/>
            <c:spPr>
              <a:solidFill>
                <a:srgbClr val="3598DB"/>
              </a:solidFill>
              <a:ln w="19050">
                <a:solidFill>
                  <a:schemeClr val="lt1"/>
                </a:solidFill>
              </a:ln>
              <a:effectLst/>
            </c:spPr>
            <c:extLst>
              <c:ext xmlns:c16="http://schemas.microsoft.com/office/drawing/2014/chart" uri="{C3380CC4-5D6E-409C-BE32-E72D297353CC}">
                <c16:uniqueId val="{00000005-1C74-4B52-8874-792B2BC12E22}"/>
              </c:ext>
            </c:extLst>
          </c:dPt>
          <c:dPt>
            <c:idx val="5"/>
            <c:bubble3D val="0"/>
            <c:spPr>
              <a:solidFill>
                <a:srgbClr val="745DC5"/>
              </a:solidFill>
              <a:ln w="19050">
                <a:solidFill>
                  <a:schemeClr val="lt1"/>
                </a:solidFill>
              </a:ln>
              <a:effectLst/>
            </c:spPr>
            <c:extLst>
              <c:ext xmlns:c16="http://schemas.microsoft.com/office/drawing/2014/chart" uri="{C3380CC4-5D6E-409C-BE32-E72D297353CC}">
                <c16:uniqueId val="{00000006-1C74-4B52-8874-792B2BC12E22}"/>
              </c:ext>
            </c:extLst>
          </c:dPt>
          <c:dPt>
            <c:idx val="6"/>
            <c:bubble3D val="0"/>
            <c:spPr>
              <a:solidFill>
                <a:srgbClr val="ECF0F1"/>
              </a:solidFill>
              <a:ln w="19050">
                <a:solidFill>
                  <a:schemeClr val="lt1"/>
                </a:solidFill>
              </a:ln>
              <a:effectLst/>
            </c:spPr>
            <c:extLst>
              <c:ext xmlns:c16="http://schemas.microsoft.com/office/drawing/2014/chart" uri="{C3380CC4-5D6E-409C-BE32-E72D297353CC}">
                <c16:uniqueId val="{00000007-1C74-4B52-8874-792B2BC12E22}"/>
              </c:ext>
            </c:extLst>
          </c:dPt>
          <c:dPt>
            <c:idx val="7"/>
            <c:bubble3D val="0"/>
            <c:spPr>
              <a:solidFill>
                <a:srgbClr val="000000"/>
              </a:solidFill>
              <a:ln w="19050">
                <a:solidFill>
                  <a:schemeClr val="lt1"/>
                </a:solidFill>
              </a:ln>
              <a:effectLst/>
            </c:spPr>
            <c:extLst>
              <c:ext xmlns:c16="http://schemas.microsoft.com/office/drawing/2014/chart" uri="{C3380CC4-5D6E-409C-BE32-E72D297353CC}">
                <c16:uniqueId val="{00000008-1C74-4B52-8874-792B2BC12E22}"/>
              </c:ext>
            </c:extLst>
          </c:dPt>
          <c:cat>
            <c:strRef>
              <c:f>Sheet1!$A$2:$A$9</c:f>
              <c:strCache>
                <c:ptCount val="8"/>
                <c:pt idx="0">
                  <c:v>Red</c:v>
                </c:pt>
                <c:pt idx="1">
                  <c:v>Orange </c:v>
                </c:pt>
                <c:pt idx="2">
                  <c:v>Yellow </c:v>
                </c:pt>
                <c:pt idx="3">
                  <c:v>Green </c:v>
                </c:pt>
                <c:pt idx="4">
                  <c:v>Blue </c:v>
                </c:pt>
                <c:pt idx="5">
                  <c:v>Purple </c:v>
                </c:pt>
                <c:pt idx="6">
                  <c:v>White </c:v>
                </c:pt>
                <c:pt idx="7">
                  <c:v>Black </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1C74-4B52-8874-792B2BC12E2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1F_26747AB9.xml><?xml version="1.0" encoding="utf-8"?>
<p188:cmLst xmlns:a="http://schemas.openxmlformats.org/drawingml/2006/main" xmlns:r="http://schemas.openxmlformats.org/officeDocument/2006/relationships" xmlns:p188="http://schemas.microsoft.com/office/powerpoint/2018/8/main">
  <p188:cm id="{1E887E37-0AC2-4CAD-862B-79DC049B3A4D}" authorId="{CFB85C4F-1EE9-78F6-606D-E7A439482858}" created="2023-05-19T10:03:35.925">
    <pc:sldMkLst xmlns:pc="http://schemas.microsoft.com/office/powerpoint/2013/main/command">
      <pc:docMk/>
      <pc:sldMk cId="645167801" sldId="4383"/>
    </pc:sldMkLst>
    <p188:txBody>
      <a:bodyPr/>
      <a:lstStyle/>
      <a:p>
        <a:r>
          <a:rPr lang="en-IE"/>
          <a:t>For example. Have a look for better intro text from one of the other modules and then put it in here to explain why storytelling is so important for non-profits etc 
[@Albie Melia  (EU Projects &amp; Communication Specialist)] </a:t>
        </a:r>
      </a:p>
    </p188:txBody>
  </p188:cm>
</p188:cmLst>
</file>

<file path=ppt/comments/modernComment_114C_A01EDE57.xml><?xml version="1.0" encoding="utf-8"?>
<p188:cmLst xmlns:a="http://schemas.openxmlformats.org/drawingml/2006/main" xmlns:r="http://schemas.openxmlformats.org/officeDocument/2006/relationships" xmlns:p188="http://schemas.microsoft.com/office/powerpoint/2018/8/main">
  <p188:cm id="{BDD6E6FE-DF9A-4CED-90A6-7AFD523BDE9F}" authorId="{CFB85C4F-1EE9-78F6-606D-E7A439482858}" created="2023-05-18T12:29:49.783">
    <pc:sldMkLst xmlns:pc="http://schemas.microsoft.com/office/powerpoint/2013/main/command">
      <pc:docMk/>
      <pc:sldMk cId="2686377559" sldId="4428"/>
    </pc:sldMkLst>
    <p188:replyLst>
      <p188:reply id="{F1230CCD-0E77-4739-BDBA-EA754EFB6807}" authorId="{CFB85C4F-1EE9-78F6-606D-E7A439482858}" created="2023-05-19T10:00:37.845">
        <p188:txBody>
          <a:bodyPr/>
          <a:lstStyle/>
          <a:p>
            <a:r>
              <a:rPr lang="en-IE"/>
              <a:t>[@Albie Melia  (EU Projects &amp; Communication Specialist)] 
For this section see what slides you can copy across </a:t>
            </a:r>
          </a:p>
        </p188:txBody>
      </p188:reply>
    </p188:replyLst>
    <p188:txBody>
      <a:bodyPr/>
      <a:lstStyle/>
      <a:p>
        <a:r>
          <a:rPr lang="en-IE"/>
          <a:t>This section was written by another partner. 
It's pretty good for content but given this is for charities I feel like the story is quite important. 
I've posted to ask for content from other MMS projects we can take elements over from</a:t>
        </a:r>
      </a:p>
    </p188:txBody>
  </p188:cm>
</p188:cmLst>
</file>

<file path=ppt/comments/modernComment_114D_6CF1EF57.xml><?xml version="1.0" encoding="utf-8"?>
<p188:cmLst xmlns:a="http://schemas.openxmlformats.org/drawingml/2006/main" xmlns:r="http://schemas.openxmlformats.org/officeDocument/2006/relationships" xmlns:p188="http://schemas.microsoft.com/office/powerpoint/2018/8/main">
  <p188:cm id="{30A1C0B6-5958-4FAC-8E14-245B34E9B3CE}" authorId="{CFB85C4F-1EE9-78F6-606D-E7A439482858}" created="2023-05-18T12:04:35.436">
    <pc:sldMkLst xmlns:pc="http://schemas.microsoft.com/office/powerpoint/2013/main/command">
      <pc:docMk/>
      <pc:sldMk cId="1827794775" sldId="4429"/>
    </pc:sldMkLst>
    <p188:replyLst>
      <p188:reply id="{7B510100-36FD-4D8F-83AB-BBC13FE0C717}" authorId="{CFB85C4F-1EE9-78F6-606D-E7A439482858}" created="2023-05-18T12:41:20.172">
        <p188:txBody>
          <a:bodyPr/>
          <a:lstStyle/>
          <a:p>
            <a:r>
              <a:rPr lang="en-IE"/>
              <a:t>Also if you look at the include me module you can see how they presented their tools </a:t>
            </a:r>
          </a:p>
        </p188:txBody>
      </p188:reply>
    </p188:replyLst>
    <p188:txBody>
      <a:bodyPr/>
      <a:lstStyle/>
      <a:p>
        <a:r>
          <a:rPr lang="en-IE"/>
          <a:t>Maybe flick through this section and see if there's anywhere you can add some more slides
Also maybe putting the tool logos in and hyperlinking them would make it look a bit better!!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3CDFB7-1E39-4239-BE58-2653AD3FA64B}"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IE"/>
        </a:p>
      </dgm:t>
    </dgm:pt>
    <dgm:pt modelId="{128233FE-7C88-4DC2-9720-CA60947C75A2}">
      <dgm:prSet phldrT="[Text]"/>
      <dgm:spPr/>
      <dgm:t>
        <a:bodyPr/>
        <a:lstStyle/>
        <a:p>
          <a:r>
            <a:rPr lang="en-IE"/>
            <a:t>Inbound Marketing </a:t>
          </a:r>
        </a:p>
      </dgm:t>
    </dgm:pt>
    <dgm:pt modelId="{2576070A-8B1D-4564-99FC-0F532D076D69}" type="parTrans" cxnId="{5FE4B0AC-70D0-41E8-A0A0-BBFE8E113561}">
      <dgm:prSet/>
      <dgm:spPr/>
      <dgm:t>
        <a:bodyPr/>
        <a:lstStyle/>
        <a:p>
          <a:endParaRPr lang="en-IE"/>
        </a:p>
      </dgm:t>
    </dgm:pt>
    <dgm:pt modelId="{E3A13755-D44A-403F-A55F-8767C89268DC}" type="sibTrans" cxnId="{5FE4B0AC-70D0-41E8-A0A0-BBFE8E113561}">
      <dgm:prSet/>
      <dgm:spPr/>
      <dgm:t>
        <a:bodyPr/>
        <a:lstStyle/>
        <a:p>
          <a:endParaRPr lang="en-IE"/>
        </a:p>
      </dgm:t>
    </dgm:pt>
    <dgm:pt modelId="{7D39F0B7-68CA-474E-82AF-AD98BA272B66}">
      <dgm:prSet phldrT="[Text]"/>
      <dgm:spPr/>
      <dgm:t>
        <a:bodyPr/>
        <a:lstStyle/>
        <a:p>
          <a:r>
            <a:rPr lang="en-IE"/>
            <a:t>Paid Search Marketing</a:t>
          </a:r>
        </a:p>
      </dgm:t>
    </dgm:pt>
    <dgm:pt modelId="{5026E921-D60D-4C80-A92E-0BE52834B8E6}" type="parTrans" cxnId="{DA9B2C5A-FCF5-4662-BAA5-0BBB1D9BB63B}">
      <dgm:prSet/>
      <dgm:spPr/>
      <dgm:t>
        <a:bodyPr/>
        <a:lstStyle/>
        <a:p>
          <a:endParaRPr lang="en-IE"/>
        </a:p>
      </dgm:t>
    </dgm:pt>
    <dgm:pt modelId="{FC3E22F1-60E1-4532-9809-05831E350D05}" type="sibTrans" cxnId="{DA9B2C5A-FCF5-4662-BAA5-0BBB1D9BB63B}">
      <dgm:prSet/>
      <dgm:spPr/>
      <dgm:t>
        <a:bodyPr/>
        <a:lstStyle/>
        <a:p>
          <a:endParaRPr lang="en-IE"/>
        </a:p>
      </dgm:t>
    </dgm:pt>
    <dgm:pt modelId="{7B266B3C-2AD5-4A85-9C30-336E548BAED1}">
      <dgm:prSet phldrT="[Text]"/>
      <dgm:spPr/>
      <dgm:t>
        <a:bodyPr/>
        <a:lstStyle/>
        <a:p>
          <a:r>
            <a:rPr lang="en-IE"/>
            <a:t>Content Marketing </a:t>
          </a:r>
        </a:p>
      </dgm:t>
    </dgm:pt>
    <dgm:pt modelId="{72B5A43D-0A9F-4DCE-8A54-71D8A120323F}" type="parTrans" cxnId="{DB268067-9326-4512-B96C-DE601BDA02A7}">
      <dgm:prSet/>
      <dgm:spPr/>
      <dgm:t>
        <a:bodyPr/>
        <a:lstStyle/>
        <a:p>
          <a:endParaRPr lang="en-IE"/>
        </a:p>
      </dgm:t>
    </dgm:pt>
    <dgm:pt modelId="{8CF6691C-25D4-413E-B49E-04B99D5CEC42}" type="sibTrans" cxnId="{DB268067-9326-4512-B96C-DE601BDA02A7}">
      <dgm:prSet/>
      <dgm:spPr/>
      <dgm:t>
        <a:bodyPr/>
        <a:lstStyle/>
        <a:p>
          <a:endParaRPr lang="en-IE"/>
        </a:p>
      </dgm:t>
    </dgm:pt>
    <dgm:pt modelId="{D33D59F9-AD83-44E2-A9A7-3B0B1FB44573}">
      <dgm:prSet phldrT="[Text]"/>
      <dgm:spPr/>
      <dgm:t>
        <a:bodyPr/>
        <a:lstStyle/>
        <a:p>
          <a:r>
            <a:rPr lang="en-IE"/>
            <a:t>Outbound Marketing</a:t>
          </a:r>
        </a:p>
      </dgm:t>
    </dgm:pt>
    <dgm:pt modelId="{3D3F7076-CE57-479E-AE5E-C56B2BFAD769}" type="parTrans" cxnId="{9A11FD81-FAB1-4746-8A7F-271E148A09CA}">
      <dgm:prSet/>
      <dgm:spPr/>
      <dgm:t>
        <a:bodyPr/>
        <a:lstStyle/>
        <a:p>
          <a:endParaRPr lang="en-IE"/>
        </a:p>
      </dgm:t>
    </dgm:pt>
    <dgm:pt modelId="{505D721D-77D5-497C-85F1-88088A35C41A}" type="sibTrans" cxnId="{9A11FD81-FAB1-4746-8A7F-271E148A09CA}">
      <dgm:prSet/>
      <dgm:spPr/>
      <dgm:t>
        <a:bodyPr/>
        <a:lstStyle/>
        <a:p>
          <a:endParaRPr lang="en-IE"/>
        </a:p>
      </dgm:t>
    </dgm:pt>
    <dgm:pt modelId="{A6F2AFE0-77BB-4E0F-BF08-F88DABE5BED7}">
      <dgm:prSet phldrT="[Text]"/>
      <dgm:spPr/>
      <dgm:t>
        <a:bodyPr/>
        <a:lstStyle/>
        <a:p>
          <a:r>
            <a:rPr lang="en-IE"/>
            <a:t>Cold Calling </a:t>
          </a:r>
        </a:p>
      </dgm:t>
    </dgm:pt>
    <dgm:pt modelId="{727689C6-DB09-42AC-811E-0367C0BDC2AC}" type="parTrans" cxnId="{C5BE0CAE-5D80-4186-AABB-84C6B17A50F6}">
      <dgm:prSet/>
      <dgm:spPr/>
      <dgm:t>
        <a:bodyPr/>
        <a:lstStyle/>
        <a:p>
          <a:endParaRPr lang="en-IE"/>
        </a:p>
      </dgm:t>
    </dgm:pt>
    <dgm:pt modelId="{B794C1EF-FC70-4C6E-BABB-1CE8F3DFC32C}" type="sibTrans" cxnId="{C5BE0CAE-5D80-4186-AABB-84C6B17A50F6}">
      <dgm:prSet/>
      <dgm:spPr/>
      <dgm:t>
        <a:bodyPr/>
        <a:lstStyle/>
        <a:p>
          <a:endParaRPr lang="en-IE"/>
        </a:p>
      </dgm:t>
    </dgm:pt>
    <dgm:pt modelId="{A3E9167F-365A-4810-820B-2F58F54D3FDE}">
      <dgm:prSet phldrT="[Text]"/>
      <dgm:spPr/>
      <dgm:t>
        <a:bodyPr/>
        <a:lstStyle/>
        <a:p>
          <a:r>
            <a:rPr lang="en-IE"/>
            <a:t>Interruptive Ads</a:t>
          </a:r>
        </a:p>
      </dgm:t>
    </dgm:pt>
    <dgm:pt modelId="{7C28297C-790A-4EB8-9EDD-24D1EA68F41E}" type="parTrans" cxnId="{E4968C68-0281-4AEF-A7DA-8CB7A3CE6AE8}">
      <dgm:prSet/>
      <dgm:spPr/>
      <dgm:t>
        <a:bodyPr/>
        <a:lstStyle/>
        <a:p>
          <a:endParaRPr lang="en-IE"/>
        </a:p>
      </dgm:t>
    </dgm:pt>
    <dgm:pt modelId="{D6221ADF-7B79-4636-A36F-260D526C9C99}" type="sibTrans" cxnId="{E4968C68-0281-4AEF-A7DA-8CB7A3CE6AE8}">
      <dgm:prSet/>
      <dgm:spPr/>
      <dgm:t>
        <a:bodyPr/>
        <a:lstStyle/>
        <a:p>
          <a:endParaRPr lang="en-IE"/>
        </a:p>
      </dgm:t>
    </dgm:pt>
    <dgm:pt modelId="{D427DCEC-95A6-43FC-9ABC-EFCFC88D424E}">
      <dgm:prSet phldrT="[Text]"/>
      <dgm:spPr/>
      <dgm:t>
        <a:bodyPr/>
        <a:lstStyle/>
        <a:p>
          <a:r>
            <a:rPr lang="en-IE"/>
            <a:t>Opt-in E-mail Marketing</a:t>
          </a:r>
        </a:p>
      </dgm:t>
    </dgm:pt>
    <dgm:pt modelId="{9E67DD46-1401-4702-8ED6-87AD70FC92D9}" type="parTrans" cxnId="{E39FAA9E-4AAF-4AC4-BA1D-668301C4D62D}">
      <dgm:prSet/>
      <dgm:spPr/>
      <dgm:t>
        <a:bodyPr/>
        <a:lstStyle/>
        <a:p>
          <a:endParaRPr lang="en-IE"/>
        </a:p>
      </dgm:t>
    </dgm:pt>
    <dgm:pt modelId="{10453B51-A408-4D37-BE74-004FFF15C55A}" type="sibTrans" cxnId="{E39FAA9E-4AAF-4AC4-BA1D-668301C4D62D}">
      <dgm:prSet/>
      <dgm:spPr/>
      <dgm:t>
        <a:bodyPr/>
        <a:lstStyle/>
        <a:p>
          <a:endParaRPr lang="en-IE"/>
        </a:p>
      </dgm:t>
    </dgm:pt>
    <dgm:pt modelId="{C13FE692-15E9-485C-9D6E-36B6BD57112D}">
      <dgm:prSet phldrT="[Text]"/>
      <dgm:spPr/>
      <dgm:t>
        <a:bodyPr/>
        <a:lstStyle/>
        <a:p>
          <a:r>
            <a:rPr lang="en-IE"/>
            <a:t>Email Spam </a:t>
          </a:r>
        </a:p>
      </dgm:t>
    </dgm:pt>
    <dgm:pt modelId="{23810D4C-7991-4F8D-BA50-579D500897CF}" type="parTrans" cxnId="{6068A7C8-E563-4FC5-94E0-D4811B1AFF3F}">
      <dgm:prSet/>
      <dgm:spPr/>
      <dgm:t>
        <a:bodyPr/>
        <a:lstStyle/>
        <a:p>
          <a:endParaRPr lang="en-IE"/>
        </a:p>
      </dgm:t>
    </dgm:pt>
    <dgm:pt modelId="{8ABBF318-E2AA-433F-A257-C6A2105693B6}" type="sibTrans" cxnId="{6068A7C8-E563-4FC5-94E0-D4811B1AFF3F}">
      <dgm:prSet/>
      <dgm:spPr/>
      <dgm:t>
        <a:bodyPr/>
        <a:lstStyle/>
        <a:p>
          <a:endParaRPr lang="en-IE"/>
        </a:p>
      </dgm:t>
    </dgm:pt>
    <dgm:pt modelId="{C1C5E182-7D4D-4038-8CAA-462AEECC427F}" type="pres">
      <dgm:prSet presAssocID="{783CDFB7-1E39-4239-BE58-2653AD3FA64B}" presName="diagram" presStyleCnt="0">
        <dgm:presLayoutVars>
          <dgm:chPref val="1"/>
          <dgm:dir/>
          <dgm:animOne val="branch"/>
          <dgm:animLvl val="lvl"/>
          <dgm:resizeHandles/>
        </dgm:presLayoutVars>
      </dgm:prSet>
      <dgm:spPr/>
    </dgm:pt>
    <dgm:pt modelId="{00BA2AE5-5523-42E4-8B9E-76F8583DACC5}" type="pres">
      <dgm:prSet presAssocID="{128233FE-7C88-4DC2-9720-CA60947C75A2}" presName="root" presStyleCnt="0"/>
      <dgm:spPr/>
    </dgm:pt>
    <dgm:pt modelId="{4B7AC490-2081-458E-AE55-E8FCFF09CE79}" type="pres">
      <dgm:prSet presAssocID="{128233FE-7C88-4DC2-9720-CA60947C75A2}" presName="rootComposite" presStyleCnt="0"/>
      <dgm:spPr/>
    </dgm:pt>
    <dgm:pt modelId="{6E34F717-2BA3-413A-85F1-78888C3F841C}" type="pres">
      <dgm:prSet presAssocID="{128233FE-7C88-4DC2-9720-CA60947C75A2}" presName="rootText" presStyleLbl="node1" presStyleIdx="0" presStyleCnt="2"/>
      <dgm:spPr/>
    </dgm:pt>
    <dgm:pt modelId="{77B539D9-06B8-4D7C-B743-DEE7BA040178}" type="pres">
      <dgm:prSet presAssocID="{128233FE-7C88-4DC2-9720-CA60947C75A2}" presName="rootConnector" presStyleLbl="node1" presStyleIdx="0" presStyleCnt="2"/>
      <dgm:spPr/>
    </dgm:pt>
    <dgm:pt modelId="{6CBC00F7-E7D3-4B65-BAC8-B38821D2F3C6}" type="pres">
      <dgm:prSet presAssocID="{128233FE-7C88-4DC2-9720-CA60947C75A2}" presName="childShape" presStyleCnt="0"/>
      <dgm:spPr/>
    </dgm:pt>
    <dgm:pt modelId="{88204331-DC4D-4E15-8336-112013F7EC7F}" type="pres">
      <dgm:prSet presAssocID="{5026E921-D60D-4C80-A92E-0BE52834B8E6}" presName="Name13" presStyleLbl="parChTrans1D2" presStyleIdx="0" presStyleCnt="6"/>
      <dgm:spPr/>
    </dgm:pt>
    <dgm:pt modelId="{D23B17E3-87B2-45AF-92D6-D64E18BA6943}" type="pres">
      <dgm:prSet presAssocID="{7D39F0B7-68CA-474E-82AF-AD98BA272B66}" presName="childText" presStyleLbl="bgAcc1" presStyleIdx="0" presStyleCnt="6">
        <dgm:presLayoutVars>
          <dgm:bulletEnabled val="1"/>
        </dgm:presLayoutVars>
      </dgm:prSet>
      <dgm:spPr/>
    </dgm:pt>
    <dgm:pt modelId="{901A0B57-A7C3-42AC-BF40-A90CF36E0843}" type="pres">
      <dgm:prSet presAssocID="{72B5A43D-0A9F-4DCE-8A54-71D8A120323F}" presName="Name13" presStyleLbl="parChTrans1D2" presStyleIdx="1" presStyleCnt="6"/>
      <dgm:spPr/>
    </dgm:pt>
    <dgm:pt modelId="{66B56E3C-CD41-4023-90D2-BCD89D041D32}" type="pres">
      <dgm:prSet presAssocID="{7B266B3C-2AD5-4A85-9C30-336E548BAED1}" presName="childText" presStyleLbl="bgAcc1" presStyleIdx="1" presStyleCnt="6">
        <dgm:presLayoutVars>
          <dgm:bulletEnabled val="1"/>
        </dgm:presLayoutVars>
      </dgm:prSet>
      <dgm:spPr/>
    </dgm:pt>
    <dgm:pt modelId="{D60F7BFD-47C6-4AC4-8F58-693414961A39}" type="pres">
      <dgm:prSet presAssocID="{9E67DD46-1401-4702-8ED6-87AD70FC92D9}" presName="Name13" presStyleLbl="parChTrans1D2" presStyleIdx="2" presStyleCnt="6"/>
      <dgm:spPr/>
    </dgm:pt>
    <dgm:pt modelId="{05138FD4-1CB7-4FA9-81FA-1B228E54C3F7}" type="pres">
      <dgm:prSet presAssocID="{D427DCEC-95A6-43FC-9ABC-EFCFC88D424E}" presName="childText" presStyleLbl="bgAcc1" presStyleIdx="2" presStyleCnt="6">
        <dgm:presLayoutVars>
          <dgm:bulletEnabled val="1"/>
        </dgm:presLayoutVars>
      </dgm:prSet>
      <dgm:spPr/>
    </dgm:pt>
    <dgm:pt modelId="{C1E96956-FB0A-4EB1-B56B-521DFB9E2CD7}" type="pres">
      <dgm:prSet presAssocID="{D33D59F9-AD83-44E2-A9A7-3B0B1FB44573}" presName="root" presStyleCnt="0"/>
      <dgm:spPr/>
    </dgm:pt>
    <dgm:pt modelId="{2FD61D2C-4299-4B8F-A760-F77DC0D3BB36}" type="pres">
      <dgm:prSet presAssocID="{D33D59F9-AD83-44E2-A9A7-3B0B1FB44573}" presName="rootComposite" presStyleCnt="0"/>
      <dgm:spPr/>
    </dgm:pt>
    <dgm:pt modelId="{140D74CE-1C0D-4EFA-BD11-DE34FC9E0A3B}" type="pres">
      <dgm:prSet presAssocID="{D33D59F9-AD83-44E2-A9A7-3B0B1FB44573}" presName="rootText" presStyleLbl="node1" presStyleIdx="1" presStyleCnt="2"/>
      <dgm:spPr/>
    </dgm:pt>
    <dgm:pt modelId="{AFA8AB07-941B-4D8C-8F71-C2CC5A0AE5C5}" type="pres">
      <dgm:prSet presAssocID="{D33D59F9-AD83-44E2-A9A7-3B0B1FB44573}" presName="rootConnector" presStyleLbl="node1" presStyleIdx="1" presStyleCnt="2"/>
      <dgm:spPr/>
    </dgm:pt>
    <dgm:pt modelId="{187185C5-260C-4134-9FC4-1865C77661D3}" type="pres">
      <dgm:prSet presAssocID="{D33D59F9-AD83-44E2-A9A7-3B0B1FB44573}" presName="childShape" presStyleCnt="0"/>
      <dgm:spPr/>
    </dgm:pt>
    <dgm:pt modelId="{007E538B-F944-4FD6-BAE6-17F385D50698}" type="pres">
      <dgm:prSet presAssocID="{727689C6-DB09-42AC-811E-0367C0BDC2AC}" presName="Name13" presStyleLbl="parChTrans1D2" presStyleIdx="3" presStyleCnt="6"/>
      <dgm:spPr/>
    </dgm:pt>
    <dgm:pt modelId="{2A5D98A8-425A-478B-A30C-1C34912DF0B3}" type="pres">
      <dgm:prSet presAssocID="{A6F2AFE0-77BB-4E0F-BF08-F88DABE5BED7}" presName="childText" presStyleLbl="bgAcc1" presStyleIdx="3" presStyleCnt="6">
        <dgm:presLayoutVars>
          <dgm:bulletEnabled val="1"/>
        </dgm:presLayoutVars>
      </dgm:prSet>
      <dgm:spPr/>
    </dgm:pt>
    <dgm:pt modelId="{4FE0B58E-E569-45B5-9AE6-06F85779BD01}" type="pres">
      <dgm:prSet presAssocID="{7C28297C-790A-4EB8-9EDD-24D1EA68F41E}" presName="Name13" presStyleLbl="parChTrans1D2" presStyleIdx="4" presStyleCnt="6"/>
      <dgm:spPr/>
    </dgm:pt>
    <dgm:pt modelId="{E4E1E3C1-0C62-452E-9A48-0F3169739B06}" type="pres">
      <dgm:prSet presAssocID="{A3E9167F-365A-4810-820B-2F58F54D3FDE}" presName="childText" presStyleLbl="bgAcc1" presStyleIdx="4" presStyleCnt="6">
        <dgm:presLayoutVars>
          <dgm:bulletEnabled val="1"/>
        </dgm:presLayoutVars>
      </dgm:prSet>
      <dgm:spPr/>
    </dgm:pt>
    <dgm:pt modelId="{6F9FDE4D-2FFA-4A49-A812-981FD3DBBDF7}" type="pres">
      <dgm:prSet presAssocID="{23810D4C-7991-4F8D-BA50-579D500897CF}" presName="Name13" presStyleLbl="parChTrans1D2" presStyleIdx="5" presStyleCnt="6"/>
      <dgm:spPr/>
    </dgm:pt>
    <dgm:pt modelId="{28724BE1-B1DA-45DD-ABCA-9C10055E8C7C}" type="pres">
      <dgm:prSet presAssocID="{C13FE692-15E9-485C-9D6E-36B6BD57112D}" presName="childText" presStyleLbl="bgAcc1" presStyleIdx="5" presStyleCnt="6">
        <dgm:presLayoutVars>
          <dgm:bulletEnabled val="1"/>
        </dgm:presLayoutVars>
      </dgm:prSet>
      <dgm:spPr/>
    </dgm:pt>
  </dgm:ptLst>
  <dgm:cxnLst>
    <dgm:cxn modelId="{48EAD406-4472-4087-B37B-086393C93C34}" type="presOf" srcId="{5026E921-D60D-4C80-A92E-0BE52834B8E6}" destId="{88204331-DC4D-4E15-8336-112013F7EC7F}" srcOrd="0" destOrd="0" presId="urn:microsoft.com/office/officeart/2005/8/layout/hierarchy3"/>
    <dgm:cxn modelId="{6FB5E221-7DB2-455E-9417-5666FA1FC607}" type="presOf" srcId="{783CDFB7-1E39-4239-BE58-2653AD3FA64B}" destId="{C1C5E182-7D4D-4038-8CAA-462AEECC427F}" srcOrd="0" destOrd="0" presId="urn:microsoft.com/office/officeart/2005/8/layout/hierarchy3"/>
    <dgm:cxn modelId="{22A80E2E-18DC-435B-A474-2CB823E3C65B}" type="presOf" srcId="{C13FE692-15E9-485C-9D6E-36B6BD57112D}" destId="{28724BE1-B1DA-45DD-ABCA-9C10055E8C7C}" srcOrd="0" destOrd="0" presId="urn:microsoft.com/office/officeart/2005/8/layout/hierarchy3"/>
    <dgm:cxn modelId="{F16BFE35-0977-4969-B9E7-D941354B62E5}" type="presOf" srcId="{A3E9167F-365A-4810-820B-2F58F54D3FDE}" destId="{E4E1E3C1-0C62-452E-9A48-0F3169739B06}" srcOrd="0" destOrd="0" presId="urn:microsoft.com/office/officeart/2005/8/layout/hierarchy3"/>
    <dgm:cxn modelId="{A8D4413F-8238-4985-A335-F273F848AADE}" type="presOf" srcId="{7B266B3C-2AD5-4A85-9C30-336E548BAED1}" destId="{66B56E3C-CD41-4023-90D2-BCD89D041D32}" srcOrd="0" destOrd="0" presId="urn:microsoft.com/office/officeart/2005/8/layout/hierarchy3"/>
    <dgm:cxn modelId="{6FBE5144-A15D-45FD-99EB-ECD8BBB22554}" type="presOf" srcId="{9E67DD46-1401-4702-8ED6-87AD70FC92D9}" destId="{D60F7BFD-47C6-4AC4-8F58-693414961A39}" srcOrd="0" destOrd="0" presId="urn:microsoft.com/office/officeart/2005/8/layout/hierarchy3"/>
    <dgm:cxn modelId="{C3D5F144-0A60-4009-A0EE-E17358C2340A}" type="presOf" srcId="{D427DCEC-95A6-43FC-9ABC-EFCFC88D424E}" destId="{05138FD4-1CB7-4FA9-81FA-1B228E54C3F7}" srcOrd="0" destOrd="0" presId="urn:microsoft.com/office/officeart/2005/8/layout/hierarchy3"/>
    <dgm:cxn modelId="{7EE1F144-D88B-4FF7-BD9D-2F9894E9037A}" type="presOf" srcId="{727689C6-DB09-42AC-811E-0367C0BDC2AC}" destId="{007E538B-F944-4FD6-BAE6-17F385D50698}" srcOrd="0" destOrd="0" presId="urn:microsoft.com/office/officeart/2005/8/layout/hierarchy3"/>
    <dgm:cxn modelId="{DB268067-9326-4512-B96C-DE601BDA02A7}" srcId="{128233FE-7C88-4DC2-9720-CA60947C75A2}" destId="{7B266B3C-2AD5-4A85-9C30-336E548BAED1}" srcOrd="1" destOrd="0" parTransId="{72B5A43D-0A9F-4DCE-8A54-71D8A120323F}" sibTransId="{8CF6691C-25D4-413E-B49E-04B99D5CEC42}"/>
    <dgm:cxn modelId="{E4968C68-0281-4AEF-A7DA-8CB7A3CE6AE8}" srcId="{D33D59F9-AD83-44E2-A9A7-3B0B1FB44573}" destId="{A3E9167F-365A-4810-820B-2F58F54D3FDE}" srcOrd="1" destOrd="0" parTransId="{7C28297C-790A-4EB8-9EDD-24D1EA68F41E}" sibTransId="{D6221ADF-7B79-4636-A36F-260D526C9C99}"/>
    <dgm:cxn modelId="{BF0D6150-6232-4CC8-8FD9-533E75CB9134}" type="presOf" srcId="{7C28297C-790A-4EB8-9EDD-24D1EA68F41E}" destId="{4FE0B58E-E569-45B5-9AE6-06F85779BD01}" srcOrd="0" destOrd="0" presId="urn:microsoft.com/office/officeart/2005/8/layout/hierarchy3"/>
    <dgm:cxn modelId="{DA9B2C5A-FCF5-4662-BAA5-0BBB1D9BB63B}" srcId="{128233FE-7C88-4DC2-9720-CA60947C75A2}" destId="{7D39F0B7-68CA-474E-82AF-AD98BA272B66}" srcOrd="0" destOrd="0" parTransId="{5026E921-D60D-4C80-A92E-0BE52834B8E6}" sibTransId="{FC3E22F1-60E1-4532-9809-05831E350D05}"/>
    <dgm:cxn modelId="{9A11FD81-FAB1-4746-8A7F-271E148A09CA}" srcId="{783CDFB7-1E39-4239-BE58-2653AD3FA64B}" destId="{D33D59F9-AD83-44E2-A9A7-3B0B1FB44573}" srcOrd="1" destOrd="0" parTransId="{3D3F7076-CE57-479E-AE5E-C56B2BFAD769}" sibTransId="{505D721D-77D5-497C-85F1-88088A35C41A}"/>
    <dgm:cxn modelId="{5FB3C196-FE39-49D5-955F-67151B71DAB2}" type="presOf" srcId="{128233FE-7C88-4DC2-9720-CA60947C75A2}" destId="{77B539D9-06B8-4D7C-B743-DEE7BA040178}" srcOrd="1" destOrd="0" presId="urn:microsoft.com/office/officeart/2005/8/layout/hierarchy3"/>
    <dgm:cxn modelId="{FF6A3F9D-BA71-42E7-8A58-2A6CACDEB388}" type="presOf" srcId="{A6F2AFE0-77BB-4E0F-BF08-F88DABE5BED7}" destId="{2A5D98A8-425A-478B-A30C-1C34912DF0B3}" srcOrd="0" destOrd="0" presId="urn:microsoft.com/office/officeart/2005/8/layout/hierarchy3"/>
    <dgm:cxn modelId="{E39FAA9E-4AAF-4AC4-BA1D-668301C4D62D}" srcId="{128233FE-7C88-4DC2-9720-CA60947C75A2}" destId="{D427DCEC-95A6-43FC-9ABC-EFCFC88D424E}" srcOrd="2" destOrd="0" parTransId="{9E67DD46-1401-4702-8ED6-87AD70FC92D9}" sibTransId="{10453B51-A408-4D37-BE74-004FFF15C55A}"/>
    <dgm:cxn modelId="{5FE4B0AC-70D0-41E8-A0A0-BBFE8E113561}" srcId="{783CDFB7-1E39-4239-BE58-2653AD3FA64B}" destId="{128233FE-7C88-4DC2-9720-CA60947C75A2}" srcOrd="0" destOrd="0" parTransId="{2576070A-8B1D-4564-99FC-0F532D076D69}" sibTransId="{E3A13755-D44A-403F-A55F-8767C89268DC}"/>
    <dgm:cxn modelId="{C5BE0CAE-5D80-4186-AABB-84C6B17A50F6}" srcId="{D33D59F9-AD83-44E2-A9A7-3B0B1FB44573}" destId="{A6F2AFE0-77BB-4E0F-BF08-F88DABE5BED7}" srcOrd="0" destOrd="0" parTransId="{727689C6-DB09-42AC-811E-0367C0BDC2AC}" sibTransId="{B794C1EF-FC70-4C6E-BABB-1CE8F3DFC32C}"/>
    <dgm:cxn modelId="{ABDFB4C2-8F45-42E9-BF2F-287B349E5B41}" type="presOf" srcId="{72B5A43D-0A9F-4DCE-8A54-71D8A120323F}" destId="{901A0B57-A7C3-42AC-BF40-A90CF36E0843}" srcOrd="0" destOrd="0" presId="urn:microsoft.com/office/officeart/2005/8/layout/hierarchy3"/>
    <dgm:cxn modelId="{6068A7C8-E563-4FC5-94E0-D4811B1AFF3F}" srcId="{D33D59F9-AD83-44E2-A9A7-3B0B1FB44573}" destId="{C13FE692-15E9-485C-9D6E-36B6BD57112D}" srcOrd="2" destOrd="0" parTransId="{23810D4C-7991-4F8D-BA50-579D500897CF}" sibTransId="{8ABBF318-E2AA-433F-A257-C6A2105693B6}"/>
    <dgm:cxn modelId="{8DE9D4D0-DF5F-43F7-89F3-F8793A4A5E13}" type="presOf" srcId="{D33D59F9-AD83-44E2-A9A7-3B0B1FB44573}" destId="{140D74CE-1C0D-4EFA-BD11-DE34FC9E0A3B}" srcOrd="0" destOrd="0" presId="urn:microsoft.com/office/officeart/2005/8/layout/hierarchy3"/>
    <dgm:cxn modelId="{FFB35DD1-35BE-40E8-91EB-E2112BC172F0}" type="presOf" srcId="{23810D4C-7991-4F8D-BA50-579D500897CF}" destId="{6F9FDE4D-2FFA-4A49-A812-981FD3DBBDF7}" srcOrd="0" destOrd="0" presId="urn:microsoft.com/office/officeart/2005/8/layout/hierarchy3"/>
    <dgm:cxn modelId="{2338A2E9-675D-4868-8CC6-A9BDF4F23F3E}" type="presOf" srcId="{7D39F0B7-68CA-474E-82AF-AD98BA272B66}" destId="{D23B17E3-87B2-45AF-92D6-D64E18BA6943}" srcOrd="0" destOrd="0" presId="urn:microsoft.com/office/officeart/2005/8/layout/hierarchy3"/>
    <dgm:cxn modelId="{64A501F8-7C0A-498F-A736-D3327A6DCCCA}" type="presOf" srcId="{128233FE-7C88-4DC2-9720-CA60947C75A2}" destId="{6E34F717-2BA3-413A-85F1-78888C3F841C}" srcOrd="0" destOrd="0" presId="urn:microsoft.com/office/officeart/2005/8/layout/hierarchy3"/>
    <dgm:cxn modelId="{5F6822F8-AABE-42D1-8763-CD577FADDCC9}" type="presOf" srcId="{D33D59F9-AD83-44E2-A9A7-3B0B1FB44573}" destId="{AFA8AB07-941B-4D8C-8F71-C2CC5A0AE5C5}" srcOrd="1" destOrd="0" presId="urn:microsoft.com/office/officeart/2005/8/layout/hierarchy3"/>
    <dgm:cxn modelId="{625DA79F-41AC-4F5C-A14E-337427D2F32E}" type="presParOf" srcId="{C1C5E182-7D4D-4038-8CAA-462AEECC427F}" destId="{00BA2AE5-5523-42E4-8B9E-76F8583DACC5}" srcOrd="0" destOrd="0" presId="urn:microsoft.com/office/officeart/2005/8/layout/hierarchy3"/>
    <dgm:cxn modelId="{E5141C75-8291-4E04-B8F5-B73962E5712F}" type="presParOf" srcId="{00BA2AE5-5523-42E4-8B9E-76F8583DACC5}" destId="{4B7AC490-2081-458E-AE55-E8FCFF09CE79}" srcOrd="0" destOrd="0" presId="urn:microsoft.com/office/officeart/2005/8/layout/hierarchy3"/>
    <dgm:cxn modelId="{9BABF803-2B61-4852-ACC0-960B9DCA1866}" type="presParOf" srcId="{4B7AC490-2081-458E-AE55-E8FCFF09CE79}" destId="{6E34F717-2BA3-413A-85F1-78888C3F841C}" srcOrd="0" destOrd="0" presId="urn:microsoft.com/office/officeart/2005/8/layout/hierarchy3"/>
    <dgm:cxn modelId="{5A06FC5D-A582-426B-9FA1-5CAAF1646BB2}" type="presParOf" srcId="{4B7AC490-2081-458E-AE55-E8FCFF09CE79}" destId="{77B539D9-06B8-4D7C-B743-DEE7BA040178}" srcOrd="1" destOrd="0" presId="urn:microsoft.com/office/officeart/2005/8/layout/hierarchy3"/>
    <dgm:cxn modelId="{EBD77E79-8F3D-446E-80A3-0B1F4F013152}" type="presParOf" srcId="{00BA2AE5-5523-42E4-8B9E-76F8583DACC5}" destId="{6CBC00F7-E7D3-4B65-BAC8-B38821D2F3C6}" srcOrd="1" destOrd="0" presId="urn:microsoft.com/office/officeart/2005/8/layout/hierarchy3"/>
    <dgm:cxn modelId="{287BDC3A-043C-4FD7-A7BB-7B3A64E878B7}" type="presParOf" srcId="{6CBC00F7-E7D3-4B65-BAC8-B38821D2F3C6}" destId="{88204331-DC4D-4E15-8336-112013F7EC7F}" srcOrd="0" destOrd="0" presId="urn:microsoft.com/office/officeart/2005/8/layout/hierarchy3"/>
    <dgm:cxn modelId="{F54B796D-831A-41C3-B3D4-E941DFCD53A7}" type="presParOf" srcId="{6CBC00F7-E7D3-4B65-BAC8-B38821D2F3C6}" destId="{D23B17E3-87B2-45AF-92D6-D64E18BA6943}" srcOrd="1" destOrd="0" presId="urn:microsoft.com/office/officeart/2005/8/layout/hierarchy3"/>
    <dgm:cxn modelId="{7F86E607-BC8D-4B59-AAF6-0A16B9B3DDD4}" type="presParOf" srcId="{6CBC00F7-E7D3-4B65-BAC8-B38821D2F3C6}" destId="{901A0B57-A7C3-42AC-BF40-A90CF36E0843}" srcOrd="2" destOrd="0" presId="urn:microsoft.com/office/officeart/2005/8/layout/hierarchy3"/>
    <dgm:cxn modelId="{D1B463DF-9A87-4AF7-AB59-5BB17AF724B5}" type="presParOf" srcId="{6CBC00F7-E7D3-4B65-BAC8-B38821D2F3C6}" destId="{66B56E3C-CD41-4023-90D2-BCD89D041D32}" srcOrd="3" destOrd="0" presId="urn:microsoft.com/office/officeart/2005/8/layout/hierarchy3"/>
    <dgm:cxn modelId="{99ACEC54-8D5C-4EEC-BFA8-43296F5C0987}" type="presParOf" srcId="{6CBC00F7-E7D3-4B65-BAC8-B38821D2F3C6}" destId="{D60F7BFD-47C6-4AC4-8F58-693414961A39}" srcOrd="4" destOrd="0" presId="urn:microsoft.com/office/officeart/2005/8/layout/hierarchy3"/>
    <dgm:cxn modelId="{0419495E-6DAC-411D-B3C3-56E8F35BF80A}" type="presParOf" srcId="{6CBC00F7-E7D3-4B65-BAC8-B38821D2F3C6}" destId="{05138FD4-1CB7-4FA9-81FA-1B228E54C3F7}" srcOrd="5" destOrd="0" presId="urn:microsoft.com/office/officeart/2005/8/layout/hierarchy3"/>
    <dgm:cxn modelId="{B4E2B9FE-C667-4124-8C87-9D71D3A9BD9E}" type="presParOf" srcId="{C1C5E182-7D4D-4038-8CAA-462AEECC427F}" destId="{C1E96956-FB0A-4EB1-B56B-521DFB9E2CD7}" srcOrd="1" destOrd="0" presId="urn:microsoft.com/office/officeart/2005/8/layout/hierarchy3"/>
    <dgm:cxn modelId="{6A97954A-7DA6-43F9-9BFE-662524249E6B}" type="presParOf" srcId="{C1E96956-FB0A-4EB1-B56B-521DFB9E2CD7}" destId="{2FD61D2C-4299-4B8F-A760-F77DC0D3BB36}" srcOrd="0" destOrd="0" presId="urn:microsoft.com/office/officeart/2005/8/layout/hierarchy3"/>
    <dgm:cxn modelId="{559C892F-6586-4248-8681-1CA1099327FF}" type="presParOf" srcId="{2FD61D2C-4299-4B8F-A760-F77DC0D3BB36}" destId="{140D74CE-1C0D-4EFA-BD11-DE34FC9E0A3B}" srcOrd="0" destOrd="0" presId="urn:microsoft.com/office/officeart/2005/8/layout/hierarchy3"/>
    <dgm:cxn modelId="{AB7D8125-AC9D-4F71-B8D2-6AD4D707A42D}" type="presParOf" srcId="{2FD61D2C-4299-4B8F-A760-F77DC0D3BB36}" destId="{AFA8AB07-941B-4D8C-8F71-C2CC5A0AE5C5}" srcOrd="1" destOrd="0" presId="urn:microsoft.com/office/officeart/2005/8/layout/hierarchy3"/>
    <dgm:cxn modelId="{9D1BED50-C5EF-46BF-9BC0-6A1EDE70C19F}" type="presParOf" srcId="{C1E96956-FB0A-4EB1-B56B-521DFB9E2CD7}" destId="{187185C5-260C-4134-9FC4-1865C77661D3}" srcOrd="1" destOrd="0" presId="urn:microsoft.com/office/officeart/2005/8/layout/hierarchy3"/>
    <dgm:cxn modelId="{B90135A9-B642-4D6F-8FF5-DA10FB922BD5}" type="presParOf" srcId="{187185C5-260C-4134-9FC4-1865C77661D3}" destId="{007E538B-F944-4FD6-BAE6-17F385D50698}" srcOrd="0" destOrd="0" presId="urn:microsoft.com/office/officeart/2005/8/layout/hierarchy3"/>
    <dgm:cxn modelId="{568C7853-AFB1-4BFB-9B64-48040BAE391C}" type="presParOf" srcId="{187185C5-260C-4134-9FC4-1865C77661D3}" destId="{2A5D98A8-425A-478B-A30C-1C34912DF0B3}" srcOrd="1" destOrd="0" presId="urn:microsoft.com/office/officeart/2005/8/layout/hierarchy3"/>
    <dgm:cxn modelId="{7FB2F425-6520-4EB5-9C20-B73CDF207B2D}" type="presParOf" srcId="{187185C5-260C-4134-9FC4-1865C77661D3}" destId="{4FE0B58E-E569-45B5-9AE6-06F85779BD01}" srcOrd="2" destOrd="0" presId="urn:microsoft.com/office/officeart/2005/8/layout/hierarchy3"/>
    <dgm:cxn modelId="{4A5289F0-01B7-46CA-8F25-DDDC612E9552}" type="presParOf" srcId="{187185C5-260C-4134-9FC4-1865C77661D3}" destId="{E4E1E3C1-0C62-452E-9A48-0F3169739B06}" srcOrd="3" destOrd="0" presId="urn:microsoft.com/office/officeart/2005/8/layout/hierarchy3"/>
    <dgm:cxn modelId="{265869FB-756E-4CED-8D8E-3E2CC29E7D53}" type="presParOf" srcId="{187185C5-260C-4134-9FC4-1865C77661D3}" destId="{6F9FDE4D-2FFA-4A49-A812-981FD3DBBDF7}" srcOrd="4" destOrd="0" presId="urn:microsoft.com/office/officeart/2005/8/layout/hierarchy3"/>
    <dgm:cxn modelId="{B5C0A7B6-5276-40D9-9269-16EEF65F04CB}" type="presParOf" srcId="{187185C5-260C-4134-9FC4-1865C77661D3}" destId="{28724BE1-B1DA-45DD-ABCA-9C10055E8C7C}"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B7F4473-B28D-411A-B29B-523E3D1DE23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3D286A86-DFD0-4C27-AC96-137508F6CAA7}">
      <dgm:prSet phldrT="[Text]" custT="1"/>
      <dgm:spPr/>
      <dgm:t>
        <a:bodyPr/>
        <a:lstStyle/>
        <a:p>
          <a:r>
            <a:rPr lang="en-GB" sz="2400">
              <a:effectLst>
                <a:outerShdw blurRad="38100" dist="38100" dir="2700000" algn="tl">
                  <a:srgbClr val="000000">
                    <a:alpha val="43137"/>
                  </a:srgbClr>
                </a:outerShdw>
              </a:effectLst>
            </a:rPr>
            <a:t>Action directed towards a goal.</a:t>
          </a:r>
          <a:endParaRPr lang="en-ZA" sz="2400">
            <a:effectLst>
              <a:outerShdw blurRad="38100" dist="38100" dir="2700000" algn="tl">
                <a:srgbClr val="000000">
                  <a:alpha val="43137"/>
                </a:srgbClr>
              </a:outerShdw>
            </a:effectLst>
          </a:endParaRPr>
        </a:p>
      </dgm:t>
    </dgm:pt>
    <dgm:pt modelId="{FD00AAA3-8A18-4B6E-8A9D-4CDE101DD8AC}" type="parTrans" cxnId="{D3D76F35-A8B9-43A7-8B3A-F298A5E5677A}">
      <dgm:prSet/>
      <dgm:spPr/>
      <dgm:t>
        <a:bodyPr/>
        <a:lstStyle/>
        <a:p>
          <a:endParaRPr lang="en-ZA"/>
        </a:p>
      </dgm:t>
    </dgm:pt>
    <dgm:pt modelId="{4DDAB70D-406C-4AE6-A38D-73B504D9F941}" type="sibTrans" cxnId="{D3D76F35-A8B9-43A7-8B3A-F298A5E5677A}">
      <dgm:prSet/>
      <dgm:spPr/>
      <dgm:t>
        <a:bodyPr/>
        <a:lstStyle/>
        <a:p>
          <a:endParaRPr lang="en-ZA"/>
        </a:p>
      </dgm:t>
    </dgm:pt>
    <dgm:pt modelId="{841BF480-52F1-4EDC-82A0-3A9701501553}">
      <dgm:prSet custT="1"/>
      <dgm:spPr/>
      <dgm:t>
        <a:bodyPr/>
        <a:lstStyle/>
        <a:p>
          <a:r>
            <a:rPr lang="en-GB" sz="2400">
              <a:effectLst>
                <a:outerShdw blurRad="38100" dist="38100" dir="2700000" algn="tl">
                  <a:srgbClr val="000000">
                    <a:alpha val="43137"/>
                  </a:srgbClr>
                </a:outerShdw>
              </a:effectLst>
            </a:rPr>
            <a:t>Order established between events and states.</a:t>
          </a:r>
          <a:endParaRPr lang="en-ZA" sz="2400">
            <a:effectLst>
              <a:outerShdw blurRad="38100" dist="38100" dir="2700000" algn="tl">
                <a:srgbClr val="000000">
                  <a:alpha val="43137"/>
                </a:srgbClr>
              </a:outerShdw>
            </a:effectLst>
          </a:endParaRPr>
        </a:p>
      </dgm:t>
    </dgm:pt>
    <dgm:pt modelId="{DFDB74F5-1296-4F85-8E1C-D4CA652DC79B}" type="parTrans" cxnId="{3B4CE89D-172B-4F60-99A0-4322ACBDDCD1}">
      <dgm:prSet/>
      <dgm:spPr/>
      <dgm:t>
        <a:bodyPr/>
        <a:lstStyle/>
        <a:p>
          <a:endParaRPr lang="en-ZA"/>
        </a:p>
      </dgm:t>
    </dgm:pt>
    <dgm:pt modelId="{8C1EA5FE-BFAC-45D9-8579-C89E27C985A5}" type="sibTrans" cxnId="{3B4CE89D-172B-4F60-99A0-4322ACBDDCD1}">
      <dgm:prSet/>
      <dgm:spPr/>
      <dgm:t>
        <a:bodyPr/>
        <a:lstStyle/>
        <a:p>
          <a:endParaRPr lang="en-ZA"/>
        </a:p>
      </dgm:t>
    </dgm:pt>
    <dgm:pt modelId="{68CF4FE4-7F58-4A70-AA63-2503DE7320F2}">
      <dgm:prSet custT="1"/>
      <dgm:spPr/>
      <dgm:t>
        <a:bodyPr/>
        <a:lstStyle/>
        <a:p>
          <a:r>
            <a:rPr lang="en-GB" sz="2400">
              <a:effectLst>
                <a:outerShdw blurRad="38100" dist="38100" dir="2700000" algn="tl">
                  <a:srgbClr val="000000">
                    <a:alpha val="43137"/>
                  </a:srgbClr>
                </a:outerShdw>
              </a:effectLst>
            </a:rPr>
            <a:t>Sensitivity towards what is decent in human interaction.</a:t>
          </a:r>
          <a:endParaRPr lang="en-ZA" sz="2400">
            <a:effectLst>
              <a:outerShdw blurRad="38100" dist="38100" dir="2700000" algn="tl">
                <a:srgbClr val="000000">
                  <a:alpha val="43137"/>
                </a:srgbClr>
              </a:outerShdw>
            </a:effectLst>
          </a:endParaRPr>
        </a:p>
      </dgm:t>
    </dgm:pt>
    <dgm:pt modelId="{C23105EA-475E-41A4-9B62-DB16E4911738}" type="parTrans" cxnId="{8C6FECC8-8617-4873-91C9-F7ED9266614F}">
      <dgm:prSet/>
      <dgm:spPr/>
      <dgm:t>
        <a:bodyPr/>
        <a:lstStyle/>
        <a:p>
          <a:endParaRPr lang="en-ZA"/>
        </a:p>
      </dgm:t>
    </dgm:pt>
    <dgm:pt modelId="{362C7D16-276A-4644-BA5D-D9601AA9F692}" type="sibTrans" cxnId="{8C6FECC8-8617-4873-91C9-F7ED9266614F}">
      <dgm:prSet/>
      <dgm:spPr/>
      <dgm:t>
        <a:bodyPr/>
        <a:lstStyle/>
        <a:p>
          <a:endParaRPr lang="en-ZA"/>
        </a:p>
      </dgm:t>
    </dgm:pt>
    <dgm:pt modelId="{82D0EAD8-48B4-4C5F-84DE-EE10E0F37007}">
      <dgm:prSet custT="1"/>
      <dgm:spPr/>
      <dgm:t>
        <a:bodyPr/>
        <a:lstStyle/>
        <a:p>
          <a:r>
            <a:rPr lang="en-GB" sz="2400">
              <a:effectLst>
                <a:outerShdw blurRad="38100" dist="38100" dir="2700000" algn="tl">
                  <a:srgbClr val="000000">
                    <a:alpha val="43137"/>
                  </a:srgbClr>
                </a:outerShdw>
              </a:effectLst>
            </a:rPr>
            <a:t>The revealing of a narrator´s perspective. </a:t>
          </a:r>
          <a:endParaRPr lang="en-ZA" sz="2400">
            <a:effectLst>
              <a:outerShdw blurRad="38100" dist="38100" dir="2700000" algn="tl">
                <a:srgbClr val="000000">
                  <a:alpha val="43137"/>
                </a:srgbClr>
              </a:outerShdw>
            </a:effectLst>
          </a:endParaRPr>
        </a:p>
      </dgm:t>
    </dgm:pt>
    <dgm:pt modelId="{1FD373B8-9D92-41FE-9908-28A043913101}" type="parTrans" cxnId="{E1EB80A0-D57D-4777-9834-9E450B0587C7}">
      <dgm:prSet/>
      <dgm:spPr/>
      <dgm:t>
        <a:bodyPr/>
        <a:lstStyle/>
        <a:p>
          <a:endParaRPr lang="en-ZA"/>
        </a:p>
      </dgm:t>
    </dgm:pt>
    <dgm:pt modelId="{EA7480D8-EDA5-4A01-A8E6-47C9B6B17126}" type="sibTrans" cxnId="{E1EB80A0-D57D-4777-9834-9E450B0587C7}">
      <dgm:prSet/>
      <dgm:spPr/>
      <dgm:t>
        <a:bodyPr/>
        <a:lstStyle/>
        <a:p>
          <a:endParaRPr lang="en-ZA"/>
        </a:p>
      </dgm:t>
    </dgm:pt>
    <dgm:pt modelId="{48D849F6-F4F1-48F2-89EC-B2D307BFDD88}" type="pres">
      <dgm:prSet presAssocID="{1B7F4473-B28D-411A-B29B-523E3D1DE23D}" presName="diagram" presStyleCnt="0">
        <dgm:presLayoutVars>
          <dgm:dir/>
          <dgm:resizeHandles val="exact"/>
        </dgm:presLayoutVars>
      </dgm:prSet>
      <dgm:spPr/>
    </dgm:pt>
    <dgm:pt modelId="{60081139-1E2C-47DC-AFA8-367A05967189}" type="pres">
      <dgm:prSet presAssocID="{3D286A86-DFD0-4C27-AC96-137508F6CAA7}" presName="node" presStyleLbl="node1" presStyleIdx="0" presStyleCnt="4">
        <dgm:presLayoutVars>
          <dgm:bulletEnabled val="1"/>
        </dgm:presLayoutVars>
      </dgm:prSet>
      <dgm:spPr/>
    </dgm:pt>
    <dgm:pt modelId="{2ECCF5D7-F299-465F-9825-32EEBD4F5C28}" type="pres">
      <dgm:prSet presAssocID="{4DDAB70D-406C-4AE6-A38D-73B504D9F941}" presName="sibTrans" presStyleCnt="0"/>
      <dgm:spPr/>
    </dgm:pt>
    <dgm:pt modelId="{8990A114-3ACB-4B42-9B00-C647661F8236}" type="pres">
      <dgm:prSet presAssocID="{841BF480-52F1-4EDC-82A0-3A9701501553}" presName="node" presStyleLbl="node1" presStyleIdx="1" presStyleCnt="4">
        <dgm:presLayoutVars>
          <dgm:bulletEnabled val="1"/>
        </dgm:presLayoutVars>
      </dgm:prSet>
      <dgm:spPr/>
    </dgm:pt>
    <dgm:pt modelId="{5E260F09-85B2-4365-9256-2E0A6B876282}" type="pres">
      <dgm:prSet presAssocID="{8C1EA5FE-BFAC-45D9-8579-C89E27C985A5}" presName="sibTrans" presStyleCnt="0"/>
      <dgm:spPr/>
    </dgm:pt>
    <dgm:pt modelId="{17550879-EC98-4D56-A41C-D6EE67CD2887}" type="pres">
      <dgm:prSet presAssocID="{68CF4FE4-7F58-4A70-AA63-2503DE7320F2}" presName="node" presStyleLbl="node1" presStyleIdx="2" presStyleCnt="4">
        <dgm:presLayoutVars>
          <dgm:bulletEnabled val="1"/>
        </dgm:presLayoutVars>
      </dgm:prSet>
      <dgm:spPr/>
    </dgm:pt>
    <dgm:pt modelId="{EFA4648F-60D5-4358-9554-E27BB974CA86}" type="pres">
      <dgm:prSet presAssocID="{362C7D16-276A-4644-BA5D-D9601AA9F692}" presName="sibTrans" presStyleCnt="0"/>
      <dgm:spPr/>
    </dgm:pt>
    <dgm:pt modelId="{0AABE897-D260-4A5E-BB85-0ED9D7E71BE2}" type="pres">
      <dgm:prSet presAssocID="{82D0EAD8-48B4-4C5F-84DE-EE10E0F37007}" presName="node" presStyleLbl="node1" presStyleIdx="3" presStyleCnt="4">
        <dgm:presLayoutVars>
          <dgm:bulletEnabled val="1"/>
        </dgm:presLayoutVars>
      </dgm:prSet>
      <dgm:spPr/>
    </dgm:pt>
  </dgm:ptLst>
  <dgm:cxnLst>
    <dgm:cxn modelId="{EB7E1F24-E609-4B0A-B46D-74CBB3990026}" type="presOf" srcId="{82D0EAD8-48B4-4C5F-84DE-EE10E0F37007}" destId="{0AABE897-D260-4A5E-BB85-0ED9D7E71BE2}" srcOrd="0" destOrd="0" presId="urn:microsoft.com/office/officeart/2005/8/layout/default"/>
    <dgm:cxn modelId="{5C225933-66BA-4836-BD91-3F307C460ED2}" type="presOf" srcId="{1B7F4473-B28D-411A-B29B-523E3D1DE23D}" destId="{48D849F6-F4F1-48F2-89EC-B2D307BFDD88}" srcOrd="0" destOrd="0" presId="urn:microsoft.com/office/officeart/2005/8/layout/default"/>
    <dgm:cxn modelId="{D3D76F35-A8B9-43A7-8B3A-F298A5E5677A}" srcId="{1B7F4473-B28D-411A-B29B-523E3D1DE23D}" destId="{3D286A86-DFD0-4C27-AC96-137508F6CAA7}" srcOrd="0" destOrd="0" parTransId="{FD00AAA3-8A18-4B6E-8A9D-4CDE101DD8AC}" sibTransId="{4DDAB70D-406C-4AE6-A38D-73B504D9F941}"/>
    <dgm:cxn modelId="{51A81C93-C39D-4EBB-8977-4810F8CEF26E}" type="presOf" srcId="{3D286A86-DFD0-4C27-AC96-137508F6CAA7}" destId="{60081139-1E2C-47DC-AFA8-367A05967189}" srcOrd="0" destOrd="0" presId="urn:microsoft.com/office/officeart/2005/8/layout/default"/>
    <dgm:cxn modelId="{3B4CE89D-172B-4F60-99A0-4322ACBDDCD1}" srcId="{1B7F4473-B28D-411A-B29B-523E3D1DE23D}" destId="{841BF480-52F1-4EDC-82A0-3A9701501553}" srcOrd="1" destOrd="0" parTransId="{DFDB74F5-1296-4F85-8E1C-D4CA652DC79B}" sibTransId="{8C1EA5FE-BFAC-45D9-8579-C89E27C985A5}"/>
    <dgm:cxn modelId="{E1EB80A0-D57D-4777-9834-9E450B0587C7}" srcId="{1B7F4473-B28D-411A-B29B-523E3D1DE23D}" destId="{82D0EAD8-48B4-4C5F-84DE-EE10E0F37007}" srcOrd="3" destOrd="0" parTransId="{1FD373B8-9D92-41FE-9908-28A043913101}" sibTransId="{EA7480D8-EDA5-4A01-A8E6-47C9B6B17126}"/>
    <dgm:cxn modelId="{8C6FECC8-8617-4873-91C9-F7ED9266614F}" srcId="{1B7F4473-B28D-411A-B29B-523E3D1DE23D}" destId="{68CF4FE4-7F58-4A70-AA63-2503DE7320F2}" srcOrd="2" destOrd="0" parTransId="{C23105EA-475E-41A4-9B62-DB16E4911738}" sibTransId="{362C7D16-276A-4644-BA5D-D9601AA9F692}"/>
    <dgm:cxn modelId="{4D1285DE-916E-4037-B6AB-43A2686CFF35}" type="presOf" srcId="{68CF4FE4-7F58-4A70-AA63-2503DE7320F2}" destId="{17550879-EC98-4D56-A41C-D6EE67CD2887}" srcOrd="0" destOrd="0" presId="urn:microsoft.com/office/officeart/2005/8/layout/default"/>
    <dgm:cxn modelId="{CF9FC8E1-E958-4AE0-826C-09BA7D19705C}" type="presOf" srcId="{841BF480-52F1-4EDC-82A0-3A9701501553}" destId="{8990A114-3ACB-4B42-9B00-C647661F8236}" srcOrd="0" destOrd="0" presId="urn:microsoft.com/office/officeart/2005/8/layout/default"/>
    <dgm:cxn modelId="{281E9C2D-58CD-4A10-B82D-2694711D219A}" type="presParOf" srcId="{48D849F6-F4F1-48F2-89EC-B2D307BFDD88}" destId="{60081139-1E2C-47DC-AFA8-367A05967189}" srcOrd="0" destOrd="0" presId="urn:microsoft.com/office/officeart/2005/8/layout/default"/>
    <dgm:cxn modelId="{A79EB830-802F-4147-B0ED-171442B811AF}" type="presParOf" srcId="{48D849F6-F4F1-48F2-89EC-B2D307BFDD88}" destId="{2ECCF5D7-F299-465F-9825-32EEBD4F5C28}" srcOrd="1" destOrd="0" presId="urn:microsoft.com/office/officeart/2005/8/layout/default"/>
    <dgm:cxn modelId="{95EEC101-752E-4577-89ED-E9B229143EFD}" type="presParOf" srcId="{48D849F6-F4F1-48F2-89EC-B2D307BFDD88}" destId="{8990A114-3ACB-4B42-9B00-C647661F8236}" srcOrd="2" destOrd="0" presId="urn:microsoft.com/office/officeart/2005/8/layout/default"/>
    <dgm:cxn modelId="{49361CF4-C642-4D7C-9B8C-AF35DFE33202}" type="presParOf" srcId="{48D849F6-F4F1-48F2-89EC-B2D307BFDD88}" destId="{5E260F09-85B2-4365-9256-2E0A6B876282}" srcOrd="3" destOrd="0" presId="urn:microsoft.com/office/officeart/2005/8/layout/default"/>
    <dgm:cxn modelId="{311B0193-7E70-4202-8D27-AB879AB5E55C}" type="presParOf" srcId="{48D849F6-F4F1-48F2-89EC-B2D307BFDD88}" destId="{17550879-EC98-4D56-A41C-D6EE67CD2887}" srcOrd="4" destOrd="0" presId="urn:microsoft.com/office/officeart/2005/8/layout/default"/>
    <dgm:cxn modelId="{0D0847B7-5467-4554-955F-D2C89FC5E774}" type="presParOf" srcId="{48D849F6-F4F1-48F2-89EC-B2D307BFDD88}" destId="{EFA4648F-60D5-4358-9554-E27BB974CA86}" srcOrd="5" destOrd="0" presId="urn:microsoft.com/office/officeart/2005/8/layout/default"/>
    <dgm:cxn modelId="{F98A15FE-B445-4618-81A0-CAA4E0F2294E}" type="presParOf" srcId="{48D849F6-F4F1-48F2-89EC-B2D307BFDD88}" destId="{0AABE897-D260-4A5E-BB85-0ED9D7E71BE2}"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78B01C-B681-43D1-BB24-E589E9E1621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1AD38C1A-4A40-4F11-8DAF-B49078C5D265}">
      <dgm:prSet phldrT="[Text]" custT="1"/>
      <dgm:spPr/>
      <dgm:t>
        <a:bodyPr/>
        <a:lstStyle/>
        <a:p>
          <a:r>
            <a:rPr lang="en-ZA" sz="2400">
              <a:solidFill>
                <a:srgbClr val="000000"/>
              </a:solidFill>
            </a:rPr>
            <a:t>The audience</a:t>
          </a:r>
        </a:p>
      </dgm:t>
    </dgm:pt>
    <dgm:pt modelId="{73CB562F-4A9C-4C02-AEDB-A056037D89B6}" type="parTrans" cxnId="{6BDA6FCF-F3B5-4C88-BB53-D899521E52EE}">
      <dgm:prSet/>
      <dgm:spPr/>
      <dgm:t>
        <a:bodyPr/>
        <a:lstStyle/>
        <a:p>
          <a:endParaRPr lang="en-ZA"/>
        </a:p>
      </dgm:t>
    </dgm:pt>
    <dgm:pt modelId="{54777731-4A41-4C53-9045-C8D06F4F92C0}" type="sibTrans" cxnId="{6BDA6FCF-F3B5-4C88-BB53-D899521E52EE}">
      <dgm:prSet/>
      <dgm:spPr/>
      <dgm:t>
        <a:bodyPr/>
        <a:lstStyle/>
        <a:p>
          <a:endParaRPr lang="en-ZA"/>
        </a:p>
      </dgm:t>
    </dgm:pt>
    <dgm:pt modelId="{C68A3EF5-1DE5-4081-BB83-9F8CC6084350}">
      <dgm:prSet custT="1"/>
      <dgm:spPr/>
      <dgm:t>
        <a:bodyPr/>
        <a:lstStyle/>
        <a:p>
          <a:r>
            <a:rPr lang="en-ZA" sz="2400">
              <a:solidFill>
                <a:srgbClr val="000000"/>
              </a:solidFill>
            </a:rPr>
            <a:t>The message</a:t>
          </a:r>
        </a:p>
      </dgm:t>
    </dgm:pt>
    <dgm:pt modelId="{F13F703E-5166-4EF4-B725-72FB366F14E4}" type="parTrans" cxnId="{0A53F540-98BB-41BC-A97D-20349AFB56BC}">
      <dgm:prSet/>
      <dgm:spPr/>
      <dgm:t>
        <a:bodyPr/>
        <a:lstStyle/>
        <a:p>
          <a:endParaRPr lang="en-ZA"/>
        </a:p>
      </dgm:t>
    </dgm:pt>
    <dgm:pt modelId="{A433A25F-9A80-4586-8125-37E4ABFD9568}" type="sibTrans" cxnId="{0A53F540-98BB-41BC-A97D-20349AFB56BC}">
      <dgm:prSet/>
      <dgm:spPr/>
      <dgm:t>
        <a:bodyPr/>
        <a:lstStyle/>
        <a:p>
          <a:endParaRPr lang="en-ZA"/>
        </a:p>
      </dgm:t>
    </dgm:pt>
    <dgm:pt modelId="{F3F7EA44-6224-4042-9709-8737BA5B4831}">
      <dgm:prSet custT="1"/>
      <dgm:spPr/>
      <dgm:t>
        <a:bodyPr/>
        <a:lstStyle/>
        <a:p>
          <a:r>
            <a:rPr lang="en-GB" sz="2400">
              <a:solidFill>
                <a:srgbClr val="000000"/>
              </a:solidFill>
            </a:rPr>
            <a:t>The platform used for Distribution of the Story</a:t>
          </a:r>
          <a:endParaRPr lang="en-ZA" sz="2400">
            <a:solidFill>
              <a:srgbClr val="000000"/>
            </a:solidFill>
          </a:endParaRPr>
        </a:p>
      </dgm:t>
    </dgm:pt>
    <dgm:pt modelId="{545B0671-C7D1-4A50-BED2-D453BFBA7630}" type="parTrans" cxnId="{E3E89AAB-1787-45EF-B400-55BD90EBFCC7}">
      <dgm:prSet/>
      <dgm:spPr/>
      <dgm:t>
        <a:bodyPr/>
        <a:lstStyle/>
        <a:p>
          <a:endParaRPr lang="en-ZA"/>
        </a:p>
      </dgm:t>
    </dgm:pt>
    <dgm:pt modelId="{425428EC-29BF-46DD-ADFD-E6CB5F7F2407}" type="sibTrans" cxnId="{E3E89AAB-1787-45EF-B400-55BD90EBFCC7}">
      <dgm:prSet/>
      <dgm:spPr/>
      <dgm:t>
        <a:bodyPr/>
        <a:lstStyle/>
        <a:p>
          <a:endParaRPr lang="en-ZA"/>
        </a:p>
      </dgm:t>
    </dgm:pt>
    <dgm:pt modelId="{09A75C0B-F67B-4E06-B254-FB9EA70F91A6}" type="pres">
      <dgm:prSet presAssocID="{8478B01C-B681-43D1-BB24-E589E9E16210}" presName="Name0" presStyleCnt="0">
        <dgm:presLayoutVars>
          <dgm:dir/>
          <dgm:resizeHandles val="exact"/>
        </dgm:presLayoutVars>
      </dgm:prSet>
      <dgm:spPr/>
    </dgm:pt>
    <dgm:pt modelId="{E4666D55-429E-4A27-A1D1-871623D74C4C}" type="pres">
      <dgm:prSet presAssocID="{1AD38C1A-4A40-4F11-8DAF-B49078C5D265}" presName="Name5" presStyleLbl="vennNode1" presStyleIdx="0" presStyleCnt="3" custScaleX="110375">
        <dgm:presLayoutVars>
          <dgm:bulletEnabled val="1"/>
        </dgm:presLayoutVars>
      </dgm:prSet>
      <dgm:spPr/>
    </dgm:pt>
    <dgm:pt modelId="{62B31BCF-0008-4734-A8EA-289EA9733381}" type="pres">
      <dgm:prSet presAssocID="{54777731-4A41-4C53-9045-C8D06F4F92C0}" presName="space" presStyleCnt="0"/>
      <dgm:spPr/>
    </dgm:pt>
    <dgm:pt modelId="{B27D2DEA-4D99-4C54-B5C7-81EFA37AE9EB}" type="pres">
      <dgm:prSet presAssocID="{C68A3EF5-1DE5-4081-BB83-9F8CC6084350}" presName="Name5" presStyleLbl="vennNode1" presStyleIdx="1" presStyleCnt="3" custScaleX="110375">
        <dgm:presLayoutVars>
          <dgm:bulletEnabled val="1"/>
        </dgm:presLayoutVars>
      </dgm:prSet>
      <dgm:spPr/>
    </dgm:pt>
    <dgm:pt modelId="{5DEFFBF4-FA0E-4E38-BC98-FE5E09A47BE2}" type="pres">
      <dgm:prSet presAssocID="{A433A25F-9A80-4586-8125-37E4ABFD9568}" presName="space" presStyleCnt="0"/>
      <dgm:spPr/>
    </dgm:pt>
    <dgm:pt modelId="{96586F5F-31C0-4A86-A1F1-0BB769A7E62F}" type="pres">
      <dgm:prSet presAssocID="{F3F7EA44-6224-4042-9709-8737BA5B4831}" presName="Name5" presStyleLbl="vennNode1" presStyleIdx="2" presStyleCnt="3" custScaleX="110375">
        <dgm:presLayoutVars>
          <dgm:bulletEnabled val="1"/>
        </dgm:presLayoutVars>
      </dgm:prSet>
      <dgm:spPr/>
    </dgm:pt>
  </dgm:ptLst>
  <dgm:cxnLst>
    <dgm:cxn modelId="{0A53F540-98BB-41BC-A97D-20349AFB56BC}" srcId="{8478B01C-B681-43D1-BB24-E589E9E16210}" destId="{C68A3EF5-1DE5-4081-BB83-9F8CC6084350}" srcOrd="1" destOrd="0" parTransId="{F13F703E-5166-4EF4-B725-72FB366F14E4}" sibTransId="{A433A25F-9A80-4586-8125-37E4ABFD9568}"/>
    <dgm:cxn modelId="{81BBC65E-B385-4EF7-9132-F4B63D181454}" type="presOf" srcId="{F3F7EA44-6224-4042-9709-8737BA5B4831}" destId="{96586F5F-31C0-4A86-A1F1-0BB769A7E62F}" srcOrd="0" destOrd="0" presId="urn:microsoft.com/office/officeart/2005/8/layout/venn3"/>
    <dgm:cxn modelId="{1CE25149-A48D-4FFE-8B02-1BD68BEC7225}" type="presOf" srcId="{1AD38C1A-4A40-4F11-8DAF-B49078C5D265}" destId="{E4666D55-429E-4A27-A1D1-871623D74C4C}" srcOrd="0" destOrd="0" presId="urn:microsoft.com/office/officeart/2005/8/layout/venn3"/>
    <dgm:cxn modelId="{6E29E39F-E1D4-4427-97D4-69A80EDFE817}" type="presOf" srcId="{8478B01C-B681-43D1-BB24-E589E9E16210}" destId="{09A75C0B-F67B-4E06-B254-FB9EA70F91A6}" srcOrd="0" destOrd="0" presId="urn:microsoft.com/office/officeart/2005/8/layout/venn3"/>
    <dgm:cxn modelId="{EDD758A9-DD6D-4527-A1C0-F2B18BFB90AF}" type="presOf" srcId="{C68A3EF5-1DE5-4081-BB83-9F8CC6084350}" destId="{B27D2DEA-4D99-4C54-B5C7-81EFA37AE9EB}" srcOrd="0" destOrd="0" presId="urn:microsoft.com/office/officeart/2005/8/layout/venn3"/>
    <dgm:cxn modelId="{E3E89AAB-1787-45EF-B400-55BD90EBFCC7}" srcId="{8478B01C-B681-43D1-BB24-E589E9E16210}" destId="{F3F7EA44-6224-4042-9709-8737BA5B4831}" srcOrd="2" destOrd="0" parTransId="{545B0671-C7D1-4A50-BED2-D453BFBA7630}" sibTransId="{425428EC-29BF-46DD-ADFD-E6CB5F7F2407}"/>
    <dgm:cxn modelId="{6BDA6FCF-F3B5-4C88-BB53-D899521E52EE}" srcId="{8478B01C-B681-43D1-BB24-E589E9E16210}" destId="{1AD38C1A-4A40-4F11-8DAF-B49078C5D265}" srcOrd="0" destOrd="0" parTransId="{73CB562F-4A9C-4C02-AEDB-A056037D89B6}" sibTransId="{54777731-4A41-4C53-9045-C8D06F4F92C0}"/>
    <dgm:cxn modelId="{091C4F83-C2C0-4324-AB89-879798BA54CA}" type="presParOf" srcId="{09A75C0B-F67B-4E06-B254-FB9EA70F91A6}" destId="{E4666D55-429E-4A27-A1D1-871623D74C4C}" srcOrd="0" destOrd="0" presId="urn:microsoft.com/office/officeart/2005/8/layout/venn3"/>
    <dgm:cxn modelId="{24BBCD63-453E-4E6A-AC90-C5594E62081F}" type="presParOf" srcId="{09A75C0B-F67B-4E06-B254-FB9EA70F91A6}" destId="{62B31BCF-0008-4734-A8EA-289EA9733381}" srcOrd="1" destOrd="0" presId="urn:microsoft.com/office/officeart/2005/8/layout/venn3"/>
    <dgm:cxn modelId="{B99E798D-0E7A-4210-B97B-A2C48661836F}" type="presParOf" srcId="{09A75C0B-F67B-4E06-B254-FB9EA70F91A6}" destId="{B27D2DEA-4D99-4C54-B5C7-81EFA37AE9EB}" srcOrd="2" destOrd="0" presId="urn:microsoft.com/office/officeart/2005/8/layout/venn3"/>
    <dgm:cxn modelId="{69999C81-C086-47DB-8233-87FA3F1004DA}" type="presParOf" srcId="{09A75C0B-F67B-4E06-B254-FB9EA70F91A6}" destId="{5DEFFBF4-FA0E-4E38-BC98-FE5E09A47BE2}" srcOrd="3" destOrd="0" presId="urn:microsoft.com/office/officeart/2005/8/layout/venn3"/>
    <dgm:cxn modelId="{D46DBABD-85B2-4422-B18D-EFAD07B0A06E}" type="presParOf" srcId="{09A75C0B-F67B-4E06-B254-FB9EA70F91A6}" destId="{96586F5F-31C0-4A86-A1F1-0BB769A7E62F}" srcOrd="4"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49CCFE-FC98-441E-AFCF-12E6D9E6FE6A}" type="doc">
      <dgm:prSet loTypeId="urn:microsoft.com/office/officeart/2005/8/layout/hChevron3" loCatId="process" qsTypeId="urn:microsoft.com/office/officeart/2005/8/quickstyle/simple5" qsCatId="simple" csTypeId="urn:microsoft.com/office/officeart/2005/8/colors/accent1_2" csCatId="accent1" phldr="1"/>
      <dgm:spPr/>
      <dgm:t>
        <a:bodyPr/>
        <a:lstStyle/>
        <a:p>
          <a:endParaRPr lang="en-ZA"/>
        </a:p>
      </dgm:t>
    </dgm:pt>
    <dgm:pt modelId="{FEC2146F-B598-4DFD-85E8-A1F73F690A6E}">
      <dgm:prSet phldrT="[Text]" custT="1"/>
      <dgm:spPr/>
      <dgm:t>
        <a:bodyPr/>
        <a:lstStyle/>
        <a:p>
          <a:r>
            <a:rPr lang="en-ZA" sz="2400">
              <a:effectLst>
                <a:outerShdw blurRad="38100" dist="38100" dir="2700000" algn="tl">
                  <a:srgbClr val="000000">
                    <a:alpha val="43137"/>
                  </a:srgbClr>
                </a:outerShdw>
              </a:effectLst>
            </a:rPr>
            <a:t>Trello</a:t>
          </a:r>
        </a:p>
      </dgm:t>
    </dgm:pt>
    <dgm:pt modelId="{B660E804-DF08-400E-A195-4D1053E0E132}" type="parTrans" cxnId="{6C4C6F64-14D5-40A7-8A4B-0F301F1ED2AA}">
      <dgm:prSet/>
      <dgm:spPr/>
      <dgm:t>
        <a:bodyPr/>
        <a:lstStyle/>
        <a:p>
          <a:endParaRPr lang="en-ZA"/>
        </a:p>
      </dgm:t>
    </dgm:pt>
    <dgm:pt modelId="{7E47810C-9E19-446F-8D9B-639EA44D3113}" type="sibTrans" cxnId="{6C4C6F64-14D5-40A7-8A4B-0F301F1ED2AA}">
      <dgm:prSet/>
      <dgm:spPr/>
      <dgm:t>
        <a:bodyPr/>
        <a:lstStyle/>
        <a:p>
          <a:endParaRPr lang="en-ZA"/>
        </a:p>
      </dgm:t>
    </dgm:pt>
    <dgm:pt modelId="{91026905-4377-448D-9F3C-414AB21749D8}">
      <dgm:prSet phldrT="[Text]" custT="1"/>
      <dgm:spPr/>
      <dgm:t>
        <a:bodyPr/>
        <a:lstStyle/>
        <a:p>
          <a:r>
            <a:rPr lang="en-ZA" sz="2400" dirty="0">
              <a:effectLst>
                <a:outerShdw blurRad="38100" dist="38100" dir="2700000" algn="tl">
                  <a:srgbClr val="000000">
                    <a:alpha val="43137"/>
                  </a:srgbClr>
                </a:outerShdw>
              </a:effectLst>
            </a:rPr>
            <a:t>Asana</a:t>
          </a:r>
        </a:p>
      </dgm:t>
    </dgm:pt>
    <dgm:pt modelId="{04D57FEB-5B3C-4758-AF68-5A36F6448086}" type="parTrans" cxnId="{02EFAD29-3558-464F-9E9B-3A1C521808F5}">
      <dgm:prSet/>
      <dgm:spPr/>
      <dgm:t>
        <a:bodyPr/>
        <a:lstStyle/>
        <a:p>
          <a:endParaRPr lang="en-ZA"/>
        </a:p>
      </dgm:t>
    </dgm:pt>
    <dgm:pt modelId="{F6DFED40-5E71-4C5D-A7A6-C28BCE165A01}" type="sibTrans" cxnId="{02EFAD29-3558-464F-9E9B-3A1C521808F5}">
      <dgm:prSet/>
      <dgm:spPr/>
      <dgm:t>
        <a:bodyPr/>
        <a:lstStyle/>
        <a:p>
          <a:endParaRPr lang="en-ZA"/>
        </a:p>
      </dgm:t>
    </dgm:pt>
    <dgm:pt modelId="{7920CD46-876A-45D1-81D4-DE1F90917025}">
      <dgm:prSet phldrT="[Text]" custT="1"/>
      <dgm:spPr/>
      <dgm:t>
        <a:bodyPr/>
        <a:lstStyle/>
        <a:p>
          <a:r>
            <a:rPr lang="en-ZA" sz="2400">
              <a:effectLst>
                <a:outerShdw blurRad="38100" dist="38100" dir="2700000" algn="tl">
                  <a:srgbClr val="000000">
                    <a:alpha val="43137"/>
                  </a:srgbClr>
                </a:outerShdw>
              </a:effectLst>
            </a:rPr>
            <a:t>Monday.com</a:t>
          </a:r>
        </a:p>
      </dgm:t>
    </dgm:pt>
    <dgm:pt modelId="{0FDB484A-9278-49BD-A405-9EB8FEB5C6B0}" type="parTrans" cxnId="{0413BCFD-EB4A-4FBD-BCB7-097054373DBB}">
      <dgm:prSet/>
      <dgm:spPr/>
      <dgm:t>
        <a:bodyPr/>
        <a:lstStyle/>
        <a:p>
          <a:endParaRPr lang="en-ZA"/>
        </a:p>
      </dgm:t>
    </dgm:pt>
    <dgm:pt modelId="{6CEB3F5F-822E-4EBE-B113-D3BD8244BB65}" type="sibTrans" cxnId="{0413BCFD-EB4A-4FBD-BCB7-097054373DBB}">
      <dgm:prSet/>
      <dgm:spPr/>
      <dgm:t>
        <a:bodyPr/>
        <a:lstStyle/>
        <a:p>
          <a:endParaRPr lang="en-ZA"/>
        </a:p>
      </dgm:t>
    </dgm:pt>
    <dgm:pt modelId="{1648C389-F385-47D2-B11A-D189067B39B1}" type="pres">
      <dgm:prSet presAssocID="{8E49CCFE-FC98-441E-AFCF-12E6D9E6FE6A}" presName="Name0" presStyleCnt="0">
        <dgm:presLayoutVars>
          <dgm:dir/>
          <dgm:resizeHandles val="exact"/>
        </dgm:presLayoutVars>
      </dgm:prSet>
      <dgm:spPr/>
    </dgm:pt>
    <dgm:pt modelId="{88147CD4-04EA-4AEF-843C-E2CBC7457770}" type="pres">
      <dgm:prSet presAssocID="{FEC2146F-B598-4DFD-85E8-A1F73F690A6E}" presName="parTxOnly" presStyleLbl="node1" presStyleIdx="0" presStyleCnt="3">
        <dgm:presLayoutVars>
          <dgm:bulletEnabled val="1"/>
        </dgm:presLayoutVars>
      </dgm:prSet>
      <dgm:spPr/>
    </dgm:pt>
    <dgm:pt modelId="{8482DA14-BDDD-4D5E-B5AB-60DACA80CB9C}" type="pres">
      <dgm:prSet presAssocID="{7E47810C-9E19-446F-8D9B-639EA44D3113}" presName="parSpace" presStyleCnt="0"/>
      <dgm:spPr/>
    </dgm:pt>
    <dgm:pt modelId="{D3402497-6BB6-4A6F-90DB-DAF71DC85B2D}" type="pres">
      <dgm:prSet presAssocID="{91026905-4377-448D-9F3C-414AB21749D8}" presName="parTxOnly" presStyleLbl="node1" presStyleIdx="1" presStyleCnt="3" custLinFactNeighborY="24242">
        <dgm:presLayoutVars>
          <dgm:bulletEnabled val="1"/>
        </dgm:presLayoutVars>
      </dgm:prSet>
      <dgm:spPr/>
    </dgm:pt>
    <dgm:pt modelId="{DD04F781-699C-4F96-93ED-624EBD2C713E}" type="pres">
      <dgm:prSet presAssocID="{F6DFED40-5E71-4C5D-A7A6-C28BCE165A01}" presName="parSpace" presStyleCnt="0"/>
      <dgm:spPr/>
    </dgm:pt>
    <dgm:pt modelId="{2043CC53-992C-4DCC-968C-71729E7E84B5}" type="pres">
      <dgm:prSet presAssocID="{7920CD46-876A-45D1-81D4-DE1F90917025}" presName="parTxOnly" presStyleLbl="node1" presStyleIdx="2" presStyleCnt="3" custLinFactNeighborX="572" custLinFactNeighborY="13854">
        <dgm:presLayoutVars>
          <dgm:bulletEnabled val="1"/>
        </dgm:presLayoutVars>
      </dgm:prSet>
      <dgm:spPr/>
    </dgm:pt>
  </dgm:ptLst>
  <dgm:cxnLst>
    <dgm:cxn modelId="{D8527A14-9110-426C-9E48-9CC8406740C2}" type="presOf" srcId="{7920CD46-876A-45D1-81D4-DE1F90917025}" destId="{2043CC53-992C-4DCC-968C-71729E7E84B5}" srcOrd="0" destOrd="0" presId="urn:microsoft.com/office/officeart/2005/8/layout/hChevron3"/>
    <dgm:cxn modelId="{8B03581A-644B-42E1-B326-217191842872}" type="presOf" srcId="{8E49CCFE-FC98-441E-AFCF-12E6D9E6FE6A}" destId="{1648C389-F385-47D2-B11A-D189067B39B1}" srcOrd="0" destOrd="0" presId="urn:microsoft.com/office/officeart/2005/8/layout/hChevron3"/>
    <dgm:cxn modelId="{26937B27-ED8D-44CC-8F74-763E9DCF1C1A}" type="presOf" srcId="{FEC2146F-B598-4DFD-85E8-A1F73F690A6E}" destId="{88147CD4-04EA-4AEF-843C-E2CBC7457770}" srcOrd="0" destOrd="0" presId="urn:microsoft.com/office/officeart/2005/8/layout/hChevron3"/>
    <dgm:cxn modelId="{02EFAD29-3558-464F-9E9B-3A1C521808F5}" srcId="{8E49CCFE-FC98-441E-AFCF-12E6D9E6FE6A}" destId="{91026905-4377-448D-9F3C-414AB21749D8}" srcOrd="1" destOrd="0" parTransId="{04D57FEB-5B3C-4758-AF68-5A36F6448086}" sibTransId="{F6DFED40-5E71-4C5D-A7A6-C28BCE165A01}"/>
    <dgm:cxn modelId="{6C4C6F64-14D5-40A7-8A4B-0F301F1ED2AA}" srcId="{8E49CCFE-FC98-441E-AFCF-12E6D9E6FE6A}" destId="{FEC2146F-B598-4DFD-85E8-A1F73F690A6E}" srcOrd="0" destOrd="0" parTransId="{B660E804-DF08-400E-A195-4D1053E0E132}" sibTransId="{7E47810C-9E19-446F-8D9B-639EA44D3113}"/>
    <dgm:cxn modelId="{E266207D-8824-4886-92EA-C492008B38D6}" type="presOf" srcId="{91026905-4377-448D-9F3C-414AB21749D8}" destId="{D3402497-6BB6-4A6F-90DB-DAF71DC85B2D}" srcOrd="0" destOrd="0" presId="urn:microsoft.com/office/officeart/2005/8/layout/hChevron3"/>
    <dgm:cxn modelId="{0413BCFD-EB4A-4FBD-BCB7-097054373DBB}" srcId="{8E49CCFE-FC98-441E-AFCF-12E6D9E6FE6A}" destId="{7920CD46-876A-45D1-81D4-DE1F90917025}" srcOrd="2" destOrd="0" parTransId="{0FDB484A-9278-49BD-A405-9EB8FEB5C6B0}" sibTransId="{6CEB3F5F-822E-4EBE-B113-D3BD8244BB65}"/>
    <dgm:cxn modelId="{9142C08D-CF08-4ED6-B464-0003A9DDE480}" type="presParOf" srcId="{1648C389-F385-47D2-B11A-D189067B39B1}" destId="{88147CD4-04EA-4AEF-843C-E2CBC7457770}" srcOrd="0" destOrd="0" presId="urn:microsoft.com/office/officeart/2005/8/layout/hChevron3"/>
    <dgm:cxn modelId="{490C05B7-CDAC-4221-AAF8-995418BA4C64}" type="presParOf" srcId="{1648C389-F385-47D2-B11A-D189067B39B1}" destId="{8482DA14-BDDD-4D5E-B5AB-60DACA80CB9C}" srcOrd="1" destOrd="0" presId="urn:microsoft.com/office/officeart/2005/8/layout/hChevron3"/>
    <dgm:cxn modelId="{27C18F11-01BC-4545-A667-5135B75F461C}" type="presParOf" srcId="{1648C389-F385-47D2-B11A-D189067B39B1}" destId="{D3402497-6BB6-4A6F-90DB-DAF71DC85B2D}" srcOrd="2" destOrd="0" presId="urn:microsoft.com/office/officeart/2005/8/layout/hChevron3"/>
    <dgm:cxn modelId="{6E550F84-2443-4EB8-AA2A-BD8FBC9AEA97}" type="presParOf" srcId="{1648C389-F385-47D2-B11A-D189067B39B1}" destId="{DD04F781-699C-4F96-93ED-624EBD2C713E}" srcOrd="3" destOrd="0" presId="urn:microsoft.com/office/officeart/2005/8/layout/hChevron3"/>
    <dgm:cxn modelId="{DEA95331-2139-4A3B-8D07-7D4FDC7E8A1C}" type="presParOf" srcId="{1648C389-F385-47D2-B11A-D189067B39B1}" destId="{2043CC53-992C-4DCC-968C-71729E7E84B5}"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AECBD4-9F6A-441D-93B3-3F0A0AB59D18}" type="doc">
      <dgm:prSet loTypeId="urn:microsoft.com/office/officeart/2005/8/layout/hProcess11" loCatId="process" qsTypeId="urn:microsoft.com/office/officeart/2005/8/quickstyle/simple1" qsCatId="simple" csTypeId="urn:microsoft.com/office/officeart/2005/8/colors/accent1_2" csCatId="accent1" phldr="1"/>
      <dgm:spPr/>
    </dgm:pt>
    <dgm:pt modelId="{0145A47F-1282-423A-8F47-1048B668AE4D}">
      <dgm:prSet phldrT="[Text]" custT="1"/>
      <dgm:spPr/>
      <dgm:t>
        <a:bodyPr/>
        <a:lstStyle/>
        <a:p>
          <a:pPr algn="ctr"/>
          <a:r>
            <a:rPr lang="en-GB" sz="2400">
              <a:solidFill>
                <a:srgbClr val="000000"/>
              </a:solidFill>
              <a:effectLst/>
            </a:rPr>
            <a:t>Dropbox</a:t>
          </a:r>
          <a:endParaRPr lang="en-ZA" sz="2400">
            <a:solidFill>
              <a:srgbClr val="000000"/>
            </a:solidFill>
            <a:effectLst/>
          </a:endParaRPr>
        </a:p>
      </dgm:t>
    </dgm:pt>
    <dgm:pt modelId="{9FD5276A-D0FF-4E34-8D68-A5F392A73921}" type="parTrans" cxnId="{30D7A3F7-3079-4EF9-9495-21BC89617385}">
      <dgm:prSet/>
      <dgm:spPr/>
      <dgm:t>
        <a:bodyPr/>
        <a:lstStyle/>
        <a:p>
          <a:pPr algn="ctr"/>
          <a:endParaRPr lang="en-ZA"/>
        </a:p>
      </dgm:t>
    </dgm:pt>
    <dgm:pt modelId="{0EA8AE2D-73EF-4D6D-9B5B-6FEA27A1ABA5}" type="sibTrans" cxnId="{30D7A3F7-3079-4EF9-9495-21BC89617385}">
      <dgm:prSet/>
      <dgm:spPr/>
      <dgm:t>
        <a:bodyPr/>
        <a:lstStyle/>
        <a:p>
          <a:pPr algn="ctr"/>
          <a:endParaRPr lang="en-ZA"/>
        </a:p>
      </dgm:t>
    </dgm:pt>
    <dgm:pt modelId="{8B0E7BC2-925B-4D7A-B04B-399541E259D4}">
      <dgm:prSet phldrT="[Text]" custT="1"/>
      <dgm:spPr/>
      <dgm:t>
        <a:bodyPr/>
        <a:lstStyle/>
        <a:p>
          <a:pPr algn="ctr"/>
          <a:r>
            <a:rPr lang="en-GB" sz="2400">
              <a:solidFill>
                <a:srgbClr val="000000"/>
              </a:solidFill>
              <a:effectLst/>
            </a:rPr>
            <a:t>Google Drive</a:t>
          </a:r>
          <a:endParaRPr lang="en-ZA" sz="2400">
            <a:solidFill>
              <a:srgbClr val="000000"/>
            </a:solidFill>
            <a:effectLst/>
          </a:endParaRPr>
        </a:p>
      </dgm:t>
    </dgm:pt>
    <dgm:pt modelId="{F8291A1D-BE4C-4BC4-9E39-99392EE7B7AC}" type="parTrans" cxnId="{941BCACB-80EC-47EF-9ACB-63AA38D5E264}">
      <dgm:prSet/>
      <dgm:spPr/>
      <dgm:t>
        <a:bodyPr/>
        <a:lstStyle/>
        <a:p>
          <a:pPr algn="ctr"/>
          <a:endParaRPr lang="en-ZA"/>
        </a:p>
      </dgm:t>
    </dgm:pt>
    <dgm:pt modelId="{E2A81483-A95D-4E87-8F4A-489D512662AC}" type="sibTrans" cxnId="{941BCACB-80EC-47EF-9ACB-63AA38D5E264}">
      <dgm:prSet/>
      <dgm:spPr/>
      <dgm:t>
        <a:bodyPr/>
        <a:lstStyle/>
        <a:p>
          <a:pPr algn="ctr"/>
          <a:endParaRPr lang="en-ZA"/>
        </a:p>
      </dgm:t>
    </dgm:pt>
    <dgm:pt modelId="{5AD72305-1C4B-4960-B9A7-A451880B91AC}">
      <dgm:prSet phldrT="[Text]" custT="1"/>
      <dgm:spPr/>
      <dgm:t>
        <a:bodyPr/>
        <a:lstStyle/>
        <a:p>
          <a:pPr algn="ctr"/>
          <a:r>
            <a:rPr lang="en-GB" sz="2400">
              <a:solidFill>
                <a:srgbClr val="000000"/>
              </a:solidFill>
              <a:effectLst/>
            </a:rPr>
            <a:t>One Drive</a:t>
          </a:r>
          <a:endParaRPr lang="en-ZA" sz="2400">
            <a:solidFill>
              <a:srgbClr val="000000"/>
            </a:solidFill>
            <a:effectLst/>
          </a:endParaRPr>
        </a:p>
      </dgm:t>
    </dgm:pt>
    <dgm:pt modelId="{59FD5A00-747C-4E22-A1DB-17C137201A67}" type="parTrans" cxnId="{49756EF8-8D42-4C6D-AFFB-1A320836D5CB}">
      <dgm:prSet/>
      <dgm:spPr/>
      <dgm:t>
        <a:bodyPr/>
        <a:lstStyle/>
        <a:p>
          <a:pPr algn="ctr"/>
          <a:endParaRPr lang="en-ZA"/>
        </a:p>
      </dgm:t>
    </dgm:pt>
    <dgm:pt modelId="{CCDB829D-5F65-40C6-B41C-B20236C5D006}" type="sibTrans" cxnId="{49756EF8-8D42-4C6D-AFFB-1A320836D5CB}">
      <dgm:prSet/>
      <dgm:spPr/>
      <dgm:t>
        <a:bodyPr/>
        <a:lstStyle/>
        <a:p>
          <a:pPr algn="ctr"/>
          <a:endParaRPr lang="en-ZA"/>
        </a:p>
      </dgm:t>
    </dgm:pt>
    <dgm:pt modelId="{5F61971A-7968-4C30-BA13-4D0BCC0A90F8}" type="pres">
      <dgm:prSet presAssocID="{B3AECBD4-9F6A-441D-93B3-3F0A0AB59D18}" presName="Name0" presStyleCnt="0">
        <dgm:presLayoutVars>
          <dgm:dir/>
          <dgm:resizeHandles val="exact"/>
        </dgm:presLayoutVars>
      </dgm:prSet>
      <dgm:spPr/>
    </dgm:pt>
    <dgm:pt modelId="{736A049E-23B9-4E45-B41F-D6EE7304BF98}" type="pres">
      <dgm:prSet presAssocID="{B3AECBD4-9F6A-441D-93B3-3F0A0AB59D18}" presName="arrow" presStyleLbl="bgShp" presStyleIdx="0" presStyleCnt="1"/>
      <dgm:spPr/>
    </dgm:pt>
    <dgm:pt modelId="{9231CDFB-82E7-4BFB-9CDE-D2E633F66FEF}" type="pres">
      <dgm:prSet presAssocID="{B3AECBD4-9F6A-441D-93B3-3F0A0AB59D18}" presName="points" presStyleCnt="0"/>
      <dgm:spPr/>
    </dgm:pt>
    <dgm:pt modelId="{55F7866C-C5D4-4818-8D8A-0ECF9C6BAF38}" type="pres">
      <dgm:prSet presAssocID="{0145A47F-1282-423A-8F47-1048B668AE4D}" presName="compositeA" presStyleCnt="0"/>
      <dgm:spPr/>
    </dgm:pt>
    <dgm:pt modelId="{3AF7A6B6-1CFE-46FD-B789-E31F0DB14CF2}" type="pres">
      <dgm:prSet presAssocID="{0145A47F-1282-423A-8F47-1048B668AE4D}" presName="textA" presStyleLbl="revTx" presStyleIdx="0" presStyleCnt="3">
        <dgm:presLayoutVars>
          <dgm:bulletEnabled val="1"/>
        </dgm:presLayoutVars>
      </dgm:prSet>
      <dgm:spPr/>
    </dgm:pt>
    <dgm:pt modelId="{C95CDA5D-172E-415B-969E-8C54D166A163}" type="pres">
      <dgm:prSet presAssocID="{0145A47F-1282-423A-8F47-1048B668AE4D}" presName="circleA" presStyleLbl="node1" presStyleIdx="0" presStyleCnt="3"/>
      <dgm:spPr/>
    </dgm:pt>
    <dgm:pt modelId="{591CEC80-5A12-40DC-B3C4-611DD68A6734}" type="pres">
      <dgm:prSet presAssocID="{0145A47F-1282-423A-8F47-1048B668AE4D}" presName="spaceA" presStyleCnt="0"/>
      <dgm:spPr/>
    </dgm:pt>
    <dgm:pt modelId="{CFC646CA-F3EF-4436-BA5A-0C03F524BBD5}" type="pres">
      <dgm:prSet presAssocID="{0EA8AE2D-73EF-4D6D-9B5B-6FEA27A1ABA5}" presName="space" presStyleCnt="0"/>
      <dgm:spPr/>
    </dgm:pt>
    <dgm:pt modelId="{DF93D0A6-B9CD-42B7-8EB9-2CC6AF9E629F}" type="pres">
      <dgm:prSet presAssocID="{8B0E7BC2-925B-4D7A-B04B-399541E259D4}" presName="compositeB" presStyleCnt="0"/>
      <dgm:spPr/>
    </dgm:pt>
    <dgm:pt modelId="{CE2D534D-2C9C-4226-8DE5-FFEE09CF8972}" type="pres">
      <dgm:prSet presAssocID="{8B0E7BC2-925B-4D7A-B04B-399541E259D4}" presName="textB" presStyleLbl="revTx" presStyleIdx="1" presStyleCnt="3">
        <dgm:presLayoutVars>
          <dgm:bulletEnabled val="1"/>
        </dgm:presLayoutVars>
      </dgm:prSet>
      <dgm:spPr/>
    </dgm:pt>
    <dgm:pt modelId="{C5B33332-1E87-4C88-AF51-E4648A11B462}" type="pres">
      <dgm:prSet presAssocID="{8B0E7BC2-925B-4D7A-B04B-399541E259D4}" presName="circleB" presStyleLbl="node1" presStyleIdx="1" presStyleCnt="3"/>
      <dgm:spPr/>
    </dgm:pt>
    <dgm:pt modelId="{56D30CDC-4EE9-49CF-B991-E110E7911729}" type="pres">
      <dgm:prSet presAssocID="{8B0E7BC2-925B-4D7A-B04B-399541E259D4}" presName="spaceB" presStyleCnt="0"/>
      <dgm:spPr/>
    </dgm:pt>
    <dgm:pt modelId="{05043859-45C5-490A-83BD-64D2F85F6A84}" type="pres">
      <dgm:prSet presAssocID="{E2A81483-A95D-4E87-8F4A-489D512662AC}" presName="space" presStyleCnt="0"/>
      <dgm:spPr/>
    </dgm:pt>
    <dgm:pt modelId="{835EE3D0-C502-4C0F-BB57-F7080F26812D}" type="pres">
      <dgm:prSet presAssocID="{5AD72305-1C4B-4960-B9A7-A451880B91AC}" presName="compositeA" presStyleCnt="0"/>
      <dgm:spPr/>
    </dgm:pt>
    <dgm:pt modelId="{F06B7708-5274-42D0-956A-B9AC5AE1C4A4}" type="pres">
      <dgm:prSet presAssocID="{5AD72305-1C4B-4960-B9A7-A451880B91AC}" presName="textA" presStyleLbl="revTx" presStyleIdx="2" presStyleCnt="3">
        <dgm:presLayoutVars>
          <dgm:bulletEnabled val="1"/>
        </dgm:presLayoutVars>
      </dgm:prSet>
      <dgm:spPr/>
    </dgm:pt>
    <dgm:pt modelId="{9541A6AB-3597-4B62-ABCA-FD4872FBDFCA}" type="pres">
      <dgm:prSet presAssocID="{5AD72305-1C4B-4960-B9A7-A451880B91AC}" presName="circleA" presStyleLbl="node1" presStyleIdx="2" presStyleCnt="3"/>
      <dgm:spPr/>
    </dgm:pt>
    <dgm:pt modelId="{7B69086B-1B5F-409A-8398-B0CFC95D6EED}" type="pres">
      <dgm:prSet presAssocID="{5AD72305-1C4B-4960-B9A7-A451880B91AC}" presName="spaceA" presStyleCnt="0"/>
      <dgm:spPr/>
    </dgm:pt>
  </dgm:ptLst>
  <dgm:cxnLst>
    <dgm:cxn modelId="{7C063D38-2C32-43C4-8B49-0D6298893A5A}" type="presOf" srcId="{8B0E7BC2-925B-4D7A-B04B-399541E259D4}" destId="{CE2D534D-2C9C-4226-8DE5-FFEE09CF8972}" srcOrd="0" destOrd="0" presId="urn:microsoft.com/office/officeart/2005/8/layout/hProcess11"/>
    <dgm:cxn modelId="{FB73D552-B20E-413A-B83D-83F0A42AD613}" type="presOf" srcId="{B3AECBD4-9F6A-441D-93B3-3F0A0AB59D18}" destId="{5F61971A-7968-4C30-BA13-4D0BCC0A90F8}" srcOrd="0" destOrd="0" presId="urn:microsoft.com/office/officeart/2005/8/layout/hProcess11"/>
    <dgm:cxn modelId="{4DB5F257-D4F4-4C2E-A62B-2F2A78BC20A2}" type="presOf" srcId="{0145A47F-1282-423A-8F47-1048B668AE4D}" destId="{3AF7A6B6-1CFE-46FD-B789-E31F0DB14CF2}" srcOrd="0" destOrd="0" presId="urn:microsoft.com/office/officeart/2005/8/layout/hProcess11"/>
    <dgm:cxn modelId="{941BCACB-80EC-47EF-9ACB-63AA38D5E264}" srcId="{B3AECBD4-9F6A-441D-93B3-3F0A0AB59D18}" destId="{8B0E7BC2-925B-4D7A-B04B-399541E259D4}" srcOrd="1" destOrd="0" parTransId="{F8291A1D-BE4C-4BC4-9E39-99392EE7B7AC}" sibTransId="{E2A81483-A95D-4E87-8F4A-489D512662AC}"/>
    <dgm:cxn modelId="{37337AE6-87C3-4E7A-AE8A-6D0CF9932520}" type="presOf" srcId="{5AD72305-1C4B-4960-B9A7-A451880B91AC}" destId="{F06B7708-5274-42D0-956A-B9AC5AE1C4A4}" srcOrd="0" destOrd="0" presId="urn:microsoft.com/office/officeart/2005/8/layout/hProcess11"/>
    <dgm:cxn modelId="{30D7A3F7-3079-4EF9-9495-21BC89617385}" srcId="{B3AECBD4-9F6A-441D-93B3-3F0A0AB59D18}" destId="{0145A47F-1282-423A-8F47-1048B668AE4D}" srcOrd="0" destOrd="0" parTransId="{9FD5276A-D0FF-4E34-8D68-A5F392A73921}" sibTransId="{0EA8AE2D-73EF-4D6D-9B5B-6FEA27A1ABA5}"/>
    <dgm:cxn modelId="{49756EF8-8D42-4C6D-AFFB-1A320836D5CB}" srcId="{B3AECBD4-9F6A-441D-93B3-3F0A0AB59D18}" destId="{5AD72305-1C4B-4960-B9A7-A451880B91AC}" srcOrd="2" destOrd="0" parTransId="{59FD5A00-747C-4E22-A1DB-17C137201A67}" sibTransId="{CCDB829D-5F65-40C6-B41C-B20236C5D006}"/>
    <dgm:cxn modelId="{68A8FA9D-12B4-47FD-ADDC-7187ECE162C2}" type="presParOf" srcId="{5F61971A-7968-4C30-BA13-4D0BCC0A90F8}" destId="{736A049E-23B9-4E45-B41F-D6EE7304BF98}" srcOrd="0" destOrd="0" presId="urn:microsoft.com/office/officeart/2005/8/layout/hProcess11"/>
    <dgm:cxn modelId="{1E35B8C2-ECF6-49CA-A38D-BAF27575DC89}" type="presParOf" srcId="{5F61971A-7968-4C30-BA13-4D0BCC0A90F8}" destId="{9231CDFB-82E7-4BFB-9CDE-D2E633F66FEF}" srcOrd="1" destOrd="0" presId="urn:microsoft.com/office/officeart/2005/8/layout/hProcess11"/>
    <dgm:cxn modelId="{6291E9B3-3C30-4A4B-AE53-643FA77C446E}" type="presParOf" srcId="{9231CDFB-82E7-4BFB-9CDE-D2E633F66FEF}" destId="{55F7866C-C5D4-4818-8D8A-0ECF9C6BAF38}" srcOrd="0" destOrd="0" presId="urn:microsoft.com/office/officeart/2005/8/layout/hProcess11"/>
    <dgm:cxn modelId="{C5941616-1E23-44D6-827D-FF7B2FB21736}" type="presParOf" srcId="{55F7866C-C5D4-4818-8D8A-0ECF9C6BAF38}" destId="{3AF7A6B6-1CFE-46FD-B789-E31F0DB14CF2}" srcOrd="0" destOrd="0" presId="urn:microsoft.com/office/officeart/2005/8/layout/hProcess11"/>
    <dgm:cxn modelId="{CA64D6F3-9627-41E9-9965-A5CD39BDAC0C}" type="presParOf" srcId="{55F7866C-C5D4-4818-8D8A-0ECF9C6BAF38}" destId="{C95CDA5D-172E-415B-969E-8C54D166A163}" srcOrd="1" destOrd="0" presId="urn:microsoft.com/office/officeart/2005/8/layout/hProcess11"/>
    <dgm:cxn modelId="{6297A066-16D2-4528-A822-0A2147982909}" type="presParOf" srcId="{55F7866C-C5D4-4818-8D8A-0ECF9C6BAF38}" destId="{591CEC80-5A12-40DC-B3C4-611DD68A6734}" srcOrd="2" destOrd="0" presId="urn:microsoft.com/office/officeart/2005/8/layout/hProcess11"/>
    <dgm:cxn modelId="{D61E447F-4810-4C89-92C6-46EEC8B63442}" type="presParOf" srcId="{9231CDFB-82E7-4BFB-9CDE-D2E633F66FEF}" destId="{CFC646CA-F3EF-4436-BA5A-0C03F524BBD5}" srcOrd="1" destOrd="0" presId="urn:microsoft.com/office/officeart/2005/8/layout/hProcess11"/>
    <dgm:cxn modelId="{11C0B085-CF0A-472B-816D-DD7B3789DF0E}" type="presParOf" srcId="{9231CDFB-82E7-4BFB-9CDE-D2E633F66FEF}" destId="{DF93D0A6-B9CD-42B7-8EB9-2CC6AF9E629F}" srcOrd="2" destOrd="0" presId="urn:microsoft.com/office/officeart/2005/8/layout/hProcess11"/>
    <dgm:cxn modelId="{52B61F4C-C462-4A33-9492-2A09D00BB4C2}" type="presParOf" srcId="{DF93D0A6-B9CD-42B7-8EB9-2CC6AF9E629F}" destId="{CE2D534D-2C9C-4226-8DE5-FFEE09CF8972}" srcOrd="0" destOrd="0" presId="urn:microsoft.com/office/officeart/2005/8/layout/hProcess11"/>
    <dgm:cxn modelId="{76A91E0E-C6A9-4B58-9DC0-647B73C492F4}" type="presParOf" srcId="{DF93D0A6-B9CD-42B7-8EB9-2CC6AF9E629F}" destId="{C5B33332-1E87-4C88-AF51-E4648A11B462}" srcOrd="1" destOrd="0" presId="urn:microsoft.com/office/officeart/2005/8/layout/hProcess11"/>
    <dgm:cxn modelId="{3B71E06F-0901-4A2E-AEA3-255C9FFE1FEA}" type="presParOf" srcId="{DF93D0A6-B9CD-42B7-8EB9-2CC6AF9E629F}" destId="{56D30CDC-4EE9-49CF-B991-E110E7911729}" srcOrd="2" destOrd="0" presId="urn:microsoft.com/office/officeart/2005/8/layout/hProcess11"/>
    <dgm:cxn modelId="{F4AE6D8F-6FDB-4081-A92D-759E148BC281}" type="presParOf" srcId="{9231CDFB-82E7-4BFB-9CDE-D2E633F66FEF}" destId="{05043859-45C5-490A-83BD-64D2F85F6A84}" srcOrd="3" destOrd="0" presId="urn:microsoft.com/office/officeart/2005/8/layout/hProcess11"/>
    <dgm:cxn modelId="{994779E5-34D6-42A1-A5FE-539AEE373EFA}" type="presParOf" srcId="{9231CDFB-82E7-4BFB-9CDE-D2E633F66FEF}" destId="{835EE3D0-C502-4C0F-BB57-F7080F26812D}" srcOrd="4" destOrd="0" presId="urn:microsoft.com/office/officeart/2005/8/layout/hProcess11"/>
    <dgm:cxn modelId="{2D5A6DE7-DD9F-4297-BFA9-1672B6967985}" type="presParOf" srcId="{835EE3D0-C502-4C0F-BB57-F7080F26812D}" destId="{F06B7708-5274-42D0-956A-B9AC5AE1C4A4}" srcOrd="0" destOrd="0" presId="urn:microsoft.com/office/officeart/2005/8/layout/hProcess11"/>
    <dgm:cxn modelId="{20A12428-B63C-46A8-A886-314EE78ECF10}" type="presParOf" srcId="{835EE3D0-C502-4C0F-BB57-F7080F26812D}" destId="{9541A6AB-3597-4B62-ABCA-FD4872FBDFCA}" srcOrd="1" destOrd="0" presId="urn:microsoft.com/office/officeart/2005/8/layout/hProcess11"/>
    <dgm:cxn modelId="{4B7CDFAE-B35F-463D-BCAD-8E0A51E46FD2}" type="presParOf" srcId="{835EE3D0-C502-4C0F-BB57-F7080F26812D}" destId="{7B69086B-1B5F-409A-8398-B0CFC95D6EE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52F785-A904-4719-822D-2A3CF1C3A594}" type="doc">
      <dgm:prSet loTypeId="urn:microsoft.com/office/officeart/2005/8/layout/chevron1" loCatId="process" qsTypeId="urn:microsoft.com/office/officeart/2005/8/quickstyle/simple4" qsCatId="simple" csTypeId="urn:microsoft.com/office/officeart/2005/8/colors/accent1_2" csCatId="accent1" phldr="1"/>
      <dgm:spPr/>
    </dgm:pt>
    <dgm:pt modelId="{6EBBC5AE-035A-4759-90C2-E3463A6E649B}">
      <dgm:prSet phldrT="[Text]" custT="1"/>
      <dgm:spPr/>
      <dgm:t>
        <a:bodyPr/>
        <a:lstStyle/>
        <a:p>
          <a:r>
            <a:rPr lang="en-ZA" sz="2400" dirty="0">
              <a:effectLst>
                <a:outerShdw blurRad="38100" dist="38100" dir="2700000" algn="tl">
                  <a:srgbClr val="000000">
                    <a:alpha val="43137"/>
                  </a:srgbClr>
                </a:outerShdw>
              </a:effectLst>
            </a:rPr>
            <a:t>Slack </a:t>
          </a:r>
        </a:p>
      </dgm:t>
    </dgm:pt>
    <dgm:pt modelId="{F6E72508-BF90-4FE5-9D5E-256336E66F85}" type="parTrans" cxnId="{D85CF171-A538-47DB-A555-E56BD3196971}">
      <dgm:prSet/>
      <dgm:spPr/>
      <dgm:t>
        <a:bodyPr/>
        <a:lstStyle/>
        <a:p>
          <a:endParaRPr lang="en-ZA"/>
        </a:p>
      </dgm:t>
    </dgm:pt>
    <dgm:pt modelId="{4C76B317-94A5-4671-81F2-A118D06BF1D3}" type="sibTrans" cxnId="{D85CF171-A538-47DB-A555-E56BD3196971}">
      <dgm:prSet/>
      <dgm:spPr/>
      <dgm:t>
        <a:bodyPr/>
        <a:lstStyle/>
        <a:p>
          <a:endParaRPr lang="en-ZA"/>
        </a:p>
      </dgm:t>
    </dgm:pt>
    <dgm:pt modelId="{51B3195D-2562-4FA3-A63D-718A30A6F431}">
      <dgm:prSet phldrT="[Text]" custT="1"/>
      <dgm:spPr/>
      <dgm:t>
        <a:bodyPr/>
        <a:lstStyle/>
        <a:p>
          <a:r>
            <a:rPr lang="en-ZA" sz="2400" dirty="0">
              <a:effectLst>
                <a:outerShdw blurRad="38100" dist="38100" dir="2700000" algn="tl">
                  <a:srgbClr val="000000">
                    <a:alpha val="43137"/>
                  </a:srgbClr>
                </a:outerShdw>
              </a:effectLst>
            </a:rPr>
            <a:t>Teams </a:t>
          </a:r>
        </a:p>
      </dgm:t>
    </dgm:pt>
    <dgm:pt modelId="{1F3A93EF-37D6-468B-8C8A-8D97785E84FB}" type="parTrans" cxnId="{09ED06FF-6F97-4031-8F45-5BACF0C0BF7F}">
      <dgm:prSet/>
      <dgm:spPr/>
      <dgm:t>
        <a:bodyPr/>
        <a:lstStyle/>
        <a:p>
          <a:endParaRPr lang="en-ZA"/>
        </a:p>
      </dgm:t>
    </dgm:pt>
    <dgm:pt modelId="{E30EC7FB-C623-49BA-B4B5-4412C71FD89E}" type="sibTrans" cxnId="{09ED06FF-6F97-4031-8F45-5BACF0C0BF7F}">
      <dgm:prSet/>
      <dgm:spPr/>
      <dgm:t>
        <a:bodyPr/>
        <a:lstStyle/>
        <a:p>
          <a:endParaRPr lang="en-ZA"/>
        </a:p>
      </dgm:t>
    </dgm:pt>
    <dgm:pt modelId="{711C09F0-A69A-4ECF-8102-77B8F754D7B4}">
      <dgm:prSet phldrT="[Text]" custT="1"/>
      <dgm:spPr/>
      <dgm:t>
        <a:bodyPr/>
        <a:lstStyle/>
        <a:p>
          <a:r>
            <a:rPr lang="en-ZA" sz="2400" dirty="0">
              <a:effectLst>
                <a:outerShdw blurRad="38100" dist="38100" dir="2700000" algn="tl">
                  <a:srgbClr val="000000">
                    <a:alpha val="43137"/>
                  </a:srgbClr>
                </a:outerShdw>
              </a:effectLst>
            </a:rPr>
            <a:t>Google Chat </a:t>
          </a:r>
        </a:p>
      </dgm:t>
    </dgm:pt>
    <dgm:pt modelId="{670A204F-8E20-4758-875A-EE52F54E2C05}" type="parTrans" cxnId="{3FCC0A45-1611-477C-9F00-6A3EF3077395}">
      <dgm:prSet/>
      <dgm:spPr/>
      <dgm:t>
        <a:bodyPr/>
        <a:lstStyle/>
        <a:p>
          <a:endParaRPr lang="en-ZA"/>
        </a:p>
      </dgm:t>
    </dgm:pt>
    <dgm:pt modelId="{28848B12-89AA-415A-BB89-8FCBED42ED1F}" type="sibTrans" cxnId="{3FCC0A45-1611-477C-9F00-6A3EF3077395}">
      <dgm:prSet/>
      <dgm:spPr/>
      <dgm:t>
        <a:bodyPr/>
        <a:lstStyle/>
        <a:p>
          <a:endParaRPr lang="en-ZA"/>
        </a:p>
      </dgm:t>
    </dgm:pt>
    <dgm:pt modelId="{0DF19676-D230-46B8-880F-40F2BCCD942C}" type="pres">
      <dgm:prSet presAssocID="{BD52F785-A904-4719-822D-2A3CF1C3A594}" presName="Name0" presStyleCnt="0">
        <dgm:presLayoutVars>
          <dgm:dir/>
          <dgm:animLvl val="lvl"/>
          <dgm:resizeHandles val="exact"/>
        </dgm:presLayoutVars>
      </dgm:prSet>
      <dgm:spPr/>
    </dgm:pt>
    <dgm:pt modelId="{B286689D-BC1A-47BC-91C3-5A45EEC45382}" type="pres">
      <dgm:prSet presAssocID="{6EBBC5AE-035A-4759-90C2-E3463A6E649B}" presName="parTxOnly" presStyleLbl="node1" presStyleIdx="0" presStyleCnt="3">
        <dgm:presLayoutVars>
          <dgm:chMax val="0"/>
          <dgm:chPref val="0"/>
          <dgm:bulletEnabled val="1"/>
        </dgm:presLayoutVars>
      </dgm:prSet>
      <dgm:spPr/>
    </dgm:pt>
    <dgm:pt modelId="{0A4A7003-AE98-43B8-85B9-AFC995C0766A}" type="pres">
      <dgm:prSet presAssocID="{4C76B317-94A5-4671-81F2-A118D06BF1D3}" presName="parTxOnlySpace" presStyleCnt="0"/>
      <dgm:spPr/>
    </dgm:pt>
    <dgm:pt modelId="{51365B43-0D33-43F9-B39E-5959FEE8E4CB}" type="pres">
      <dgm:prSet presAssocID="{51B3195D-2562-4FA3-A63D-718A30A6F431}" presName="parTxOnly" presStyleLbl="node1" presStyleIdx="1" presStyleCnt="3">
        <dgm:presLayoutVars>
          <dgm:chMax val="0"/>
          <dgm:chPref val="0"/>
          <dgm:bulletEnabled val="1"/>
        </dgm:presLayoutVars>
      </dgm:prSet>
      <dgm:spPr/>
    </dgm:pt>
    <dgm:pt modelId="{6375F189-75EF-420A-BC95-1CAE50DC0145}" type="pres">
      <dgm:prSet presAssocID="{E30EC7FB-C623-49BA-B4B5-4412C71FD89E}" presName="parTxOnlySpace" presStyleCnt="0"/>
      <dgm:spPr/>
    </dgm:pt>
    <dgm:pt modelId="{9B7F4393-28DA-43AF-9F5D-A5EC87B366C9}" type="pres">
      <dgm:prSet presAssocID="{711C09F0-A69A-4ECF-8102-77B8F754D7B4}" presName="parTxOnly" presStyleLbl="node1" presStyleIdx="2" presStyleCnt="3">
        <dgm:presLayoutVars>
          <dgm:chMax val="0"/>
          <dgm:chPref val="0"/>
          <dgm:bulletEnabled val="1"/>
        </dgm:presLayoutVars>
      </dgm:prSet>
      <dgm:spPr/>
    </dgm:pt>
  </dgm:ptLst>
  <dgm:cxnLst>
    <dgm:cxn modelId="{3FCC0A45-1611-477C-9F00-6A3EF3077395}" srcId="{BD52F785-A904-4719-822D-2A3CF1C3A594}" destId="{711C09F0-A69A-4ECF-8102-77B8F754D7B4}" srcOrd="2" destOrd="0" parTransId="{670A204F-8E20-4758-875A-EE52F54E2C05}" sibTransId="{28848B12-89AA-415A-BB89-8FCBED42ED1F}"/>
    <dgm:cxn modelId="{D85CF171-A538-47DB-A555-E56BD3196971}" srcId="{BD52F785-A904-4719-822D-2A3CF1C3A594}" destId="{6EBBC5AE-035A-4759-90C2-E3463A6E649B}" srcOrd="0" destOrd="0" parTransId="{F6E72508-BF90-4FE5-9D5E-256336E66F85}" sibTransId="{4C76B317-94A5-4671-81F2-A118D06BF1D3}"/>
    <dgm:cxn modelId="{195BF68B-5652-49FB-AC13-305E8693E495}" type="presOf" srcId="{6EBBC5AE-035A-4759-90C2-E3463A6E649B}" destId="{B286689D-BC1A-47BC-91C3-5A45EEC45382}" srcOrd="0" destOrd="0" presId="urn:microsoft.com/office/officeart/2005/8/layout/chevron1"/>
    <dgm:cxn modelId="{5942DDAA-2157-4938-88DD-85D16659637A}" type="presOf" srcId="{BD52F785-A904-4719-822D-2A3CF1C3A594}" destId="{0DF19676-D230-46B8-880F-40F2BCCD942C}" srcOrd="0" destOrd="0" presId="urn:microsoft.com/office/officeart/2005/8/layout/chevron1"/>
    <dgm:cxn modelId="{B4E789EA-D944-4026-94C0-D1062892D04B}" type="presOf" srcId="{711C09F0-A69A-4ECF-8102-77B8F754D7B4}" destId="{9B7F4393-28DA-43AF-9F5D-A5EC87B366C9}" srcOrd="0" destOrd="0" presId="urn:microsoft.com/office/officeart/2005/8/layout/chevron1"/>
    <dgm:cxn modelId="{252B90FB-EDA6-4E3A-96DC-55EB92CC44C3}" type="presOf" srcId="{51B3195D-2562-4FA3-A63D-718A30A6F431}" destId="{51365B43-0D33-43F9-B39E-5959FEE8E4CB}" srcOrd="0" destOrd="0" presId="urn:microsoft.com/office/officeart/2005/8/layout/chevron1"/>
    <dgm:cxn modelId="{09ED06FF-6F97-4031-8F45-5BACF0C0BF7F}" srcId="{BD52F785-A904-4719-822D-2A3CF1C3A594}" destId="{51B3195D-2562-4FA3-A63D-718A30A6F431}" srcOrd="1" destOrd="0" parTransId="{1F3A93EF-37D6-468B-8C8A-8D97785E84FB}" sibTransId="{E30EC7FB-C623-49BA-B4B5-4412C71FD89E}"/>
    <dgm:cxn modelId="{D920EC74-0034-4DB1-8709-530B77624742}" type="presParOf" srcId="{0DF19676-D230-46B8-880F-40F2BCCD942C}" destId="{B286689D-BC1A-47BC-91C3-5A45EEC45382}" srcOrd="0" destOrd="0" presId="urn:microsoft.com/office/officeart/2005/8/layout/chevron1"/>
    <dgm:cxn modelId="{575965C7-89DA-45B5-A7C1-FED0384989F4}" type="presParOf" srcId="{0DF19676-D230-46B8-880F-40F2BCCD942C}" destId="{0A4A7003-AE98-43B8-85B9-AFC995C0766A}" srcOrd="1" destOrd="0" presId="urn:microsoft.com/office/officeart/2005/8/layout/chevron1"/>
    <dgm:cxn modelId="{C3297FA3-10AA-4B2E-853B-401176FA9106}" type="presParOf" srcId="{0DF19676-D230-46B8-880F-40F2BCCD942C}" destId="{51365B43-0D33-43F9-B39E-5959FEE8E4CB}" srcOrd="2" destOrd="0" presId="urn:microsoft.com/office/officeart/2005/8/layout/chevron1"/>
    <dgm:cxn modelId="{554EA266-3424-471C-8FEF-A81B4FAA485A}" type="presParOf" srcId="{0DF19676-D230-46B8-880F-40F2BCCD942C}" destId="{6375F189-75EF-420A-BC95-1CAE50DC0145}" srcOrd="3" destOrd="0" presId="urn:microsoft.com/office/officeart/2005/8/layout/chevron1"/>
    <dgm:cxn modelId="{92A6F17E-5BD5-4AB7-9ED7-BB1B8F6A613D}" type="presParOf" srcId="{0DF19676-D230-46B8-880F-40F2BCCD942C}" destId="{9B7F4393-28DA-43AF-9F5D-A5EC87B366C9}"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4F717-2BA3-413A-85F1-78888C3F841C}">
      <dsp:nvSpPr>
        <dsp:cNvPr id="0" name=""/>
        <dsp:cNvSpPr/>
      </dsp:nvSpPr>
      <dsp:spPr>
        <a:xfrm>
          <a:off x="2368552" y="2308"/>
          <a:ext cx="2000625" cy="10003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IE" sz="3000" kern="1200"/>
            <a:t>Inbound Marketing </a:t>
          </a:r>
        </a:p>
      </dsp:txBody>
      <dsp:txXfrm>
        <a:off x="2397850" y="31606"/>
        <a:ext cx="1942029" cy="941716"/>
      </dsp:txXfrm>
    </dsp:sp>
    <dsp:sp modelId="{88204331-DC4D-4E15-8336-112013F7EC7F}">
      <dsp:nvSpPr>
        <dsp:cNvPr id="0" name=""/>
        <dsp:cNvSpPr/>
      </dsp:nvSpPr>
      <dsp:spPr>
        <a:xfrm>
          <a:off x="2568615" y="1002620"/>
          <a:ext cx="200062" cy="750234"/>
        </a:xfrm>
        <a:custGeom>
          <a:avLst/>
          <a:gdLst/>
          <a:ahLst/>
          <a:cxnLst/>
          <a:rect l="0" t="0" r="0" b="0"/>
          <a:pathLst>
            <a:path>
              <a:moveTo>
                <a:pt x="0" y="0"/>
              </a:moveTo>
              <a:lnTo>
                <a:pt x="0" y="750234"/>
              </a:lnTo>
              <a:lnTo>
                <a:pt x="200062" y="750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3B17E3-87B2-45AF-92D6-D64E18BA6943}">
      <dsp:nvSpPr>
        <dsp:cNvPr id="0" name=""/>
        <dsp:cNvSpPr/>
      </dsp:nvSpPr>
      <dsp:spPr>
        <a:xfrm>
          <a:off x="2768677" y="1252698"/>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IE" sz="2100" kern="1200"/>
            <a:t>Paid Search Marketing</a:t>
          </a:r>
        </a:p>
      </dsp:txBody>
      <dsp:txXfrm>
        <a:off x="2797975" y="1281996"/>
        <a:ext cx="1541904" cy="941716"/>
      </dsp:txXfrm>
    </dsp:sp>
    <dsp:sp modelId="{901A0B57-A7C3-42AC-BF40-A90CF36E0843}">
      <dsp:nvSpPr>
        <dsp:cNvPr id="0" name=""/>
        <dsp:cNvSpPr/>
      </dsp:nvSpPr>
      <dsp:spPr>
        <a:xfrm>
          <a:off x="2568615" y="1002620"/>
          <a:ext cx="200062" cy="2000625"/>
        </a:xfrm>
        <a:custGeom>
          <a:avLst/>
          <a:gdLst/>
          <a:ahLst/>
          <a:cxnLst/>
          <a:rect l="0" t="0" r="0" b="0"/>
          <a:pathLst>
            <a:path>
              <a:moveTo>
                <a:pt x="0" y="0"/>
              </a:moveTo>
              <a:lnTo>
                <a:pt x="0" y="2000625"/>
              </a:lnTo>
              <a:lnTo>
                <a:pt x="200062" y="20006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56E3C-CD41-4023-90D2-BCD89D041D32}">
      <dsp:nvSpPr>
        <dsp:cNvPr id="0" name=""/>
        <dsp:cNvSpPr/>
      </dsp:nvSpPr>
      <dsp:spPr>
        <a:xfrm>
          <a:off x="2768677" y="2503089"/>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IE" sz="2100" kern="1200"/>
            <a:t>Content Marketing </a:t>
          </a:r>
        </a:p>
      </dsp:txBody>
      <dsp:txXfrm>
        <a:off x="2797975" y="2532387"/>
        <a:ext cx="1541904" cy="941716"/>
      </dsp:txXfrm>
    </dsp:sp>
    <dsp:sp modelId="{D60F7BFD-47C6-4AC4-8F58-693414961A39}">
      <dsp:nvSpPr>
        <dsp:cNvPr id="0" name=""/>
        <dsp:cNvSpPr/>
      </dsp:nvSpPr>
      <dsp:spPr>
        <a:xfrm>
          <a:off x="2568615" y="1002620"/>
          <a:ext cx="200062" cy="3251015"/>
        </a:xfrm>
        <a:custGeom>
          <a:avLst/>
          <a:gdLst/>
          <a:ahLst/>
          <a:cxnLst/>
          <a:rect l="0" t="0" r="0" b="0"/>
          <a:pathLst>
            <a:path>
              <a:moveTo>
                <a:pt x="0" y="0"/>
              </a:moveTo>
              <a:lnTo>
                <a:pt x="0" y="3251015"/>
              </a:lnTo>
              <a:lnTo>
                <a:pt x="200062" y="32510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138FD4-1CB7-4FA9-81FA-1B228E54C3F7}">
      <dsp:nvSpPr>
        <dsp:cNvPr id="0" name=""/>
        <dsp:cNvSpPr/>
      </dsp:nvSpPr>
      <dsp:spPr>
        <a:xfrm>
          <a:off x="2768677" y="3753480"/>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IE" sz="2100" kern="1200"/>
            <a:t>Opt-in E-mail Marketing</a:t>
          </a:r>
        </a:p>
      </dsp:txBody>
      <dsp:txXfrm>
        <a:off x="2797975" y="3782778"/>
        <a:ext cx="1541904" cy="941716"/>
      </dsp:txXfrm>
    </dsp:sp>
    <dsp:sp modelId="{140D74CE-1C0D-4EFA-BD11-DE34FC9E0A3B}">
      <dsp:nvSpPr>
        <dsp:cNvPr id="0" name=""/>
        <dsp:cNvSpPr/>
      </dsp:nvSpPr>
      <dsp:spPr>
        <a:xfrm>
          <a:off x="4869334" y="2308"/>
          <a:ext cx="2000625" cy="10003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IE" sz="3000" kern="1200"/>
            <a:t>Outbound Marketing</a:t>
          </a:r>
        </a:p>
      </dsp:txBody>
      <dsp:txXfrm>
        <a:off x="4898632" y="31606"/>
        <a:ext cx="1942029" cy="941716"/>
      </dsp:txXfrm>
    </dsp:sp>
    <dsp:sp modelId="{007E538B-F944-4FD6-BAE6-17F385D50698}">
      <dsp:nvSpPr>
        <dsp:cNvPr id="0" name=""/>
        <dsp:cNvSpPr/>
      </dsp:nvSpPr>
      <dsp:spPr>
        <a:xfrm>
          <a:off x="5069396" y="1002620"/>
          <a:ext cx="200062" cy="750234"/>
        </a:xfrm>
        <a:custGeom>
          <a:avLst/>
          <a:gdLst/>
          <a:ahLst/>
          <a:cxnLst/>
          <a:rect l="0" t="0" r="0" b="0"/>
          <a:pathLst>
            <a:path>
              <a:moveTo>
                <a:pt x="0" y="0"/>
              </a:moveTo>
              <a:lnTo>
                <a:pt x="0" y="750234"/>
              </a:lnTo>
              <a:lnTo>
                <a:pt x="200062" y="750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5D98A8-425A-478B-A30C-1C34912DF0B3}">
      <dsp:nvSpPr>
        <dsp:cNvPr id="0" name=""/>
        <dsp:cNvSpPr/>
      </dsp:nvSpPr>
      <dsp:spPr>
        <a:xfrm>
          <a:off x="5269459" y="1252698"/>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IE" sz="2100" kern="1200"/>
            <a:t>Cold Calling </a:t>
          </a:r>
        </a:p>
      </dsp:txBody>
      <dsp:txXfrm>
        <a:off x="5298757" y="1281996"/>
        <a:ext cx="1541904" cy="941716"/>
      </dsp:txXfrm>
    </dsp:sp>
    <dsp:sp modelId="{4FE0B58E-E569-45B5-9AE6-06F85779BD01}">
      <dsp:nvSpPr>
        <dsp:cNvPr id="0" name=""/>
        <dsp:cNvSpPr/>
      </dsp:nvSpPr>
      <dsp:spPr>
        <a:xfrm>
          <a:off x="5069396" y="1002620"/>
          <a:ext cx="200062" cy="2000625"/>
        </a:xfrm>
        <a:custGeom>
          <a:avLst/>
          <a:gdLst/>
          <a:ahLst/>
          <a:cxnLst/>
          <a:rect l="0" t="0" r="0" b="0"/>
          <a:pathLst>
            <a:path>
              <a:moveTo>
                <a:pt x="0" y="0"/>
              </a:moveTo>
              <a:lnTo>
                <a:pt x="0" y="2000625"/>
              </a:lnTo>
              <a:lnTo>
                <a:pt x="200062" y="20006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E1E3C1-0C62-452E-9A48-0F3169739B06}">
      <dsp:nvSpPr>
        <dsp:cNvPr id="0" name=""/>
        <dsp:cNvSpPr/>
      </dsp:nvSpPr>
      <dsp:spPr>
        <a:xfrm>
          <a:off x="5269459" y="2503089"/>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IE" sz="2100" kern="1200"/>
            <a:t>Interruptive Ads</a:t>
          </a:r>
        </a:p>
      </dsp:txBody>
      <dsp:txXfrm>
        <a:off x="5298757" y="2532387"/>
        <a:ext cx="1541904" cy="941716"/>
      </dsp:txXfrm>
    </dsp:sp>
    <dsp:sp modelId="{6F9FDE4D-2FFA-4A49-A812-981FD3DBBDF7}">
      <dsp:nvSpPr>
        <dsp:cNvPr id="0" name=""/>
        <dsp:cNvSpPr/>
      </dsp:nvSpPr>
      <dsp:spPr>
        <a:xfrm>
          <a:off x="5069396" y="1002620"/>
          <a:ext cx="200062" cy="3251015"/>
        </a:xfrm>
        <a:custGeom>
          <a:avLst/>
          <a:gdLst/>
          <a:ahLst/>
          <a:cxnLst/>
          <a:rect l="0" t="0" r="0" b="0"/>
          <a:pathLst>
            <a:path>
              <a:moveTo>
                <a:pt x="0" y="0"/>
              </a:moveTo>
              <a:lnTo>
                <a:pt x="0" y="3251015"/>
              </a:lnTo>
              <a:lnTo>
                <a:pt x="200062" y="32510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724BE1-B1DA-45DD-ABCA-9C10055E8C7C}">
      <dsp:nvSpPr>
        <dsp:cNvPr id="0" name=""/>
        <dsp:cNvSpPr/>
      </dsp:nvSpPr>
      <dsp:spPr>
        <a:xfrm>
          <a:off x="5269459" y="3753480"/>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IE" sz="2100" kern="1200"/>
            <a:t>Email Spam </a:t>
          </a:r>
        </a:p>
      </dsp:txBody>
      <dsp:txXfrm>
        <a:off x="5298757" y="3782778"/>
        <a:ext cx="1541904" cy="941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81139-1E2C-47DC-AFA8-367A05967189}">
      <dsp:nvSpPr>
        <dsp:cNvPr id="0" name=""/>
        <dsp:cNvSpPr/>
      </dsp:nvSpPr>
      <dsp:spPr>
        <a:xfrm>
          <a:off x="3104" y="847824"/>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effectLst>
                <a:outerShdw blurRad="38100" dist="38100" dir="2700000" algn="tl">
                  <a:srgbClr val="000000">
                    <a:alpha val="43137"/>
                  </a:srgbClr>
                </a:outerShdw>
              </a:effectLst>
            </a:rPr>
            <a:t>Action directed towards a goal.</a:t>
          </a:r>
          <a:endParaRPr lang="en-ZA" sz="2400" kern="1200">
            <a:effectLst>
              <a:outerShdw blurRad="38100" dist="38100" dir="2700000" algn="tl">
                <a:srgbClr val="000000">
                  <a:alpha val="43137"/>
                </a:srgbClr>
              </a:outerShdw>
            </a:effectLst>
          </a:endParaRPr>
        </a:p>
      </dsp:txBody>
      <dsp:txXfrm>
        <a:off x="3104" y="847824"/>
        <a:ext cx="2462564" cy="1477538"/>
      </dsp:txXfrm>
    </dsp:sp>
    <dsp:sp modelId="{8990A114-3ACB-4B42-9B00-C647661F8236}">
      <dsp:nvSpPr>
        <dsp:cNvPr id="0" name=""/>
        <dsp:cNvSpPr/>
      </dsp:nvSpPr>
      <dsp:spPr>
        <a:xfrm>
          <a:off x="2711925" y="847824"/>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effectLst>
                <a:outerShdw blurRad="38100" dist="38100" dir="2700000" algn="tl">
                  <a:srgbClr val="000000">
                    <a:alpha val="43137"/>
                  </a:srgbClr>
                </a:outerShdw>
              </a:effectLst>
            </a:rPr>
            <a:t>Order established between events and states.</a:t>
          </a:r>
          <a:endParaRPr lang="en-ZA" sz="2400" kern="1200">
            <a:effectLst>
              <a:outerShdw blurRad="38100" dist="38100" dir="2700000" algn="tl">
                <a:srgbClr val="000000">
                  <a:alpha val="43137"/>
                </a:srgbClr>
              </a:outerShdw>
            </a:effectLst>
          </a:endParaRPr>
        </a:p>
      </dsp:txBody>
      <dsp:txXfrm>
        <a:off x="2711925" y="847824"/>
        <a:ext cx="2462564" cy="1477538"/>
      </dsp:txXfrm>
    </dsp:sp>
    <dsp:sp modelId="{17550879-EC98-4D56-A41C-D6EE67CD2887}">
      <dsp:nvSpPr>
        <dsp:cNvPr id="0" name=""/>
        <dsp:cNvSpPr/>
      </dsp:nvSpPr>
      <dsp:spPr>
        <a:xfrm>
          <a:off x="5420746" y="847824"/>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effectLst>
                <a:outerShdw blurRad="38100" dist="38100" dir="2700000" algn="tl">
                  <a:srgbClr val="000000">
                    <a:alpha val="43137"/>
                  </a:srgbClr>
                </a:outerShdw>
              </a:effectLst>
            </a:rPr>
            <a:t>Sensitivity towards what is decent in human interaction.</a:t>
          </a:r>
          <a:endParaRPr lang="en-ZA" sz="2400" kern="1200">
            <a:effectLst>
              <a:outerShdw blurRad="38100" dist="38100" dir="2700000" algn="tl">
                <a:srgbClr val="000000">
                  <a:alpha val="43137"/>
                </a:srgbClr>
              </a:outerShdw>
            </a:effectLst>
          </a:endParaRPr>
        </a:p>
      </dsp:txBody>
      <dsp:txXfrm>
        <a:off x="5420746" y="847824"/>
        <a:ext cx="2462564" cy="1477538"/>
      </dsp:txXfrm>
    </dsp:sp>
    <dsp:sp modelId="{0AABE897-D260-4A5E-BB85-0ED9D7E71BE2}">
      <dsp:nvSpPr>
        <dsp:cNvPr id="0" name=""/>
        <dsp:cNvSpPr/>
      </dsp:nvSpPr>
      <dsp:spPr>
        <a:xfrm>
          <a:off x="8129568" y="847824"/>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effectLst>
                <a:outerShdw blurRad="38100" dist="38100" dir="2700000" algn="tl">
                  <a:srgbClr val="000000">
                    <a:alpha val="43137"/>
                  </a:srgbClr>
                </a:outerShdw>
              </a:effectLst>
            </a:rPr>
            <a:t>The revealing of a narrator´s perspective. </a:t>
          </a:r>
          <a:endParaRPr lang="en-ZA" sz="2400" kern="1200">
            <a:effectLst>
              <a:outerShdw blurRad="38100" dist="38100" dir="2700000" algn="tl">
                <a:srgbClr val="000000">
                  <a:alpha val="43137"/>
                </a:srgbClr>
              </a:outerShdw>
            </a:effectLst>
          </a:endParaRPr>
        </a:p>
      </dsp:txBody>
      <dsp:txXfrm>
        <a:off x="8129568" y="847824"/>
        <a:ext cx="2462564" cy="14775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66D55-429E-4A27-A1D1-871623D74C4C}">
      <dsp:nvSpPr>
        <dsp:cNvPr id="0" name=""/>
        <dsp:cNvSpPr/>
      </dsp:nvSpPr>
      <dsp:spPr>
        <a:xfrm>
          <a:off x="1915131" y="834"/>
          <a:ext cx="2507754" cy="227203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5037" tIns="30480" rIns="125037" bIns="30480" numCol="1" spcCol="1270" anchor="ctr" anchorCtr="0">
          <a:noAutofit/>
        </a:bodyPr>
        <a:lstStyle/>
        <a:p>
          <a:pPr marL="0" lvl="0" indent="0" algn="ctr" defTabSz="1066800">
            <a:lnSpc>
              <a:spcPct val="90000"/>
            </a:lnSpc>
            <a:spcBef>
              <a:spcPct val="0"/>
            </a:spcBef>
            <a:spcAft>
              <a:spcPct val="35000"/>
            </a:spcAft>
            <a:buNone/>
          </a:pPr>
          <a:r>
            <a:rPr lang="en-ZA" sz="2400" kern="1200">
              <a:solidFill>
                <a:srgbClr val="000000"/>
              </a:solidFill>
            </a:rPr>
            <a:t>The audience</a:t>
          </a:r>
        </a:p>
      </dsp:txBody>
      <dsp:txXfrm>
        <a:off x="2282383" y="333565"/>
        <a:ext cx="1773250" cy="1606568"/>
      </dsp:txXfrm>
    </dsp:sp>
    <dsp:sp modelId="{B27D2DEA-4D99-4C54-B5C7-81EFA37AE9EB}">
      <dsp:nvSpPr>
        <dsp:cNvPr id="0" name=""/>
        <dsp:cNvSpPr/>
      </dsp:nvSpPr>
      <dsp:spPr>
        <a:xfrm>
          <a:off x="3968478" y="834"/>
          <a:ext cx="2507754" cy="227203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5037" tIns="30480" rIns="125037" bIns="30480" numCol="1" spcCol="1270" anchor="ctr" anchorCtr="0">
          <a:noAutofit/>
        </a:bodyPr>
        <a:lstStyle/>
        <a:p>
          <a:pPr marL="0" lvl="0" indent="0" algn="ctr" defTabSz="1066800">
            <a:lnSpc>
              <a:spcPct val="90000"/>
            </a:lnSpc>
            <a:spcBef>
              <a:spcPct val="0"/>
            </a:spcBef>
            <a:spcAft>
              <a:spcPct val="35000"/>
            </a:spcAft>
            <a:buNone/>
          </a:pPr>
          <a:r>
            <a:rPr lang="en-ZA" sz="2400" kern="1200">
              <a:solidFill>
                <a:srgbClr val="000000"/>
              </a:solidFill>
            </a:rPr>
            <a:t>The message</a:t>
          </a:r>
        </a:p>
      </dsp:txBody>
      <dsp:txXfrm>
        <a:off x="4335730" y="333565"/>
        <a:ext cx="1773250" cy="1606568"/>
      </dsp:txXfrm>
    </dsp:sp>
    <dsp:sp modelId="{96586F5F-31C0-4A86-A1F1-0BB769A7E62F}">
      <dsp:nvSpPr>
        <dsp:cNvPr id="0" name=""/>
        <dsp:cNvSpPr/>
      </dsp:nvSpPr>
      <dsp:spPr>
        <a:xfrm>
          <a:off x="6021826" y="834"/>
          <a:ext cx="2507754" cy="227203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5037" tIns="30480" rIns="125037" bIns="30480" numCol="1" spcCol="1270" anchor="ctr" anchorCtr="0">
          <a:noAutofit/>
        </a:bodyPr>
        <a:lstStyle/>
        <a:p>
          <a:pPr marL="0" lvl="0" indent="0" algn="ctr" defTabSz="1066800">
            <a:lnSpc>
              <a:spcPct val="90000"/>
            </a:lnSpc>
            <a:spcBef>
              <a:spcPct val="0"/>
            </a:spcBef>
            <a:spcAft>
              <a:spcPct val="35000"/>
            </a:spcAft>
            <a:buNone/>
          </a:pPr>
          <a:r>
            <a:rPr lang="en-GB" sz="2400" kern="1200">
              <a:solidFill>
                <a:srgbClr val="000000"/>
              </a:solidFill>
            </a:rPr>
            <a:t>The platform used for Distribution of the Story</a:t>
          </a:r>
          <a:endParaRPr lang="en-ZA" sz="2400" kern="1200">
            <a:solidFill>
              <a:srgbClr val="000000"/>
            </a:solidFill>
          </a:endParaRPr>
        </a:p>
      </dsp:txBody>
      <dsp:txXfrm>
        <a:off x="6389078" y="333565"/>
        <a:ext cx="1773250" cy="1606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47CD4-04EA-4AEF-843C-E2CBC7457770}">
      <dsp:nvSpPr>
        <dsp:cNvPr id="0" name=""/>
        <dsp:cNvSpPr/>
      </dsp:nvSpPr>
      <dsp:spPr>
        <a:xfrm>
          <a:off x="4656" y="0"/>
          <a:ext cx="4071509" cy="803654"/>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Trello</a:t>
          </a:r>
        </a:p>
      </dsp:txBody>
      <dsp:txXfrm>
        <a:off x="4656" y="0"/>
        <a:ext cx="3870596" cy="803654"/>
      </dsp:txXfrm>
    </dsp:sp>
    <dsp:sp modelId="{D3402497-6BB6-4A6F-90DB-DAF71DC85B2D}">
      <dsp:nvSpPr>
        <dsp:cNvPr id="0" name=""/>
        <dsp:cNvSpPr/>
      </dsp:nvSpPr>
      <dsp:spPr>
        <a:xfrm>
          <a:off x="3261863" y="0"/>
          <a:ext cx="4071509" cy="803654"/>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Asana</a:t>
          </a:r>
        </a:p>
      </dsp:txBody>
      <dsp:txXfrm>
        <a:off x="3663690" y="0"/>
        <a:ext cx="3267855" cy="803654"/>
      </dsp:txXfrm>
    </dsp:sp>
    <dsp:sp modelId="{2043CC53-992C-4DCC-968C-71729E7E84B5}">
      <dsp:nvSpPr>
        <dsp:cNvPr id="0" name=""/>
        <dsp:cNvSpPr/>
      </dsp:nvSpPr>
      <dsp:spPr>
        <a:xfrm>
          <a:off x="6523727" y="0"/>
          <a:ext cx="4071509" cy="803654"/>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Monday.com</a:t>
          </a:r>
        </a:p>
      </dsp:txBody>
      <dsp:txXfrm>
        <a:off x="6925554" y="0"/>
        <a:ext cx="3267855" cy="8036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A049E-23B9-4E45-B41F-D6EE7304BF98}">
      <dsp:nvSpPr>
        <dsp:cNvPr id="0" name=""/>
        <dsp:cNvSpPr/>
      </dsp:nvSpPr>
      <dsp:spPr>
        <a:xfrm>
          <a:off x="0" y="658757"/>
          <a:ext cx="10595237" cy="87834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F7A6B6-1CFE-46FD-B789-E31F0DB14CF2}">
      <dsp:nvSpPr>
        <dsp:cNvPr id="0" name=""/>
        <dsp:cNvSpPr/>
      </dsp:nvSpPr>
      <dsp:spPr>
        <a:xfrm>
          <a:off x="4656" y="0"/>
          <a:ext cx="3073032" cy="878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GB" sz="2400" kern="1200">
              <a:solidFill>
                <a:srgbClr val="000000"/>
              </a:solidFill>
              <a:effectLst/>
            </a:rPr>
            <a:t>Dropbox</a:t>
          </a:r>
          <a:endParaRPr lang="en-ZA" sz="2400" kern="1200">
            <a:solidFill>
              <a:srgbClr val="000000"/>
            </a:solidFill>
            <a:effectLst/>
          </a:endParaRPr>
        </a:p>
      </dsp:txBody>
      <dsp:txXfrm>
        <a:off x="4656" y="0"/>
        <a:ext cx="3073032" cy="878343"/>
      </dsp:txXfrm>
    </dsp:sp>
    <dsp:sp modelId="{C95CDA5D-172E-415B-969E-8C54D166A163}">
      <dsp:nvSpPr>
        <dsp:cNvPr id="0" name=""/>
        <dsp:cNvSpPr/>
      </dsp:nvSpPr>
      <dsp:spPr>
        <a:xfrm>
          <a:off x="1431379" y="988136"/>
          <a:ext cx="219585" cy="2195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2D534D-2C9C-4226-8DE5-FFEE09CF8972}">
      <dsp:nvSpPr>
        <dsp:cNvPr id="0" name=""/>
        <dsp:cNvSpPr/>
      </dsp:nvSpPr>
      <dsp:spPr>
        <a:xfrm>
          <a:off x="3231340" y="1317515"/>
          <a:ext cx="3073032" cy="878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kern="1200">
              <a:solidFill>
                <a:srgbClr val="000000"/>
              </a:solidFill>
              <a:effectLst/>
            </a:rPr>
            <a:t>Google Drive</a:t>
          </a:r>
          <a:endParaRPr lang="en-ZA" sz="2400" kern="1200">
            <a:solidFill>
              <a:srgbClr val="000000"/>
            </a:solidFill>
            <a:effectLst/>
          </a:endParaRPr>
        </a:p>
      </dsp:txBody>
      <dsp:txXfrm>
        <a:off x="3231340" y="1317515"/>
        <a:ext cx="3073032" cy="878343"/>
      </dsp:txXfrm>
    </dsp:sp>
    <dsp:sp modelId="{C5B33332-1E87-4C88-AF51-E4648A11B462}">
      <dsp:nvSpPr>
        <dsp:cNvPr id="0" name=""/>
        <dsp:cNvSpPr/>
      </dsp:nvSpPr>
      <dsp:spPr>
        <a:xfrm>
          <a:off x="4658063" y="988136"/>
          <a:ext cx="219585" cy="2195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6B7708-5274-42D0-956A-B9AC5AE1C4A4}">
      <dsp:nvSpPr>
        <dsp:cNvPr id="0" name=""/>
        <dsp:cNvSpPr/>
      </dsp:nvSpPr>
      <dsp:spPr>
        <a:xfrm>
          <a:off x="6458024" y="0"/>
          <a:ext cx="3073032" cy="878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GB" sz="2400" kern="1200">
              <a:solidFill>
                <a:srgbClr val="000000"/>
              </a:solidFill>
              <a:effectLst/>
            </a:rPr>
            <a:t>One Drive</a:t>
          </a:r>
          <a:endParaRPr lang="en-ZA" sz="2400" kern="1200">
            <a:solidFill>
              <a:srgbClr val="000000"/>
            </a:solidFill>
            <a:effectLst/>
          </a:endParaRPr>
        </a:p>
      </dsp:txBody>
      <dsp:txXfrm>
        <a:off x="6458024" y="0"/>
        <a:ext cx="3073032" cy="878343"/>
      </dsp:txXfrm>
    </dsp:sp>
    <dsp:sp modelId="{9541A6AB-3597-4B62-ABCA-FD4872FBDFCA}">
      <dsp:nvSpPr>
        <dsp:cNvPr id="0" name=""/>
        <dsp:cNvSpPr/>
      </dsp:nvSpPr>
      <dsp:spPr>
        <a:xfrm>
          <a:off x="7884747" y="988136"/>
          <a:ext cx="219585" cy="2195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6689D-BC1A-47BC-91C3-5A45EEC45382}">
      <dsp:nvSpPr>
        <dsp:cNvPr id="0" name=""/>
        <dsp:cNvSpPr/>
      </dsp:nvSpPr>
      <dsp:spPr>
        <a:xfrm>
          <a:off x="3104" y="0"/>
          <a:ext cx="3781796" cy="80365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Slack </a:t>
          </a:r>
        </a:p>
      </dsp:txBody>
      <dsp:txXfrm>
        <a:off x="404932" y="0"/>
        <a:ext cx="2978141" cy="803655"/>
      </dsp:txXfrm>
    </dsp:sp>
    <dsp:sp modelId="{51365B43-0D33-43F9-B39E-5959FEE8E4CB}">
      <dsp:nvSpPr>
        <dsp:cNvPr id="0" name=""/>
        <dsp:cNvSpPr/>
      </dsp:nvSpPr>
      <dsp:spPr>
        <a:xfrm>
          <a:off x="3406720" y="0"/>
          <a:ext cx="3781796" cy="80365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Teams </a:t>
          </a:r>
        </a:p>
      </dsp:txBody>
      <dsp:txXfrm>
        <a:off x="3808548" y="0"/>
        <a:ext cx="2978141" cy="803655"/>
      </dsp:txXfrm>
    </dsp:sp>
    <dsp:sp modelId="{9B7F4393-28DA-43AF-9F5D-A5EC87B366C9}">
      <dsp:nvSpPr>
        <dsp:cNvPr id="0" name=""/>
        <dsp:cNvSpPr/>
      </dsp:nvSpPr>
      <dsp:spPr>
        <a:xfrm>
          <a:off x="6810336" y="0"/>
          <a:ext cx="3781796" cy="80365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Google Chat </a:t>
          </a:r>
        </a:p>
      </dsp:txBody>
      <dsp:txXfrm>
        <a:off x="7212164" y="0"/>
        <a:ext cx="2978141" cy="8036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982F48-3ECE-B3AC-53BA-3D27CDC869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8FDE5284-639C-6F4C-B04D-F55C0D341F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67715E-BD19-42EF-BAAC-123655D176F4}" type="datetimeFigureOut">
              <a:rPr lang="en-IE" smtClean="0"/>
              <a:t>29/05/2023</a:t>
            </a:fld>
            <a:endParaRPr lang="en-IE"/>
          </a:p>
        </p:txBody>
      </p:sp>
      <p:sp>
        <p:nvSpPr>
          <p:cNvPr id="4" name="Footer Placeholder 3">
            <a:extLst>
              <a:ext uri="{FF2B5EF4-FFF2-40B4-BE49-F238E27FC236}">
                <a16:creationId xmlns:a16="http://schemas.microsoft.com/office/drawing/2014/main" id="{8A6C6EFC-A468-B950-CF76-A30504C2A5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36DD3AE-066F-259C-0E55-BA8C74E0B6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4932C5-75E6-49A0-8970-C9383069AEBB}" type="slidenum">
              <a:rPr lang="en-IE" smtClean="0"/>
              <a:t>‹#›</a:t>
            </a:fld>
            <a:endParaRPr lang="en-IE"/>
          </a:p>
        </p:txBody>
      </p:sp>
    </p:spTree>
    <p:extLst>
      <p:ext uri="{BB962C8B-B14F-4D97-AF65-F5344CB8AC3E}">
        <p14:creationId xmlns:p14="http://schemas.microsoft.com/office/powerpoint/2010/main" val="3718258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800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768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1598374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42379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626844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85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932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924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27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411687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754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605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189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658304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991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905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63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990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239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995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2461632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86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072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703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30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217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069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619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449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550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27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1499608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455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669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221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458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925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354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77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980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724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40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515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7363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584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0910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2308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1828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834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1263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6732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056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219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67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2870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384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7401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4716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3426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4902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2450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0132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5578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635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4104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6616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0977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116</a:t>
            </a:fld>
            <a:endParaRPr lang="en-US"/>
          </a:p>
        </p:txBody>
      </p:sp>
    </p:spTree>
    <p:extLst>
      <p:ext uri="{BB962C8B-B14F-4D97-AF65-F5344CB8AC3E}">
        <p14:creationId xmlns:p14="http://schemas.microsoft.com/office/powerpoint/2010/main" val="32584142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117</a:t>
            </a:fld>
            <a:endParaRPr lang="en-US"/>
          </a:p>
        </p:txBody>
      </p:sp>
    </p:spTree>
    <p:extLst>
      <p:ext uri="{BB962C8B-B14F-4D97-AF65-F5344CB8AC3E}">
        <p14:creationId xmlns:p14="http://schemas.microsoft.com/office/powerpoint/2010/main" val="42378248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118</a:t>
            </a:fld>
            <a:endParaRPr lang="en-US"/>
          </a:p>
        </p:txBody>
      </p:sp>
    </p:spTree>
    <p:extLst>
      <p:ext uri="{BB962C8B-B14F-4D97-AF65-F5344CB8AC3E}">
        <p14:creationId xmlns:p14="http://schemas.microsoft.com/office/powerpoint/2010/main" val="15550623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121</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0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090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05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rgbClr val="000000"/>
                </a:solidFill>
                <a:effectLst/>
                <a:latin typeface="+mn-lt"/>
                <a:ea typeface="+mn-ea"/>
                <a:cs typeface="+mn-cs"/>
                <a:sym typeface="Quattrocento Sans"/>
              </a:rPr>
              <a:t>FONT TYPEFACE &amp; SIZE</a:t>
            </a:r>
            <a:endParaRPr lang="en-IE" sz="3600" baseline="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000000"/>
                </a:solidFill>
                <a:effectLst/>
                <a:latin typeface="+mn-lt"/>
                <a:ea typeface="+mn-ea"/>
                <a:cs typeface="+mn-cs"/>
              </a:rPr>
              <a:t>PLEASE</a:t>
            </a:r>
            <a:r>
              <a:rPr lang="en-IE" sz="3000" b="0" i="0" u="none" strike="noStrike" kern="1200" baseline="0">
                <a:solidFill>
                  <a:srgbClr val="000000"/>
                </a:solidFill>
                <a:effectLst/>
                <a:latin typeface="+mn-lt"/>
                <a:ea typeface="+mn-ea"/>
                <a:cs typeface="+mn-cs"/>
              </a:rPr>
              <a:t> ENSURE TO KEEP FONTS AS PER THE LAYOUT</a:t>
            </a:r>
            <a:endParaRPr lang="en-IE" sz="3000" b="0" i="0" u="none" strike="noStrike" kern="1200">
              <a:solidFill>
                <a:srgbClr val="000000"/>
              </a:solidFill>
              <a:effectLst/>
              <a:latin typeface="+mn-lt"/>
              <a:ea typeface="+mn-ea"/>
              <a:cs typeface="+mn-cs"/>
            </a:endParaRPr>
          </a:p>
          <a:p>
            <a:pPr fontAlgn="base"/>
            <a:endParaRPr lang="en-IE" sz="3000" b="0" i="0" u="none" strike="noStrike" kern="120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000000"/>
                </a:solidFill>
                <a:effectLst/>
                <a:latin typeface="+mn-lt"/>
                <a:ea typeface="+mn-ea"/>
                <a:cs typeface="+mn-cs"/>
              </a:rPr>
              <a:t>48 point </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Divider</a:t>
            </a:r>
            <a:r>
              <a:rPr lang="en-IE" sz="3000" b="0" i="0" u="none" strike="noStrike" kern="1200" baseline="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36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30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	</a:t>
            </a:r>
            <a:r>
              <a:rPr lang="en-IE" sz="3000" b="0" i="0" u="none" strike="noStrike" kern="1200" baseline="0">
                <a:solidFill>
                  <a:srgbClr val="000000"/>
                </a:solidFill>
                <a:effectLst/>
                <a:latin typeface="+mn-lt"/>
                <a:ea typeface="+mn-ea"/>
                <a:cs typeface="+mn-cs"/>
              </a:rPr>
              <a:t>       </a:t>
            </a:r>
            <a:r>
              <a:rPr lang="en-IE" sz="3000" b="0" i="0" u="none" strike="noStrike" kern="120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24 point</a:t>
            </a:r>
            <a:r>
              <a:rPr lang="en-IE" sz="3000" b="0" i="0" u="none" strike="noStrike" kern="1200" baseline="0">
                <a:solidFill>
                  <a:srgbClr val="000000"/>
                </a:solidFill>
                <a:effectLst/>
                <a:latin typeface="+mn-lt"/>
                <a:ea typeface="+mn-ea"/>
                <a:cs typeface="+mn-cs"/>
              </a:rPr>
              <a:t>  -  </a:t>
            </a:r>
            <a:r>
              <a:rPr lang="en-IE" sz="3000" b="0" i="0" u="none" strike="noStrike" kern="1200" baseline="0">
                <a:solidFill>
                  <a:srgbClr val="000000"/>
                </a:solidFill>
                <a:effectLst/>
                <a:latin typeface="+mn-lt"/>
                <a:ea typeface="Quattrocento Sans"/>
                <a:cs typeface="Quattrocento Sans"/>
                <a:sym typeface="Quattrocento Sans"/>
              </a:rPr>
              <a:t>Main </a:t>
            </a:r>
            <a:r>
              <a:rPr lang="en-IE" sz="3000" b="0" i="0" u="none" strike="noStrike" kern="1200">
                <a:solidFill>
                  <a:srgbClr val="000000"/>
                </a:solidFill>
                <a:effectLst/>
                <a:latin typeface="+mn-lt"/>
                <a:ea typeface="+mn-ea"/>
                <a:cs typeface="+mn-cs"/>
              </a:rPr>
              <a:t>Text Body </a:t>
            </a:r>
            <a:endParaRPr lang="en-US" sz="3000">
              <a:solidFill>
                <a:srgbClr val="000000"/>
              </a:solidFill>
            </a:endParaRPr>
          </a:p>
          <a:p>
            <a:pPr fontAlgn="base"/>
            <a:endParaRPr lang="en-IE" sz="3000" b="0" i="0" u="none" strike="noStrike" kern="120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000000"/>
                </a:solidFill>
                <a:effectLst/>
                <a:latin typeface="+mn-lt"/>
                <a:ea typeface="+mn-ea"/>
                <a:cs typeface="+mn-cs"/>
                <a:sym typeface="Quattrocento Sans"/>
              </a:rPr>
              <a:t>Leader SEEDS </a:t>
            </a:r>
            <a:r>
              <a:rPr lang="en-IE" sz="2400" b="0" i="0" u="none" strike="noStrike" kern="1200" baseline="0">
                <a:solidFill>
                  <a:srgbClr val="000000"/>
                </a:solidFill>
                <a:effectLst/>
                <a:latin typeface="+mn-lt"/>
                <a:ea typeface="+mn-ea"/>
                <a:cs typeface="+mn-cs"/>
                <a:sym typeface="Quattrocento Sans"/>
              </a:rPr>
              <a:t>PowerPoint is</a:t>
            </a:r>
            <a:r>
              <a:rPr lang="is-IS" sz="2400" b="0" i="0" u="none" strike="noStrike" kern="1200" baseline="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rgbClr val="000000"/>
              </a:solidFill>
              <a:effectLst/>
              <a:latin typeface="+mn-lt"/>
              <a:ea typeface="+mn-ea"/>
              <a:cs typeface="+mn-cs"/>
              <a:sym typeface="Quattrocento Sans"/>
            </a:endParaRPr>
          </a:p>
          <a:p>
            <a:pPr fontAlgn="base"/>
            <a:endParaRPr lang="en-IE" sz="2400" b="0" i="0" u="none" strike="noStrike" kern="1200" baseline="0">
              <a:solidFill>
                <a:srgbClr val="000000"/>
              </a:solidFill>
              <a:effectLst/>
              <a:latin typeface="+mn-lt"/>
              <a:ea typeface="+mn-ea"/>
              <a:cs typeface="+mn-cs"/>
              <a:sym typeface="Quattrocento Sans"/>
            </a:endParaRPr>
          </a:p>
          <a:p>
            <a:pPr fontAlgn="base"/>
            <a:r>
              <a:rPr lang="en-IE" sz="3600" b="1" i="1" baseline="0">
                <a:solidFill>
                  <a:srgbClr val="000000"/>
                </a:solidFill>
                <a:latin typeface="+mn-lt"/>
                <a:ea typeface="Quattrocento Sans"/>
                <a:cs typeface="Quattrocento Sans"/>
                <a:sym typeface="Quattrocento Sans"/>
              </a:rPr>
              <a:t>Calibri</a:t>
            </a:r>
            <a:endParaRPr lang="en-IE" sz="3600" baseline="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000000"/>
                </a:solidFill>
                <a:effectLst/>
                <a:latin typeface="+mn-lt"/>
                <a:ea typeface="+mn-ea"/>
                <a:cs typeface="+mn-cs"/>
              </a:rPr>
              <a:t>*** </a:t>
            </a:r>
            <a:r>
              <a:rPr lang="en-IE" sz="2400" b="1" kern="1200">
                <a:solidFill>
                  <a:srgbClr val="000000"/>
                </a:solidFill>
                <a:effectLst/>
                <a:latin typeface="+mn-lt"/>
                <a:ea typeface="+mn-ea"/>
                <a:cs typeface="+mn-cs"/>
              </a:rPr>
              <a:t>PLEASE DELETE THIS INSTRUCTION SLIDE BEFORE PRESENTING FINAL PRESENTATION </a:t>
            </a:r>
            <a:r>
              <a:rPr lang="en-IE" sz="2400" kern="1200">
                <a:solidFill>
                  <a:srgbClr val="000000"/>
                </a:solidFill>
                <a:effectLst/>
                <a:latin typeface="+mn-lt"/>
                <a:ea typeface="+mn-ea"/>
                <a:cs typeface="+mn-cs"/>
              </a:rPr>
              <a:t>*** </a:t>
            </a:r>
            <a:endParaRPr lang="en-US" sz="2400" kern="120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812161" y="637178"/>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B27225E-3BC9-F56D-53A8-C56EDCCD96E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4" name="Picture Placeholder 7">
            <a:extLst>
              <a:ext uri="{FF2B5EF4-FFF2-40B4-BE49-F238E27FC236}">
                <a16:creationId xmlns:a16="http://schemas.microsoft.com/office/drawing/2014/main" id="{44704EC2-9D32-F7D9-50A0-F536BC3007B6}"/>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Tree>
    <p:extLst>
      <p:ext uri="{BB962C8B-B14F-4D97-AF65-F5344CB8AC3E}">
        <p14:creationId xmlns:p14="http://schemas.microsoft.com/office/powerpoint/2010/main" val="607662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err="1"/>
              <a:t>www.leaderseeds.eu</a:t>
            </a:r>
            <a:endParaRPr lang="en-US"/>
          </a:p>
        </p:txBody>
      </p:sp>
    </p:spTree>
    <p:extLst>
      <p:ext uri="{BB962C8B-B14F-4D97-AF65-F5344CB8AC3E}">
        <p14:creationId xmlns:p14="http://schemas.microsoft.com/office/powerpoint/2010/main" val="3097068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lide with Imag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4FD9EB-B9E7-7C48-A9E5-139C81A5FBA5}"/>
              </a:ext>
            </a:extLst>
          </p:cNvPr>
          <p:cNvSpPr/>
          <p:nvPr userDrawn="1"/>
        </p:nvSpPr>
        <p:spPr>
          <a:xfrm>
            <a:off x="7704944" y="0"/>
            <a:ext cx="4487056" cy="6858000"/>
          </a:xfrm>
          <a:prstGeom prst="rect">
            <a:avLst/>
          </a:prstGeom>
          <a:solidFill>
            <a:srgbClr val="F3A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1" name="Picture Placeholder 15">
            <a:extLst>
              <a:ext uri="{FF2B5EF4-FFF2-40B4-BE49-F238E27FC236}">
                <a16:creationId xmlns:a16="http://schemas.microsoft.com/office/drawing/2014/main" id="{8563CA61-F9C7-9E43-B5CF-9258FA745462}"/>
              </a:ext>
            </a:extLst>
          </p:cNvPr>
          <p:cNvSpPr>
            <a:spLocks noGrp="1"/>
          </p:cNvSpPr>
          <p:nvPr>
            <p:ph type="pic" sz="quarter" idx="17"/>
          </p:nvPr>
        </p:nvSpPr>
        <p:spPr>
          <a:xfrm>
            <a:off x="7340026" y="0"/>
            <a:ext cx="4851974" cy="6190938"/>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2" name="Text Placeholder 23">
            <a:extLst>
              <a:ext uri="{FF2B5EF4-FFF2-40B4-BE49-F238E27FC236}">
                <a16:creationId xmlns:a16="http://schemas.microsoft.com/office/drawing/2014/main" id="{EBC65FE7-D707-4245-A480-FD320A95AC74}"/>
              </a:ext>
            </a:extLst>
          </p:cNvPr>
          <p:cNvSpPr>
            <a:spLocks noGrp="1"/>
          </p:cNvSpPr>
          <p:nvPr>
            <p:ph type="body" sz="quarter" idx="16" hasCustomPrompt="1"/>
          </p:nvPr>
        </p:nvSpPr>
        <p:spPr>
          <a:xfrm>
            <a:off x="750854" y="424209"/>
            <a:ext cx="6204581" cy="692192"/>
          </a:xfrm>
          <a:ln>
            <a:noFill/>
          </a:ln>
        </p:spPr>
        <p:txBody>
          <a:bodyPr anchor="ctr">
            <a:normAutofit/>
          </a:bodyPr>
          <a:lstStyle>
            <a:lvl1pPr marL="0" indent="0" algn="l">
              <a:buNone/>
              <a:defRPr sz="3600" b="1" i="0">
                <a:solidFill>
                  <a:srgbClr val="B72677"/>
                </a:solidFill>
                <a:latin typeface="+mn-lt"/>
              </a:defRPr>
            </a:lvl1pPr>
          </a:lstStyle>
          <a:p>
            <a:pPr lvl="0"/>
            <a:r>
              <a:rPr lang="en-US"/>
              <a:t>Title</a:t>
            </a:r>
          </a:p>
        </p:txBody>
      </p:sp>
      <p:sp>
        <p:nvSpPr>
          <p:cNvPr id="13" name="Text Placeholder 17">
            <a:extLst>
              <a:ext uri="{FF2B5EF4-FFF2-40B4-BE49-F238E27FC236}">
                <a16:creationId xmlns:a16="http://schemas.microsoft.com/office/drawing/2014/main" id="{A9B099DE-0842-FD4B-9839-FB8B8543984E}"/>
              </a:ext>
            </a:extLst>
          </p:cNvPr>
          <p:cNvSpPr>
            <a:spLocks noGrp="1"/>
          </p:cNvSpPr>
          <p:nvPr>
            <p:ph type="body" sz="quarter" idx="18" hasCustomPrompt="1"/>
          </p:nvPr>
        </p:nvSpPr>
        <p:spPr>
          <a:xfrm>
            <a:off x="750855" y="1583402"/>
            <a:ext cx="6204581" cy="4607536"/>
          </a:xfrm>
        </p:spPr>
        <p:txBody>
          <a:bodyPr/>
          <a:lstStyle>
            <a:lvl1pPr marL="0">
              <a:lnSpc>
                <a:spcPct val="100000"/>
              </a:lnSpc>
              <a:spcBef>
                <a:spcPts val="0"/>
              </a:spcBef>
              <a:buNone/>
              <a:defRPr sz="2400" b="0" i="0" spc="0">
                <a:solidFill>
                  <a:schemeClr val="tx2">
                    <a:lumMod val="85000"/>
                    <a:lumOff val="15000"/>
                  </a:schemeClr>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Main Body Text</a:t>
            </a:r>
            <a:endParaRPr lang="en-US"/>
          </a:p>
        </p:txBody>
      </p:sp>
      <p:sp>
        <p:nvSpPr>
          <p:cNvPr id="14" name="TextBox 13">
            <a:extLst>
              <a:ext uri="{FF2B5EF4-FFF2-40B4-BE49-F238E27FC236}">
                <a16:creationId xmlns:a16="http://schemas.microsoft.com/office/drawing/2014/main" id="{DA97C03E-F188-404D-9AB9-F1183F9BB30A}"/>
              </a:ext>
            </a:extLst>
          </p:cNvPr>
          <p:cNvSpPr txBox="1"/>
          <p:nvPr userDrawn="1"/>
        </p:nvSpPr>
        <p:spPr>
          <a:xfrm>
            <a:off x="1244639" y="6415218"/>
            <a:ext cx="1258352" cy="276999"/>
          </a:xfrm>
          <a:prstGeom prst="rect">
            <a:avLst/>
          </a:prstGeom>
          <a:noFill/>
          <a:ln>
            <a:solidFill>
              <a:srgbClr val="E3E2DB"/>
            </a:solidFill>
          </a:ln>
        </p:spPr>
        <p:txBody>
          <a:bodyPr wrap="square" rtlCol="0">
            <a:spAutoFit/>
          </a:bodyPr>
          <a:lstStyle/>
          <a:p>
            <a:pPr algn="l"/>
            <a:r>
              <a:rPr lang="en-GB" sz="1200" spc="100" baseline="0">
                <a:solidFill>
                  <a:srgbClr val="EC7444"/>
                </a:solidFill>
                <a:latin typeface="Calibri" panose="020F0502020204030204" pitchFamily="34" charset="0"/>
                <a:cs typeface="Calibri" panose="020F0502020204030204" pitchFamily="34" charset="0"/>
              </a:rPr>
              <a:t>Catalyse</a:t>
            </a:r>
            <a:endParaRPr lang="en-RU" sz="1200" spc="100" baseline="0">
              <a:solidFill>
                <a:srgbClr val="EC7444"/>
              </a:solidFill>
              <a:latin typeface="Calibri" panose="020F0502020204030204" pitchFamily="34"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B2CAE95D-7F42-1E44-8D0A-AF835447169B}"/>
              </a:ext>
            </a:extLst>
          </p:cNvPr>
          <p:cNvCxnSpPr>
            <a:endCxn id="14" idx="1"/>
          </p:cNvCxnSpPr>
          <p:nvPr userDrawn="1"/>
        </p:nvCxnSpPr>
        <p:spPr>
          <a:xfrm>
            <a:off x="0" y="6553717"/>
            <a:ext cx="1244639" cy="1"/>
          </a:xfrm>
          <a:prstGeom prst="line">
            <a:avLst/>
          </a:prstGeom>
          <a:ln w="19050">
            <a:solidFill>
              <a:srgbClr val="B7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317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D6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00A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E78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1171222" cy="844269"/>
          </a:xfrm>
        </p:spPr>
        <p:txBody>
          <a:bodyPr>
            <a:normAutofit/>
          </a:bodyPr>
          <a:lstStyle>
            <a:lvl1pPr marL="0" indent="0" algn="l">
              <a:buNone/>
              <a:defRPr sz="3600" b="1">
                <a:solidFill>
                  <a:srgbClr val="5E5E5E"/>
                </a:solidFill>
                <a:latin typeface="+mn-lt"/>
              </a:defRPr>
            </a:lvl1pPr>
          </a:lstStyle>
          <a:p>
            <a:pPr lvl="0"/>
            <a:r>
              <a:rPr lang="en-US"/>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30"/>
            <a:ext cx="11156987" cy="3537886"/>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32" name="Group 31">
            <a:extLst>
              <a:ext uri="{FF2B5EF4-FFF2-40B4-BE49-F238E27FC236}">
                <a16:creationId xmlns:a16="http://schemas.microsoft.com/office/drawing/2014/main" id="{FFBF8643-57D3-7944-A3AE-BA50E01A8EBF}"/>
              </a:ext>
            </a:extLst>
          </p:cNvPr>
          <p:cNvGrpSpPr/>
          <p:nvPr userDrawn="1"/>
        </p:nvGrpSpPr>
        <p:grpSpPr>
          <a:xfrm>
            <a:off x="10314649" y="5867562"/>
            <a:ext cx="1877348" cy="396639"/>
            <a:chOff x="9324753" y="5969157"/>
            <a:chExt cx="1877348" cy="396639"/>
          </a:xfrm>
        </p:grpSpPr>
        <p:sp>
          <p:nvSpPr>
            <p:cNvPr id="33" name="TextBox 32">
              <a:extLst>
                <a:ext uri="{FF2B5EF4-FFF2-40B4-BE49-F238E27FC236}">
                  <a16:creationId xmlns:a16="http://schemas.microsoft.com/office/drawing/2014/main" id="{D19B82AF-477C-B546-8FCB-87228C610530}"/>
                </a:ext>
              </a:extLst>
            </p:cNvPr>
            <p:cNvSpPr txBox="1"/>
            <p:nvPr userDrawn="1"/>
          </p:nvSpPr>
          <p:spPr>
            <a:xfrm>
              <a:off x="9324753" y="5984901"/>
              <a:ext cx="1877348"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34" name="TextBox 33">
              <a:extLst>
                <a:ext uri="{FF2B5EF4-FFF2-40B4-BE49-F238E27FC236}">
                  <a16:creationId xmlns:a16="http://schemas.microsoft.com/office/drawing/2014/main" id="{FEE9ECFF-F0FF-6E40-86EB-E1A555B4F906}"/>
                </a:ext>
              </a:extLst>
            </p:cNvPr>
            <p:cNvSpPr txBox="1"/>
            <p:nvPr userDrawn="1"/>
          </p:nvSpPr>
          <p:spPr>
            <a:xfrm>
              <a:off x="9535035" y="6170672"/>
              <a:ext cx="1667066"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35" name="TextBox 34">
              <a:extLst>
                <a:ext uri="{FF2B5EF4-FFF2-40B4-BE49-F238E27FC236}">
                  <a16:creationId xmlns:a16="http://schemas.microsoft.com/office/drawing/2014/main" id="{BCE501B5-644C-CF44-9A5E-A55B12EA9FBC}"/>
                </a:ext>
              </a:extLst>
            </p:cNvPr>
            <p:cNvSpPr txBox="1"/>
            <p:nvPr userDrawn="1"/>
          </p:nvSpPr>
          <p:spPr>
            <a:xfrm>
              <a:off x="9597154" y="6150352"/>
              <a:ext cx="1373259" cy="215444"/>
            </a:xfrm>
            <a:prstGeom prst="rect">
              <a:avLst/>
            </a:prstGeom>
            <a:noFill/>
          </p:spPr>
          <p:txBody>
            <a:bodyPr wrap="square" rtlCol="0">
              <a:spAutoFit/>
            </a:bodyPr>
            <a:lstStyle/>
            <a:p>
              <a:pPr algn="r"/>
              <a:r>
                <a:rPr lang="en-US" sz="800">
                  <a:solidFill>
                    <a:schemeClr val="bg1"/>
                  </a:solidFill>
                </a:rPr>
                <a:t>FOR DIGITAL COMPETENCIES</a:t>
              </a:r>
            </a:p>
          </p:txBody>
        </p:sp>
        <p:sp>
          <p:nvSpPr>
            <p:cNvPr id="36" name="TextBox 35">
              <a:extLst>
                <a:ext uri="{FF2B5EF4-FFF2-40B4-BE49-F238E27FC236}">
                  <a16:creationId xmlns:a16="http://schemas.microsoft.com/office/drawing/2014/main" id="{AAAD12E8-6672-DC45-A40B-17266F1CF351}"/>
                </a:ext>
              </a:extLst>
            </p:cNvPr>
            <p:cNvSpPr txBox="1"/>
            <p:nvPr userDrawn="1"/>
          </p:nvSpPr>
          <p:spPr>
            <a:xfrm>
              <a:off x="9324753" y="5969157"/>
              <a:ext cx="1667066" cy="215444"/>
            </a:xfrm>
            <a:prstGeom prst="rect">
              <a:avLst/>
            </a:prstGeom>
            <a:noFill/>
          </p:spPr>
          <p:txBody>
            <a:bodyPr wrap="square" rtlCol="0">
              <a:spAutoFit/>
            </a:bodyPr>
            <a:lstStyle/>
            <a:p>
              <a:pPr algn="r"/>
              <a:r>
                <a:rPr lang="en-US" sz="800">
                  <a:solidFill>
                    <a:schemeClr val="bg1"/>
                  </a:solidFill>
                </a:rPr>
                <a:t>EMPOWERING FEMAILE MIGRANTS</a:t>
              </a:r>
            </a:p>
          </p:txBody>
        </p:sp>
      </p:grpSp>
    </p:spTree>
    <p:extLst>
      <p:ext uri="{BB962C8B-B14F-4D97-AF65-F5344CB8AC3E}">
        <p14:creationId xmlns:p14="http://schemas.microsoft.com/office/powerpoint/2010/main" val="2395340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Text Slide - Oran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D631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E786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 name="Group 3">
            <a:extLst>
              <a:ext uri="{FF2B5EF4-FFF2-40B4-BE49-F238E27FC236}">
                <a16:creationId xmlns:a16="http://schemas.microsoft.com/office/drawing/2014/main" id="{F59DD0EF-8796-7445-985C-87B694671CB4}"/>
              </a:ext>
            </a:extLst>
          </p:cNvPr>
          <p:cNvGrpSpPr/>
          <p:nvPr userDrawn="1"/>
        </p:nvGrpSpPr>
        <p:grpSpPr>
          <a:xfrm>
            <a:off x="10314652" y="6093162"/>
            <a:ext cx="1877348" cy="396639"/>
            <a:chOff x="9324753" y="5969157"/>
            <a:chExt cx="1877348" cy="396639"/>
          </a:xfrm>
        </p:grpSpPr>
        <p:sp>
          <p:nvSpPr>
            <p:cNvPr id="21" name="TextBox 20">
              <a:extLst>
                <a:ext uri="{FF2B5EF4-FFF2-40B4-BE49-F238E27FC236}">
                  <a16:creationId xmlns:a16="http://schemas.microsoft.com/office/drawing/2014/main" id="{B95A97FC-095E-C546-840E-38BE49E75BBE}"/>
                </a:ext>
              </a:extLst>
            </p:cNvPr>
            <p:cNvSpPr txBox="1"/>
            <p:nvPr userDrawn="1"/>
          </p:nvSpPr>
          <p:spPr>
            <a:xfrm>
              <a:off x="9324753" y="5984901"/>
              <a:ext cx="1877348"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24" name="TextBox 23">
              <a:extLst>
                <a:ext uri="{FF2B5EF4-FFF2-40B4-BE49-F238E27FC236}">
                  <a16:creationId xmlns:a16="http://schemas.microsoft.com/office/drawing/2014/main" id="{B05F9001-1921-B244-A040-095719296DD1}"/>
                </a:ext>
              </a:extLst>
            </p:cNvPr>
            <p:cNvSpPr txBox="1"/>
            <p:nvPr userDrawn="1"/>
          </p:nvSpPr>
          <p:spPr>
            <a:xfrm>
              <a:off x="9535035" y="6170672"/>
              <a:ext cx="1667066"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22" name="TextBox 21">
              <a:extLst>
                <a:ext uri="{FF2B5EF4-FFF2-40B4-BE49-F238E27FC236}">
                  <a16:creationId xmlns:a16="http://schemas.microsoft.com/office/drawing/2014/main" id="{999F95BB-34CF-224A-AB68-5ABAB8669F48}"/>
                </a:ext>
              </a:extLst>
            </p:cNvPr>
            <p:cNvSpPr txBox="1"/>
            <p:nvPr userDrawn="1"/>
          </p:nvSpPr>
          <p:spPr>
            <a:xfrm>
              <a:off x="9597154" y="6150352"/>
              <a:ext cx="1373259" cy="215444"/>
            </a:xfrm>
            <a:prstGeom prst="rect">
              <a:avLst/>
            </a:prstGeom>
            <a:noFill/>
          </p:spPr>
          <p:txBody>
            <a:bodyPr wrap="square" rtlCol="0">
              <a:spAutoFit/>
            </a:bodyPr>
            <a:lstStyle/>
            <a:p>
              <a:pPr algn="r"/>
              <a:r>
                <a:rPr lang="en-US" sz="800">
                  <a:solidFill>
                    <a:schemeClr val="bg1"/>
                  </a:solidFill>
                </a:rPr>
                <a:t>FOR DIGITAL COMPETENCIES</a:t>
              </a:r>
            </a:p>
          </p:txBody>
        </p:sp>
        <p:sp>
          <p:nvSpPr>
            <p:cNvPr id="23" name="TextBox 22">
              <a:extLst>
                <a:ext uri="{FF2B5EF4-FFF2-40B4-BE49-F238E27FC236}">
                  <a16:creationId xmlns:a16="http://schemas.microsoft.com/office/drawing/2014/main" id="{2E2C4BDE-6FF7-EB47-8310-BAF923D6B57E}"/>
                </a:ext>
              </a:extLst>
            </p:cNvPr>
            <p:cNvSpPr txBox="1"/>
            <p:nvPr userDrawn="1"/>
          </p:nvSpPr>
          <p:spPr>
            <a:xfrm>
              <a:off x="9324753" y="5969157"/>
              <a:ext cx="1667066" cy="215444"/>
            </a:xfrm>
            <a:prstGeom prst="rect">
              <a:avLst/>
            </a:prstGeom>
            <a:noFill/>
          </p:spPr>
          <p:txBody>
            <a:bodyPr wrap="square" rtlCol="0">
              <a:spAutoFit/>
            </a:bodyPr>
            <a:lstStyle/>
            <a:p>
              <a:pPr algn="r"/>
              <a:r>
                <a:rPr lang="en-US" sz="800">
                  <a:solidFill>
                    <a:schemeClr val="bg1"/>
                  </a:solidFill>
                </a:rPr>
                <a:t>EMPOWERING FEMAILE MIGRANTS</a:t>
              </a:r>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5E5E5E"/>
                </a:solidFill>
                <a:latin typeface="+mn-lt"/>
              </a:defRPr>
            </a:lvl1pPr>
          </a:lstStyle>
          <a:p>
            <a:pPr lvl="0"/>
            <a:r>
              <a:rPr lang="en-US"/>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881765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Master Text Slide -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E786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631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 name="Group 3">
            <a:extLst>
              <a:ext uri="{FF2B5EF4-FFF2-40B4-BE49-F238E27FC236}">
                <a16:creationId xmlns:a16="http://schemas.microsoft.com/office/drawing/2014/main" id="{F59DD0EF-8796-7445-985C-87B694671CB4}"/>
              </a:ext>
            </a:extLst>
          </p:cNvPr>
          <p:cNvGrpSpPr/>
          <p:nvPr userDrawn="1"/>
        </p:nvGrpSpPr>
        <p:grpSpPr>
          <a:xfrm>
            <a:off x="10314652" y="6093162"/>
            <a:ext cx="1877348" cy="396639"/>
            <a:chOff x="9324753" y="5969157"/>
            <a:chExt cx="1877348" cy="396639"/>
          </a:xfrm>
        </p:grpSpPr>
        <p:sp>
          <p:nvSpPr>
            <p:cNvPr id="21" name="TextBox 20">
              <a:extLst>
                <a:ext uri="{FF2B5EF4-FFF2-40B4-BE49-F238E27FC236}">
                  <a16:creationId xmlns:a16="http://schemas.microsoft.com/office/drawing/2014/main" id="{B95A97FC-095E-C546-840E-38BE49E75BBE}"/>
                </a:ext>
              </a:extLst>
            </p:cNvPr>
            <p:cNvSpPr txBox="1"/>
            <p:nvPr userDrawn="1"/>
          </p:nvSpPr>
          <p:spPr>
            <a:xfrm>
              <a:off x="9324753" y="5984901"/>
              <a:ext cx="1877348"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24" name="TextBox 23">
              <a:extLst>
                <a:ext uri="{FF2B5EF4-FFF2-40B4-BE49-F238E27FC236}">
                  <a16:creationId xmlns:a16="http://schemas.microsoft.com/office/drawing/2014/main" id="{B05F9001-1921-B244-A040-095719296DD1}"/>
                </a:ext>
              </a:extLst>
            </p:cNvPr>
            <p:cNvSpPr txBox="1"/>
            <p:nvPr userDrawn="1"/>
          </p:nvSpPr>
          <p:spPr>
            <a:xfrm>
              <a:off x="9535035" y="6170672"/>
              <a:ext cx="1667066"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22" name="TextBox 21">
              <a:extLst>
                <a:ext uri="{FF2B5EF4-FFF2-40B4-BE49-F238E27FC236}">
                  <a16:creationId xmlns:a16="http://schemas.microsoft.com/office/drawing/2014/main" id="{999F95BB-34CF-224A-AB68-5ABAB8669F48}"/>
                </a:ext>
              </a:extLst>
            </p:cNvPr>
            <p:cNvSpPr txBox="1"/>
            <p:nvPr userDrawn="1"/>
          </p:nvSpPr>
          <p:spPr>
            <a:xfrm>
              <a:off x="9597154" y="6150352"/>
              <a:ext cx="1373259" cy="215444"/>
            </a:xfrm>
            <a:prstGeom prst="rect">
              <a:avLst/>
            </a:prstGeom>
            <a:noFill/>
          </p:spPr>
          <p:txBody>
            <a:bodyPr wrap="square" rtlCol="0">
              <a:spAutoFit/>
            </a:bodyPr>
            <a:lstStyle/>
            <a:p>
              <a:pPr algn="r"/>
              <a:r>
                <a:rPr lang="en-US" sz="800">
                  <a:solidFill>
                    <a:schemeClr val="bg1"/>
                  </a:solidFill>
                </a:rPr>
                <a:t>FOR DIGITAL COMPETENCIES</a:t>
              </a:r>
            </a:p>
          </p:txBody>
        </p:sp>
        <p:sp>
          <p:nvSpPr>
            <p:cNvPr id="23" name="TextBox 22">
              <a:extLst>
                <a:ext uri="{FF2B5EF4-FFF2-40B4-BE49-F238E27FC236}">
                  <a16:creationId xmlns:a16="http://schemas.microsoft.com/office/drawing/2014/main" id="{2E2C4BDE-6FF7-EB47-8310-BAF923D6B57E}"/>
                </a:ext>
              </a:extLst>
            </p:cNvPr>
            <p:cNvSpPr txBox="1"/>
            <p:nvPr userDrawn="1"/>
          </p:nvSpPr>
          <p:spPr>
            <a:xfrm>
              <a:off x="9324753" y="5969157"/>
              <a:ext cx="1667066" cy="215444"/>
            </a:xfrm>
            <a:prstGeom prst="rect">
              <a:avLst/>
            </a:prstGeom>
            <a:noFill/>
          </p:spPr>
          <p:txBody>
            <a:bodyPr wrap="square" rtlCol="0">
              <a:spAutoFit/>
            </a:bodyPr>
            <a:lstStyle/>
            <a:p>
              <a:pPr algn="r"/>
              <a:r>
                <a:rPr lang="en-US" sz="800">
                  <a:solidFill>
                    <a:schemeClr val="bg1"/>
                  </a:solidFill>
                </a:rPr>
                <a:t>EMPOWERING FEMAILE MIGRANTS</a:t>
              </a:r>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5E5E5E"/>
                </a:solidFill>
                <a:latin typeface="+mn-lt"/>
              </a:defRPr>
            </a:lvl1pPr>
          </a:lstStyle>
          <a:p>
            <a:pPr lvl="0"/>
            <a:r>
              <a:rPr lang="en-US"/>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17297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err="1"/>
              <a:t>www.leaderseeds.eu</a:t>
            </a:r>
            <a:endParaRPr lang="en-US"/>
          </a:p>
        </p:txBody>
      </p:sp>
    </p:spTree>
    <p:extLst>
      <p:ext uri="{BB962C8B-B14F-4D97-AF65-F5344CB8AC3E}">
        <p14:creationId xmlns:p14="http://schemas.microsoft.com/office/powerpoint/2010/main" val="42208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247650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Tree>
    <p:extLst>
      <p:ext uri="{BB962C8B-B14F-4D97-AF65-F5344CB8AC3E}">
        <p14:creationId xmlns:p14="http://schemas.microsoft.com/office/powerpoint/2010/main" val="4061074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21"/>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42" r:id="rId3"/>
    <p:sldLayoutId id="2147483840" r:id="rId4"/>
    <p:sldLayoutId id="2147483880" r:id="rId5"/>
    <p:sldLayoutId id="2147483877" r:id="rId6"/>
    <p:sldLayoutId id="2147483841" r:id="rId7"/>
    <p:sldLayoutId id="2147483881" r:id="rId8"/>
    <p:sldLayoutId id="2147483879" r:id="rId9"/>
    <p:sldLayoutId id="2147483883" r:id="rId10"/>
    <p:sldLayoutId id="2147483878" r:id="rId11"/>
    <p:sldLayoutId id="2147483861" r:id="rId12"/>
    <p:sldLayoutId id="2147483833" r:id="rId13"/>
    <p:sldLayoutId id="2147483847" r:id="rId14"/>
    <p:sldLayoutId id="2147483853" r:id="rId15"/>
    <p:sldLayoutId id="2147483885" r:id="rId16"/>
    <p:sldLayoutId id="2147483886" r:id="rId17"/>
    <p:sldLayoutId id="2147483887" r:id="rId18"/>
    <p:sldLayoutId id="214748388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hyperlink" Target="https://www.youtube.com/watch?v=D-hfFocz5OY" TargetMode="External"/><Relationship Id="rId4" Type="http://schemas.openxmlformats.org/officeDocument/2006/relationships/image" Target="../media/image48.sv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hyperlink" Target="https://callhub.io/examples-of-great-nonprofit-storytelling/" TargetMode="External"/><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hyperlink" Target="https://ec.europa.eu/info/sites/default/files/hubspot_brand-consistency_final_reexport09032021-1.pdf" TargetMode="External"/><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hyperlink" Target="https://www.youtube.com/embed/gCfzeONu3Mo?feature=oembed" TargetMode="External"/><Relationship Id="rId2" Type="http://schemas.openxmlformats.org/officeDocument/2006/relationships/hyperlink" Target="https://www.youtube.com/embed/5a9AQeSFI1Y?start=3&amp;feature=oembed" TargetMode="External"/><Relationship Id="rId1" Type="http://schemas.openxmlformats.org/officeDocument/2006/relationships/slideLayout" Target="../slideLayouts/slideLayout9.xml"/><Relationship Id="rId5" Type="http://schemas.openxmlformats.org/officeDocument/2006/relationships/hyperlink" Target="https://donorbox.org/nonprofit-blog/nonprofit-org-chart" TargetMode="External"/><Relationship Id="rId4" Type="http://schemas.openxmlformats.org/officeDocument/2006/relationships/hyperlink" Target="https://asana.com/resources/organizational-silos"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powershow.com/view0/8c6863-MDAwN/Inbound_Marketing_vs_Outbound_Marketing_powerpoint_ppt_presentation" TargetMode="External"/><Relationship Id="rId7" Type="http://schemas.openxmlformats.org/officeDocument/2006/relationships/hyperlink" Target="https://www.linkedin.com/advice/0/how-do-you-create-implement-customer-journey#:~:text=Customer%20journey%20mapping%20is%20a,deliver%20more%20value%20and%20impact" TargetMode="External"/><Relationship Id="rId2" Type="http://schemas.openxmlformats.org/officeDocument/2006/relationships/hyperlink" Target="https://www.webfx.com/industries/nonprofits/inbound-marketing/" TargetMode="External"/><Relationship Id="rId1" Type="http://schemas.openxmlformats.org/officeDocument/2006/relationships/slideLayout" Target="../slideLayouts/slideLayout9.xml"/><Relationship Id="rId6" Type="http://schemas.openxmlformats.org/officeDocument/2006/relationships/hyperlink" Target="https://www.linkedin.com/business/marketing/blog/content-marketing/customer-journey-map-definition-benefits-examples" TargetMode="External"/><Relationship Id="rId5" Type="http://schemas.openxmlformats.org/officeDocument/2006/relationships/hyperlink" Target="https://blog.hubspot.com/blog/tabid/6307/bid/5587/Survey-Inbound-Marketing-Cost-Per-Lead-Is-60-Lower-Than-Outbound.aspx" TargetMode="External"/><Relationship Id="rId4" Type="http://schemas.openxmlformats.org/officeDocument/2006/relationships/hyperlink" Target="https://blog.hubspot.com/marketing/how-to-run-a-lean-mean-nonprofit-marketing-machine#what-is-nonprofit-marketing" TargetMode="External"/></Relationships>
</file>

<file path=ppt/slides/_rels/slide126.xml.rels><?xml version="1.0" encoding="UTF-8" standalone="yes"?>
<Relationships xmlns="http://schemas.openxmlformats.org/package/2006/relationships"><Relationship Id="rId2" Type="http://schemas.openxmlformats.org/officeDocument/2006/relationships/hyperlink" Target="https://uxplanet.org/storytelling-elements-31b2a6a7e373" TargetMode="Externa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hyperlink" Target="https://industrialscripts.com/writing-dialogue-examples/#WhatisGreatDialogue" TargetMode="External"/><Relationship Id="rId2" Type="http://schemas.openxmlformats.org/officeDocument/2006/relationships/hyperlink" Target="https://uxplanet.org/storytelling-elements-31b2a6a7e373" TargetMode="Externa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hyperlink" Target="https://visme.co/blog/visual-storytelling-examples-instagram/" TargetMode="External"/><Relationship Id="rId2" Type="http://schemas.openxmlformats.org/officeDocument/2006/relationships/hyperlink" Target="https://repeatreplay.com/songs-that-tell-a-story/" TargetMode="External"/><Relationship Id="rId1" Type="http://schemas.openxmlformats.org/officeDocument/2006/relationships/slideLayout" Target="../slideLayouts/slideLayout9.xml"/><Relationship Id="rId5" Type="http://schemas.openxmlformats.org/officeDocument/2006/relationships/hyperlink" Target="https://commission.europa.eu/select-language?destination=/node/9" TargetMode="External"/><Relationship Id="rId4" Type="http://schemas.openxmlformats.org/officeDocument/2006/relationships/hyperlink" Target="https://www.writersdigest.com/be-inspired/plot-twist-ideas-and-prompts-for-writer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hyperlink" Target="https://www.youtube.com/embed/5a9AQeSFI1Y?start=3&amp;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blog.jostle.me/blog/7-ways-to-improve-internal-communication-at-your-business-2-2/"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blog.jostle.me/blog/7-ways-to-improve-internal-communication-at-your-business-2-2/"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blog.jostle.me/blog/7-ways-to-improve-internal-communication-at-your-business-2-2/"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odreads.com/work/quotes/2422333" TargetMode="External"/><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freepik"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embed/gCfzeONu3Mo?feature=oembed" TargetMode="External"/><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114C_A01EDE57.xml"/><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111F_26747AB9.xml"/><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hyperlink" Target="Source:%20own%20elaboration,%20information%20extracted%20from%20The%20Brain%20and%20Business%20of%20Story:%20Creating%20Engaging%20and%20Influential%20Presentations%20Using%20Story%20Structure,%20SagePresence,%202018."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hyperlink" Target="https://www.softschools.com/examples/grammar/plot_examples/186/" TargetMode="External"/><Relationship Id="rId4" Type="http://schemas.openxmlformats.org/officeDocument/2006/relationships/hyperlink" Target="https://uxplanet.org/storytelling-elements-31b2a6a7e373"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hyperlink" Target="https://wp.nyu.edu/steinhardt-appsych_opus/finding-nemo-the-role-of-loss-in-empathy-and-satisfaction/" TargetMode="External"/></Relationships>
</file>

<file path=ppt/slides/_rels/slide6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3.png"/><Relationship Id="rId7" Type="http://schemas.openxmlformats.org/officeDocument/2006/relationships/diagramQuickStyle" Target="../diagrams/quickStyle3.xml"/><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industrialscripts.com/writing-dialogue-examples/#WhatisGreatDialogue?" TargetMode="External"/><Relationship Id="rId9" Type="http://schemas.microsoft.com/office/2007/relationships/diagramDrawing" Target="../diagrams/drawing3.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hyperlink" Target="https://repeatreplay.com/songs-that-tell-a-story/"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hyperlink" Target="https://visme.co/blog/visual-storytelling-examples-instagra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hyperlink" Target="https://www.writersdigest.com/be-inspired/plot-twist-ideas-and-prompts-for-writer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0.xml"/><Relationship Id="rId1" Type="http://schemas.openxmlformats.org/officeDocument/2006/relationships/video" Target="https://www.youtube.com/embed/r-0xUP8sZpA?feature=oembed"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seanchoiche.com/gallery"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www.seanchoiche.com/gallery"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microsoft.com/office/2018/10/relationships/comments" Target="../comments/modernComment_114D_6CF1EF57.xml"/><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hyperlink" Target="https://blog.vantagecircle.com/business-communication-tools/" TargetMode="External"/></Relationships>
</file>

<file path=ppt/slides/_rels/slide8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png"/><Relationship Id="rId7" Type="http://schemas.openxmlformats.org/officeDocument/2006/relationships/diagramColors" Target="../diagrams/colors4.xm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3.png"/><Relationship Id="rId7" Type="http://schemas.openxmlformats.org/officeDocument/2006/relationships/diagramColors" Target="../diagrams/colors5.xml"/><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3.png"/><Relationship Id="rId7" Type="http://schemas.openxmlformats.org/officeDocument/2006/relationships/diagramColors" Target="../diagrams/colors6.xml"/><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hyperlink" Target="https://www.pickcel.com/blog/best-internal-communication-tools/"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171950" y="1704565"/>
            <a:ext cx="7472122" cy="1325138"/>
          </a:xfrm>
        </p:spPr>
        <p:txBody>
          <a:bodyPr/>
          <a:lstStyle/>
          <a:p>
            <a:r>
              <a:rPr lang="en-GB" b="0"/>
              <a:t>Effective Digital Communication</a:t>
            </a:r>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err="1"/>
              <a:t>www.</a:t>
            </a:r>
            <a:r>
              <a:rPr lang="en-US" sz="3600" b="1" err="1"/>
              <a:t>leaderseeds</a:t>
            </a:r>
            <a:r>
              <a:rPr lang="en-US" err="1"/>
              <a:t>.eu</a:t>
            </a:r>
            <a:endParaRPr lang="en-US"/>
          </a:p>
        </p:txBody>
      </p:sp>
      <p:sp>
        <p:nvSpPr>
          <p:cNvPr id="4" name="Text Placeholder 6">
            <a:extLst>
              <a:ext uri="{FF2B5EF4-FFF2-40B4-BE49-F238E27FC236}">
                <a16:creationId xmlns:a16="http://schemas.microsoft.com/office/drawing/2014/main" id="{DB945B46-7C80-0823-8AB5-ED5C77745B8C}"/>
              </a:ext>
            </a:extLst>
          </p:cNvPr>
          <p:cNvSpPr txBox="1">
            <a:spLocks/>
          </p:cNvSpPr>
          <p:nvPr/>
        </p:nvSpPr>
        <p:spPr>
          <a:xfrm>
            <a:off x="4171950" y="3348624"/>
            <a:ext cx="7815022" cy="225073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t>Module 2</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a:t>2-3 hours content (please allocated time devoted to theoretical part, exercises and individual work)</a:t>
            </a:r>
          </a:p>
          <a:p>
            <a:pPr marL="342900" indent="-342900">
              <a:buBlip>
                <a:blip r:embed="rId4"/>
              </a:buBlip>
            </a:pPr>
            <a:endParaRPr lang="en-GB"/>
          </a:p>
          <a:p>
            <a:pPr marL="342900" indent="-342900">
              <a:buBlip>
                <a:blip r:embed="rId4"/>
              </a:buBlip>
            </a:pPr>
            <a:endParaRPr lang="en-GB"/>
          </a:p>
          <a:p>
            <a:pPr marL="342900" indent="-342900">
              <a:buBlip>
                <a:blip r:embed="rId4"/>
              </a:buBlip>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t>Module Duration</a:t>
            </a:r>
          </a:p>
        </p:txBody>
      </p:sp>
    </p:spTree>
    <p:extLst>
      <p:ext uri="{BB962C8B-B14F-4D97-AF65-F5344CB8AC3E}">
        <p14:creationId xmlns:p14="http://schemas.microsoft.com/office/powerpoint/2010/main" val="38680538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CC2FCC-3FED-A4C1-AE86-4213137520F5}"/>
              </a:ext>
            </a:extLst>
          </p:cNvPr>
          <p:cNvSpPr>
            <a:spLocks noGrp="1"/>
          </p:cNvSpPr>
          <p:nvPr>
            <p:ph type="body" sz="quarter" idx="16"/>
          </p:nvPr>
        </p:nvSpPr>
        <p:spPr/>
        <p:txBody>
          <a:bodyPr/>
          <a:lstStyle/>
          <a:p>
            <a:r>
              <a:rPr lang="en-IE"/>
              <a:t>Utilising Social Media </a:t>
            </a:r>
          </a:p>
        </p:txBody>
      </p:sp>
      <p:pic>
        <p:nvPicPr>
          <p:cNvPr id="6" name="Picture 5">
            <a:extLst>
              <a:ext uri="{FF2B5EF4-FFF2-40B4-BE49-F238E27FC236}">
                <a16:creationId xmlns:a16="http://schemas.microsoft.com/office/drawing/2014/main" id="{87D9AC0C-0909-ABAC-2F27-A66BB222C4A6}"/>
              </a:ext>
            </a:extLst>
          </p:cNvPr>
          <p:cNvPicPr>
            <a:picLocks noChangeAspect="1"/>
          </p:cNvPicPr>
          <p:nvPr/>
        </p:nvPicPr>
        <p:blipFill rotWithShape="1">
          <a:blip r:embed="rId2">
            <a:extLst>
              <a:ext uri="{28A0092B-C50C-407E-A947-70E740481C1C}">
                <a14:useLocalDpi xmlns:a14="http://schemas.microsoft.com/office/drawing/2010/main" val="0"/>
              </a:ext>
            </a:extLst>
          </a:blip>
          <a:srcRect l="8387" t="10823" r="9307" b="5574"/>
          <a:stretch/>
        </p:blipFill>
        <p:spPr>
          <a:xfrm>
            <a:off x="4005449" y="1447737"/>
            <a:ext cx="7941283" cy="4839954"/>
          </a:xfrm>
          <a:prstGeom prst="rect">
            <a:avLst/>
          </a:prstGeom>
        </p:spPr>
      </p:pic>
      <p:sp>
        <p:nvSpPr>
          <p:cNvPr id="7" name="Picture Placeholder 7">
            <a:extLst>
              <a:ext uri="{FF2B5EF4-FFF2-40B4-BE49-F238E27FC236}">
                <a16:creationId xmlns:a16="http://schemas.microsoft.com/office/drawing/2014/main" id="{18E7E2B3-A024-8E6F-CEAB-7F020FEF3493}"/>
              </a:ext>
            </a:extLst>
          </p:cNvPr>
          <p:cNvSpPr txBox="1">
            <a:spLocks/>
          </p:cNvSpPr>
          <p:nvPr/>
        </p:nvSpPr>
        <p:spPr>
          <a:xfrm>
            <a:off x="5189330"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kern="1200"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a:t>        </a:t>
            </a:r>
          </a:p>
          <a:p>
            <a:pPr algn="l">
              <a:defRPr/>
            </a:pPr>
            <a:endParaRPr lang="en-US"/>
          </a:p>
          <a:p>
            <a:pPr algn="l">
              <a:defRPr/>
            </a:pPr>
            <a:r>
              <a:rPr lang="en-US"/>
              <a:t>            </a:t>
            </a:r>
          </a:p>
          <a:p>
            <a:pPr algn="l">
              <a:defRPr/>
            </a:pPr>
            <a:r>
              <a:rPr lang="en-US"/>
              <a:t>            Click here  to add photo</a:t>
            </a:r>
          </a:p>
        </p:txBody>
      </p:sp>
      <p:pic>
        <p:nvPicPr>
          <p:cNvPr id="8" name="Gráfico 4" descr="Cámara de vídeo contorno">
            <a:extLst>
              <a:ext uri="{FF2B5EF4-FFF2-40B4-BE49-F238E27FC236}">
                <a16:creationId xmlns:a16="http://schemas.microsoft.com/office/drawing/2014/main" id="{10C0F46C-75FD-EE96-5582-1EA3EE97D0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073" y="1740635"/>
            <a:ext cx="1149012" cy="1149012"/>
          </a:xfrm>
          <a:prstGeom prst="rect">
            <a:avLst/>
          </a:prstGeom>
        </p:spPr>
      </p:pic>
      <p:sp>
        <p:nvSpPr>
          <p:cNvPr id="9" name="TextBox 8">
            <a:extLst>
              <a:ext uri="{FF2B5EF4-FFF2-40B4-BE49-F238E27FC236}">
                <a16:creationId xmlns:a16="http://schemas.microsoft.com/office/drawing/2014/main" id="{FC4D19EA-873A-7B6C-5997-EFE2538A7AF7}"/>
              </a:ext>
            </a:extLst>
          </p:cNvPr>
          <p:cNvSpPr txBox="1"/>
          <p:nvPr/>
        </p:nvSpPr>
        <p:spPr>
          <a:xfrm>
            <a:off x="1639085" y="2251391"/>
            <a:ext cx="2676241" cy="1421928"/>
          </a:xfrm>
          <a:prstGeom prst="rect">
            <a:avLst/>
          </a:prstGeom>
          <a:noFill/>
        </p:spPr>
        <p:txBody>
          <a:bodyPr wrap="square" rtlCol="0">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Watch this video on </a:t>
            </a:r>
            <a:r>
              <a:rPr kumimoji="0" lang="en-US" sz="2400" b="0" i="0" u="none" strike="noStrike" kern="1200" cap="none" spc="0" normalizeH="0" baseline="0" noProof="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Popular Social Media Channels for your Business </a:t>
            </a:r>
            <a:endParaRPr kumimoji="0" lang="es-ES" sz="2400" b="0" i="0" u="none" strike="noStrike" kern="1200" cap="none" spc="0" normalizeH="0" baseline="0" noProof="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hlinkClick r:id="rId5"/>
            <a:extLst>
              <a:ext uri="{FF2B5EF4-FFF2-40B4-BE49-F238E27FC236}">
                <a16:creationId xmlns:a16="http://schemas.microsoft.com/office/drawing/2014/main" id="{CF5FF347-DD95-FF61-27EF-20A50F263D41}"/>
              </a:ext>
            </a:extLst>
          </p:cNvPr>
          <p:cNvPicPr>
            <a:picLocks noChangeAspect="1"/>
          </p:cNvPicPr>
          <p:nvPr/>
        </p:nvPicPr>
        <p:blipFill>
          <a:blip r:embed="rId6"/>
          <a:srcRect/>
          <a:stretch/>
        </p:blipFill>
        <p:spPr>
          <a:xfrm>
            <a:off x="5189330" y="1884032"/>
            <a:ext cx="5665788" cy="3472579"/>
          </a:xfrm>
          <a:prstGeom prst="rect">
            <a:avLst/>
          </a:prstGeom>
        </p:spPr>
      </p:pic>
    </p:spTree>
    <p:extLst>
      <p:ext uri="{BB962C8B-B14F-4D97-AF65-F5344CB8AC3E}">
        <p14:creationId xmlns:p14="http://schemas.microsoft.com/office/powerpoint/2010/main" val="40874651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a:pPr>
            <a:r>
              <a:rPr lang="en-GB" b="1">
                <a:solidFill>
                  <a:schemeClr val="accent2"/>
                </a:solidFill>
              </a:rPr>
              <a:t>Keep the user first: </a:t>
            </a:r>
            <a:r>
              <a:rPr lang="en-GB"/>
              <a:t>Knowing the user and the communication preferences will increase the opportunities to reach them. In essence, is about using strategies and adapting the message accordingly based on age, communication style, type of audience, and use of language. </a:t>
            </a:r>
          </a:p>
          <a:p>
            <a:pPr marL="457200" indent="-457200">
              <a:buFont typeface="+mj-lt"/>
              <a:buAutoNum type="arabicPeriod"/>
            </a:pPr>
            <a:endParaRPr lang="en-GB"/>
          </a:p>
          <a:p>
            <a:pPr marL="457200" indent="-457200">
              <a:buClr>
                <a:schemeClr val="accent2"/>
              </a:buClr>
              <a:buFont typeface="Arial" panose="020B0604020202020204" pitchFamily="34" charset="0"/>
              <a:buChar char="•"/>
            </a:pPr>
            <a:r>
              <a:rPr lang="en-GB"/>
              <a:t>A good practice for knowing the audience is the creation of user personas. The use of user personas will narrow the preferences that each segment has (stakeholders, partners, consumers, etc.). </a:t>
            </a:r>
          </a:p>
          <a:p>
            <a:pPr marL="0" indent="0"/>
            <a:endParaRPr lang="en-GB"/>
          </a:p>
          <a:p>
            <a:pPr marL="0" indent="0"/>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Some Tips to Bear in Mind while Communicating </a:t>
            </a:r>
          </a:p>
        </p:txBody>
      </p:sp>
    </p:spTree>
    <p:extLst>
      <p:ext uri="{BB962C8B-B14F-4D97-AF65-F5344CB8AC3E}">
        <p14:creationId xmlns:p14="http://schemas.microsoft.com/office/powerpoint/2010/main" val="24840786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2"/>
            </a:pPr>
            <a:r>
              <a:rPr lang="en-GB" b="1">
                <a:solidFill>
                  <a:schemeClr val="accent2"/>
                </a:solidFill>
              </a:rPr>
              <a:t>Do not push users to information overload: </a:t>
            </a:r>
            <a:r>
              <a:rPr lang="en-GB"/>
              <a:t>Considering the number of information people receive daily, the communication should be based on the use of keywords to attract the attention of the users and keep them interested. </a:t>
            </a:r>
          </a:p>
          <a:p>
            <a:pPr marL="457200" indent="-457200">
              <a:buFont typeface="+mj-lt"/>
              <a:buAutoNum type="arabicPeriod" startAt="2"/>
            </a:pPr>
            <a:endParaRPr lang="en-GB"/>
          </a:p>
          <a:p>
            <a:pPr marL="457200" indent="-457200">
              <a:buClr>
                <a:schemeClr val="accent2"/>
              </a:buClr>
              <a:buFont typeface="Arial" panose="020B0604020202020204" pitchFamily="34" charset="0"/>
              <a:buChar char="•"/>
            </a:pPr>
            <a:r>
              <a:rPr lang="en-GB"/>
              <a:t>External communication is about delivering value to each of your audience segments and as a result, connecting with your target audience. </a:t>
            </a:r>
          </a:p>
          <a:p>
            <a:pPr marL="0" indent="0"/>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Some Tips to Bear in Mind while Communicating </a:t>
            </a:r>
          </a:p>
        </p:txBody>
      </p:sp>
    </p:spTree>
    <p:extLst>
      <p:ext uri="{BB962C8B-B14F-4D97-AF65-F5344CB8AC3E}">
        <p14:creationId xmlns:p14="http://schemas.microsoft.com/office/powerpoint/2010/main" val="31771491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3"/>
            </a:pPr>
            <a:r>
              <a:rPr lang="en-GB" b="1">
                <a:solidFill>
                  <a:schemeClr val="accent2"/>
                </a:solidFill>
              </a:rPr>
              <a:t>The use of video: </a:t>
            </a:r>
            <a:r>
              <a:rPr lang="en-GB"/>
              <a:t>The use of video is extremely important due to the emotional aspects It might awake, as commented in the previous section the use of video will present better retention of the message. </a:t>
            </a:r>
          </a:p>
          <a:p>
            <a:pPr marL="457200" indent="-457200">
              <a:buFont typeface="+mj-lt"/>
              <a:buAutoNum type="arabicPeriod" startAt="3"/>
            </a:pPr>
            <a:endParaRPr lang="en-GB"/>
          </a:p>
          <a:p>
            <a:pPr marL="457200" indent="-457200">
              <a:buClr>
                <a:schemeClr val="accent2"/>
              </a:buClr>
              <a:buFont typeface="Arial" panose="020B0604020202020204" pitchFamily="34" charset="0"/>
              <a:buChar char="•"/>
            </a:pPr>
            <a:r>
              <a:rPr lang="en-GB"/>
              <a:t>Additionally, videos are a great source for reaching users that prefer visual content. </a:t>
            </a:r>
          </a:p>
          <a:p>
            <a:pPr marL="457200" indent="-457200">
              <a:buFont typeface="+mj-lt"/>
              <a:buAutoNum type="arabicPeriod" startAt="3"/>
            </a:pPr>
            <a:endParaRPr lang="en-GB"/>
          </a:p>
          <a:p>
            <a:pPr marL="457200" indent="-457200">
              <a:buFont typeface="+mj-lt"/>
              <a:buAutoNum type="arabicPeriod" startAt="4"/>
            </a:pPr>
            <a:r>
              <a:rPr lang="en-GB" b="1">
                <a:solidFill>
                  <a:schemeClr val="accent2"/>
                </a:solidFill>
              </a:rPr>
              <a:t>Create a solid brand: </a:t>
            </a:r>
            <a:r>
              <a:rPr lang="en-GB"/>
              <a:t>Creating or improving the brand is not an easy step.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Some Tips to Bear in Mind while Communicating </a:t>
            </a:r>
          </a:p>
        </p:txBody>
      </p:sp>
    </p:spTree>
    <p:extLst>
      <p:ext uri="{BB962C8B-B14F-4D97-AF65-F5344CB8AC3E}">
        <p14:creationId xmlns:p14="http://schemas.microsoft.com/office/powerpoint/2010/main" val="39534340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4"/>
            </a:pPr>
            <a:r>
              <a:rPr lang="en-GB" b="1">
                <a:solidFill>
                  <a:schemeClr val="accent2"/>
                </a:solidFill>
              </a:rPr>
              <a:t>Create a solid brand (cont.): </a:t>
            </a:r>
            <a:r>
              <a:rPr lang="en-GB"/>
              <a:t>There are several aspects to be considered…</a:t>
            </a:r>
          </a:p>
          <a:p>
            <a:pPr marL="457200" indent="-457200">
              <a:buFont typeface="+mj-lt"/>
              <a:buAutoNum type="arabicPeriod" startAt="4"/>
            </a:pPr>
            <a:endParaRPr lang="en-GB"/>
          </a:p>
          <a:p>
            <a:pPr marL="457200" indent="-457200">
              <a:buClr>
                <a:schemeClr val="accent2"/>
              </a:buClr>
              <a:buFont typeface="Arial" panose="020B0604020202020204" pitchFamily="34" charset="0"/>
              <a:buChar char="•"/>
            </a:pPr>
            <a:r>
              <a:rPr lang="en-GB"/>
              <a:t>What is the story the brand is trying to tell? The story behind the brand is what makes it unique and different from others. </a:t>
            </a:r>
          </a:p>
          <a:p>
            <a:pPr marL="457200" indent="-457200">
              <a:buClr>
                <a:schemeClr val="accent2"/>
              </a:buClr>
              <a:buFont typeface="Arial" panose="020B0604020202020204" pitchFamily="34" charset="0"/>
              <a:buChar char="•"/>
            </a:pPr>
            <a:endParaRPr lang="en-GB"/>
          </a:p>
          <a:p>
            <a:pPr marL="457200" indent="-457200">
              <a:buClr>
                <a:schemeClr val="accent2"/>
              </a:buClr>
              <a:buFont typeface="Arial" panose="020B0604020202020204" pitchFamily="34" charset="0"/>
              <a:buChar char="•"/>
            </a:pPr>
            <a:r>
              <a:rPr lang="en-GB"/>
              <a:t>The use of descriptive but factual words will be important to define the colours of your brand. </a:t>
            </a:r>
            <a:r>
              <a:rPr kumimoji="0" lang="en-US" b="0" i="0" u="sng" strike="noStrike" kern="1200" cap="none" spc="0" normalizeH="0" baseline="0" noProof="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Examples of nonprofit storytelling</a:t>
            </a:r>
            <a:r>
              <a:rPr lang="en-GB"/>
              <a:t>. </a:t>
            </a:r>
          </a:p>
          <a:p>
            <a:pPr marL="0" indent="0"/>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Some Tips to Bear in Mind while Communicating </a:t>
            </a:r>
          </a:p>
        </p:txBody>
      </p:sp>
    </p:spTree>
    <p:extLst>
      <p:ext uri="{BB962C8B-B14F-4D97-AF65-F5344CB8AC3E}">
        <p14:creationId xmlns:p14="http://schemas.microsoft.com/office/powerpoint/2010/main" val="21066256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4"/>
            </a:pPr>
            <a:r>
              <a:rPr lang="en-GB" b="1" dirty="0">
                <a:solidFill>
                  <a:schemeClr val="accent2"/>
                </a:solidFill>
              </a:rPr>
              <a:t>Aspects to be considered while creating a solid brand (cont.):</a:t>
            </a:r>
          </a:p>
          <a:p>
            <a:pPr marL="457200" indent="-457200">
              <a:buFont typeface="+mj-lt"/>
              <a:buAutoNum type="arabicPeriod" startAt="4"/>
            </a:pPr>
            <a:endParaRPr lang="en-GB" dirty="0"/>
          </a:p>
          <a:p>
            <a:pPr marL="457200" indent="-457200">
              <a:buClr>
                <a:schemeClr val="accent2"/>
              </a:buClr>
              <a:buFont typeface="Arial" panose="020B0604020202020204" pitchFamily="34" charset="0"/>
              <a:buChar char="•"/>
            </a:pPr>
            <a:r>
              <a:rPr lang="en-GB" dirty="0">
                <a:solidFill>
                  <a:schemeClr val="accent2"/>
                </a:solidFill>
              </a:rPr>
              <a:t>Colours &amp; Fonts: </a:t>
            </a:r>
            <a:r>
              <a:rPr lang="en-GB" dirty="0"/>
              <a:t>Colours have different meanings, the descriptive words addressed should be in line with the colours used. </a:t>
            </a:r>
          </a:p>
          <a:p>
            <a:pPr marL="457200" indent="-457200">
              <a:buClr>
                <a:schemeClr val="accent2"/>
              </a:buClr>
              <a:buFont typeface="Arial" panose="020B0604020202020204" pitchFamily="34" charset="0"/>
              <a:buChar char="•"/>
            </a:pPr>
            <a:endParaRPr lang="en-GB" dirty="0"/>
          </a:p>
          <a:p>
            <a:pPr marL="457200" indent="-457200">
              <a:buClr>
                <a:schemeClr val="accent2"/>
              </a:buClr>
              <a:buFont typeface="Arial" panose="020B0604020202020204" pitchFamily="34" charset="0"/>
              <a:buChar char="•"/>
            </a:pPr>
            <a:r>
              <a:rPr lang="en-GB" dirty="0"/>
              <a:t>In the image following there is a general description of what colours mean, however it is important to bear in mind the cultural particularities and context of the colours used. Not all colours might mean the same in people's different cultural contexts.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Some Tips to Bear in Mind while Communicating </a:t>
            </a:r>
          </a:p>
        </p:txBody>
      </p:sp>
    </p:spTree>
    <p:extLst>
      <p:ext uri="{BB962C8B-B14F-4D97-AF65-F5344CB8AC3E}">
        <p14:creationId xmlns:p14="http://schemas.microsoft.com/office/powerpoint/2010/main" val="24332722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4"/>
            </a:pPr>
            <a:r>
              <a:rPr lang="en-GB" b="1" dirty="0">
                <a:solidFill>
                  <a:schemeClr val="accent2"/>
                </a:solidFill>
              </a:rPr>
              <a:t>Aspects to be considered while creating a solid brand (cont.):</a:t>
            </a:r>
          </a:p>
          <a:p>
            <a:pPr marL="457200" indent="-457200">
              <a:buFont typeface="+mj-lt"/>
              <a:buAutoNum type="arabicPeriod" startAt="4"/>
            </a:pPr>
            <a:endParaRPr lang="en-GB" dirty="0"/>
          </a:p>
          <a:p>
            <a:pPr marL="457200" indent="-457200">
              <a:buClr>
                <a:schemeClr val="accent2"/>
              </a:buClr>
              <a:buFont typeface="Arial" panose="020B0604020202020204" pitchFamily="34" charset="0"/>
              <a:buChar char="•"/>
            </a:pPr>
            <a:r>
              <a:rPr lang="en-GB" dirty="0"/>
              <a:t>The fonts used should represent the story associated. Therefore, colours and fonts should be used in the same way, respecting the overall brand.</a:t>
            </a:r>
          </a:p>
          <a:p>
            <a:pPr marL="457200" indent="-457200">
              <a:buClr>
                <a:schemeClr val="accent2"/>
              </a:buClr>
              <a:buFont typeface="Arial" panose="020B0604020202020204" pitchFamily="34" charset="0"/>
              <a:buChar char="•"/>
            </a:pPr>
            <a:endParaRPr lang="en-GB" dirty="0"/>
          </a:p>
          <a:p>
            <a:pPr marL="457200" indent="-457200">
              <a:buClr>
                <a:schemeClr val="accent2"/>
              </a:buClr>
              <a:buFont typeface="Arial" panose="020B0604020202020204" pitchFamily="34" charset="0"/>
              <a:buChar char="•"/>
            </a:pPr>
            <a:r>
              <a:rPr lang="en-GB" dirty="0"/>
              <a:t>The brand should be consistent across all the dissemination actions. For further information about brand consistency, visit </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How to build brand Consistency</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en-GB" dirty="0"/>
              <a:t>from </a:t>
            </a:r>
            <a:r>
              <a:rPr lang="en-GB" dirty="0" err="1"/>
              <a:t>Hubspot</a:t>
            </a:r>
            <a:r>
              <a:rPr lang="en-GB" dirty="0"/>
              <a:t>. </a:t>
            </a:r>
          </a:p>
          <a:p>
            <a:pPr marL="457200" indent="-457200">
              <a:buFont typeface="+mj-lt"/>
              <a:buAutoNum type="arabicPeriod" startAt="3"/>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Some Tips to Bear in Mind while Communicating </a:t>
            </a:r>
          </a:p>
        </p:txBody>
      </p:sp>
    </p:spTree>
    <p:extLst>
      <p:ext uri="{BB962C8B-B14F-4D97-AF65-F5344CB8AC3E}">
        <p14:creationId xmlns:p14="http://schemas.microsoft.com/office/powerpoint/2010/main" val="34234782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494081" y="2048854"/>
            <a:ext cx="2821119" cy="2125293"/>
          </a:xfrm>
        </p:spPr>
        <p:txBody>
          <a:bodyPr/>
          <a:lstStyle/>
          <a:p>
            <a:pPr algn="ctr"/>
            <a:r>
              <a:rPr lang="en-GB" b="1" dirty="0"/>
              <a:t>Building a Brand: Choosing Colours </a:t>
            </a:r>
          </a:p>
        </p:txBody>
      </p:sp>
      <p:graphicFrame>
        <p:nvGraphicFramePr>
          <p:cNvPr id="6" name="Chart 5">
            <a:extLst>
              <a:ext uri="{FF2B5EF4-FFF2-40B4-BE49-F238E27FC236}">
                <a16:creationId xmlns:a16="http://schemas.microsoft.com/office/drawing/2014/main" id="{EE4A8A23-3B32-0A75-E703-2D50B8F54CD9}"/>
              </a:ext>
            </a:extLst>
          </p:cNvPr>
          <p:cNvGraphicFramePr/>
          <p:nvPr>
            <p:extLst>
              <p:ext uri="{D42A27DB-BD31-4B8C-83A1-F6EECF244321}">
                <p14:modId xmlns:p14="http://schemas.microsoft.com/office/powerpoint/2010/main" val="1302403267"/>
              </p:ext>
            </p:extLst>
          </p:nvPr>
        </p:nvGraphicFramePr>
        <p:xfrm>
          <a:off x="1885950" y="584201"/>
          <a:ext cx="8420100" cy="505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8">
            <a:extLst>
              <a:ext uri="{FF2B5EF4-FFF2-40B4-BE49-F238E27FC236}">
                <a16:creationId xmlns:a16="http://schemas.microsoft.com/office/drawing/2014/main" id="{7E78E2D6-94E0-472D-14D2-A1AA4E3730AA}"/>
              </a:ext>
            </a:extLst>
          </p:cNvPr>
          <p:cNvGraphicFramePr>
            <a:graphicFrameLocks noGrp="1"/>
          </p:cNvGraphicFramePr>
          <p:nvPr>
            <p:extLst>
              <p:ext uri="{D42A27DB-BD31-4B8C-83A1-F6EECF244321}">
                <p14:modId xmlns:p14="http://schemas.microsoft.com/office/powerpoint/2010/main" val="1109186643"/>
              </p:ext>
            </p:extLst>
          </p:nvPr>
        </p:nvGraphicFramePr>
        <p:xfrm>
          <a:off x="417381" y="719666"/>
          <a:ext cx="3087819" cy="5054601"/>
        </p:xfrm>
        <a:graphic>
          <a:graphicData uri="http://schemas.openxmlformats.org/drawingml/2006/table">
            <a:tbl>
              <a:tblPr firstRow="1" bandRow="1">
                <a:tableStyleId>{5C22544A-7EE6-4342-B048-85BDC9FD1C3A}</a:tableStyleId>
              </a:tblPr>
              <a:tblGrid>
                <a:gridCol w="3087819">
                  <a:extLst>
                    <a:ext uri="{9D8B030D-6E8A-4147-A177-3AD203B41FA5}">
                      <a16:colId xmlns:a16="http://schemas.microsoft.com/office/drawing/2014/main" val="2503729365"/>
                    </a:ext>
                  </a:extLst>
                </a:gridCol>
              </a:tblGrid>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highlight>
                            <a:srgbClr val="000000"/>
                          </a:highlight>
                          <a:cs typeface="Calibri" panose="020F0502020204030204"/>
                        </a:rPr>
                        <a:t>Black</a:t>
                      </a:r>
                      <a:r>
                        <a:rPr lang="en-US" b="0" dirty="0">
                          <a:solidFill>
                            <a:srgbClr val="000000"/>
                          </a:solidFill>
                          <a:cs typeface="Calibri" panose="020F0502020204030204"/>
                        </a:rPr>
                        <a:t> is associated with Luxury, elegance, formality, Mystery and power.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8687898"/>
                  </a:ext>
                </a:extLst>
              </a:tr>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cs typeface="Calibri"/>
                        </a:rPr>
                        <a:t>White</a:t>
                      </a:r>
                      <a:r>
                        <a:rPr lang="en-US" b="0" dirty="0">
                          <a:solidFill>
                            <a:srgbClr val="000000"/>
                          </a:solidFill>
                          <a:cs typeface="Calibri"/>
                        </a:rPr>
                        <a:t> is associated with Cleanliness, simplicity, Faith, Purity and innocent.</a:t>
                      </a:r>
                      <a:endParaRPr lang="en-US" b="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2716050"/>
                  </a:ext>
                </a:extLst>
              </a:tr>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highlight>
                            <a:srgbClr val="745DC5"/>
                          </a:highlight>
                          <a:cs typeface="Calibri" panose="020F0502020204030204"/>
                        </a:rPr>
                        <a:t>Purple</a:t>
                      </a:r>
                      <a:r>
                        <a:rPr lang="en-US" b="0" dirty="0">
                          <a:solidFill>
                            <a:srgbClr val="000000"/>
                          </a:solidFill>
                          <a:cs typeface="Calibri" panose="020F0502020204030204"/>
                        </a:rPr>
                        <a:t> is associated with creativity, individuality, royalty, wealth and opulence.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3162562"/>
                  </a:ext>
                </a:extLst>
              </a:tr>
              <a:tr h="12225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highlight>
                            <a:srgbClr val="0000FF"/>
                          </a:highlight>
                          <a:cs typeface="Calibri" panose="020F0502020204030204"/>
                        </a:rPr>
                        <a:t>Blue</a:t>
                      </a:r>
                      <a:r>
                        <a:rPr lang="en-US" b="0" dirty="0">
                          <a:solidFill>
                            <a:srgbClr val="000000"/>
                          </a:solidFill>
                          <a:cs typeface="Calibri" panose="020F0502020204030204"/>
                        </a:rPr>
                        <a:t> is associated with trust, honesty, authority, wisdom and loyalty.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8958794"/>
                  </a:ext>
                </a:extLst>
              </a:tr>
            </a:tbl>
          </a:graphicData>
        </a:graphic>
      </p:graphicFrame>
      <p:graphicFrame>
        <p:nvGraphicFramePr>
          <p:cNvPr id="9" name="Table 8">
            <a:extLst>
              <a:ext uri="{FF2B5EF4-FFF2-40B4-BE49-F238E27FC236}">
                <a16:creationId xmlns:a16="http://schemas.microsoft.com/office/drawing/2014/main" id="{6AA242E2-C2B0-276F-8ADA-578F9EDC46D7}"/>
              </a:ext>
            </a:extLst>
          </p:cNvPr>
          <p:cNvGraphicFramePr>
            <a:graphicFrameLocks noGrp="1"/>
          </p:cNvGraphicFramePr>
          <p:nvPr>
            <p:extLst>
              <p:ext uri="{D42A27DB-BD31-4B8C-83A1-F6EECF244321}">
                <p14:modId xmlns:p14="http://schemas.microsoft.com/office/powerpoint/2010/main" val="1211266818"/>
              </p:ext>
            </p:extLst>
          </p:nvPr>
        </p:nvGraphicFramePr>
        <p:xfrm>
          <a:off x="8636000" y="719666"/>
          <a:ext cx="3087819" cy="5054601"/>
        </p:xfrm>
        <a:graphic>
          <a:graphicData uri="http://schemas.openxmlformats.org/drawingml/2006/table">
            <a:tbl>
              <a:tblPr firstRow="1" bandRow="1">
                <a:tableStyleId>{5C22544A-7EE6-4342-B048-85BDC9FD1C3A}</a:tableStyleId>
              </a:tblPr>
              <a:tblGrid>
                <a:gridCol w="3087819">
                  <a:extLst>
                    <a:ext uri="{9D8B030D-6E8A-4147-A177-3AD203B41FA5}">
                      <a16:colId xmlns:a16="http://schemas.microsoft.com/office/drawing/2014/main" val="2503729365"/>
                    </a:ext>
                  </a:extLst>
                </a:gridCol>
              </a:tblGrid>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highlight>
                            <a:srgbClr val="E84C3D"/>
                          </a:highlight>
                          <a:cs typeface="Calibri" panose="020F0502020204030204"/>
                        </a:rPr>
                        <a:t>Red</a:t>
                      </a:r>
                      <a:r>
                        <a:rPr lang="en-US" b="0" dirty="0">
                          <a:solidFill>
                            <a:srgbClr val="000000"/>
                          </a:solidFill>
                          <a:cs typeface="Calibri" panose="020F0502020204030204"/>
                        </a:rPr>
                        <a:t> is associated with excitement, action, strength, determination and passion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8687898"/>
                  </a:ext>
                </a:extLst>
              </a:tr>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highlight>
                            <a:srgbClr val="E77E23"/>
                          </a:highlight>
                          <a:cs typeface="Calibri"/>
                        </a:rPr>
                        <a:t>Orange</a:t>
                      </a:r>
                      <a:r>
                        <a:rPr lang="en-US" b="0" dirty="0">
                          <a:solidFill>
                            <a:srgbClr val="000000"/>
                          </a:solidFill>
                          <a:cs typeface="Calibri"/>
                        </a:rPr>
                        <a:t> is associated with happiness, optimism, uplifting, friendliness and fun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2716050"/>
                  </a:ext>
                </a:extLst>
              </a:tr>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highlight>
                            <a:srgbClr val="FFFF00"/>
                          </a:highlight>
                          <a:cs typeface="Calibri" panose="020F0502020204030204"/>
                        </a:rPr>
                        <a:t>Yellow</a:t>
                      </a:r>
                      <a:r>
                        <a:rPr lang="en-US" b="0" dirty="0">
                          <a:solidFill>
                            <a:srgbClr val="000000"/>
                          </a:solidFill>
                          <a:cs typeface="Calibri" panose="020F0502020204030204"/>
                        </a:rPr>
                        <a:t> is associated with joy, energy, enthusiasm, optimism and confidence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3162562"/>
                  </a:ext>
                </a:extLst>
              </a:tr>
              <a:tr h="12225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highlight>
                            <a:srgbClr val="2DCC70"/>
                          </a:highlight>
                          <a:cs typeface="Calibri" panose="020F0502020204030204"/>
                        </a:rPr>
                        <a:t>Green</a:t>
                      </a:r>
                      <a:r>
                        <a:rPr lang="en-US" b="0" dirty="0">
                          <a:solidFill>
                            <a:srgbClr val="000000"/>
                          </a:solidFill>
                          <a:cs typeface="Calibri" panose="020F0502020204030204"/>
                        </a:rPr>
                        <a:t> is associated with Hope, Growth, Balance, </a:t>
                      </a:r>
                      <a:r>
                        <a:rPr lang="en-US" b="0" dirty="0" err="1">
                          <a:solidFill>
                            <a:srgbClr val="000000"/>
                          </a:solidFill>
                          <a:cs typeface="Calibri" panose="020F0502020204030204"/>
                        </a:rPr>
                        <a:t>reasureance</a:t>
                      </a:r>
                      <a:r>
                        <a:rPr lang="en-US" b="0" dirty="0">
                          <a:solidFill>
                            <a:srgbClr val="000000"/>
                          </a:solidFill>
                          <a:cs typeface="Calibri" panose="020F0502020204030204"/>
                        </a:rPr>
                        <a:t> and natural.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8958794"/>
                  </a:ext>
                </a:extLst>
              </a:tr>
            </a:tbl>
          </a:graphicData>
        </a:graphic>
      </p:graphicFrame>
    </p:spTree>
    <p:extLst>
      <p:ext uri="{BB962C8B-B14F-4D97-AF65-F5344CB8AC3E}">
        <p14:creationId xmlns:p14="http://schemas.microsoft.com/office/powerpoint/2010/main" val="36768639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GB"/>
              <a:t>“Always think outside the box and embrace opportunities that appear, wherever they might be.”</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IE" sz="2200" b="1" i="0"/>
              <a:t>Lakshmi Mittal</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tudent constructing electric prototype">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4161" r="14161"/>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90292"/>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234664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6974019" cy="3995028"/>
          </a:xfrm>
        </p:spPr>
        <p:txBody>
          <a:bodyPr/>
          <a:lstStyle/>
          <a:p>
            <a:pPr marL="457200" indent="-457200">
              <a:buClr>
                <a:schemeClr val="accent2"/>
              </a:buClr>
              <a:buBlip>
                <a:blip r:embed="rId3"/>
              </a:buBlip>
            </a:pPr>
            <a:r>
              <a:rPr lang="en-GB"/>
              <a:t>KPIs are indicators that are commonly used to measure the performance of the organization. It helps to evaluate if the actions carried out have had successful outcomes or if there are any gaps to be considered. </a:t>
            </a:r>
          </a:p>
          <a:p>
            <a:pPr marL="457200" indent="-457200">
              <a:buClr>
                <a:schemeClr val="accent2"/>
              </a:buClr>
              <a:buBlip>
                <a:blip r:embed="rId3"/>
              </a:buBlip>
            </a:pPr>
            <a:endParaRPr lang="en-GB"/>
          </a:p>
          <a:p>
            <a:pPr marL="457200" indent="-457200">
              <a:buClr>
                <a:schemeClr val="accent2"/>
              </a:buClr>
              <a:buBlip>
                <a:blip r:embed="rId3"/>
              </a:buBlip>
            </a:pPr>
            <a:r>
              <a:rPr lang="en-GB"/>
              <a:t>Normally it is expressed in percentage values. In this section, the KPIs addressed are based on communication strategies. </a:t>
            </a:r>
          </a:p>
          <a:p>
            <a:pPr marL="457200" indent="-457200">
              <a:buFont typeface="+mj-lt"/>
              <a:buAutoNum type="arabicPeriod" startAt="3"/>
            </a:pPr>
            <a:endParaRPr lang="en-GB"/>
          </a:p>
          <a:p>
            <a:pPr marL="0" indent="0"/>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Key Performance Indicators (KPIs)</a:t>
            </a:r>
          </a:p>
          <a:p>
            <a:endParaRPr lang="en-GB"/>
          </a:p>
        </p:txBody>
      </p:sp>
      <p:pic>
        <p:nvPicPr>
          <p:cNvPr id="6" name="Imagen 4" descr="Un dibujo de un personaje animado&#10;&#10;Descripción generada automáticamente con confianza baja">
            <a:extLst>
              <a:ext uri="{FF2B5EF4-FFF2-40B4-BE49-F238E27FC236}">
                <a16:creationId xmlns:a16="http://schemas.microsoft.com/office/drawing/2014/main" id="{2FD144F0-3908-68B0-3543-9619BCCFFD5D}"/>
              </a:ext>
            </a:extLst>
          </p:cNvPr>
          <p:cNvPicPr>
            <a:picLocks noChangeAspect="1"/>
          </p:cNvPicPr>
          <p:nvPr/>
        </p:nvPicPr>
        <p:blipFill rotWithShape="1">
          <a:blip r:embed="rId4">
            <a:grayscl/>
          </a:blip>
          <a:srcRect l="16777" t="4505" r="21153" b="3138"/>
          <a:stretch/>
        </p:blipFill>
        <p:spPr>
          <a:xfrm>
            <a:off x="7881077" y="1565257"/>
            <a:ext cx="3354959" cy="3325398"/>
          </a:xfrm>
          <a:prstGeom prst="rect">
            <a:avLst/>
          </a:prstGeom>
        </p:spPr>
      </p:pic>
    </p:spTree>
    <p:extLst>
      <p:ext uri="{BB962C8B-B14F-4D97-AF65-F5344CB8AC3E}">
        <p14:creationId xmlns:p14="http://schemas.microsoft.com/office/powerpoint/2010/main" val="1009913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a:t>Communication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01</a:t>
            </a:r>
          </a:p>
        </p:txBody>
      </p:sp>
    </p:spTree>
    <p:extLst>
      <p:ext uri="{BB962C8B-B14F-4D97-AF65-F5344CB8AC3E}">
        <p14:creationId xmlns:p14="http://schemas.microsoft.com/office/powerpoint/2010/main" val="8011326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Clr>
                <a:schemeClr val="accent2"/>
              </a:buClr>
              <a:buFont typeface="+mj-lt"/>
              <a:buAutoNum type="arabicParenR"/>
            </a:pPr>
            <a:r>
              <a:rPr lang="en-GB" b="1">
                <a:solidFill>
                  <a:schemeClr val="accent2"/>
                </a:solidFill>
              </a:rPr>
              <a:t>Preparatory stage: </a:t>
            </a:r>
            <a:r>
              <a:rPr lang="en-GB"/>
              <a:t>In this stage, the use of SMART objectives (Specific, Measurable, Achievable, Relevant, Time-Bound) will set the previous objectives and expected results the organization is trying to achieve. Using a short statement will help to identify the key indicators. </a:t>
            </a:r>
          </a:p>
          <a:p>
            <a:pPr marL="0" indent="0"/>
            <a:endParaRPr lang="en-GB"/>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D9390"/>
                </a:solidFill>
                <a:effectLst/>
                <a:uLnTx/>
                <a:uFillTx/>
                <a:latin typeface="Calibri" panose="020F0502020204030204"/>
                <a:ea typeface="+mn-ea"/>
                <a:cs typeface="+mn-cs"/>
              </a:rPr>
              <a:t>Specific: </a:t>
            </a: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By growing my NGO’s LinkedIn followers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D9390"/>
                </a:solidFill>
                <a:effectLst/>
                <a:uLnTx/>
                <a:uFillTx/>
                <a:latin typeface="Calibri" panose="020F0502020204030204"/>
                <a:ea typeface="+mn-ea"/>
                <a:cs typeface="+mn-cs"/>
              </a:rPr>
              <a:t>Measurable: </a:t>
            </a: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From 10K to 20K </a:t>
            </a:r>
          </a:p>
          <a:p>
            <a:pPr marL="0" indent="0"/>
            <a:endParaRPr lang="en-GB"/>
          </a:p>
          <a:p>
            <a:pPr marL="0" indent="0"/>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KPIs</a:t>
            </a:r>
          </a:p>
        </p:txBody>
      </p:sp>
    </p:spTree>
    <p:extLst>
      <p:ext uri="{BB962C8B-B14F-4D97-AF65-F5344CB8AC3E}">
        <p14:creationId xmlns:p14="http://schemas.microsoft.com/office/powerpoint/2010/main" val="19157820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Clr>
                <a:schemeClr val="accent2"/>
              </a:buClr>
              <a:buFont typeface="+mj-lt"/>
              <a:buAutoNum type="arabicParenR"/>
            </a:pPr>
            <a:r>
              <a:rPr lang="en-GB" b="1" dirty="0">
                <a:solidFill>
                  <a:schemeClr val="accent2"/>
                </a:solidFill>
              </a:rPr>
              <a:t>Preparatory stage (cont.):</a:t>
            </a:r>
          </a:p>
          <a:p>
            <a:pPr marL="457200" indent="-457200">
              <a:buClr>
                <a:schemeClr val="accent2"/>
              </a:buClr>
              <a:buFont typeface="+mj-lt"/>
              <a:buAutoNum type="arabicParenR"/>
            </a:pPr>
            <a:endParaRPr lang="en-GB"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rPr>
              <a:t>Achievable: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Through three LinkedIn campaigns with influencer partners. </a:t>
            </a:r>
          </a:p>
          <a:p>
            <a:pPr marL="342900" indent="-342900">
              <a:buFont typeface="Arial" panose="020B0604020202020204" pitchFamily="34" charset="0"/>
              <a:buChar char="•"/>
            </a:pPr>
            <a:endParaRPr lang="en-GB" dirty="0">
              <a:solidFill>
                <a:schemeClr val="accent2"/>
              </a:solidFill>
            </a:endParaRPr>
          </a:p>
          <a:p>
            <a:pPr marL="342900" indent="-342900">
              <a:buFont typeface="Arial" panose="020B0604020202020204" pitchFamily="34" charset="0"/>
              <a:buChar char="•"/>
            </a:pPr>
            <a:r>
              <a:rPr lang="en-GB" dirty="0">
                <a:solidFill>
                  <a:schemeClr val="accent2"/>
                </a:solidFill>
              </a:rPr>
              <a:t>Relevant: </a:t>
            </a:r>
            <a:r>
              <a:rPr lang="en-GB" dirty="0"/>
              <a:t>Increase the brand awareness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solidFill>
                  <a:schemeClr val="accent2"/>
                </a:solidFill>
              </a:rPr>
              <a:t>Time-Bound: </a:t>
            </a:r>
            <a:r>
              <a:rPr lang="en-GB" dirty="0"/>
              <a:t>This year</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KPIs</a:t>
            </a:r>
          </a:p>
        </p:txBody>
      </p:sp>
    </p:spTree>
    <p:extLst>
      <p:ext uri="{BB962C8B-B14F-4D97-AF65-F5344CB8AC3E}">
        <p14:creationId xmlns:p14="http://schemas.microsoft.com/office/powerpoint/2010/main" val="3931684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Clr>
                <a:schemeClr val="accent2"/>
              </a:buClr>
              <a:buFont typeface="+mj-lt"/>
              <a:buAutoNum type="arabicParenR" startAt="2"/>
            </a:pPr>
            <a:r>
              <a:rPr lang="en-GB" b="1">
                <a:solidFill>
                  <a:schemeClr val="accent2"/>
                </a:solidFill>
              </a:rPr>
              <a:t>Development stage: </a:t>
            </a:r>
            <a:r>
              <a:rPr lang="en-GB"/>
              <a:t>KPIs should be relevant to the actual objectives of the Organization. Hence, the KPIs that will be tracked should be in the same line with the current priorities.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KPIs</a:t>
            </a:r>
          </a:p>
        </p:txBody>
      </p:sp>
    </p:spTree>
    <p:extLst>
      <p:ext uri="{BB962C8B-B14F-4D97-AF65-F5344CB8AC3E}">
        <p14:creationId xmlns:p14="http://schemas.microsoft.com/office/powerpoint/2010/main" val="4020471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723040"/>
          </a:xfrm>
        </p:spPr>
        <p:txBody>
          <a:bodyPr/>
          <a:lstStyle/>
          <a:p>
            <a:pPr marL="457200" indent="-457200">
              <a:buClr>
                <a:schemeClr val="accent2"/>
              </a:buClr>
              <a:buFont typeface="+mj-lt"/>
              <a:buAutoNum type="arabicParenR" startAt="2"/>
            </a:pPr>
            <a:r>
              <a:rPr lang="en-GB" b="1">
                <a:solidFill>
                  <a:schemeClr val="accent2"/>
                </a:solidFill>
              </a:rPr>
              <a:t>Development stage (cont.): </a:t>
            </a:r>
            <a:r>
              <a:rPr lang="en-GB"/>
              <a:t>Examples of KPIs addressed:</a:t>
            </a:r>
          </a:p>
          <a:p>
            <a:pPr marL="0" indent="0"/>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KPIs</a:t>
            </a:r>
          </a:p>
        </p:txBody>
      </p:sp>
      <p:graphicFrame>
        <p:nvGraphicFramePr>
          <p:cNvPr id="6" name="Table 6">
            <a:extLst>
              <a:ext uri="{FF2B5EF4-FFF2-40B4-BE49-F238E27FC236}">
                <a16:creationId xmlns:a16="http://schemas.microsoft.com/office/drawing/2014/main" id="{43D76976-04B2-4504-3DAA-EB216F3E4015}"/>
              </a:ext>
            </a:extLst>
          </p:cNvPr>
          <p:cNvGraphicFramePr>
            <a:graphicFrameLocks noGrp="1"/>
          </p:cNvGraphicFramePr>
          <p:nvPr>
            <p:extLst>
              <p:ext uri="{D42A27DB-BD31-4B8C-83A1-F6EECF244321}">
                <p14:modId xmlns:p14="http://schemas.microsoft.com/office/powerpoint/2010/main" val="3605234537"/>
              </p:ext>
            </p:extLst>
          </p:nvPr>
        </p:nvGraphicFramePr>
        <p:xfrm>
          <a:off x="1026941" y="2423775"/>
          <a:ext cx="10366678" cy="3134360"/>
        </p:xfrm>
        <a:graphic>
          <a:graphicData uri="http://schemas.openxmlformats.org/drawingml/2006/table">
            <a:tbl>
              <a:tblPr bandRow="1">
                <a:tableStyleId>{5C22544A-7EE6-4342-B048-85BDC9FD1C3A}</a:tableStyleId>
              </a:tblPr>
              <a:tblGrid>
                <a:gridCol w="5183339">
                  <a:extLst>
                    <a:ext uri="{9D8B030D-6E8A-4147-A177-3AD203B41FA5}">
                      <a16:colId xmlns:a16="http://schemas.microsoft.com/office/drawing/2014/main" val="2389506028"/>
                    </a:ext>
                  </a:extLst>
                </a:gridCol>
                <a:gridCol w="5183339">
                  <a:extLst>
                    <a:ext uri="{9D8B030D-6E8A-4147-A177-3AD203B41FA5}">
                      <a16:colId xmlns:a16="http://schemas.microsoft.com/office/drawing/2014/main" val="72292267"/>
                    </a:ext>
                  </a:extLst>
                </a:gridCol>
              </a:tblGrid>
              <a:tr h="370840">
                <a:tc>
                  <a:txBody>
                    <a:bodyPr/>
                    <a:lstStyle/>
                    <a:p>
                      <a:r>
                        <a:rPr lang="en-ZA" sz="1800" b="1">
                          <a:solidFill>
                            <a:srgbClr val="000000"/>
                          </a:solidFill>
                        </a:rPr>
                        <a:t>Conversion rate </a:t>
                      </a:r>
                      <a:r>
                        <a:rPr lang="en-ZA" sz="1800">
                          <a:solidFill>
                            <a:srgbClr val="000000"/>
                          </a:solidFill>
                        </a:rPr>
                        <a:t>(conversions/visits)</a:t>
                      </a:r>
                    </a:p>
                  </a:txBody>
                  <a:tcPr/>
                </a:tc>
                <a:tc>
                  <a:txBody>
                    <a:bodyPr/>
                    <a:lstStyle/>
                    <a:p>
                      <a:r>
                        <a:rPr lang="en-ZA" sz="1800">
                          <a:solidFill>
                            <a:srgbClr val="000000"/>
                          </a:solidFill>
                        </a:rPr>
                        <a:t>Do they subscribe or register?</a:t>
                      </a:r>
                    </a:p>
                  </a:txBody>
                  <a:tcPr/>
                </a:tc>
                <a:extLst>
                  <a:ext uri="{0D108BD9-81ED-4DB2-BD59-A6C34878D82A}">
                    <a16:rowId xmlns:a16="http://schemas.microsoft.com/office/drawing/2014/main" val="583695376"/>
                  </a:ext>
                </a:extLst>
              </a:tr>
              <a:tr h="370840">
                <a:tc>
                  <a:txBody>
                    <a:bodyPr/>
                    <a:lstStyle/>
                    <a:p>
                      <a:r>
                        <a:rPr lang="en-ZA" sz="1800" b="1" kern="1200">
                          <a:solidFill>
                            <a:srgbClr val="000000"/>
                          </a:solidFill>
                          <a:latin typeface="+mn-lt"/>
                          <a:ea typeface="+mn-ea"/>
                          <a:cs typeface="+mn-cs"/>
                        </a:rPr>
                        <a:t>Depth of visit </a:t>
                      </a:r>
                      <a:r>
                        <a:rPr lang="en-ZA" sz="1800">
                          <a:solidFill>
                            <a:srgbClr val="000000"/>
                          </a:solidFill>
                        </a:rPr>
                        <a:t>(page views/visits)</a:t>
                      </a:r>
                    </a:p>
                  </a:txBody>
                  <a:tcPr/>
                </a:tc>
                <a:tc>
                  <a:txBody>
                    <a:bodyPr/>
                    <a:lstStyle/>
                    <a:p>
                      <a:r>
                        <a:rPr lang="en-ZA" sz="1800">
                          <a:solidFill>
                            <a:srgbClr val="000000"/>
                          </a:solidFill>
                        </a:rPr>
                        <a:t>Are they interested in the content?</a:t>
                      </a:r>
                    </a:p>
                  </a:txBody>
                  <a:tcPr/>
                </a:tc>
                <a:extLst>
                  <a:ext uri="{0D108BD9-81ED-4DB2-BD59-A6C34878D82A}">
                    <a16:rowId xmlns:a16="http://schemas.microsoft.com/office/drawing/2014/main" val="4006270701"/>
                  </a:ext>
                </a:extLst>
              </a:tr>
              <a:tr h="370840">
                <a:tc>
                  <a:txBody>
                    <a:bodyPr/>
                    <a:lstStyle/>
                    <a:p>
                      <a:r>
                        <a:rPr lang="en-ZA" sz="1800" b="1" kern="1200">
                          <a:solidFill>
                            <a:srgbClr val="000000"/>
                          </a:solidFill>
                          <a:latin typeface="+mn-lt"/>
                          <a:ea typeface="+mn-ea"/>
                          <a:cs typeface="+mn-cs"/>
                        </a:rPr>
                        <a:t>Content depth </a:t>
                      </a:r>
                      <a:r>
                        <a:rPr lang="en-ZA" sz="1800">
                          <a:solidFill>
                            <a:srgbClr val="000000"/>
                          </a:solidFill>
                        </a:rPr>
                        <a:t>(page views content/visits content)</a:t>
                      </a:r>
                    </a:p>
                  </a:txBody>
                  <a:tcPr/>
                </a:tc>
                <a:tc>
                  <a:txBody>
                    <a:bodyPr/>
                    <a:lstStyle/>
                    <a:p>
                      <a:r>
                        <a:rPr lang="en-ZA" sz="1800">
                          <a:solidFill>
                            <a:srgbClr val="000000"/>
                          </a:solidFill>
                        </a:rPr>
                        <a:t>Which content is the most interesting?</a:t>
                      </a:r>
                    </a:p>
                  </a:txBody>
                  <a:tcPr/>
                </a:tc>
                <a:extLst>
                  <a:ext uri="{0D108BD9-81ED-4DB2-BD59-A6C34878D82A}">
                    <a16:rowId xmlns:a16="http://schemas.microsoft.com/office/drawing/2014/main" val="386382934"/>
                  </a:ext>
                </a:extLst>
              </a:tr>
              <a:tr h="370840">
                <a:tc>
                  <a:txBody>
                    <a:bodyPr/>
                    <a:lstStyle/>
                    <a:p>
                      <a:r>
                        <a:rPr lang="en-ZA" sz="1800" b="1" kern="1200">
                          <a:solidFill>
                            <a:srgbClr val="000000"/>
                          </a:solidFill>
                          <a:latin typeface="+mn-lt"/>
                          <a:ea typeface="+mn-ea"/>
                          <a:cs typeface="+mn-cs"/>
                        </a:rPr>
                        <a:t>New visitor percentage </a:t>
                      </a:r>
                      <a:r>
                        <a:rPr lang="en-ZA" sz="1800">
                          <a:solidFill>
                            <a:srgbClr val="000000"/>
                          </a:solidFill>
                        </a:rPr>
                        <a:t>(new visitors/unique visitors)</a:t>
                      </a:r>
                    </a:p>
                  </a:txBody>
                  <a:tcPr/>
                </a:tc>
                <a:tc>
                  <a:txBody>
                    <a:bodyPr/>
                    <a:lstStyle/>
                    <a:p>
                      <a:r>
                        <a:rPr lang="en-ZA" sz="1800">
                          <a:solidFill>
                            <a:srgbClr val="000000"/>
                          </a:solidFill>
                        </a:rPr>
                        <a:t>Are new visitors attracted?</a:t>
                      </a:r>
                    </a:p>
                  </a:txBody>
                  <a:tcPr/>
                </a:tc>
                <a:extLst>
                  <a:ext uri="{0D108BD9-81ED-4DB2-BD59-A6C34878D82A}">
                    <a16:rowId xmlns:a16="http://schemas.microsoft.com/office/drawing/2014/main" val="3430237310"/>
                  </a:ext>
                </a:extLst>
              </a:tr>
              <a:tr h="370840">
                <a:tc>
                  <a:txBody>
                    <a:bodyPr/>
                    <a:lstStyle/>
                    <a:p>
                      <a:r>
                        <a:rPr lang="en-ZA" sz="1800" b="1" kern="1200">
                          <a:solidFill>
                            <a:srgbClr val="000000"/>
                          </a:solidFill>
                          <a:latin typeface="+mn-lt"/>
                          <a:ea typeface="+mn-ea"/>
                          <a:cs typeface="+mn-cs"/>
                        </a:rPr>
                        <a:t>Committed visitor share </a:t>
                      </a:r>
                      <a:r>
                        <a:rPr lang="en-ZA" sz="1800">
                          <a:solidFill>
                            <a:srgbClr val="000000"/>
                          </a:solidFill>
                        </a:rPr>
                        <a:t>(visits of more than 5 minutes/total visits)</a:t>
                      </a:r>
                    </a:p>
                  </a:txBody>
                  <a:tcPr/>
                </a:tc>
                <a:tc>
                  <a:txBody>
                    <a:bodyPr/>
                    <a:lstStyle/>
                    <a:p>
                      <a:r>
                        <a:rPr lang="en-ZA" sz="1800">
                          <a:solidFill>
                            <a:srgbClr val="000000"/>
                          </a:solidFill>
                        </a:rPr>
                        <a:t>Are they loyal followers?</a:t>
                      </a:r>
                    </a:p>
                  </a:txBody>
                  <a:tcPr/>
                </a:tc>
                <a:extLst>
                  <a:ext uri="{0D108BD9-81ED-4DB2-BD59-A6C34878D82A}">
                    <a16:rowId xmlns:a16="http://schemas.microsoft.com/office/drawing/2014/main" val="3598257301"/>
                  </a:ext>
                </a:extLst>
              </a:tr>
              <a:tr h="370840">
                <a:tc>
                  <a:txBody>
                    <a:bodyPr/>
                    <a:lstStyle/>
                    <a:p>
                      <a:r>
                        <a:rPr lang="en-ZA" sz="1800" b="1">
                          <a:solidFill>
                            <a:srgbClr val="000000"/>
                          </a:solidFill>
                        </a:rPr>
                        <a:t>Audience engagement </a:t>
                      </a:r>
                      <a:r>
                        <a:rPr lang="en-ZA" sz="1800">
                          <a:solidFill>
                            <a:srgbClr val="000000"/>
                          </a:solidFill>
                        </a:rPr>
                        <a:t>(comments, sharing, etc.)</a:t>
                      </a:r>
                    </a:p>
                  </a:txBody>
                  <a:tcPr/>
                </a:tc>
                <a:tc>
                  <a:txBody>
                    <a:bodyPr/>
                    <a:lstStyle/>
                    <a:p>
                      <a:r>
                        <a:rPr lang="en-ZA" sz="1800">
                          <a:solidFill>
                            <a:srgbClr val="000000"/>
                          </a:solidFill>
                        </a:rPr>
                        <a:t>Total of impressions</a:t>
                      </a:r>
                    </a:p>
                  </a:txBody>
                  <a:tcPr/>
                </a:tc>
                <a:extLst>
                  <a:ext uri="{0D108BD9-81ED-4DB2-BD59-A6C34878D82A}">
                    <a16:rowId xmlns:a16="http://schemas.microsoft.com/office/drawing/2014/main" val="3062113809"/>
                  </a:ext>
                </a:extLst>
              </a:tr>
              <a:tr h="370840">
                <a:tc>
                  <a:txBody>
                    <a:bodyPr/>
                    <a:lstStyle/>
                    <a:p>
                      <a:r>
                        <a:rPr lang="en-ZA" sz="1800" b="1">
                          <a:solidFill>
                            <a:srgbClr val="000000"/>
                          </a:solidFill>
                        </a:rPr>
                        <a:t>Sentiment ratio</a:t>
                      </a:r>
                    </a:p>
                  </a:txBody>
                  <a:tcPr/>
                </a:tc>
                <a:tc>
                  <a:txBody>
                    <a:bodyPr/>
                    <a:lstStyle/>
                    <a:p>
                      <a:r>
                        <a:rPr lang="en-ZA" sz="1800">
                          <a:solidFill>
                            <a:srgbClr val="000000"/>
                          </a:solidFill>
                        </a:rPr>
                        <a:t>Positive-neutral-negative Brand mentions/all brand mentions</a:t>
                      </a:r>
                    </a:p>
                  </a:txBody>
                  <a:tcPr/>
                </a:tc>
                <a:extLst>
                  <a:ext uri="{0D108BD9-81ED-4DB2-BD59-A6C34878D82A}">
                    <a16:rowId xmlns:a16="http://schemas.microsoft.com/office/drawing/2014/main" val="1159617049"/>
                  </a:ext>
                </a:extLst>
              </a:tr>
            </a:tbl>
          </a:graphicData>
        </a:graphic>
      </p:graphicFrame>
      <p:sp>
        <p:nvSpPr>
          <p:cNvPr id="2" name="TextBox 1">
            <a:extLst>
              <a:ext uri="{FF2B5EF4-FFF2-40B4-BE49-F238E27FC236}">
                <a16:creationId xmlns:a16="http://schemas.microsoft.com/office/drawing/2014/main" id="{A8387D7F-7366-E886-3CD8-B2B8D63DD0D8}"/>
              </a:ext>
            </a:extLst>
          </p:cNvPr>
          <p:cNvSpPr txBox="1"/>
          <p:nvPr/>
        </p:nvSpPr>
        <p:spPr>
          <a:xfrm>
            <a:off x="1026941" y="5558135"/>
            <a:ext cx="10366677" cy="276999"/>
          </a:xfrm>
          <a:prstGeom prst="rect">
            <a:avLst/>
          </a:prstGeom>
          <a:noFill/>
        </p:spPr>
        <p:txBody>
          <a:bodyPr wrap="square" rtlCol="0">
            <a:spAutoFit/>
          </a:bodyPr>
          <a:lstStyle/>
          <a:p>
            <a:r>
              <a:rPr lang="es-ES" sz="1200" err="1">
                <a:solidFill>
                  <a:srgbClr val="000000"/>
                </a:solidFill>
              </a:rPr>
              <a:t>Source</a:t>
            </a:r>
            <a:r>
              <a:rPr lang="es-ES" sz="1200">
                <a:solidFill>
                  <a:srgbClr val="000000"/>
                </a:solidFill>
              </a:rPr>
              <a:t>: </a:t>
            </a:r>
            <a:r>
              <a:rPr lang="es-ES" sz="1200" err="1">
                <a:solidFill>
                  <a:srgbClr val="000000"/>
                </a:solidFill>
              </a:rPr>
              <a:t>Information</a:t>
            </a:r>
            <a:r>
              <a:rPr lang="es-ES" sz="1200">
                <a:solidFill>
                  <a:srgbClr val="000000"/>
                </a:solidFill>
              </a:rPr>
              <a:t> </a:t>
            </a:r>
            <a:r>
              <a:rPr lang="es-ES" sz="1200" err="1">
                <a:solidFill>
                  <a:srgbClr val="000000"/>
                </a:solidFill>
              </a:rPr>
              <a:t>extracted</a:t>
            </a:r>
            <a:r>
              <a:rPr lang="es-ES" sz="1200">
                <a:solidFill>
                  <a:srgbClr val="000000"/>
                </a:solidFill>
              </a:rPr>
              <a:t> </a:t>
            </a:r>
            <a:r>
              <a:rPr lang="es-ES" sz="1200" err="1">
                <a:solidFill>
                  <a:srgbClr val="000000"/>
                </a:solidFill>
              </a:rPr>
              <a:t>from</a:t>
            </a:r>
            <a:r>
              <a:rPr lang="es-ES" sz="1200">
                <a:solidFill>
                  <a:srgbClr val="000000"/>
                </a:solidFill>
              </a:rPr>
              <a:t>: Castelló (2012) Del ROI al IOR el retorno de la inversión de la comunicación empresarial y publicitaria en medios sociales</a:t>
            </a:r>
          </a:p>
        </p:txBody>
      </p:sp>
    </p:spTree>
    <p:extLst>
      <p:ext uri="{BB962C8B-B14F-4D97-AF65-F5344CB8AC3E}">
        <p14:creationId xmlns:p14="http://schemas.microsoft.com/office/powerpoint/2010/main" val="17373369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Clr>
                <a:schemeClr val="accent2"/>
              </a:buClr>
              <a:buFont typeface="+mj-lt"/>
              <a:buAutoNum type="arabicParenR" startAt="3"/>
            </a:pPr>
            <a:r>
              <a:rPr lang="en-GB" b="1">
                <a:solidFill>
                  <a:schemeClr val="accent2"/>
                </a:solidFill>
              </a:rPr>
              <a:t>Evaluation Stage: </a:t>
            </a:r>
            <a:r>
              <a:rPr lang="en-GB"/>
              <a:t>This stage is about tracking the performance developed during the development stage. In this stage, it needs to be described how often these KPIs will be tracked. An easy way to keep track of the KPIs is the use of: </a:t>
            </a:r>
          </a:p>
          <a:p>
            <a:pPr marL="457200" indent="-457200">
              <a:buClr>
                <a:schemeClr val="accent2"/>
              </a:buClr>
              <a:buFont typeface="+mj-lt"/>
              <a:buAutoNum type="arabicParenR" startAt="3"/>
            </a:pPr>
            <a:endParaRPr lang="en-GB"/>
          </a:p>
          <a:p>
            <a:pPr marL="457200" indent="-457200">
              <a:buClr>
                <a:schemeClr val="accent2"/>
              </a:buClr>
              <a:buFont typeface="Arial" panose="020B0604020202020204" pitchFamily="34" charset="0"/>
              <a:buChar char="•"/>
            </a:pPr>
            <a:r>
              <a:rPr lang="en-GB" b="1">
                <a:solidFill>
                  <a:schemeClr val="accent2"/>
                </a:solidFill>
              </a:rPr>
              <a:t>Excel and google sheets</a:t>
            </a:r>
            <a:r>
              <a:rPr lang="en-GB"/>
              <a:t>: Adding frequently the progress of the performance will show how the progress is going and therefore, will determine the concrete actions and strategies to reinforce the performance. </a:t>
            </a:r>
          </a:p>
          <a:p>
            <a:pPr marL="457200" indent="-457200">
              <a:buClr>
                <a:schemeClr val="accent2"/>
              </a:buClr>
              <a:buFont typeface="Arial" panose="020B0604020202020204" pitchFamily="34" charset="0"/>
              <a:buChar char="•"/>
            </a:pPr>
            <a:endParaRPr lang="en-GB"/>
          </a:p>
          <a:p>
            <a:pPr marL="457200" indent="-457200">
              <a:buClr>
                <a:schemeClr val="accent2"/>
              </a:buClr>
              <a:buFont typeface="Calibri" panose="020F0502020204030204" pitchFamily="34" charset="0"/>
              <a:buChar char="‒"/>
            </a:pPr>
            <a:r>
              <a:rPr lang="en-GB" b="1" spc="0">
                <a:solidFill>
                  <a:srgbClr val="000000"/>
                </a:solidFill>
                <a:latin typeface="+mn-lt"/>
              </a:rPr>
              <a:t>For example: </a:t>
            </a:r>
            <a:r>
              <a:rPr lang="en-GB" spc="0">
                <a:solidFill>
                  <a:srgbClr val="000000"/>
                </a:solidFill>
                <a:latin typeface="+mn-lt"/>
              </a:rPr>
              <a:t>Weekly tracking can be used to evaluate how many people have joined your email list.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KPIs</a:t>
            </a:r>
          </a:p>
        </p:txBody>
      </p:sp>
    </p:spTree>
    <p:extLst>
      <p:ext uri="{BB962C8B-B14F-4D97-AF65-F5344CB8AC3E}">
        <p14:creationId xmlns:p14="http://schemas.microsoft.com/office/powerpoint/2010/main" val="7059773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a:t>Individual Work</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74386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Please add the suggested practical exercise, preparation for assessment, other individual studies.</a:t>
            </a:r>
          </a:p>
          <a:p>
            <a:pPr marL="0" marR="0" lvl="0" indent="0" algn="l" defTabSz="914400" rtl="0" eaLnBrk="1" fontAlgn="auto" latinLnBrk="0" hangingPunct="1">
              <a:lnSpc>
                <a:spcPct val="90000"/>
              </a:lnSpc>
              <a:spcBef>
                <a:spcPts val="1000"/>
              </a:spcBef>
              <a:spcAft>
                <a:spcPts val="0"/>
              </a:spcAft>
              <a:buClr>
                <a:srgbClr val="0D9390"/>
              </a:buClr>
              <a:buSzTx/>
              <a:buFontTx/>
              <a:buNone/>
              <a:tabLst/>
              <a:defRPr/>
            </a:pP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For example, course work to develop and implement an Innovative project with a challenge-based approach. Innovative project is recommended to be developed and implemented together with local stakeholders to addressing the local challenges (section 2.3). After the completion of 6 modules, the TSOs leaders could pitch their Innovation projects for the stakeholders (region/ city/ industry). It will stimulate the bottom-up approach mind-set of TSOs leaders/ TOP managers/ employees and will strengthen interaction, engagement, and a positive effect on the local and regional community.</a:t>
            </a:r>
          </a:p>
          <a:p>
            <a:pPr marL="457200" marR="0" lvl="0"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221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1226"/>
            <a:ext cx="10595237" cy="3995028"/>
          </a:xfrm>
        </p:spPr>
        <p:txBody>
          <a:bodyPr/>
          <a:lstStyle/>
          <a:p>
            <a:pPr marL="0" indent="0">
              <a:spcAft>
                <a:spcPts val="800"/>
              </a:spcAft>
              <a:buNone/>
            </a:pPr>
            <a:r>
              <a:rPr lang="en-GB" sz="2400">
                <a:effectLst/>
                <a:latin typeface="Calibri" panose="020F0502020204030204" pitchFamily="34" charset="0"/>
                <a:ea typeface="Calibri" panose="020F0502020204030204" pitchFamily="34" charset="0"/>
                <a:cs typeface="Times New Roman" panose="02020603050405020304" pitchFamily="18" charset="0"/>
              </a:rPr>
              <a:t>Poverty is well known in your community, and the level of inflation had led many people to struggle with their everyday expenses. The levels of extreme poverty have increased, and public institutions are facing difficulties in answering this issue. On the other hand, your local community is aware of it but there is action to solve the problem. </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n-GB" sz="2400">
                <a:effectLst/>
                <a:latin typeface="Calibri" panose="020F0502020204030204" pitchFamily="34" charset="0"/>
                <a:ea typeface="Calibri" panose="020F0502020204030204" pitchFamily="34" charset="0"/>
                <a:cs typeface="Times New Roman" panose="02020603050405020304" pitchFamily="18" charset="0"/>
              </a:rPr>
              <a:t>With this situation, your team has been thinking about how to engage more people and create a campaign of sensibilization to raise awareness. </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n-GB" sz="2400">
                <a:effectLst/>
                <a:latin typeface="Calibri" panose="020F0502020204030204" pitchFamily="34" charset="0"/>
                <a:ea typeface="Calibri" panose="020F0502020204030204" pitchFamily="34" charset="0"/>
                <a:cs typeface="Times New Roman" panose="02020603050405020304" pitchFamily="18" charset="0"/>
              </a:rPr>
              <a:t>Now it is your time to act!</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ES" sz="240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a:solidFill>
                  <a:schemeClr val="accent6">
                    <a:lumMod val="50000"/>
                  </a:schemeClr>
                </a:solidFill>
              </a:rPr>
              <a:t>Challenge based learning</a:t>
            </a:r>
            <a:endParaRPr lang="en-US"/>
          </a:p>
        </p:txBody>
      </p:sp>
    </p:spTree>
    <p:extLst>
      <p:ext uri="{BB962C8B-B14F-4D97-AF65-F5344CB8AC3E}">
        <p14:creationId xmlns:p14="http://schemas.microsoft.com/office/powerpoint/2010/main" val="4757215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p:txBody>
          <a:bodyPr/>
          <a:lstStyle/>
          <a:p>
            <a:pPr marL="342900" lvl="0" indent="-342900">
              <a:buFont typeface="+mj-lt"/>
              <a:buAutoNum type="arabicPeriod"/>
            </a:pPr>
            <a:r>
              <a:rPr lang="en-GB" sz="2400">
                <a:effectLst/>
                <a:latin typeface="Calibri" panose="020F0502020204030204" pitchFamily="34" charset="0"/>
                <a:ea typeface="Calibri" panose="020F0502020204030204" pitchFamily="34" charset="0"/>
                <a:cs typeface="Times New Roman" panose="02020603050405020304" pitchFamily="18" charset="0"/>
              </a:rPr>
              <a:t>Who are the stakeholders?</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2400">
                <a:effectLst/>
                <a:latin typeface="Calibri" panose="020F0502020204030204" pitchFamily="34" charset="0"/>
                <a:ea typeface="Calibri" panose="020F0502020204030204" pitchFamily="34" charset="0"/>
                <a:cs typeface="Times New Roman" panose="02020603050405020304" pitchFamily="18" charset="0"/>
              </a:rPr>
              <a:t>Why this idea is important to me?</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2400">
                <a:effectLst/>
                <a:latin typeface="Calibri" panose="020F0502020204030204" pitchFamily="34" charset="0"/>
                <a:ea typeface="Calibri" panose="020F0502020204030204" pitchFamily="34" charset="0"/>
                <a:cs typeface="Times New Roman" panose="02020603050405020304" pitchFamily="18" charset="0"/>
              </a:rPr>
              <a:t>Why this is relevant?</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rabicPeriod"/>
            </a:pPr>
            <a:r>
              <a:rPr lang="en-GB" sz="2400">
                <a:effectLst/>
                <a:latin typeface="Calibri" panose="020F0502020204030204" pitchFamily="34" charset="0"/>
                <a:ea typeface="Calibri" panose="020F0502020204030204" pitchFamily="34" charset="0"/>
                <a:cs typeface="Times New Roman" panose="02020603050405020304" pitchFamily="18" charset="0"/>
              </a:rPr>
              <a:t>What type of people are you investigating?</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p>
            <a:endParaRPr lang="es-ES" sz="240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GB" sz="3600" b="1">
                <a:effectLst/>
                <a:latin typeface="Calibri" panose="020F0502020204030204" pitchFamily="34" charset="0"/>
                <a:ea typeface="Calibri" panose="020F0502020204030204" pitchFamily="34" charset="0"/>
                <a:cs typeface="Times New Roman" panose="02020603050405020304" pitchFamily="18" charset="0"/>
              </a:rPr>
              <a:t>Engage: Get to know the challenge</a:t>
            </a:r>
            <a:endParaRPr lang="en-US"/>
          </a:p>
        </p:txBody>
      </p:sp>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blip>
          <a:srcRect l="2233" r="2233"/>
          <a:stretch>
            <a:fillRect/>
          </a:stretch>
        </p:blipFill>
        <p:spPr/>
      </p:pic>
    </p:spTree>
    <p:extLst>
      <p:ext uri="{BB962C8B-B14F-4D97-AF65-F5344CB8AC3E}">
        <p14:creationId xmlns:p14="http://schemas.microsoft.com/office/powerpoint/2010/main" val="12786710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83200" y="1445391"/>
            <a:ext cx="4867011" cy="3025975"/>
          </a:xfrm>
        </p:spPr>
        <p:txBody>
          <a:bodyPr/>
          <a:lstStyle/>
          <a:p>
            <a:pPr marL="342900" lvl="0" indent="-342900">
              <a:buFont typeface="+mj-lt"/>
              <a:buAutoNum type="arabicPeriod"/>
            </a:pPr>
            <a:r>
              <a:rPr lang="en-GB" sz="2400">
                <a:effectLst/>
                <a:latin typeface="Calibri" panose="020F0502020204030204" pitchFamily="34" charset="0"/>
                <a:ea typeface="Calibri" panose="020F0502020204030204" pitchFamily="34" charset="0"/>
                <a:cs typeface="Times New Roman" panose="02020603050405020304" pitchFamily="18" charset="0"/>
              </a:rPr>
              <a:t>Identify your end-users. How do they feel? What are the reasons behind this? What have they tried to overcome the problem? What’s their opinion about public institutions? What types of jobs do they have? </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2400">
                <a:effectLst/>
                <a:latin typeface="Calibri" panose="020F0502020204030204" pitchFamily="34" charset="0"/>
                <a:ea typeface="Calibri" panose="020F0502020204030204" pitchFamily="34" charset="0"/>
                <a:cs typeface="Times New Roman" panose="02020603050405020304" pitchFamily="18" charset="0"/>
              </a:rPr>
              <a:t>Search resources (blog media posts, articles, videos, etc) </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2400">
                <a:effectLst/>
                <a:latin typeface="Calibri" panose="020F0502020204030204" pitchFamily="34" charset="0"/>
                <a:ea typeface="Calibri" panose="020F0502020204030204" pitchFamily="34" charset="0"/>
                <a:cs typeface="Times New Roman" panose="02020603050405020304" pitchFamily="18" charset="0"/>
              </a:rPr>
              <a:t>How might we reduce the level of extreme poverty?</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rabicPeriod"/>
            </a:pPr>
            <a:r>
              <a:rPr lang="en-GB" sz="2400">
                <a:effectLst/>
                <a:latin typeface="Calibri" panose="020F0502020204030204" pitchFamily="34" charset="0"/>
                <a:ea typeface="Calibri" panose="020F0502020204030204" pitchFamily="34" charset="0"/>
                <a:cs typeface="Times New Roman" panose="02020603050405020304" pitchFamily="18" charset="0"/>
              </a:rPr>
              <a:t>How can your team help them?</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428328"/>
            <a:ext cx="4990998" cy="992652"/>
          </a:xfrm>
        </p:spPr>
        <p:txBody>
          <a:bodyPr/>
          <a:lstStyle/>
          <a:p>
            <a:r>
              <a:rPr lang="en-GB" sz="3600" b="1">
                <a:effectLst/>
                <a:latin typeface="Calibri" panose="020F0502020204030204" pitchFamily="34" charset="0"/>
                <a:ea typeface="Calibri" panose="020F0502020204030204" pitchFamily="34" charset="0"/>
                <a:cs typeface="Times New Roman" panose="02020603050405020304" pitchFamily="18" charset="0"/>
              </a:rPr>
              <a:t>Investigation: research the challenge</a:t>
            </a:r>
            <a:endParaRPr lang="en-US"/>
          </a:p>
        </p:txBody>
      </p:sp>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blip>
          <a:srcRect l="2233" r="2233"/>
          <a:stretch>
            <a:fillRect/>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1"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084620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p:txBody>
          <a:bodyPr/>
          <a:lstStyle/>
          <a:p>
            <a:pPr marL="342900" lvl="0" indent="-342900">
              <a:buFont typeface="+mj-lt"/>
              <a:buAutoNum type="arabicPeriod"/>
            </a:pPr>
            <a:r>
              <a:rPr lang="en-GB" sz="2400">
                <a:effectLst/>
                <a:latin typeface="Calibri" panose="020F0502020204030204" pitchFamily="34" charset="0"/>
                <a:ea typeface="Calibri" panose="020F0502020204030204" pitchFamily="34" charset="0"/>
                <a:cs typeface="Times New Roman" panose="02020603050405020304" pitchFamily="18" charset="0"/>
              </a:rPr>
              <a:t>Identify your end-users. How do they feel? What are the reasons behind this? What have they tried to overcome the problem? What’s their opinion about public institutions? What types of jobs do they have? </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2400">
                <a:effectLst/>
                <a:latin typeface="Calibri" panose="020F0502020204030204" pitchFamily="34" charset="0"/>
                <a:ea typeface="Calibri" panose="020F0502020204030204" pitchFamily="34" charset="0"/>
                <a:cs typeface="Times New Roman" panose="02020603050405020304" pitchFamily="18" charset="0"/>
              </a:rPr>
              <a:t>Search resources (blog media posts, articles, videos, etc) </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2400">
                <a:effectLst/>
                <a:latin typeface="Calibri" panose="020F0502020204030204" pitchFamily="34" charset="0"/>
                <a:ea typeface="Calibri" panose="020F0502020204030204" pitchFamily="34" charset="0"/>
                <a:cs typeface="Times New Roman" panose="02020603050405020304" pitchFamily="18" charset="0"/>
              </a:rPr>
              <a:t>How might we reduce the level of extreme poverty?</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rabicPeriod"/>
            </a:pPr>
            <a:r>
              <a:rPr lang="en-GB" sz="2400">
                <a:effectLst/>
                <a:latin typeface="Calibri" panose="020F0502020204030204" pitchFamily="34" charset="0"/>
                <a:ea typeface="Calibri" panose="020F0502020204030204" pitchFamily="34" charset="0"/>
                <a:cs typeface="Times New Roman" panose="02020603050405020304" pitchFamily="18" charset="0"/>
              </a:rPr>
              <a:t>How can your team help them?</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p:txBody>
          <a:bodyPr/>
          <a:lstStyle/>
          <a:p>
            <a:r>
              <a:rPr lang="en-GB" sz="3600" b="1">
                <a:effectLst/>
                <a:latin typeface="Calibri" panose="020F0502020204030204" pitchFamily="34" charset="0"/>
                <a:ea typeface="Calibri" panose="020F0502020204030204" pitchFamily="34" charset="0"/>
                <a:cs typeface="Times New Roman" panose="02020603050405020304" pitchFamily="18" charset="0"/>
              </a:rPr>
              <a:t>Action: brainstorm with your team!</a:t>
            </a:r>
            <a:endParaRPr lang="en-US" b="1"/>
          </a:p>
        </p:txBody>
      </p:sp>
    </p:spTree>
    <p:extLst>
      <p:ext uri="{BB962C8B-B14F-4D97-AF65-F5344CB8AC3E}">
        <p14:creationId xmlns:p14="http://schemas.microsoft.com/office/powerpoint/2010/main" val="1997119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6D0F343-6613-8675-FA73-56202F77986D}"/>
              </a:ext>
            </a:extLst>
          </p:cNvPr>
          <p:cNvSpPr>
            <a:spLocks noGrp="1"/>
          </p:cNvSpPr>
          <p:nvPr>
            <p:ph type="body" sz="quarter" idx="18"/>
          </p:nvPr>
        </p:nvSpPr>
        <p:spPr>
          <a:xfrm>
            <a:off x="898358" y="1733511"/>
            <a:ext cx="4867011" cy="3025975"/>
          </a:xfrm>
        </p:spPr>
        <p:txBody>
          <a:bodyPr/>
          <a:lstStyle/>
          <a:p>
            <a:r>
              <a:rPr lang="en-US" dirty="0"/>
              <a:t>Communicating in person is different from communicating online. When you communicate with someone face to face, you can hear their tone of voice, see their facial expressions, body language, and hand gestures. These methods of communicating cannot be relied upon in the online environment</a:t>
            </a:r>
          </a:p>
          <a:p>
            <a:endParaRPr lang="en-IE" dirty="0"/>
          </a:p>
        </p:txBody>
      </p:sp>
      <p:sp>
        <p:nvSpPr>
          <p:cNvPr id="4" name="Text Placeholder 3">
            <a:extLst>
              <a:ext uri="{FF2B5EF4-FFF2-40B4-BE49-F238E27FC236}">
                <a16:creationId xmlns:a16="http://schemas.microsoft.com/office/drawing/2014/main" id="{63581FFB-BADE-1925-C279-22F4F4228CEA}"/>
              </a:ext>
            </a:extLst>
          </p:cNvPr>
          <p:cNvSpPr>
            <a:spLocks noGrp="1"/>
          </p:cNvSpPr>
          <p:nvPr>
            <p:ph type="body" sz="quarter" idx="16"/>
          </p:nvPr>
        </p:nvSpPr>
        <p:spPr/>
        <p:txBody>
          <a:bodyPr/>
          <a:lstStyle/>
          <a:p>
            <a:r>
              <a:rPr lang="en-IE" dirty="0"/>
              <a:t>Communication </a:t>
            </a:r>
          </a:p>
        </p:txBody>
      </p:sp>
      <p:pic>
        <p:nvPicPr>
          <p:cNvPr id="8" name="Picture Placeholder 7" descr="Persons talking to each other">
            <a:extLst>
              <a:ext uri="{FF2B5EF4-FFF2-40B4-BE49-F238E27FC236}">
                <a16:creationId xmlns:a16="http://schemas.microsoft.com/office/drawing/2014/main" id="{1DF637AF-033A-B91D-068F-6A1247F06E71}"/>
              </a:ext>
            </a:extLst>
          </p:cNvPr>
          <p:cNvPicPr>
            <a:picLocks noGrp="1" noChangeAspect="1"/>
          </p:cNvPicPr>
          <p:nvPr>
            <p:ph type="pic" sz="quarter" idx="42"/>
          </p:nvPr>
        </p:nvPicPr>
        <p:blipFill>
          <a:blip r:embed="rId2"/>
          <a:srcRect l="2255" r="2255"/>
          <a:stretch/>
        </p:blipFill>
        <p:spPr/>
      </p:pic>
    </p:spTree>
    <p:extLst>
      <p:ext uri="{BB962C8B-B14F-4D97-AF65-F5344CB8AC3E}">
        <p14:creationId xmlns:p14="http://schemas.microsoft.com/office/powerpoint/2010/main" val="33847213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GB"/>
              <a:t>“Nothing works better than just improving your product.”</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IE" sz="2200" b="1" i="0"/>
              <a:t>Joel </a:t>
            </a:r>
            <a:r>
              <a:rPr lang="en-IE" sz="2200" b="1" i="0" err="1"/>
              <a:t>Spolsky</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choolboy with laptop in robotics clas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965009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n-US"/>
              <a:t>Any questions?</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a:t>Thank you</a:t>
            </a:r>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err="1"/>
              <a:t>www.</a:t>
            </a:r>
            <a:r>
              <a:rPr lang="en-US" sz="3600" b="1" err="1"/>
              <a:t>leaderseeds</a:t>
            </a:r>
            <a:r>
              <a:rPr lang="en-US" err="1"/>
              <a:t>.eu</a:t>
            </a:r>
            <a:endParaRPr lang="en-US"/>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a:t>References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06</a:t>
            </a:r>
          </a:p>
        </p:txBody>
      </p:sp>
    </p:spTree>
    <p:extLst>
      <p:ext uri="{BB962C8B-B14F-4D97-AF65-F5344CB8AC3E}">
        <p14:creationId xmlns:p14="http://schemas.microsoft.com/office/powerpoint/2010/main" val="34604283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p:txBody>
          <a:bodyPr/>
          <a:lstStyle/>
          <a:p>
            <a:pPr marL="342900" indent="-342900">
              <a:buFont typeface="Wingdings" panose="05000000000000000000" pitchFamily="2" charset="2"/>
              <a:buChar char="Ø"/>
            </a:pPr>
            <a:r>
              <a:rPr lang="en-IE" err="1"/>
              <a:t>Keyton</a:t>
            </a:r>
            <a:r>
              <a:rPr lang="en-IE"/>
              <a:t>, J. (2010). Case studies for organizational communication: Understanding communication processes. New York, NY: Oxford University Press.</a:t>
            </a:r>
          </a:p>
          <a:p>
            <a:pPr marL="342900" indent="-342900">
              <a:buFont typeface="Wingdings" panose="05000000000000000000" pitchFamily="2" charset="2"/>
              <a:buChar char="Ø"/>
            </a:pPr>
            <a:r>
              <a:rPr lang="en-IE"/>
              <a:t>Welch, M., &amp; Jackson, P. (2007). Re-Thinking Internal Communication: A Stakeholder Approach. Corporate Communications: An International Journal, 12, 177-198.</a:t>
            </a:r>
          </a:p>
          <a:p>
            <a:pPr marL="342900" indent="-342900">
              <a:buFont typeface="Wingdings" panose="05000000000000000000" pitchFamily="2" charset="2"/>
              <a:buChar char="Ø"/>
            </a:pPr>
            <a:r>
              <a:rPr lang="en-IE"/>
              <a:t>K Ruck, M Welch - Public relations review, 2012 Valuing internal communication; management and employee perspectives</a:t>
            </a:r>
          </a:p>
          <a:p>
            <a:pPr marL="342900" indent="-342900">
              <a:buFont typeface="Wingdings" panose="05000000000000000000" pitchFamily="2" charset="2"/>
              <a:buChar char="Ø"/>
            </a:pPr>
            <a:r>
              <a:rPr lang="en-IE"/>
              <a:t>Bui, Thuy Linh (2019). Internal communication in the digital workplace: digital communication channels and employee engagement</a:t>
            </a:r>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p:txBody>
          <a:bodyPr/>
          <a:lstStyle/>
          <a:p>
            <a:r>
              <a:rPr lang="en-IE"/>
              <a:t>Communication Sources </a:t>
            </a:r>
          </a:p>
        </p:txBody>
      </p:sp>
    </p:spTree>
    <p:extLst>
      <p:ext uri="{BB962C8B-B14F-4D97-AF65-F5344CB8AC3E}">
        <p14:creationId xmlns:p14="http://schemas.microsoft.com/office/powerpoint/2010/main" val="4146734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a:xfrm>
            <a:off x="798380" y="1639523"/>
            <a:ext cx="10595237" cy="2214206"/>
          </a:xfrm>
        </p:spPr>
        <p:txBody>
          <a:bodyPr anchor="t"/>
          <a:lstStyle/>
          <a:p>
            <a:pPr marL="342900" indent="-342900" algn="l">
              <a:buFont typeface="Wingdings" panose="05000000000000000000" pitchFamily="2" charset="2"/>
              <a:buChar char="Ø"/>
            </a:pPr>
            <a:r>
              <a:rPr lang="en-US" b="0" i="0">
                <a:effectLst/>
              </a:rPr>
              <a:t>Jackson, T. W., &amp; van den </a:t>
            </a:r>
            <a:r>
              <a:rPr lang="en-US" b="0" i="0" err="1">
                <a:effectLst/>
              </a:rPr>
              <a:t>Hooff</a:t>
            </a:r>
            <a:r>
              <a:rPr lang="en-US" b="0" i="0">
                <a:effectLst/>
              </a:rPr>
              <a:t>, B. (2012). Understanding the factors that affect information overload and miscommunication within the workplace. Journal of Emerging Trends in Computing and Information Sciences. 3(8). 1240-1252.</a:t>
            </a:r>
          </a:p>
          <a:p>
            <a:pPr marL="342900" indent="-342900" algn="l">
              <a:buFont typeface="Wingdings" panose="05000000000000000000" pitchFamily="2" charset="2"/>
              <a:buChar char="Ø"/>
            </a:pPr>
            <a:r>
              <a:rPr lang="en-US" b="0" i="0">
                <a:effectLst/>
              </a:rPr>
              <a:t>3 models of communication: </a:t>
            </a:r>
            <a:r>
              <a:rPr lang="en-US" b="0" i="0" u="sng">
                <a:effectLst/>
                <a:hlinkClick r:id="rId2">
                  <a:extLst>
                    <a:ext uri="{A12FA001-AC4F-418D-AE19-62706E023703}">
                      <ahyp:hlinkClr xmlns:ahyp="http://schemas.microsoft.com/office/drawing/2018/hyperlinkcolor" val="tx"/>
                    </a:ext>
                  </a:extLst>
                </a:hlinkClick>
              </a:rPr>
              <a:t>hyperlink text: YouTube video</a:t>
            </a:r>
            <a:endParaRPr lang="en-US" b="0" i="0">
              <a:effectLst/>
            </a:endParaRPr>
          </a:p>
          <a:p>
            <a:pPr marL="342900" indent="-342900" algn="l">
              <a:buFont typeface="Wingdings" panose="05000000000000000000" pitchFamily="2" charset="2"/>
              <a:buChar char="Ø"/>
            </a:pPr>
            <a:r>
              <a:rPr lang="en-US" b="0" i="0">
                <a:effectLst/>
              </a:rPr>
              <a:t>Miscommunication: </a:t>
            </a:r>
            <a:r>
              <a:rPr lang="en-US" b="0" i="0" u="sng">
                <a:effectLst/>
                <a:hlinkClick r:id="rId3">
                  <a:extLst>
                    <a:ext uri="{A12FA001-AC4F-418D-AE19-62706E023703}">
                      <ahyp:hlinkClr xmlns:ahyp="http://schemas.microsoft.com/office/drawing/2018/hyperlinkcolor" val="tx"/>
                    </a:ext>
                  </a:extLst>
                </a:hlinkClick>
              </a:rPr>
              <a:t>hyperlink text: YouTube video</a:t>
            </a:r>
            <a:endParaRPr lang="en-US" b="0" i="0">
              <a:effectLst/>
            </a:endParaRPr>
          </a:p>
          <a:p>
            <a:pPr marL="0" indent="0"/>
            <a:endParaRPr lang="en-IE"/>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a:xfrm>
            <a:off x="798380" y="761603"/>
            <a:ext cx="10595237" cy="803654"/>
          </a:xfrm>
        </p:spPr>
        <p:txBody>
          <a:bodyPr/>
          <a:lstStyle/>
          <a:p>
            <a:r>
              <a:rPr lang="en-US" b="0" i="0">
                <a:effectLst/>
              </a:rPr>
              <a:t>Communication Models and Miscommunication</a:t>
            </a:r>
          </a:p>
          <a:p>
            <a:endParaRPr lang="en-IE"/>
          </a:p>
        </p:txBody>
      </p:sp>
      <p:sp>
        <p:nvSpPr>
          <p:cNvPr id="2" name="Text Placeholder 4">
            <a:extLst>
              <a:ext uri="{FF2B5EF4-FFF2-40B4-BE49-F238E27FC236}">
                <a16:creationId xmlns:a16="http://schemas.microsoft.com/office/drawing/2014/main" id="{1FBD26C3-CF7D-AA24-8216-E85916557584}"/>
              </a:ext>
            </a:extLst>
          </p:cNvPr>
          <p:cNvSpPr txBox="1">
            <a:spLocks/>
          </p:cNvSpPr>
          <p:nvPr/>
        </p:nvSpPr>
        <p:spPr>
          <a:xfrm>
            <a:off x="798380" y="4805916"/>
            <a:ext cx="10595237" cy="221420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Organizational Silos and how to prevent them: </a:t>
            </a:r>
            <a:r>
              <a:rPr kumimoji="0" lang="en-US" sz="2400" b="0" i="0" u="sng" strike="noStrike" kern="1200" cap="none" spc="0" normalizeH="0" baseline="0" noProof="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hyperlink text: Article</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Non-Profit Organizational Charts: </a:t>
            </a:r>
            <a:r>
              <a:rPr kumimoji="0" lang="en-US" sz="2400" b="0" i="0" u="sng" strike="noStrike" kern="1200" cap="none" spc="0" normalizeH="0" baseline="0" noProof="0">
                <a:ln>
                  <a:noFill/>
                </a:ln>
                <a:solidFill>
                  <a:srgbClr val="00000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hyperlink text: Website</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3">
            <a:extLst>
              <a:ext uri="{FF2B5EF4-FFF2-40B4-BE49-F238E27FC236}">
                <a16:creationId xmlns:a16="http://schemas.microsoft.com/office/drawing/2014/main" id="{BC310160-EFCF-5DB4-559B-4AD0842F70EA}"/>
              </a:ext>
            </a:extLst>
          </p:cNvPr>
          <p:cNvSpPr txBox="1">
            <a:spLocks/>
          </p:cNvSpPr>
          <p:nvPr/>
        </p:nvSpPr>
        <p:spPr>
          <a:xfrm>
            <a:off x="798380" y="3927995"/>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Organisational</a:t>
            </a:r>
            <a:r>
              <a:rPr lang="en-US"/>
              <a:t> Structures</a:t>
            </a:r>
          </a:p>
          <a:p>
            <a:endParaRPr lang="en-IE"/>
          </a:p>
        </p:txBody>
      </p:sp>
    </p:spTree>
    <p:extLst>
      <p:ext uri="{BB962C8B-B14F-4D97-AF65-F5344CB8AC3E}">
        <p14:creationId xmlns:p14="http://schemas.microsoft.com/office/powerpoint/2010/main" val="2463062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a:xfrm>
            <a:off x="798380" y="1639523"/>
            <a:ext cx="10595237" cy="2214206"/>
          </a:xfrm>
        </p:spPr>
        <p:txBody>
          <a:bodyPr anchor="t"/>
          <a:lstStyle/>
          <a:p>
            <a:pPr marL="342900" indent="-342900" algn="l">
              <a:buFont typeface="Wingdings" panose="05000000000000000000" pitchFamily="2" charset="2"/>
              <a:buChar char="Ø"/>
            </a:pPr>
            <a:r>
              <a:rPr lang="en-IE" b="0" i="0">
                <a:effectLst/>
              </a:rPr>
              <a:t>Inbound Marketing: </a:t>
            </a:r>
            <a:r>
              <a:rPr lang="en-IE" b="0" i="0" u="sng">
                <a:effectLst/>
                <a:hlinkClick r:id="rId2">
                  <a:extLst>
                    <a:ext uri="{A12FA001-AC4F-418D-AE19-62706E023703}">
                      <ahyp:hlinkClr xmlns:ahyp="http://schemas.microsoft.com/office/drawing/2018/hyperlinkcolor" val="tx"/>
                    </a:ext>
                  </a:extLst>
                </a:hlinkClick>
              </a:rPr>
              <a:t>hyperlink text: Website</a:t>
            </a:r>
            <a:endParaRPr lang="en-IE" b="0" i="0">
              <a:effectLst/>
            </a:endParaRPr>
          </a:p>
          <a:p>
            <a:pPr marL="342900" indent="-342900" algn="l">
              <a:buFont typeface="Wingdings" panose="05000000000000000000" pitchFamily="2" charset="2"/>
              <a:buChar char="Ø"/>
            </a:pPr>
            <a:r>
              <a:rPr lang="en-IE" b="0" i="0">
                <a:effectLst/>
              </a:rPr>
              <a:t>Inbound v Outbound Marketing: </a:t>
            </a:r>
            <a:r>
              <a:rPr lang="en-IE" b="0" i="0" u="sng">
                <a:effectLst/>
                <a:hlinkClick r:id="rId3">
                  <a:extLst>
                    <a:ext uri="{A12FA001-AC4F-418D-AE19-62706E023703}">
                      <ahyp:hlinkClr xmlns:ahyp="http://schemas.microsoft.com/office/drawing/2018/hyperlinkcolor" val="tx"/>
                    </a:ext>
                  </a:extLst>
                </a:hlinkClick>
              </a:rPr>
              <a:t>hyperlink text: Presentation</a:t>
            </a:r>
            <a:endParaRPr lang="en-IE" b="0" i="0">
              <a:effectLst/>
            </a:endParaRPr>
          </a:p>
          <a:p>
            <a:pPr marL="342900" indent="-342900" algn="l">
              <a:buFont typeface="Wingdings" panose="05000000000000000000" pitchFamily="2" charset="2"/>
              <a:buChar char="Ø"/>
            </a:pPr>
            <a:r>
              <a:rPr lang="en-IE" b="0" i="0">
                <a:effectLst/>
              </a:rPr>
              <a:t>How to run a lean mean </a:t>
            </a:r>
            <a:r>
              <a:rPr lang="en-IE" b="0" i="0" err="1">
                <a:effectLst/>
              </a:rPr>
              <a:t>nonprofit</a:t>
            </a:r>
            <a:r>
              <a:rPr lang="en-IE" b="0" i="0">
                <a:effectLst/>
              </a:rPr>
              <a:t> marketing machine: </a:t>
            </a:r>
            <a:r>
              <a:rPr lang="en-IE" b="0" i="0" u="sng">
                <a:effectLst/>
                <a:hlinkClick r:id="rId4">
                  <a:extLst>
                    <a:ext uri="{A12FA001-AC4F-418D-AE19-62706E023703}">
                      <ahyp:hlinkClr xmlns:ahyp="http://schemas.microsoft.com/office/drawing/2018/hyperlinkcolor" val="tx"/>
                    </a:ext>
                  </a:extLst>
                </a:hlinkClick>
              </a:rPr>
              <a:t>hyperlink text: Article</a:t>
            </a:r>
            <a:endParaRPr lang="en-IE" b="0" i="0">
              <a:effectLst/>
            </a:endParaRPr>
          </a:p>
          <a:p>
            <a:pPr marL="342900" indent="-342900" algn="l">
              <a:buFont typeface="Wingdings" panose="05000000000000000000" pitchFamily="2" charset="2"/>
              <a:buChar char="Ø"/>
            </a:pPr>
            <a:r>
              <a:rPr lang="en-IE" b="0" i="0">
                <a:effectLst/>
              </a:rPr>
              <a:t>Survey on inbound Marketing: </a:t>
            </a:r>
            <a:r>
              <a:rPr lang="en-IE" b="0" i="0" u="sng">
                <a:effectLst/>
                <a:hlinkClick r:id="rId5">
                  <a:extLst>
                    <a:ext uri="{A12FA001-AC4F-418D-AE19-62706E023703}">
                      <ahyp:hlinkClr xmlns:ahyp="http://schemas.microsoft.com/office/drawing/2018/hyperlinkcolor" val="tx"/>
                    </a:ext>
                  </a:extLst>
                </a:hlinkClick>
              </a:rPr>
              <a:t>hyperlink text: Article</a:t>
            </a:r>
            <a:endParaRPr lang="en-IE"/>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a:xfrm>
            <a:off x="798380" y="761603"/>
            <a:ext cx="10595237" cy="803654"/>
          </a:xfrm>
        </p:spPr>
        <p:txBody>
          <a:bodyPr/>
          <a:lstStyle/>
          <a:p>
            <a:r>
              <a:rPr lang="en-IE" b="0" i="0">
                <a:effectLst/>
              </a:rPr>
              <a:t>Marketing Sources</a:t>
            </a:r>
          </a:p>
          <a:p>
            <a:endParaRPr lang="en-IE"/>
          </a:p>
        </p:txBody>
      </p:sp>
      <p:sp>
        <p:nvSpPr>
          <p:cNvPr id="2" name="Text Placeholder 4">
            <a:extLst>
              <a:ext uri="{FF2B5EF4-FFF2-40B4-BE49-F238E27FC236}">
                <a16:creationId xmlns:a16="http://schemas.microsoft.com/office/drawing/2014/main" id="{1FBD26C3-CF7D-AA24-8216-E85916557584}"/>
              </a:ext>
            </a:extLst>
          </p:cNvPr>
          <p:cNvSpPr txBox="1">
            <a:spLocks/>
          </p:cNvSpPr>
          <p:nvPr/>
        </p:nvSpPr>
        <p:spPr>
          <a:xfrm>
            <a:off x="798380" y="4805916"/>
            <a:ext cx="10595237" cy="221420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Ø"/>
            </a:pPr>
            <a:r>
              <a:rPr lang="en-IE" b="0" i="0">
                <a:effectLst/>
              </a:rPr>
              <a:t>Customer Journey Map: </a:t>
            </a:r>
            <a:r>
              <a:rPr lang="en-IE" b="0" i="0" u="sng">
                <a:effectLst/>
                <a:hlinkClick r:id="rId6">
                  <a:extLst>
                    <a:ext uri="{A12FA001-AC4F-418D-AE19-62706E023703}">
                      <ahyp:hlinkClr xmlns:ahyp="http://schemas.microsoft.com/office/drawing/2018/hyperlinkcolor" val="tx"/>
                    </a:ext>
                  </a:extLst>
                </a:hlinkClick>
              </a:rPr>
              <a:t>hyperlink text: Article</a:t>
            </a:r>
            <a:endParaRPr lang="en-IE" b="0" i="0">
              <a:effectLst/>
            </a:endParaRPr>
          </a:p>
          <a:p>
            <a:pPr marL="342900" indent="-342900" algn="l">
              <a:buFont typeface="Wingdings" panose="05000000000000000000" pitchFamily="2" charset="2"/>
              <a:buChar char="Ø"/>
            </a:pPr>
            <a:r>
              <a:rPr lang="en-IE" b="0" i="0">
                <a:effectLst/>
              </a:rPr>
              <a:t>CJM for Non-Profit: </a:t>
            </a:r>
            <a:r>
              <a:rPr lang="en-IE" b="0" i="0" u="sng">
                <a:effectLst/>
                <a:hlinkClick r:id="rId7">
                  <a:extLst>
                    <a:ext uri="{A12FA001-AC4F-418D-AE19-62706E023703}">
                      <ahyp:hlinkClr xmlns:ahyp="http://schemas.microsoft.com/office/drawing/2018/hyperlinkcolor" val="tx"/>
                    </a:ext>
                  </a:extLst>
                </a:hlinkClick>
              </a:rPr>
              <a:t>hyperlink text: Article</a:t>
            </a:r>
            <a:endParaRPr lang="en-IE" b="0" i="0">
              <a:effectLst/>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3">
            <a:extLst>
              <a:ext uri="{FF2B5EF4-FFF2-40B4-BE49-F238E27FC236}">
                <a16:creationId xmlns:a16="http://schemas.microsoft.com/office/drawing/2014/main" id="{BC310160-EFCF-5DB4-559B-4AD0842F70EA}"/>
              </a:ext>
            </a:extLst>
          </p:cNvPr>
          <p:cNvSpPr txBox="1">
            <a:spLocks/>
          </p:cNvSpPr>
          <p:nvPr/>
        </p:nvSpPr>
        <p:spPr>
          <a:xfrm>
            <a:off x="798380" y="3927995"/>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i="0">
                <a:effectLst/>
              </a:rPr>
              <a:t>Customer Journey Mapping</a:t>
            </a:r>
            <a:endParaRPr lang="en-IE"/>
          </a:p>
        </p:txBody>
      </p:sp>
    </p:spTree>
    <p:extLst>
      <p:ext uri="{BB962C8B-B14F-4D97-AF65-F5344CB8AC3E}">
        <p14:creationId xmlns:p14="http://schemas.microsoft.com/office/powerpoint/2010/main" val="24306462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p:txBody>
          <a:bodyPr anchor="ctr"/>
          <a:lstStyle/>
          <a:p>
            <a:pPr marL="342900" indent="-342900" algn="l">
              <a:buFont typeface="Wingdings" panose="05000000000000000000" pitchFamily="2" charset="2"/>
              <a:buChar char="Ø"/>
            </a:pPr>
            <a:r>
              <a:rPr lang="en-US" b="0" i="0">
                <a:effectLst/>
              </a:rPr>
              <a:t>The Brain and Business of Story: Creating Engaging and Influential Presentations Using Story Structure. </a:t>
            </a:r>
            <a:r>
              <a:rPr lang="en-US" b="0" i="0" err="1">
                <a:effectLst/>
              </a:rPr>
              <a:t>SagePresence</a:t>
            </a:r>
            <a:r>
              <a:rPr lang="en-US" b="0" i="0">
                <a:effectLst/>
              </a:rPr>
              <a:t>. 2018.</a:t>
            </a:r>
          </a:p>
          <a:p>
            <a:pPr marL="342900" indent="-342900" algn="l">
              <a:buFont typeface="Wingdings" panose="05000000000000000000" pitchFamily="2" charset="2"/>
              <a:buChar char="Ø"/>
            </a:pPr>
            <a:r>
              <a:rPr lang="en-US" b="0" i="0">
                <a:effectLst/>
              </a:rPr>
              <a:t>Storytelling Elements: </a:t>
            </a:r>
            <a:r>
              <a:rPr lang="en-US" b="0" i="0" u="sng">
                <a:effectLst/>
                <a:hlinkClick r:id="rId2">
                  <a:extLst>
                    <a:ext uri="{A12FA001-AC4F-418D-AE19-62706E023703}">
                      <ahyp:hlinkClr xmlns:ahyp="http://schemas.microsoft.com/office/drawing/2018/hyperlinkcolor" val="tx"/>
                    </a:ext>
                  </a:extLst>
                </a:hlinkClick>
              </a:rPr>
              <a:t>hyperlink text: Article</a:t>
            </a:r>
            <a:endParaRPr lang="en-US" b="0" i="0" u="sng">
              <a:effectLst/>
            </a:endParaRPr>
          </a:p>
          <a:p>
            <a:pPr marL="342900" indent="-342900" algn="l">
              <a:buFont typeface="Wingdings" panose="05000000000000000000" pitchFamily="2" charset="2"/>
              <a:buChar char="Ø"/>
            </a:pPr>
            <a:r>
              <a:rPr lang="en-US" b="0" i="0">
                <a:effectLst/>
              </a:rPr>
              <a:t>Parkinson &amp; Laura (2019). Establishing Trust through Storytelling: A Model for Co-Design.</a:t>
            </a:r>
          </a:p>
          <a:p>
            <a:pPr marL="342900" indent="-342900" algn="l">
              <a:buFont typeface="Wingdings" panose="05000000000000000000" pitchFamily="2" charset="2"/>
              <a:buChar char="Ø"/>
            </a:pPr>
            <a:r>
              <a:rPr lang="en-US" b="0" i="0">
                <a:effectLst/>
              </a:rPr>
              <a:t>Jerome Bruner (1990). The Narrative Construction of Reality.</a:t>
            </a:r>
          </a:p>
          <a:p>
            <a:pPr marL="0" indent="0" algn="l"/>
            <a:br>
              <a:rPr lang="en-IE"/>
            </a:br>
            <a:endParaRPr lang="en-IE"/>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p:txBody>
          <a:bodyPr/>
          <a:lstStyle/>
          <a:p>
            <a:pPr algn="l"/>
            <a:r>
              <a:rPr lang="en-IE" b="0" i="0">
                <a:effectLst/>
              </a:rPr>
              <a:t>Storytelling Sources </a:t>
            </a:r>
          </a:p>
          <a:p>
            <a:endParaRPr lang="en-IE"/>
          </a:p>
        </p:txBody>
      </p:sp>
    </p:spTree>
    <p:extLst>
      <p:ext uri="{BB962C8B-B14F-4D97-AF65-F5344CB8AC3E}">
        <p14:creationId xmlns:p14="http://schemas.microsoft.com/office/powerpoint/2010/main" val="35081394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p:txBody>
          <a:bodyPr anchor="ctr"/>
          <a:lstStyle/>
          <a:p>
            <a:pPr marL="342900" indent="-342900" algn="l">
              <a:buFont typeface="Wingdings" panose="05000000000000000000" pitchFamily="2" charset="2"/>
              <a:buChar char="Ø"/>
            </a:pPr>
            <a:r>
              <a:rPr lang="en-US" b="0" i="0">
                <a:effectLst/>
              </a:rPr>
              <a:t>Parkinson &amp; Laura (2019). Establishing Trust through Storytelling: A Model for Co-Design.</a:t>
            </a:r>
          </a:p>
          <a:p>
            <a:pPr marL="342900" indent="-342900" algn="l">
              <a:buFont typeface="Wingdings" panose="05000000000000000000" pitchFamily="2" charset="2"/>
              <a:buChar char="Ø"/>
            </a:pPr>
            <a:r>
              <a:rPr lang="en-US" b="0" i="0">
                <a:effectLst/>
              </a:rPr>
              <a:t>Jerome Bruner (1990). The Narrative Construction of Reality.</a:t>
            </a:r>
          </a:p>
          <a:p>
            <a:pPr marL="342900" indent="-342900" algn="l">
              <a:buFont typeface="Wingdings" panose="05000000000000000000" pitchFamily="2" charset="2"/>
              <a:buChar char="Ø"/>
            </a:pPr>
            <a:r>
              <a:rPr lang="en-US" b="0" i="0">
                <a:effectLst/>
              </a:rPr>
              <a:t>The Brain and Business of Story: Creating Engaging and Influential Presentations Using Story Structure. </a:t>
            </a:r>
            <a:r>
              <a:rPr lang="en-US" b="0" i="0" err="1">
                <a:effectLst/>
              </a:rPr>
              <a:t>SagePresence</a:t>
            </a:r>
            <a:r>
              <a:rPr lang="en-US" b="0" i="0">
                <a:effectLst/>
              </a:rPr>
              <a:t>. 2018.</a:t>
            </a:r>
          </a:p>
          <a:p>
            <a:pPr marL="342900" indent="-342900" algn="l">
              <a:buFont typeface="Wingdings" panose="05000000000000000000" pitchFamily="2" charset="2"/>
              <a:buChar char="Ø"/>
            </a:pPr>
            <a:r>
              <a:rPr lang="en-US" b="0" i="0">
                <a:effectLst/>
              </a:rPr>
              <a:t>Storytelling Elements: </a:t>
            </a:r>
            <a:r>
              <a:rPr lang="en-US" b="0" i="0" u="sng">
                <a:effectLst/>
                <a:hlinkClick r:id="rId2">
                  <a:extLst>
                    <a:ext uri="{A12FA001-AC4F-418D-AE19-62706E023703}">
                      <ahyp:hlinkClr xmlns:ahyp="http://schemas.microsoft.com/office/drawing/2018/hyperlinkcolor" val="tx"/>
                    </a:ext>
                  </a:extLst>
                </a:hlinkClick>
              </a:rPr>
              <a:t>hyperlink text: Article</a:t>
            </a:r>
            <a:endParaRPr lang="en-US" b="0" i="0">
              <a:effectLst/>
            </a:endParaRPr>
          </a:p>
          <a:p>
            <a:pPr marL="342900" indent="-342900" algn="l">
              <a:buFont typeface="Wingdings" panose="05000000000000000000" pitchFamily="2" charset="2"/>
              <a:buChar char="Ø"/>
            </a:pPr>
            <a:r>
              <a:rPr lang="en-IE" b="0" i="0">
                <a:effectLst/>
              </a:rPr>
              <a:t>Good dialogues within the film industry: </a:t>
            </a:r>
            <a:r>
              <a:rPr lang="en-IE" b="0" i="0" u="sng">
                <a:effectLst/>
                <a:hlinkClick r:id="rId3">
                  <a:extLst>
                    <a:ext uri="{A12FA001-AC4F-418D-AE19-62706E023703}">
                      <ahyp:hlinkClr xmlns:ahyp="http://schemas.microsoft.com/office/drawing/2018/hyperlinkcolor" val="tx"/>
                    </a:ext>
                  </a:extLst>
                </a:hlinkClick>
              </a:rPr>
              <a:t>hyperlink text: Article</a:t>
            </a:r>
            <a:endParaRPr lang="en-IE" b="0" i="0">
              <a:effectLst/>
            </a:endParaRPr>
          </a:p>
          <a:p>
            <a:pPr marL="0" indent="0" algn="l"/>
            <a:br>
              <a:rPr lang="en-IE"/>
            </a:br>
            <a:endParaRPr lang="en-IE"/>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p:txBody>
          <a:bodyPr/>
          <a:lstStyle/>
          <a:p>
            <a:pPr algn="l"/>
            <a:r>
              <a:rPr lang="en-IE" b="0" i="0">
                <a:effectLst/>
              </a:rPr>
              <a:t>Storytelling Sources </a:t>
            </a:r>
          </a:p>
          <a:p>
            <a:endParaRPr lang="en-IE"/>
          </a:p>
        </p:txBody>
      </p:sp>
    </p:spTree>
    <p:extLst>
      <p:ext uri="{BB962C8B-B14F-4D97-AF65-F5344CB8AC3E}">
        <p14:creationId xmlns:p14="http://schemas.microsoft.com/office/powerpoint/2010/main" val="29500627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p:txBody>
          <a:bodyPr anchor="ctr"/>
          <a:lstStyle/>
          <a:p>
            <a:pPr marL="342900" indent="-342900" algn="l">
              <a:buFont typeface="Wingdings" panose="05000000000000000000" pitchFamily="2" charset="2"/>
              <a:buChar char="Ø"/>
            </a:pPr>
            <a:r>
              <a:rPr lang="en-IE" b="0" i="0">
                <a:effectLst/>
              </a:rPr>
              <a:t>20 best songs that tell a story: </a:t>
            </a:r>
            <a:r>
              <a:rPr lang="en-IE" b="0" i="0" u="sng">
                <a:effectLst/>
                <a:hlinkClick r:id="rId2">
                  <a:extLst>
                    <a:ext uri="{A12FA001-AC4F-418D-AE19-62706E023703}">
                      <ahyp:hlinkClr xmlns:ahyp="http://schemas.microsoft.com/office/drawing/2018/hyperlinkcolor" val="tx"/>
                    </a:ext>
                  </a:extLst>
                </a:hlinkClick>
              </a:rPr>
              <a:t>hyperlink text: Article</a:t>
            </a:r>
            <a:endParaRPr lang="en-IE" b="0" i="0">
              <a:effectLst/>
            </a:endParaRPr>
          </a:p>
          <a:p>
            <a:pPr marL="342900" indent="-342900" algn="l">
              <a:buFont typeface="Wingdings" panose="05000000000000000000" pitchFamily="2" charset="2"/>
              <a:buChar char="Ø"/>
            </a:pPr>
            <a:r>
              <a:rPr lang="en-IE" b="0" i="0">
                <a:effectLst/>
              </a:rPr>
              <a:t>21 beautiful examples of visual Storytelling on Instagram: </a:t>
            </a:r>
            <a:r>
              <a:rPr lang="en-IE" b="0" i="0" u="sng">
                <a:effectLst/>
                <a:hlinkClick r:id="rId3">
                  <a:extLst>
                    <a:ext uri="{A12FA001-AC4F-418D-AE19-62706E023703}">
                      <ahyp:hlinkClr xmlns:ahyp="http://schemas.microsoft.com/office/drawing/2018/hyperlinkcolor" val="tx"/>
                    </a:ext>
                  </a:extLst>
                </a:hlinkClick>
              </a:rPr>
              <a:t>hyperlink text: Article</a:t>
            </a:r>
            <a:endParaRPr lang="en-IE" b="0" i="0">
              <a:effectLst/>
            </a:endParaRPr>
          </a:p>
          <a:p>
            <a:pPr marL="342900" indent="-342900" algn="l">
              <a:buFont typeface="Wingdings" panose="05000000000000000000" pitchFamily="2" charset="2"/>
              <a:buChar char="Ø"/>
            </a:pPr>
            <a:r>
              <a:rPr lang="en-IE" b="0" i="0">
                <a:effectLst/>
              </a:rPr>
              <a:t>25 Plot Twist Ideas and Prompts for Writers: </a:t>
            </a:r>
            <a:r>
              <a:rPr lang="en-IE" b="0" i="0" u="sng">
                <a:effectLst/>
                <a:hlinkClick r:id="rId4">
                  <a:extLst>
                    <a:ext uri="{A12FA001-AC4F-418D-AE19-62706E023703}">
                      <ahyp:hlinkClr xmlns:ahyp="http://schemas.microsoft.com/office/drawing/2018/hyperlinkcolor" val="tx"/>
                    </a:ext>
                  </a:extLst>
                </a:hlinkClick>
              </a:rPr>
              <a:t>hyperlink text: Article</a:t>
            </a:r>
            <a:endParaRPr lang="en-IE" b="0" i="0">
              <a:effectLst/>
            </a:endParaRPr>
          </a:p>
          <a:p>
            <a:pPr marL="342900" indent="-342900" algn="l">
              <a:buFont typeface="Wingdings" panose="05000000000000000000" pitchFamily="2" charset="2"/>
              <a:buChar char="Ø"/>
            </a:pPr>
            <a:r>
              <a:rPr lang="en-IE" b="0" i="0" err="1">
                <a:effectLst/>
              </a:rPr>
              <a:t>Castelló</a:t>
            </a:r>
            <a:r>
              <a:rPr lang="en-IE" b="0" i="0">
                <a:effectLst/>
              </a:rPr>
              <a:t> (2012) Del ROI al IOR </a:t>
            </a:r>
            <a:r>
              <a:rPr lang="en-IE" b="0" i="0" err="1">
                <a:effectLst/>
              </a:rPr>
              <a:t>el</a:t>
            </a:r>
            <a:r>
              <a:rPr lang="en-IE" b="0" i="0">
                <a:effectLst/>
              </a:rPr>
              <a:t> </a:t>
            </a:r>
            <a:r>
              <a:rPr lang="en-IE" b="0" i="0" err="1">
                <a:effectLst/>
              </a:rPr>
              <a:t>retorno</a:t>
            </a:r>
            <a:r>
              <a:rPr lang="en-IE" b="0" i="0">
                <a:effectLst/>
              </a:rPr>
              <a:t> de la </a:t>
            </a:r>
            <a:r>
              <a:rPr lang="en-IE" b="0" i="0" err="1">
                <a:effectLst/>
              </a:rPr>
              <a:t>inversión</a:t>
            </a:r>
            <a:r>
              <a:rPr lang="en-IE" b="0" i="0">
                <a:effectLst/>
              </a:rPr>
              <a:t> de la </a:t>
            </a:r>
            <a:r>
              <a:rPr lang="en-IE" b="0" i="0" err="1">
                <a:effectLst/>
              </a:rPr>
              <a:t>comunicación</a:t>
            </a:r>
            <a:r>
              <a:rPr lang="en-IE" b="0" i="0">
                <a:effectLst/>
              </a:rPr>
              <a:t> </a:t>
            </a:r>
            <a:r>
              <a:rPr lang="en-IE" b="0" i="0" err="1">
                <a:effectLst/>
              </a:rPr>
              <a:t>empresarial</a:t>
            </a:r>
            <a:r>
              <a:rPr lang="en-IE" b="0" i="0">
                <a:effectLst/>
              </a:rPr>
              <a:t> y </a:t>
            </a:r>
            <a:r>
              <a:rPr lang="en-IE" b="0" i="0" err="1">
                <a:effectLst/>
              </a:rPr>
              <a:t>publicitaria</a:t>
            </a:r>
            <a:r>
              <a:rPr lang="en-IE" b="0" i="0">
                <a:effectLst/>
              </a:rPr>
              <a:t> en </a:t>
            </a:r>
            <a:r>
              <a:rPr lang="en-IE" b="0" i="0" err="1">
                <a:effectLst/>
              </a:rPr>
              <a:t>medios</a:t>
            </a:r>
            <a:r>
              <a:rPr lang="en-IE" b="0" i="0">
                <a:effectLst/>
              </a:rPr>
              <a:t> </a:t>
            </a:r>
            <a:r>
              <a:rPr lang="en-IE" b="0" i="0" err="1">
                <a:effectLst/>
              </a:rPr>
              <a:t>sociales</a:t>
            </a:r>
            <a:r>
              <a:rPr lang="en-IE" b="0" i="0">
                <a:effectLst/>
              </a:rPr>
              <a:t>.</a:t>
            </a:r>
          </a:p>
          <a:p>
            <a:pPr marL="342900" indent="-342900" algn="l">
              <a:buFont typeface="Wingdings" panose="05000000000000000000" pitchFamily="2" charset="2"/>
              <a:buChar char="Ø"/>
            </a:pPr>
            <a:r>
              <a:rPr lang="en-IE" b="0" i="0">
                <a:effectLst/>
              </a:rPr>
              <a:t>How to build brand Consistency: </a:t>
            </a:r>
            <a:r>
              <a:rPr lang="en-IE" b="0" i="0" u="sng">
                <a:effectLst/>
                <a:hlinkClick r:id="rId5">
                  <a:extLst>
                    <a:ext uri="{A12FA001-AC4F-418D-AE19-62706E023703}">
                      <ahyp:hlinkClr xmlns:ahyp="http://schemas.microsoft.com/office/drawing/2018/hyperlinkcolor" val="tx"/>
                    </a:ext>
                  </a:extLst>
                </a:hlinkClick>
              </a:rPr>
              <a:t>hyperlink text: Website</a:t>
            </a:r>
            <a:endParaRPr lang="en-IE" b="0" i="0">
              <a:effectLst/>
            </a:endParaRPr>
          </a:p>
          <a:p>
            <a:pPr marL="0" indent="0" algn="l"/>
            <a:br>
              <a:rPr lang="en-IE"/>
            </a:br>
            <a:endParaRPr lang="en-IE"/>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p:txBody>
          <a:bodyPr/>
          <a:lstStyle/>
          <a:p>
            <a:pPr algn="l"/>
            <a:r>
              <a:rPr lang="en-IE" b="0" i="0">
                <a:effectLst/>
              </a:rPr>
              <a:t>Storytelling Sources </a:t>
            </a:r>
          </a:p>
          <a:p>
            <a:endParaRPr lang="en-IE"/>
          </a:p>
        </p:txBody>
      </p:sp>
    </p:spTree>
    <p:extLst>
      <p:ext uri="{BB962C8B-B14F-4D97-AF65-F5344CB8AC3E}">
        <p14:creationId xmlns:p14="http://schemas.microsoft.com/office/powerpoint/2010/main" val="2405953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000912"/>
            <a:ext cx="10595237" cy="3995028"/>
          </a:xfrm>
        </p:spPr>
        <p:txBody>
          <a:bodyPr lIns="91440" tIns="45720" rIns="91440" bIns="45720" anchor="t"/>
          <a:lstStyle/>
          <a:p>
            <a:pPr marL="457200" indent="-457200">
              <a:buBlip>
                <a:blip r:embed="rId3"/>
              </a:buBlip>
              <a:defRPr/>
            </a:pPr>
            <a:r>
              <a:rPr kumimoji="0" lang="en-US" b="0" i="0" u="none" strike="noStrike" kern="1200" cap="none" spc="0" normalizeH="0" baseline="0" noProof="0" dirty="0">
                <a:ln>
                  <a:noFill/>
                </a:ln>
                <a:effectLst/>
                <a:uLnTx/>
                <a:uFillTx/>
                <a:latin typeface="Calibri" panose="020F0502020204030204"/>
                <a:ea typeface="+mn-ea"/>
                <a:cs typeface="+mn-cs"/>
              </a:rPr>
              <a:t>Communication can be defined as the process of transmitting information and common understanding from one person to another (</a:t>
            </a:r>
            <a:r>
              <a:rPr kumimoji="0" lang="en-US" b="0" i="0" u="none" strike="noStrike" kern="1200" cap="none" spc="0" normalizeH="0" baseline="0" noProof="0" dirty="0" err="1">
                <a:ln>
                  <a:noFill/>
                </a:ln>
                <a:effectLst/>
                <a:uLnTx/>
                <a:uFillTx/>
                <a:latin typeface="Calibri" panose="020F0502020204030204"/>
                <a:ea typeface="+mn-ea"/>
                <a:cs typeface="+mn-cs"/>
              </a:rPr>
              <a:t>Keyton</a:t>
            </a:r>
            <a:r>
              <a:rPr kumimoji="0" lang="en-US" b="0" i="0" u="none" strike="noStrike" kern="1200" cap="none" spc="0" normalizeH="0" baseline="0" noProof="0" dirty="0">
                <a:ln>
                  <a:noFill/>
                </a:ln>
                <a:effectLst/>
                <a:uLnTx/>
                <a:uFillTx/>
                <a:latin typeface="Calibri" panose="020F0502020204030204"/>
                <a:ea typeface="+mn-ea"/>
                <a:cs typeface="+mn-cs"/>
              </a:rPr>
              <a:t>, 2011).</a:t>
            </a:r>
            <a:r>
              <a:rPr lang="en-US" dirty="0">
                <a:latin typeface="Calibri" panose="020F0502020204030204"/>
              </a:rPr>
              <a:t>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US" dirty="0">
              <a:solidFill>
                <a:prstClr val="black"/>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US" b="0" i="0" u="none" strike="noStrike" kern="1200" cap="none" spc="0" normalizeH="0" baseline="0" noProof="0" dirty="0">
                <a:ln>
                  <a:noFill/>
                </a:ln>
                <a:effectLst/>
                <a:uLnTx/>
                <a:uFillTx/>
                <a:latin typeface="Calibri" panose="020F0502020204030204"/>
                <a:ea typeface="+mn-ea"/>
                <a:cs typeface="+mn-cs"/>
              </a:rPr>
              <a:t>Within </a:t>
            </a:r>
            <a:r>
              <a:rPr lang="en-US" dirty="0" err="1">
                <a:latin typeface="Calibri" panose="020F0502020204030204"/>
              </a:rPr>
              <a:t>organisations</a:t>
            </a:r>
            <a:r>
              <a:rPr kumimoji="0" lang="en-US" b="0" i="0" u="none" strike="noStrike" kern="1200" cap="none" spc="0" normalizeH="0" baseline="0" noProof="0" dirty="0">
                <a:ln>
                  <a:noFill/>
                </a:ln>
                <a:effectLst/>
                <a:uLnTx/>
                <a:uFillTx/>
                <a:latin typeface="Calibri" panose="020F0502020204030204"/>
                <a:ea typeface="+mn-ea"/>
                <a:cs typeface="+mn-cs"/>
              </a:rPr>
              <a:t>, communication is the key to ensuring clear communication with workers and stakeholders.</a:t>
            </a:r>
            <a:endParaRPr lang="en-US" b="0" i="0" u="none" strike="noStrike" kern="1200" cap="none" spc="0" normalizeH="0" baseline="0" noProof="0" dirty="0">
              <a:ln>
                <a:noFill/>
              </a:ln>
              <a:effectLst/>
              <a:uLnTx/>
              <a:uFillTx/>
              <a:latin typeface="Calibri" panose="020F0502020204030204"/>
              <a:cs typeface="Calibri"/>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Understanding what to communicate and how to communicate will lead to achieving better results, improving our internal work, and, consequently, ensuring the quality of content.</a:t>
            </a:r>
          </a:p>
          <a:p>
            <a:pPr marL="0" marR="0" lvl="0" indent="0" algn="l" defTabSz="914400" rtl="0" eaLnBrk="1" fontAlgn="auto" latinLnBrk="0" hangingPunct="1">
              <a:lnSpc>
                <a:spcPct val="90000"/>
              </a:lnSpc>
              <a:spcBef>
                <a:spcPts val="1000"/>
              </a:spcBef>
              <a:spcAft>
                <a:spcPts val="0"/>
              </a:spcAft>
              <a:buClrTx/>
              <a:buSzTx/>
              <a:tabLst/>
              <a:defRPr/>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38338"/>
            <a:ext cx="10595237" cy="803654"/>
          </a:xfrm>
        </p:spPr>
        <p:txBody>
          <a:bodyPr/>
          <a:lstStyle/>
          <a:p>
            <a:r>
              <a:rPr lang="en-GB"/>
              <a:t>What Is Communication? The Elements of Communication</a:t>
            </a:r>
            <a:endParaRPr lang="en-US"/>
          </a:p>
        </p:txBody>
      </p:sp>
    </p:spTree>
    <p:extLst>
      <p:ext uri="{BB962C8B-B14F-4D97-AF65-F5344CB8AC3E}">
        <p14:creationId xmlns:p14="http://schemas.microsoft.com/office/powerpoint/2010/main" val="1549347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08922"/>
            <a:ext cx="10595237" cy="4687475"/>
          </a:xfrm>
        </p:spPr>
        <p:txBody>
          <a:bodyPr/>
          <a:lstStyle/>
          <a:p>
            <a:pPr marL="0" lvl="0" indent="0">
              <a:defRPr/>
            </a:pPr>
            <a:endParaRPr lang="en-GB"/>
          </a:p>
          <a:p>
            <a:pPr marL="457200" lvl="0" indent="-457200">
              <a:buBlip>
                <a:blip r:embed="rId3"/>
              </a:buBlip>
              <a:defRPr/>
            </a:pPr>
            <a:r>
              <a:rPr lang="en-US"/>
              <a:t>None of this happens without a clear strategy and understanding of the different elements the communication has. </a:t>
            </a:r>
          </a:p>
          <a:p>
            <a:pPr marL="0" lvl="0" indent="0">
              <a:defRPr/>
            </a:pPr>
            <a:endParaRPr lang="en-US"/>
          </a:p>
          <a:p>
            <a:pPr marL="457200" lvl="0" indent="-457200">
              <a:buBlip>
                <a:blip r:embed="rId3"/>
              </a:buBlip>
              <a:defRPr/>
            </a:pPr>
            <a:r>
              <a:rPr lang="en-GB"/>
              <a:t>Traditionally, communication has been understood as a linear process in which the sender sends a message to the receiver. </a:t>
            </a:r>
          </a:p>
          <a:p>
            <a:pPr marL="0" lvl="0" indent="0">
              <a:defRPr/>
            </a:pPr>
            <a:endParaRPr lang="en-GB"/>
          </a:p>
          <a:p>
            <a:pPr marL="457200" lvl="0" indent="-457200">
              <a:buBlip>
                <a:blip r:embed="rId3"/>
              </a:buBlip>
              <a:defRPr/>
            </a:pPr>
            <a:r>
              <a:rPr lang="en-US"/>
              <a:t>However, this linear model does not take into the consideration aspects of relevant importance, such as the context where the message had taken place, the noise or the factors that can interfere while communicating, or the process of encoding and decoding the message. </a:t>
            </a:r>
          </a:p>
          <a:p>
            <a:pPr marL="0" marR="0" lvl="0" indent="0" algn="l" defTabSz="914400" rtl="0" eaLnBrk="1" fontAlgn="auto" latinLnBrk="0" hangingPunct="1">
              <a:lnSpc>
                <a:spcPct val="90000"/>
              </a:lnSpc>
              <a:spcBef>
                <a:spcPts val="1000"/>
              </a:spcBef>
              <a:spcAft>
                <a:spcPts val="0"/>
              </a:spcAft>
              <a:buClrTx/>
              <a:buSzTx/>
              <a:tabLst/>
              <a:defRPr/>
            </a:pPr>
            <a:endParaRPr lang="en-GB"/>
          </a:p>
          <a:p>
            <a:pPr marL="342900" indent="-342900">
              <a:buBlip>
                <a:blip r:embed="rId4"/>
              </a:buBlip>
            </a:pPr>
            <a:endParaRPr lang="en-GB"/>
          </a:p>
          <a:p>
            <a:pPr marL="0" indent="0"/>
            <a:endParaRPr lang="en-GB"/>
          </a:p>
          <a:p>
            <a:pPr marL="342900" indent="-342900">
              <a:buBlip>
                <a:blip r:embed="rId4"/>
              </a:buBlip>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What Is Communication? The Elements of Communication</a:t>
            </a:r>
            <a:endParaRPr lang="en-US"/>
          </a:p>
        </p:txBody>
      </p:sp>
    </p:spTree>
    <p:extLst>
      <p:ext uri="{BB962C8B-B14F-4D97-AF65-F5344CB8AC3E}">
        <p14:creationId xmlns:p14="http://schemas.microsoft.com/office/powerpoint/2010/main" val="2021525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4FD902-7F32-4833-137C-E5CB858D8F83}"/>
              </a:ext>
            </a:extLst>
          </p:cNvPr>
          <p:cNvSpPr>
            <a:spLocks noGrp="1"/>
          </p:cNvSpPr>
          <p:nvPr>
            <p:ph type="body" sz="quarter" idx="16"/>
          </p:nvPr>
        </p:nvSpPr>
        <p:spPr/>
        <p:txBody>
          <a:bodyPr/>
          <a:lstStyle/>
          <a:p>
            <a:pPr algn="ctr"/>
            <a:r>
              <a:rPr lang="en-IE"/>
              <a:t>Theories of Communication</a:t>
            </a:r>
          </a:p>
        </p:txBody>
      </p:sp>
      <p:pic>
        <p:nvPicPr>
          <p:cNvPr id="10" name="Picture Placeholder 9">
            <a:extLst>
              <a:ext uri="{FF2B5EF4-FFF2-40B4-BE49-F238E27FC236}">
                <a16:creationId xmlns:a16="http://schemas.microsoft.com/office/drawing/2014/main" id="{35A94C45-F17C-1A15-9101-90455F3A8072}"/>
              </a:ext>
            </a:extLst>
          </p:cNvPr>
          <p:cNvPicPr>
            <a:picLocks noGrp="1" noChangeAspect="1"/>
          </p:cNvPicPr>
          <p:nvPr>
            <p:ph type="pic" sz="quarter" idx="15"/>
          </p:nvPr>
        </p:nvPicPr>
        <p:blipFill>
          <a:blip r:embed="rId2"/>
          <a:srcRect l="7658" r="7658"/>
          <a:stretch/>
        </p:blipFill>
        <p:spPr>
          <a:xfrm>
            <a:off x="3184071" y="1877392"/>
            <a:ext cx="5665788" cy="3478212"/>
          </a:xfrm>
        </p:spPr>
      </p:pic>
      <p:sp>
        <p:nvSpPr>
          <p:cNvPr id="8" name="Oval 7">
            <a:extLst>
              <a:ext uri="{FF2B5EF4-FFF2-40B4-BE49-F238E27FC236}">
                <a16:creationId xmlns:a16="http://schemas.microsoft.com/office/drawing/2014/main" id="{9D37B138-DD0F-4CF1-27B4-27BD8502B8AC}"/>
              </a:ext>
            </a:extLst>
          </p:cNvPr>
          <p:cNvSpPr/>
          <p:nvPr/>
        </p:nvSpPr>
        <p:spPr>
          <a:xfrm>
            <a:off x="959748" y="1800481"/>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WATCH</a:t>
            </a:r>
            <a:r>
              <a:rPr lang="en-US"/>
              <a:t> </a:t>
            </a:r>
            <a:endParaRPr lang="en-IE"/>
          </a:p>
        </p:txBody>
      </p:sp>
      <p:sp>
        <p:nvSpPr>
          <p:cNvPr id="11" name="TextBox 10">
            <a:extLst>
              <a:ext uri="{FF2B5EF4-FFF2-40B4-BE49-F238E27FC236}">
                <a16:creationId xmlns:a16="http://schemas.microsoft.com/office/drawing/2014/main" id="{669D4DD9-BB41-E8E9-D54A-241FE9DF6767}"/>
              </a:ext>
            </a:extLst>
          </p:cNvPr>
          <p:cNvSpPr txBox="1"/>
          <p:nvPr/>
        </p:nvSpPr>
        <p:spPr>
          <a:xfrm>
            <a:off x="8849859" y="2385637"/>
            <a:ext cx="2855981" cy="1754326"/>
          </a:xfrm>
          <a:prstGeom prst="rect">
            <a:avLst/>
          </a:prstGeom>
          <a:noFill/>
        </p:spPr>
        <p:txBody>
          <a:bodyPr wrap="square" lIns="91440" tIns="45720" rIns="91440" bIns="45720" rtlCol="0" anchor="t">
            <a:spAutoFit/>
          </a:bodyPr>
          <a:lstStyle/>
          <a:p>
            <a:pPr marL="342900" marR="0" lvl="0" indent="-3429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The following </a:t>
            </a:r>
            <a:r>
              <a:rPr kumimoji="0" lang="en-US" sz="2400" b="0" i="0" u="none" strike="noStrike" kern="1200" cap="none" spc="0" normalizeH="0" baseline="0" noProof="0">
                <a:ln>
                  <a:noFill/>
                </a:ln>
                <a:solidFill>
                  <a:srgbClr val="0D9390"/>
                </a:solidFill>
                <a:effectLst/>
                <a:uLnTx/>
                <a:uFillTx/>
                <a:latin typeface="Calibri"/>
                <a:ea typeface="Calibri" panose="020F0502020204030204" pitchFamily="34" charset="0"/>
                <a:cs typeface="Calibri"/>
                <a:hlinkClick r:id="rId4">
                  <a:extLst>
                    <a:ext uri="{A12FA001-AC4F-418D-AE19-62706E023703}">
                      <ahyp:hlinkClr xmlns:ahyp="http://schemas.microsoft.com/office/drawing/2018/hyperlinkcolor" val="tx"/>
                    </a:ext>
                  </a:extLst>
                </a:hlinkClick>
              </a:rPr>
              <a:t>video</a:t>
            </a: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 </a:t>
            </a:r>
            <a:r>
              <a:rPr lang="en-GB" sz="2400">
                <a:solidFill>
                  <a:srgbClr val="000000"/>
                </a:solidFill>
                <a:latin typeface="Calibri" panose="020F0502020204030204"/>
              </a:rPr>
              <a:t>summarises</a:t>
            </a: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 the existing theories of communication.</a:t>
            </a:r>
          </a:p>
        </p:txBody>
      </p:sp>
    </p:spTree>
    <p:extLst>
      <p:ext uri="{BB962C8B-B14F-4D97-AF65-F5344CB8AC3E}">
        <p14:creationId xmlns:p14="http://schemas.microsoft.com/office/powerpoint/2010/main" val="128904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1126"/>
            <a:ext cx="10595237" cy="3995028"/>
          </a:xfrm>
        </p:spPr>
        <p:txBody>
          <a:bodyPr lIns="91440" tIns="45720" rIns="91440" bIns="45720" anchor="t"/>
          <a:lstStyle/>
          <a:p>
            <a:pPr marL="342900" indent="-342900">
              <a:buBlip>
                <a:blip r:embed="rId3"/>
              </a:buBlip>
            </a:pPr>
            <a:r>
              <a:rPr lang="en-GB"/>
              <a:t>Internal communication represents the communication that happens inside of the workplace. Essentially, it focuses on how the organisation’s team members and leaders communicate with each other. </a:t>
            </a:r>
          </a:p>
          <a:p>
            <a:pPr marL="342900" indent="-342900">
              <a:buBlip>
                <a:blip r:embed="rId3"/>
              </a:buBlip>
            </a:pPr>
            <a:endParaRPr lang="en-GB"/>
          </a:p>
          <a:p>
            <a:pPr marL="342900" indent="-342900">
              <a:buBlip>
                <a:blip r:embed="rId3"/>
              </a:buBlip>
            </a:pPr>
            <a:r>
              <a:rPr lang="en-GB"/>
              <a:t>Welch &amp; Jackson (2007) and Welch (2012) claim internal communication is a range of formal and informal communication between employees and employers. </a:t>
            </a:r>
          </a:p>
          <a:p>
            <a:pPr marL="342900" indent="-342900">
              <a:buBlip>
                <a:blip r:embed="rId3"/>
              </a:buBlip>
            </a:pPr>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Internal Communication</a:t>
            </a:r>
            <a:endParaRPr lang="en-US"/>
          </a:p>
        </p:txBody>
      </p:sp>
    </p:spTree>
    <p:extLst>
      <p:ext uri="{BB962C8B-B14F-4D97-AF65-F5344CB8AC3E}">
        <p14:creationId xmlns:p14="http://schemas.microsoft.com/office/powerpoint/2010/main" val="4148282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1126"/>
            <a:ext cx="10595237" cy="3995028"/>
          </a:xfrm>
        </p:spPr>
        <p:txBody>
          <a:bodyPr lIns="91440" tIns="45720" rIns="91440" bIns="45720" anchor="t"/>
          <a:lstStyle/>
          <a:p>
            <a:pPr marL="342900" indent="-342900">
              <a:buBlip>
                <a:blip r:embed="rId3"/>
              </a:buBlip>
            </a:pPr>
            <a:r>
              <a:rPr lang="en-GB"/>
              <a:t>Every organisation chooses the best way to communicate, therefore, there is not a unique way of communicating internally. </a:t>
            </a:r>
          </a:p>
          <a:p>
            <a:pPr marL="342900" indent="-342900">
              <a:buBlip>
                <a:blip r:embed="rId3"/>
              </a:buBlip>
            </a:pPr>
            <a:endParaRPr lang="en-GB"/>
          </a:p>
          <a:p>
            <a:pPr marL="342900" indent="-342900">
              <a:buBlip>
                <a:blip r:embed="rId3"/>
              </a:buBlip>
            </a:pPr>
            <a:r>
              <a:rPr lang="en-GB"/>
              <a:t>Internal communication does not mean only employee-employer, Welch &amp; Jackson (2007) view the internal communication from the perspective of stakeholders, which has been recognised as a comprehensive picture of internal communication from the insight of an organisation. </a:t>
            </a:r>
            <a:endParaRPr lang="en-GB">
              <a:cs typeface="Calibri"/>
            </a:endParaRPr>
          </a:p>
          <a:p>
            <a:pPr marL="342900" indent="-342900">
              <a:buBlip>
                <a:blip r:embed="rId3"/>
              </a:buBlip>
            </a:pPr>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Internal Communication</a:t>
            </a:r>
            <a:endParaRPr lang="en-US"/>
          </a:p>
        </p:txBody>
      </p:sp>
    </p:spTree>
    <p:extLst>
      <p:ext uri="{BB962C8B-B14F-4D97-AF65-F5344CB8AC3E}">
        <p14:creationId xmlns:p14="http://schemas.microsoft.com/office/powerpoint/2010/main" val="421358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1126"/>
            <a:ext cx="10595237" cy="3995028"/>
          </a:xfrm>
        </p:spPr>
        <p:txBody>
          <a:bodyPr lIns="91440" tIns="45720" rIns="91440" bIns="45720" anchor="t"/>
          <a:lstStyle/>
          <a:p>
            <a:pPr marL="342900" indent="-342900">
              <a:buBlip>
                <a:blip r:embed="rId3"/>
              </a:buBlip>
            </a:pPr>
            <a:r>
              <a:rPr lang="en-GB"/>
              <a:t>The main goals of internal communication are keeping staff informed of any changes and the company’s strategies and facilitating engagement. </a:t>
            </a:r>
          </a:p>
          <a:p>
            <a:pPr marL="342900" indent="-342900">
              <a:buBlip>
                <a:blip r:embed="rId3"/>
              </a:buBlip>
            </a:pPr>
            <a:endParaRPr lang="en-GB"/>
          </a:p>
          <a:p>
            <a:pPr marL="342900" indent="-342900">
              <a:buBlip>
                <a:blip r:embed="rId3"/>
              </a:buBlip>
            </a:pPr>
            <a:r>
              <a:rPr lang="en-GB"/>
              <a:t>Employees increasingly demand involvement and participation in conversations that could drive organisational changes, and they expect senior managers to listen to and act upon their feedback (Bui, 2019). </a:t>
            </a:r>
          </a:p>
          <a:p>
            <a:pPr marL="342900" indent="-342900">
              <a:buBlip>
                <a:blip r:embed="rId3"/>
              </a:buBlip>
            </a:pPr>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Internal Communication</a:t>
            </a:r>
            <a:endParaRPr lang="en-US"/>
          </a:p>
        </p:txBody>
      </p:sp>
    </p:spTree>
    <p:extLst>
      <p:ext uri="{BB962C8B-B14F-4D97-AF65-F5344CB8AC3E}">
        <p14:creationId xmlns:p14="http://schemas.microsoft.com/office/powerpoint/2010/main" val="4199842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1F53D0-8CA7-B220-9679-8D9ED044EE9F}"/>
              </a:ext>
            </a:extLst>
          </p:cNvPr>
          <p:cNvSpPr>
            <a:spLocks noGrp="1"/>
          </p:cNvSpPr>
          <p:nvPr>
            <p:ph type="body" sz="quarter" idx="18"/>
          </p:nvPr>
        </p:nvSpPr>
        <p:spPr>
          <a:xfrm>
            <a:off x="898357" y="2676672"/>
            <a:ext cx="5197643" cy="3291086"/>
          </a:xfrm>
        </p:spPr>
        <p:txBody>
          <a:bodyPr lIns="91440" tIns="45720" rIns="91440" bIns="45720" anchor="t"/>
          <a:lstStyle/>
          <a:p>
            <a:pPr marL="342900" indent="-342900">
              <a:buClr>
                <a:schemeClr val="accent2"/>
              </a:buClr>
              <a:buFont typeface="Arial" panose="020B0604020202020204" pitchFamily="34" charset="0"/>
              <a:buChar char="•"/>
            </a:pPr>
            <a:r>
              <a:rPr lang="en-GB"/>
              <a:t>Sticky information such as preparing documents or working according to the organisation’s workflow could be accessible for employees during their first weeks of training. </a:t>
            </a:r>
          </a:p>
          <a:p>
            <a:pPr marL="342900" indent="-342900">
              <a:buClr>
                <a:schemeClr val="accent2"/>
              </a:buClr>
              <a:buFont typeface="Arial" panose="020B0604020202020204" pitchFamily="34" charset="0"/>
              <a:buChar char="•"/>
            </a:pPr>
            <a:endParaRPr lang="en-GB"/>
          </a:p>
          <a:p>
            <a:pPr marL="342900" indent="-342900">
              <a:buClr>
                <a:schemeClr val="accent2"/>
              </a:buClr>
              <a:buFont typeface="Arial" panose="020B0604020202020204" pitchFamily="34" charset="0"/>
              <a:buChar char="•"/>
            </a:pPr>
            <a:r>
              <a:rPr lang="en-GB"/>
              <a:t>Use internal documents to be used as references. </a:t>
            </a:r>
          </a:p>
        </p:txBody>
      </p:sp>
      <p:sp>
        <p:nvSpPr>
          <p:cNvPr id="3" name="Text Placeholder 2">
            <a:extLst>
              <a:ext uri="{FF2B5EF4-FFF2-40B4-BE49-F238E27FC236}">
                <a16:creationId xmlns:a16="http://schemas.microsoft.com/office/drawing/2014/main" id="{EA848F69-C8D9-3553-345A-1B0C14FC0346}"/>
              </a:ext>
            </a:extLst>
          </p:cNvPr>
          <p:cNvSpPr>
            <a:spLocks noGrp="1"/>
          </p:cNvSpPr>
          <p:nvPr>
            <p:ph type="body" sz="quarter" idx="16"/>
          </p:nvPr>
        </p:nvSpPr>
        <p:spPr/>
        <p:txBody>
          <a:bodyPr/>
          <a:lstStyle/>
          <a:p>
            <a:r>
              <a:rPr lang="en-GB"/>
              <a:t>Tips and Tricks to Improve Internal Communication</a:t>
            </a:r>
          </a:p>
          <a:p>
            <a:endParaRPr lang="en-ZA"/>
          </a:p>
        </p:txBody>
      </p:sp>
      <p:pic>
        <p:nvPicPr>
          <p:cNvPr id="5" name="Picture Placeholder 4">
            <a:hlinkClick r:id="rId3"/>
            <a:extLst>
              <a:ext uri="{FF2B5EF4-FFF2-40B4-BE49-F238E27FC236}">
                <a16:creationId xmlns:a16="http://schemas.microsoft.com/office/drawing/2014/main" id="{D3FEFAD7-45E3-5E08-5371-2F7ACCF4F47C}"/>
              </a:ext>
            </a:extLst>
          </p:cNvPr>
          <p:cNvPicPr>
            <a:picLocks noGrp="1" noChangeAspect="1"/>
          </p:cNvPicPr>
          <p:nvPr>
            <p:ph type="pic" sz="quarter" idx="10"/>
          </p:nvPr>
        </p:nvPicPr>
        <p:blipFill>
          <a:blip r:embed="rId4"/>
          <a:srcRect t="11866" b="11866"/>
          <a:stretch>
            <a:fillRect/>
          </a:stretch>
        </p:blipFill>
        <p:spPr>
          <a:prstGeom prst="rect">
            <a:avLst/>
          </a:prstGeom>
        </p:spPr>
      </p:pic>
    </p:spTree>
    <p:extLst>
      <p:ext uri="{BB962C8B-B14F-4D97-AF65-F5344CB8AC3E}">
        <p14:creationId xmlns:p14="http://schemas.microsoft.com/office/powerpoint/2010/main" val="4259288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a:t>What is communication? </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“Everyone can be great because everyone can serve.”</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Martin Luther King Jr.</a:t>
            </a:r>
          </a:p>
          <a:p>
            <a:endParaRPr lang="en-US"/>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a:t>Inbound Marketing</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US"/>
              <a:t>Communication Tools </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a:t>Heading</a:t>
            </a:r>
          </a:p>
        </p:txBody>
      </p:sp>
      <p:sp>
        <p:nvSpPr>
          <p:cNvPr id="3" name="Text Placeholder 2">
            <a:extLst>
              <a:ext uri="{FF2B5EF4-FFF2-40B4-BE49-F238E27FC236}">
                <a16:creationId xmlns:a16="http://schemas.microsoft.com/office/drawing/2014/main" id="{9EC2E190-5C5A-1B15-21F6-EE45C507A448}"/>
              </a:ext>
            </a:extLst>
          </p:cNvPr>
          <p:cNvSpPr>
            <a:spLocks noGrp="1"/>
          </p:cNvSpPr>
          <p:nvPr>
            <p:ph type="body" sz="quarter" idx="32"/>
          </p:nvPr>
        </p:nvSpPr>
        <p:spPr/>
        <p:txBody>
          <a:bodyPr/>
          <a:lstStyle/>
          <a:p>
            <a:r>
              <a:rPr lang="en-IE"/>
              <a:t>Storytelling </a:t>
            </a:r>
          </a:p>
        </p:txBody>
      </p:sp>
    </p:spTree>
    <p:extLst>
      <p:ext uri="{BB962C8B-B14F-4D97-AF65-F5344CB8AC3E}">
        <p14:creationId xmlns:p14="http://schemas.microsoft.com/office/powerpoint/2010/main" val="847049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1F53D0-8CA7-B220-9679-8D9ED044EE9F}"/>
              </a:ext>
            </a:extLst>
          </p:cNvPr>
          <p:cNvSpPr>
            <a:spLocks noGrp="1"/>
          </p:cNvSpPr>
          <p:nvPr>
            <p:ph type="body" sz="quarter" idx="18"/>
          </p:nvPr>
        </p:nvSpPr>
        <p:spPr>
          <a:xfrm>
            <a:off x="898357" y="2676672"/>
            <a:ext cx="5197643" cy="3291086"/>
          </a:xfrm>
        </p:spPr>
        <p:txBody>
          <a:bodyPr/>
          <a:lstStyle/>
          <a:p>
            <a:pPr marL="342900" indent="-342900">
              <a:buClr>
                <a:schemeClr val="accent2"/>
              </a:buClr>
              <a:buFont typeface="Arial" panose="020B0604020202020204" pitchFamily="34" charset="0"/>
              <a:buChar char="•"/>
            </a:pPr>
            <a:r>
              <a:rPr lang="en-GB"/>
              <a:t>Share the values and brand awareness with your employee. </a:t>
            </a:r>
          </a:p>
          <a:p>
            <a:pPr marL="342900" indent="-342900">
              <a:buClr>
                <a:schemeClr val="accent2"/>
              </a:buClr>
              <a:buFont typeface="Arial" panose="020B0604020202020204" pitchFamily="34" charset="0"/>
              <a:buChar char="•"/>
            </a:pPr>
            <a:endParaRPr lang="en-GB"/>
          </a:p>
          <a:p>
            <a:pPr marL="342900" indent="-342900">
              <a:buClr>
                <a:schemeClr val="accent2"/>
              </a:buClr>
              <a:buFont typeface="Arial" panose="020B0604020202020204" pitchFamily="34" charset="0"/>
              <a:buChar char="•"/>
            </a:pPr>
            <a:r>
              <a:rPr lang="en-GB"/>
              <a:t>Promote a culture of active listening whether employers and employees are willing to share and feel listened to. </a:t>
            </a:r>
          </a:p>
        </p:txBody>
      </p:sp>
      <p:sp>
        <p:nvSpPr>
          <p:cNvPr id="3" name="Text Placeholder 2">
            <a:extLst>
              <a:ext uri="{FF2B5EF4-FFF2-40B4-BE49-F238E27FC236}">
                <a16:creationId xmlns:a16="http://schemas.microsoft.com/office/drawing/2014/main" id="{EA848F69-C8D9-3553-345A-1B0C14FC0346}"/>
              </a:ext>
            </a:extLst>
          </p:cNvPr>
          <p:cNvSpPr>
            <a:spLocks noGrp="1"/>
          </p:cNvSpPr>
          <p:nvPr>
            <p:ph type="body" sz="quarter" idx="16"/>
          </p:nvPr>
        </p:nvSpPr>
        <p:spPr/>
        <p:txBody>
          <a:bodyPr/>
          <a:lstStyle/>
          <a:p>
            <a:r>
              <a:rPr lang="en-GB"/>
              <a:t>Tips and Tricks to Improve Internal Communication</a:t>
            </a:r>
          </a:p>
        </p:txBody>
      </p:sp>
      <p:pic>
        <p:nvPicPr>
          <p:cNvPr id="5" name="Picture Placeholder 4">
            <a:hlinkClick r:id="rId3"/>
            <a:extLst>
              <a:ext uri="{FF2B5EF4-FFF2-40B4-BE49-F238E27FC236}">
                <a16:creationId xmlns:a16="http://schemas.microsoft.com/office/drawing/2014/main" id="{D3FEFAD7-45E3-5E08-5371-2F7ACCF4F47C}"/>
              </a:ext>
            </a:extLst>
          </p:cNvPr>
          <p:cNvPicPr>
            <a:picLocks noGrp="1" noChangeAspect="1"/>
          </p:cNvPicPr>
          <p:nvPr>
            <p:ph type="pic" sz="quarter" idx="10"/>
          </p:nvPr>
        </p:nvPicPr>
        <p:blipFill>
          <a:blip r:embed="rId4"/>
          <a:srcRect t="11866" b="11866"/>
          <a:stretch>
            <a:fillRect/>
          </a:stretch>
        </p:blipFill>
        <p:spPr>
          <a:prstGeom prst="rect">
            <a:avLst/>
          </a:prstGeom>
        </p:spPr>
      </p:pic>
    </p:spTree>
    <p:extLst>
      <p:ext uri="{BB962C8B-B14F-4D97-AF65-F5344CB8AC3E}">
        <p14:creationId xmlns:p14="http://schemas.microsoft.com/office/powerpoint/2010/main" val="565343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1F53D0-8CA7-B220-9679-8D9ED044EE9F}"/>
              </a:ext>
            </a:extLst>
          </p:cNvPr>
          <p:cNvSpPr>
            <a:spLocks noGrp="1"/>
          </p:cNvSpPr>
          <p:nvPr>
            <p:ph type="body" sz="quarter" idx="18"/>
          </p:nvPr>
        </p:nvSpPr>
        <p:spPr>
          <a:xfrm>
            <a:off x="898357" y="2676672"/>
            <a:ext cx="5197643" cy="3291086"/>
          </a:xfrm>
        </p:spPr>
        <p:txBody>
          <a:bodyPr/>
          <a:lstStyle/>
          <a:p>
            <a:pPr marL="342900" indent="-342900">
              <a:buClr>
                <a:schemeClr val="accent2"/>
              </a:buClr>
              <a:buFont typeface="Arial" panose="020B0604020202020204" pitchFamily="34" charset="0"/>
              <a:buChar char="•"/>
            </a:pPr>
            <a:r>
              <a:rPr lang="en-GB"/>
              <a:t>Open discussions are great always to boost creative thinking and problem solving where everyone takes part. </a:t>
            </a:r>
          </a:p>
          <a:p>
            <a:pPr marL="342900" indent="-342900">
              <a:buClr>
                <a:schemeClr val="accent2"/>
              </a:buClr>
              <a:buFont typeface="Arial" panose="020B0604020202020204" pitchFamily="34" charset="0"/>
              <a:buChar char="•"/>
            </a:pPr>
            <a:endParaRPr lang="en-GB"/>
          </a:p>
          <a:p>
            <a:pPr marL="342900" indent="-342900">
              <a:buClr>
                <a:schemeClr val="accent2"/>
              </a:buClr>
              <a:buFont typeface="Arial" panose="020B0604020202020204" pitchFamily="34" charset="0"/>
              <a:buChar char="•"/>
            </a:pPr>
            <a:r>
              <a:rPr lang="en-GB"/>
              <a:t>Embrace an open collaborative workplace where information is shared on a regular basis. </a:t>
            </a:r>
          </a:p>
        </p:txBody>
      </p:sp>
      <p:sp>
        <p:nvSpPr>
          <p:cNvPr id="3" name="Text Placeholder 2">
            <a:extLst>
              <a:ext uri="{FF2B5EF4-FFF2-40B4-BE49-F238E27FC236}">
                <a16:creationId xmlns:a16="http://schemas.microsoft.com/office/drawing/2014/main" id="{EA848F69-C8D9-3553-345A-1B0C14FC0346}"/>
              </a:ext>
            </a:extLst>
          </p:cNvPr>
          <p:cNvSpPr>
            <a:spLocks noGrp="1"/>
          </p:cNvSpPr>
          <p:nvPr>
            <p:ph type="body" sz="quarter" idx="16"/>
          </p:nvPr>
        </p:nvSpPr>
        <p:spPr/>
        <p:txBody>
          <a:bodyPr/>
          <a:lstStyle/>
          <a:p>
            <a:r>
              <a:rPr lang="en-GB"/>
              <a:t>Tips and Tricks to Improve Internal Communication</a:t>
            </a:r>
          </a:p>
        </p:txBody>
      </p:sp>
      <p:pic>
        <p:nvPicPr>
          <p:cNvPr id="5" name="Picture Placeholder 4">
            <a:hlinkClick r:id="rId3"/>
            <a:extLst>
              <a:ext uri="{FF2B5EF4-FFF2-40B4-BE49-F238E27FC236}">
                <a16:creationId xmlns:a16="http://schemas.microsoft.com/office/drawing/2014/main" id="{D3FEFAD7-45E3-5E08-5371-2F7ACCF4F47C}"/>
              </a:ext>
            </a:extLst>
          </p:cNvPr>
          <p:cNvPicPr>
            <a:picLocks noGrp="1" noChangeAspect="1"/>
          </p:cNvPicPr>
          <p:nvPr>
            <p:ph type="pic" sz="quarter" idx="10"/>
          </p:nvPr>
        </p:nvPicPr>
        <p:blipFill>
          <a:blip r:embed="rId4"/>
          <a:srcRect t="11866" b="11866"/>
          <a:stretch>
            <a:fillRect/>
          </a:stretch>
        </p:blipFill>
        <p:spPr>
          <a:prstGeom prst="rect">
            <a:avLst/>
          </a:prstGeom>
        </p:spPr>
      </p:pic>
    </p:spTree>
    <p:extLst>
      <p:ext uri="{BB962C8B-B14F-4D97-AF65-F5344CB8AC3E}">
        <p14:creationId xmlns:p14="http://schemas.microsoft.com/office/powerpoint/2010/main" val="3092418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70871"/>
            <a:ext cx="10595237" cy="4660277"/>
          </a:xfrm>
        </p:spPr>
        <p:txBody>
          <a:bodyPr/>
          <a:lstStyle/>
          <a:p>
            <a:pPr marL="0" indent="0"/>
            <a:r>
              <a:rPr lang="en-US" sz="2400" dirty="0"/>
              <a:t>Engage in real-time connections or communicate at your own pace! Let's explore the types of online communication.</a:t>
            </a:r>
          </a:p>
          <a:p>
            <a:pPr marL="0" indent="0"/>
            <a:endParaRPr lang="en-US" b="1" dirty="0"/>
          </a:p>
          <a:p>
            <a:pPr marL="0" indent="0"/>
            <a:r>
              <a:rPr lang="en-US" sz="2600" b="1" dirty="0"/>
              <a:t>Synchronous communication: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en-GB" dirty="0">
                <a:latin typeface="Calibri" panose="020F0502020204030204"/>
              </a:rPr>
              <a:t>Happens in real-time but different locations.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en-US" dirty="0">
                <a:latin typeface="Calibri" panose="020F0502020204030204"/>
              </a:rPr>
              <a:t>Examples: Online chats, video conferencing, and virtual meetings.</a:t>
            </a:r>
          </a:p>
          <a:p>
            <a:pPr marL="342900" indent="-342900">
              <a:lnSpc>
                <a:spcPct val="100000"/>
              </a:lnSpc>
              <a:spcBef>
                <a:spcPts val="0"/>
              </a:spcBef>
              <a:buBlip>
                <a:blip r:embed="rId3"/>
              </a:buBlip>
              <a:defRPr/>
            </a:pPr>
            <a:r>
              <a:rPr lang="en-US" dirty="0"/>
              <a:t>Connect with colleagues, volunteers, or stakeholders instantly.</a:t>
            </a:r>
          </a:p>
          <a:p>
            <a:pPr marL="342900" indent="-342900">
              <a:lnSpc>
                <a:spcPct val="100000"/>
              </a:lnSpc>
              <a:spcBef>
                <a:spcPts val="0"/>
              </a:spcBef>
              <a:buBlip>
                <a:blip r:embed="rId3"/>
              </a:buBlip>
              <a:defRPr/>
            </a:pPr>
            <a:r>
              <a:rPr lang="en-US" dirty="0"/>
              <a:t>Useful for scheduled discussions, brainstorming sessions, or quick updates.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endParaRPr lang="en-US" sz="1800" dirty="0">
              <a:solidFill>
                <a:srgbClr val="086D6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endParaRPr lang="en-GB" sz="1800" dirty="0">
              <a:solidFill>
                <a:srgbClr val="086D6E"/>
              </a:solidFill>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08684"/>
            <a:ext cx="10595237" cy="803654"/>
          </a:xfrm>
        </p:spPr>
        <p:txBody>
          <a:bodyPr/>
          <a:lstStyle/>
          <a:p>
            <a:r>
              <a:rPr lang="en-US" dirty="0"/>
              <a:t>Synchronous and Asynchronous Communication</a:t>
            </a:r>
          </a:p>
        </p:txBody>
      </p:sp>
    </p:spTree>
    <p:extLst>
      <p:ext uri="{BB962C8B-B14F-4D97-AF65-F5344CB8AC3E}">
        <p14:creationId xmlns:p14="http://schemas.microsoft.com/office/powerpoint/2010/main" val="1974177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70871"/>
            <a:ext cx="10595237" cy="4660277"/>
          </a:xfrm>
        </p:spPr>
        <p:txBody>
          <a:bodyPr/>
          <a:lstStyle/>
          <a:p>
            <a:pPr marL="0" indent="0"/>
            <a:r>
              <a:rPr lang="en-US" sz="2600" b="1" dirty="0"/>
              <a:t>Asynchronous Communication: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en-US" dirty="0"/>
              <a:t>Occurs at different times and places.</a:t>
            </a:r>
          </a:p>
          <a:p>
            <a:pPr marL="342900" indent="-342900">
              <a:lnSpc>
                <a:spcPct val="100000"/>
              </a:lnSpc>
              <a:spcBef>
                <a:spcPts val="0"/>
              </a:spcBef>
              <a:buBlip>
                <a:blip r:embed="rId3"/>
              </a:buBlip>
              <a:defRPr/>
            </a:pPr>
            <a:r>
              <a:rPr lang="en-US" dirty="0"/>
              <a:t>Allows flexibility and convenience.</a:t>
            </a:r>
          </a:p>
          <a:p>
            <a:pPr marL="342900" indent="-342900">
              <a:lnSpc>
                <a:spcPct val="100000"/>
              </a:lnSpc>
              <a:spcBef>
                <a:spcPts val="0"/>
              </a:spcBef>
              <a:buBlip>
                <a:blip r:embed="rId3"/>
              </a:buBlip>
              <a:defRPr/>
            </a:pPr>
            <a:r>
              <a:rPr lang="en-US" dirty="0"/>
              <a:t>Examples: Email, discussion forums, and social media platforms.</a:t>
            </a:r>
          </a:p>
          <a:p>
            <a:pPr marL="342900" indent="-342900">
              <a:lnSpc>
                <a:spcPct val="100000"/>
              </a:lnSpc>
              <a:spcBef>
                <a:spcPts val="0"/>
              </a:spcBef>
              <a:buBlip>
                <a:blip r:embed="rId3"/>
              </a:buBlip>
              <a:defRPr/>
            </a:pPr>
            <a:r>
              <a:rPr lang="en-US" dirty="0"/>
              <a:t>Share ideas, collaborate, and engage at your own convenience.</a:t>
            </a:r>
          </a:p>
          <a:p>
            <a:pPr marL="342900" indent="-342900">
              <a:lnSpc>
                <a:spcPct val="100000"/>
              </a:lnSpc>
              <a:spcBef>
                <a:spcPts val="0"/>
              </a:spcBef>
              <a:buBlip>
                <a:blip r:embed="rId3"/>
              </a:buBlip>
              <a:defRPr/>
            </a:pPr>
            <a:r>
              <a:rPr lang="en-US" dirty="0"/>
              <a:t>Great for in-depth conversations, sharing resources, or community engagement.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endParaRPr lang="en-US" sz="1800" dirty="0">
              <a:solidFill>
                <a:srgbClr val="086D6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tabLst/>
              <a:defRPr/>
            </a:pPr>
            <a:endParaRPr lang="en-GB" sz="1800" dirty="0">
              <a:solidFill>
                <a:srgbClr val="086D6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tabLst/>
              <a:defRPr/>
            </a:pPr>
            <a:r>
              <a:rPr lang="en-US" b="1" dirty="0">
                <a:latin typeface="Calibri" panose="020F0502020204030204"/>
              </a:rPr>
              <a:t>Remember</a:t>
            </a:r>
            <a:r>
              <a:rPr lang="en-US" dirty="0">
                <a:latin typeface="Calibri" panose="020F0502020204030204"/>
              </a:rPr>
              <a:t>, non-profit organizations can leverage both types to foster collaboration, support remote teams, and engage with the community effectively. Choose the right approach based on the nature of your communication and the needs of your organization.</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08684"/>
            <a:ext cx="10595237" cy="803654"/>
          </a:xfrm>
        </p:spPr>
        <p:txBody>
          <a:bodyPr/>
          <a:lstStyle/>
          <a:p>
            <a:r>
              <a:rPr lang="en-US" dirty="0"/>
              <a:t>Synchronous and Asynchronous Communication</a:t>
            </a:r>
          </a:p>
        </p:txBody>
      </p:sp>
    </p:spTree>
    <p:extLst>
      <p:ext uri="{BB962C8B-B14F-4D97-AF65-F5344CB8AC3E}">
        <p14:creationId xmlns:p14="http://schemas.microsoft.com/office/powerpoint/2010/main" val="2210604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43E1-DE3B-48AB-A8F7-EF90AC8E17DA}"/>
              </a:ext>
            </a:extLst>
          </p:cNvPr>
          <p:cNvSpPr>
            <a:spLocks noGrp="1"/>
          </p:cNvSpPr>
          <p:nvPr>
            <p:ph type="body" sz="quarter" idx="18"/>
          </p:nvPr>
        </p:nvSpPr>
        <p:spPr>
          <a:xfrm>
            <a:off x="798380" y="1104474"/>
            <a:ext cx="10595237" cy="4768401"/>
          </a:xfrm>
        </p:spPr>
        <p:txBody>
          <a:bodyPr/>
          <a:lstStyle/>
          <a:p>
            <a:r>
              <a:rPr lang="en-US"/>
              <a:t>In virtual communication, we tend to be more prone to judgements. It’s easier for our brains to create negative narratives about a certain situation happening in a virtual conversation. This is often because we don’t see peoples faces (if an exchange is in writing), or we don’t know the person enough.</a:t>
            </a:r>
            <a:endParaRPr lang="hr-BA"/>
          </a:p>
          <a:p>
            <a:r>
              <a:rPr lang="hr-BA"/>
              <a:t>Here are some tips to avoid virtual communication falling into negativity:</a:t>
            </a:r>
          </a:p>
          <a:p>
            <a:r>
              <a:rPr lang="hr-BA" b="1" i="1"/>
              <a:t>Be flexible – </a:t>
            </a:r>
            <a:r>
              <a:rPr lang="hr-BA" i="1"/>
              <a:t>meetings, camera off/on, styles of expressing thought, this can all differ from person to person, day to day, and that is still ok</a:t>
            </a:r>
          </a:p>
          <a:p>
            <a:r>
              <a:rPr lang="en-US" b="1" i="1"/>
              <a:t>Be intentionally empathetic</a:t>
            </a:r>
            <a:r>
              <a:rPr lang="hr-BA" b="1" i="1"/>
              <a:t> </a:t>
            </a:r>
            <a:r>
              <a:rPr lang="hr-BA" i="1"/>
              <a:t>– try putting yourself in another person's shoes before replying</a:t>
            </a:r>
          </a:p>
          <a:p>
            <a:r>
              <a:rPr lang="en-US" b="1" i="1"/>
              <a:t>Ask questions</a:t>
            </a:r>
            <a:r>
              <a:rPr lang="hr-BA" b="1" i="1"/>
              <a:t> – </a:t>
            </a:r>
            <a:r>
              <a:rPr lang="hr-BA" i="1"/>
              <a:t>try to understand the other point of view, but be subtle</a:t>
            </a:r>
          </a:p>
          <a:p>
            <a:r>
              <a:rPr lang="en-US" b="1" i="1"/>
              <a:t>Be forgiving</a:t>
            </a:r>
            <a:r>
              <a:rPr lang="hr-BA" b="1" i="1"/>
              <a:t> </a:t>
            </a:r>
            <a:r>
              <a:rPr lang="hr-BA" i="1"/>
              <a:t>– your peers or lecturers are just people, just like you</a:t>
            </a:r>
          </a:p>
          <a:p>
            <a:r>
              <a:rPr lang="en-US" b="1" i="1"/>
              <a:t>Build relationships</a:t>
            </a:r>
            <a:r>
              <a:rPr lang="hr-BA" b="1" i="1"/>
              <a:t> – </a:t>
            </a:r>
            <a:r>
              <a:rPr lang="hr-BA" i="1"/>
              <a:t>each communication is a chance for a long-lasting connection</a:t>
            </a:r>
          </a:p>
          <a:p>
            <a:endParaRPr lang="en-US"/>
          </a:p>
        </p:txBody>
      </p:sp>
      <p:sp>
        <p:nvSpPr>
          <p:cNvPr id="2" name="Text Placeholder 1">
            <a:extLst>
              <a:ext uri="{FF2B5EF4-FFF2-40B4-BE49-F238E27FC236}">
                <a16:creationId xmlns:a16="http://schemas.microsoft.com/office/drawing/2014/main" id="{9272323E-6B57-410B-8DDA-27FC2D17F1ED}"/>
              </a:ext>
            </a:extLst>
          </p:cNvPr>
          <p:cNvSpPr>
            <a:spLocks noGrp="1"/>
          </p:cNvSpPr>
          <p:nvPr>
            <p:ph type="body" sz="quarter" idx="16"/>
          </p:nvPr>
        </p:nvSpPr>
        <p:spPr>
          <a:xfrm>
            <a:off x="798381" y="363543"/>
            <a:ext cx="10595237" cy="803654"/>
          </a:xfrm>
        </p:spPr>
        <p:txBody>
          <a:bodyPr>
            <a:normAutofit/>
          </a:bodyPr>
          <a:lstStyle/>
          <a:p>
            <a:r>
              <a:rPr lang="hr-BA"/>
              <a:t>How to </a:t>
            </a:r>
            <a:r>
              <a:rPr lang="en-IE"/>
              <a:t>improve virtual </a:t>
            </a:r>
            <a:r>
              <a:rPr lang="hr-BA"/>
              <a:t>communicat</a:t>
            </a:r>
            <a:r>
              <a:rPr lang="en-IE"/>
              <a:t>ions</a:t>
            </a:r>
            <a:endParaRPr lang="en-US"/>
          </a:p>
        </p:txBody>
      </p:sp>
    </p:spTree>
    <p:extLst>
      <p:ext uri="{BB962C8B-B14F-4D97-AF65-F5344CB8AC3E}">
        <p14:creationId xmlns:p14="http://schemas.microsoft.com/office/powerpoint/2010/main" val="3334422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B08ED29-9305-52F2-CD44-48372B409DFC}"/>
              </a:ext>
            </a:extLst>
          </p:cNvPr>
          <p:cNvPicPr>
            <a:picLocks noGrp="1" noChangeAspect="1"/>
          </p:cNvPicPr>
          <p:nvPr>
            <p:ph type="pic" sz="quarter" idx="42"/>
          </p:nvPr>
        </p:nvPicPr>
        <p:blipFill>
          <a:blip r:embed="rId2"/>
          <a:srcRect t="10221" b="10221"/>
          <a:stretch>
            <a:fillRect/>
          </a:stretch>
        </p:blipFill>
        <p:spPr/>
      </p:pic>
      <p:sp>
        <p:nvSpPr>
          <p:cNvPr id="5" name="Text Placeholder 4">
            <a:extLst>
              <a:ext uri="{FF2B5EF4-FFF2-40B4-BE49-F238E27FC236}">
                <a16:creationId xmlns:a16="http://schemas.microsoft.com/office/drawing/2014/main" id="{F9032E48-0A79-8494-3D81-C9683A833CF8}"/>
              </a:ext>
            </a:extLst>
          </p:cNvPr>
          <p:cNvSpPr>
            <a:spLocks noGrp="1"/>
          </p:cNvSpPr>
          <p:nvPr>
            <p:ph type="body" sz="quarter" idx="13"/>
          </p:nvPr>
        </p:nvSpPr>
        <p:spPr/>
        <p:txBody>
          <a:bodyPr/>
          <a:lstStyle/>
          <a:p>
            <a:r>
              <a:rPr lang="en-US"/>
              <a:t>“So the whole war is because we can't talk to each other.”</a:t>
            </a:r>
          </a:p>
          <a:p>
            <a:r>
              <a:rPr lang="en-US" sz="2800">
                <a:effectLst/>
                <a:latin typeface="Calibri" panose="020F0502020204030204" pitchFamily="34" charset="0"/>
                <a:ea typeface="Calibri" panose="020F0502020204030204" pitchFamily="34" charset="0"/>
                <a:cs typeface="Times New Roman" panose="02020603050405020304" pitchFamily="18" charset="0"/>
              </a:rPr>
              <a:t>― Orson Scott Card, </a:t>
            </a:r>
            <a:r>
              <a:rPr lang="en-US" sz="2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Ender's Game</a:t>
            </a:r>
            <a:endParaRPr lang="es-ES" sz="28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Tree>
    <p:extLst>
      <p:ext uri="{BB962C8B-B14F-4D97-AF65-F5344CB8AC3E}">
        <p14:creationId xmlns:p14="http://schemas.microsoft.com/office/powerpoint/2010/main" val="4257748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n-GB" dirty="0"/>
              <a:t>As we have seen human communication is complex. Commonly, miscommunication is produced when two or more people can not find a common understanding. </a:t>
            </a:r>
          </a:p>
          <a:p>
            <a:pPr marL="342900" indent="-342900">
              <a:buBlip>
                <a:blip r:embed="rId3"/>
              </a:buBlip>
            </a:pPr>
            <a:endParaRPr lang="en-GB" dirty="0"/>
          </a:p>
          <a:p>
            <a:pPr marL="342900" indent="-342900">
              <a:buBlip>
                <a:blip r:embed="rId3"/>
              </a:buBlip>
            </a:pPr>
            <a:r>
              <a:rPr lang="en-GB" dirty="0"/>
              <a:t>At the workplace, miscommunication might happen in hieratical systems where the employee does not feel strong enough to express himself/herself.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Miscommunication at the Workplace</a:t>
            </a:r>
            <a:endParaRPr lang="en-US"/>
          </a:p>
        </p:txBody>
      </p:sp>
    </p:spTree>
    <p:extLst>
      <p:ext uri="{BB962C8B-B14F-4D97-AF65-F5344CB8AC3E}">
        <p14:creationId xmlns:p14="http://schemas.microsoft.com/office/powerpoint/2010/main" val="3554777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n-GB"/>
              <a:t>The fact is that miscommunication can happen at any moment regarding a deadline, task, or unclear internal communication between employer/employee. </a:t>
            </a:r>
          </a:p>
          <a:p>
            <a:pPr marL="342900" indent="-342900">
              <a:buBlip>
                <a:blip r:embed="rId3"/>
              </a:buBlip>
            </a:pPr>
            <a:endParaRPr lang="en-GB"/>
          </a:p>
          <a:p>
            <a:pPr marL="342900" indent="-342900">
              <a:buBlip>
                <a:blip r:embed="rId3"/>
              </a:buBlip>
            </a:pPr>
            <a:r>
              <a:rPr lang="en-GB"/>
              <a:t>Although considered extremely important and art itself, this competence is not understood as important enough. </a:t>
            </a:r>
          </a:p>
          <a:p>
            <a:pPr marL="342900" indent="-342900">
              <a:buBlip>
                <a:blip r:embed="rId3"/>
              </a:buBlip>
            </a:pPr>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Miscommunication at the Workplace</a:t>
            </a:r>
            <a:endParaRPr lang="en-US"/>
          </a:p>
        </p:txBody>
      </p:sp>
    </p:spTree>
    <p:extLst>
      <p:ext uri="{BB962C8B-B14F-4D97-AF65-F5344CB8AC3E}">
        <p14:creationId xmlns:p14="http://schemas.microsoft.com/office/powerpoint/2010/main" val="3488597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p:txBody>
          <a:bodyPr/>
          <a:lstStyle/>
          <a:p>
            <a:pPr marL="342900" indent="-342900">
              <a:buClr>
                <a:schemeClr val="accent2"/>
              </a:buClr>
              <a:buFont typeface="Arial" panose="020B0604020202020204" pitchFamily="34" charset="0"/>
              <a:buChar char="•"/>
            </a:pPr>
            <a:r>
              <a:rPr lang="en-GB"/>
              <a:t>Extracted from a practical example regarding the use of emails in the workplace, (Thomas et al., 2012) identified some negative factors derived from the use of E-mail, such as information overload and miscommunication.</a:t>
            </a:r>
          </a:p>
          <a:p>
            <a:endParaRPr lang="en-ZA"/>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p:txBody>
          <a:bodyPr/>
          <a:lstStyle/>
          <a:p>
            <a:r>
              <a:rPr lang="en-ZA"/>
              <a:t>Miscommunication at the Workplace</a:t>
            </a:r>
          </a:p>
          <a:p>
            <a:endParaRPr lang="en-ZA"/>
          </a:p>
        </p:txBody>
      </p:sp>
      <p:pic>
        <p:nvPicPr>
          <p:cNvPr id="5" name="Picture Placeholder 4">
            <a:hlinkClick r:id="rId2" action="ppaction://hlinkfile"/>
            <a:extLst>
              <a:ext uri="{FF2B5EF4-FFF2-40B4-BE49-F238E27FC236}">
                <a16:creationId xmlns:a16="http://schemas.microsoft.com/office/drawing/2014/main" id="{B3792B67-0C80-A200-C68A-2AD1B793EF7C}"/>
              </a:ext>
            </a:extLst>
          </p:cNvPr>
          <p:cNvPicPr>
            <a:picLocks noGrp="1" noChangeAspect="1"/>
          </p:cNvPicPr>
          <p:nvPr>
            <p:ph type="pic" sz="quarter" idx="10"/>
          </p:nvPr>
        </p:nvPicPr>
        <p:blipFill rotWithShape="1">
          <a:blip r:embed="rId3"/>
          <a:srcRect l="-184" t="5296" r="-184" b="14186"/>
          <a:stretch/>
        </p:blipFill>
        <p:spPr>
          <a:xfrm>
            <a:off x="7061200" y="1201447"/>
            <a:ext cx="5130800" cy="3913188"/>
          </a:xfrm>
          <a:prstGeom prst="rect">
            <a:avLst/>
          </a:prstGeom>
        </p:spPr>
      </p:pic>
    </p:spTree>
    <p:extLst>
      <p:ext uri="{BB962C8B-B14F-4D97-AF65-F5344CB8AC3E}">
        <p14:creationId xmlns:p14="http://schemas.microsoft.com/office/powerpoint/2010/main" val="2420516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9271" y="507075"/>
            <a:ext cx="10595237" cy="803654"/>
          </a:xfrm>
        </p:spPr>
        <p:txBody>
          <a:bodyPr/>
          <a:lstStyle/>
          <a:p>
            <a:r>
              <a:rPr lang="en-US"/>
              <a:t>The use of e-mails at the workplace</a:t>
            </a:r>
          </a:p>
        </p:txBody>
      </p:sp>
      <p:graphicFrame>
        <p:nvGraphicFramePr>
          <p:cNvPr id="6" name="Marcador de contenido 3">
            <a:extLst>
              <a:ext uri="{FF2B5EF4-FFF2-40B4-BE49-F238E27FC236}">
                <a16:creationId xmlns:a16="http://schemas.microsoft.com/office/drawing/2014/main" id="{948ACEDD-59A9-6E0B-0269-6518CAF18EB9}"/>
              </a:ext>
            </a:extLst>
          </p:cNvPr>
          <p:cNvGraphicFramePr>
            <a:graphicFrameLocks/>
          </p:cNvGraphicFramePr>
          <p:nvPr>
            <p:extLst>
              <p:ext uri="{D42A27DB-BD31-4B8C-83A1-F6EECF244321}">
                <p14:modId xmlns:p14="http://schemas.microsoft.com/office/powerpoint/2010/main" val="1524026461"/>
              </p:ext>
            </p:extLst>
          </p:nvPr>
        </p:nvGraphicFramePr>
        <p:xfrm>
          <a:off x="822332" y="1242878"/>
          <a:ext cx="10595237" cy="4538090"/>
        </p:xfrm>
        <a:graphic>
          <a:graphicData uri="http://schemas.openxmlformats.org/drawingml/2006/table">
            <a:tbl>
              <a:tblPr firstRow="1" bandRow="1">
                <a:tableStyleId>{5C22544A-7EE6-4342-B048-85BDC9FD1C3A}</a:tableStyleId>
              </a:tblPr>
              <a:tblGrid>
                <a:gridCol w="4591602">
                  <a:extLst>
                    <a:ext uri="{9D8B030D-6E8A-4147-A177-3AD203B41FA5}">
                      <a16:colId xmlns:a16="http://schemas.microsoft.com/office/drawing/2014/main" val="2608750982"/>
                    </a:ext>
                  </a:extLst>
                </a:gridCol>
                <a:gridCol w="6003635">
                  <a:extLst>
                    <a:ext uri="{9D8B030D-6E8A-4147-A177-3AD203B41FA5}">
                      <a16:colId xmlns:a16="http://schemas.microsoft.com/office/drawing/2014/main" val="871440659"/>
                    </a:ext>
                  </a:extLst>
                </a:gridCol>
              </a:tblGrid>
              <a:tr h="264960">
                <a:tc>
                  <a:txBody>
                    <a:bodyPr/>
                    <a:lstStyle/>
                    <a:p>
                      <a:pPr algn="ctr">
                        <a:lnSpc>
                          <a:spcPct val="107000"/>
                        </a:lnSpc>
                        <a:spcAft>
                          <a:spcPts val="800"/>
                        </a:spcAft>
                      </a:pPr>
                      <a:r>
                        <a:rPr lang="en-US" sz="1800">
                          <a:effectLst/>
                        </a:rPr>
                        <a:t>Information overload</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rPr>
                        <a:t>Miscommunication</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8841072"/>
                  </a:ext>
                </a:extLst>
              </a:tr>
              <a:tr h="542217">
                <a:tc>
                  <a:txBody>
                    <a:bodyPr/>
                    <a:lstStyle/>
                    <a:p>
                      <a:pPr marL="342900" lvl="0" indent="-342900" algn="just">
                        <a:lnSpc>
                          <a:spcPct val="107000"/>
                        </a:lnSpc>
                        <a:buFont typeface="Wingdings" panose="05000000000000000000" pitchFamily="2" charset="2"/>
                        <a:buChar char="Ø"/>
                      </a:pPr>
                      <a:r>
                        <a:rPr lang="en-US" sz="1800">
                          <a:solidFill>
                            <a:srgbClr val="000000"/>
                          </a:solidFill>
                          <a:effectLst/>
                        </a:rPr>
                        <a:t>Receiving more e-mails than one can handle</a:t>
                      </a:r>
                      <a:endParaRPr lang="es-E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800"/>
                        </a:spcAft>
                        <a:buFont typeface="Wingdings" panose="05000000000000000000" pitchFamily="2" charset="2"/>
                        <a:buChar char="Ø"/>
                      </a:pPr>
                      <a:r>
                        <a:rPr lang="en-US" sz="1800">
                          <a:solidFill>
                            <a:srgbClr val="000000"/>
                          </a:solidFill>
                          <a:effectLst/>
                        </a:rPr>
                        <a:t>Poor media selection, inappropriate use of email:</a:t>
                      </a:r>
                      <a:endParaRPr lang="es-E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0387311"/>
                  </a:ext>
                </a:extLst>
              </a:tr>
              <a:tr h="819474">
                <a:tc>
                  <a:txBody>
                    <a:bodyPr/>
                    <a:lstStyle/>
                    <a:p>
                      <a:pPr marL="342900" lvl="0" indent="-342900" algn="just">
                        <a:lnSpc>
                          <a:spcPct val="107000"/>
                        </a:lnSpc>
                        <a:buFont typeface="Wingdings" panose="05000000000000000000" pitchFamily="2" charset="2"/>
                        <a:buChar char="Ø"/>
                      </a:pPr>
                      <a:r>
                        <a:rPr lang="en-US" sz="1800">
                          <a:solidFill>
                            <a:srgbClr val="000000"/>
                          </a:solidFill>
                          <a:effectLst/>
                        </a:rPr>
                        <a:t>Receiving an increasing number of irrelevant emails, including spam</a:t>
                      </a:r>
                      <a:endParaRPr lang="es-E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800"/>
                        </a:spcAft>
                        <a:buFont typeface="Wingdings" panose="05000000000000000000" pitchFamily="2" charset="2"/>
                        <a:buChar char="Ø"/>
                      </a:pPr>
                      <a:r>
                        <a:rPr lang="en-US" sz="1800">
                          <a:solidFill>
                            <a:srgbClr val="000000"/>
                          </a:solidFill>
                          <a:effectLst/>
                        </a:rPr>
                        <a:t>message too complex for e-mail’s “leanness” • other media more appropriate or efficient</a:t>
                      </a:r>
                      <a:endParaRPr lang="es-E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7167502"/>
                  </a:ext>
                </a:extLst>
              </a:tr>
              <a:tr h="542217">
                <a:tc>
                  <a:txBody>
                    <a:bodyPr/>
                    <a:lstStyle/>
                    <a:p>
                      <a:pPr marL="342900" lvl="0" indent="-342900" algn="just">
                        <a:lnSpc>
                          <a:spcPct val="107000"/>
                        </a:lnSpc>
                        <a:buFont typeface="Wingdings" panose="05000000000000000000" pitchFamily="2" charset="2"/>
                        <a:buChar char="Ø"/>
                      </a:pPr>
                      <a:r>
                        <a:rPr lang="en-US" sz="1800">
                          <a:solidFill>
                            <a:srgbClr val="000000"/>
                          </a:solidFill>
                          <a:effectLst/>
                        </a:rPr>
                        <a:t>Work being interrupted frequently by e-mails.</a:t>
                      </a:r>
                      <a:endParaRPr lang="es-E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800"/>
                        </a:spcAft>
                        <a:buFont typeface="Wingdings" panose="05000000000000000000" pitchFamily="2" charset="2"/>
                        <a:buChar char="Ø"/>
                      </a:pPr>
                      <a:r>
                        <a:rPr lang="es-ES" sz="1800">
                          <a:solidFill>
                            <a:srgbClr val="000000"/>
                          </a:solidFill>
                          <a:effectLst/>
                        </a:rPr>
                        <a:t>information deficiency:</a:t>
                      </a:r>
                      <a:endParaRPr lang="es-E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2542291"/>
                  </a:ext>
                </a:extLst>
              </a:tr>
              <a:tr h="1651245">
                <a:tc>
                  <a:txBody>
                    <a:bodyPr/>
                    <a:lstStyle/>
                    <a:p>
                      <a:pPr marL="342900" lvl="0" indent="-342900" algn="just">
                        <a:lnSpc>
                          <a:spcPct val="107000"/>
                        </a:lnSpc>
                        <a:buFont typeface="Wingdings" panose="05000000000000000000" pitchFamily="2" charset="2"/>
                        <a:buChar char="Ø"/>
                      </a:pPr>
                      <a:r>
                        <a:rPr lang="en-US" sz="1800">
                          <a:solidFill>
                            <a:srgbClr val="000000"/>
                          </a:solidFill>
                          <a:effectLst/>
                        </a:rPr>
                        <a:t>Interruptions leading to inefficient use of time</a:t>
                      </a:r>
                      <a:endParaRPr lang="es-E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buFont typeface="Wingdings" panose="05000000000000000000" pitchFamily="2" charset="2"/>
                        <a:buChar char="Ø"/>
                      </a:pPr>
                      <a:r>
                        <a:rPr lang="en-US" sz="1800">
                          <a:solidFill>
                            <a:srgbClr val="000000"/>
                          </a:solidFill>
                          <a:effectLst/>
                        </a:rPr>
                        <a:t>ambiguous messages </a:t>
                      </a:r>
                      <a:endParaRPr lang="es-ES" sz="1800">
                        <a:solidFill>
                          <a:srgbClr val="000000"/>
                        </a:solidFill>
                        <a:effectLst/>
                      </a:endParaRPr>
                    </a:p>
                    <a:p>
                      <a:pPr marL="342900" lvl="0" indent="-342900" algn="just">
                        <a:lnSpc>
                          <a:spcPct val="107000"/>
                        </a:lnSpc>
                        <a:buFont typeface="Wingdings" panose="05000000000000000000" pitchFamily="2" charset="2"/>
                        <a:buChar char="Ø"/>
                      </a:pPr>
                      <a:r>
                        <a:rPr lang="en-US" sz="1800">
                          <a:solidFill>
                            <a:srgbClr val="000000"/>
                          </a:solidFill>
                          <a:effectLst/>
                        </a:rPr>
                        <a:t>poorly structured messages (messages that are not to the point) </a:t>
                      </a:r>
                      <a:endParaRPr lang="es-ES" sz="1800">
                        <a:solidFill>
                          <a:srgbClr val="000000"/>
                        </a:solidFill>
                        <a:effectLst/>
                      </a:endParaRPr>
                    </a:p>
                    <a:p>
                      <a:pPr marL="342900" lvl="0" indent="-342900" algn="just">
                        <a:lnSpc>
                          <a:spcPct val="107000"/>
                        </a:lnSpc>
                        <a:buFont typeface="Wingdings" panose="05000000000000000000" pitchFamily="2" charset="2"/>
                        <a:buChar char="Ø"/>
                      </a:pPr>
                      <a:r>
                        <a:rPr lang="en-US" sz="1800">
                          <a:solidFill>
                            <a:srgbClr val="000000"/>
                          </a:solidFill>
                          <a:effectLst/>
                        </a:rPr>
                        <a:t>messages hard to understand </a:t>
                      </a:r>
                      <a:endParaRPr lang="es-ES" sz="1800">
                        <a:solidFill>
                          <a:srgbClr val="000000"/>
                        </a:solidFill>
                        <a:effectLst/>
                      </a:endParaRPr>
                    </a:p>
                    <a:p>
                      <a:pPr marL="342900" lvl="0" indent="-342900" algn="just">
                        <a:lnSpc>
                          <a:spcPct val="107000"/>
                        </a:lnSpc>
                        <a:buFont typeface="Wingdings" panose="05000000000000000000" pitchFamily="2" charset="2"/>
                        <a:buChar char="Ø"/>
                      </a:pPr>
                      <a:r>
                        <a:rPr lang="en-US" sz="1800">
                          <a:solidFill>
                            <a:srgbClr val="000000"/>
                          </a:solidFill>
                          <a:effectLst/>
                        </a:rPr>
                        <a:t> messages not clearly stating required action </a:t>
                      </a:r>
                      <a:endParaRPr lang="es-ES" sz="1800">
                        <a:solidFill>
                          <a:srgbClr val="000000"/>
                        </a:solidFill>
                        <a:effectLst/>
                      </a:endParaRPr>
                    </a:p>
                    <a:p>
                      <a:pPr marL="342900" lvl="0" indent="-342900" algn="just">
                        <a:lnSpc>
                          <a:spcPct val="107000"/>
                        </a:lnSpc>
                        <a:spcAft>
                          <a:spcPts val="800"/>
                        </a:spcAft>
                        <a:buFont typeface="Wingdings" panose="05000000000000000000" pitchFamily="2" charset="2"/>
                        <a:buChar char="Ø"/>
                      </a:pPr>
                      <a:r>
                        <a:rPr lang="en-US" sz="1800">
                          <a:solidFill>
                            <a:srgbClr val="000000"/>
                          </a:solidFill>
                          <a:effectLst/>
                        </a:rPr>
                        <a:t>ineffective use of the subject line</a:t>
                      </a:r>
                      <a:endParaRPr lang="es-E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0704434"/>
                  </a:ext>
                </a:extLst>
              </a:tr>
              <a:tr h="542217">
                <a:tc>
                  <a:txBody>
                    <a:bodyPr/>
                    <a:lstStyle/>
                    <a:p>
                      <a:pPr marL="342900" lvl="0" indent="-342900" algn="just">
                        <a:lnSpc>
                          <a:spcPct val="107000"/>
                        </a:lnSpc>
                        <a:spcAft>
                          <a:spcPts val="800"/>
                        </a:spcAft>
                        <a:buFont typeface="Wingdings" panose="05000000000000000000" pitchFamily="2" charset="2"/>
                        <a:buChar char="Ø"/>
                      </a:pPr>
                      <a:r>
                        <a:rPr lang="en-US" sz="1800">
                          <a:solidFill>
                            <a:srgbClr val="000000"/>
                          </a:solidFill>
                          <a:effectLst/>
                        </a:rPr>
                        <a:t>A feeling of time pressure as senders require direct responses</a:t>
                      </a:r>
                      <a:endParaRPr lang="es-E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gn="just">
                        <a:lnSpc>
                          <a:spcPct val="107000"/>
                        </a:lnSpc>
                        <a:spcAft>
                          <a:spcPts val="800"/>
                        </a:spcAft>
                        <a:buFont typeface="Wingdings" panose="05000000000000000000" pitchFamily="2" charset="2"/>
                        <a:buChar char="Ø"/>
                      </a:pPr>
                      <a:r>
                        <a:rPr lang="en-US" sz="1800">
                          <a:solidFill>
                            <a:srgbClr val="000000"/>
                          </a:solidFill>
                          <a:effectLst/>
                        </a:rPr>
                        <a:t> </a:t>
                      </a:r>
                      <a:endParaRPr lang="es-E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6528493"/>
                  </a:ext>
                </a:extLst>
              </a:tr>
            </a:tbl>
          </a:graphicData>
        </a:graphic>
      </p:graphicFrame>
      <p:sp>
        <p:nvSpPr>
          <p:cNvPr id="7" name="CuadroTexto 4">
            <a:extLst>
              <a:ext uri="{FF2B5EF4-FFF2-40B4-BE49-F238E27FC236}">
                <a16:creationId xmlns:a16="http://schemas.microsoft.com/office/drawing/2014/main" id="{D1C7CB9F-3F59-1E7F-538B-6B32CEB40B70}"/>
              </a:ext>
            </a:extLst>
          </p:cNvPr>
          <p:cNvSpPr txBox="1"/>
          <p:nvPr/>
        </p:nvSpPr>
        <p:spPr>
          <a:xfrm rot="10800000" flipV="1">
            <a:off x="0" y="6092763"/>
            <a:ext cx="7259195" cy="400110"/>
          </a:xfrm>
          <a:prstGeom prst="rect">
            <a:avLst/>
          </a:prstGeom>
          <a:noFill/>
        </p:spPr>
        <p:txBody>
          <a:bodyPr wrap="square" rtlCol="0">
            <a:spAutoFit/>
          </a:bodyPr>
          <a:lstStyle/>
          <a:p>
            <a:r>
              <a:rPr lang="en-US" sz="1000">
                <a:effectLst/>
                <a:ea typeface="Calibri" panose="020F0502020204030204" pitchFamily="34" charset="0"/>
                <a:cs typeface="Times New Roman" panose="02020603050405020304" pitchFamily="18" charset="0"/>
              </a:rPr>
              <a:t>Source: Extracted from </a:t>
            </a:r>
            <a:r>
              <a:rPr lang="en-US" sz="1000">
                <a:solidFill>
                  <a:srgbClr val="222222"/>
                </a:solidFill>
                <a:effectLst/>
                <a:ea typeface="Calibri" panose="020F0502020204030204" pitchFamily="34" charset="0"/>
              </a:rPr>
              <a:t>Jackson, T. W., &amp; van den </a:t>
            </a:r>
            <a:r>
              <a:rPr lang="en-US" sz="1000" err="1">
                <a:solidFill>
                  <a:srgbClr val="222222"/>
                </a:solidFill>
                <a:effectLst/>
                <a:ea typeface="Calibri" panose="020F0502020204030204" pitchFamily="34" charset="0"/>
              </a:rPr>
              <a:t>Hooff</a:t>
            </a:r>
            <a:r>
              <a:rPr lang="en-US" sz="1000">
                <a:solidFill>
                  <a:srgbClr val="222222"/>
                </a:solidFill>
                <a:effectLst/>
                <a:ea typeface="Calibri" panose="020F0502020204030204" pitchFamily="34" charset="0"/>
              </a:rPr>
              <a:t>, B. (2012). Understanding the factors that affect information overload and miscommunication within the workplace. </a:t>
            </a:r>
            <a:r>
              <a:rPr lang="en-US" sz="1000" i="1">
                <a:solidFill>
                  <a:srgbClr val="222222"/>
                </a:solidFill>
                <a:effectLst/>
                <a:ea typeface="Calibri" panose="020F0502020204030204" pitchFamily="34" charset="0"/>
              </a:rPr>
              <a:t>Journal of Emerging Trends in Computing and Information Sciences</a:t>
            </a:r>
            <a:r>
              <a:rPr lang="en-US" sz="1000">
                <a:solidFill>
                  <a:srgbClr val="222222"/>
                </a:solidFill>
                <a:effectLst/>
                <a:ea typeface="Calibri" panose="020F0502020204030204" pitchFamily="34" charset="0"/>
              </a:rPr>
              <a:t>, </a:t>
            </a:r>
            <a:r>
              <a:rPr lang="en-US" sz="1000" i="1">
                <a:solidFill>
                  <a:srgbClr val="222222"/>
                </a:solidFill>
                <a:effectLst/>
                <a:ea typeface="Calibri" panose="020F0502020204030204" pitchFamily="34" charset="0"/>
              </a:rPr>
              <a:t>3</a:t>
            </a:r>
            <a:r>
              <a:rPr lang="en-US" sz="1000">
                <a:solidFill>
                  <a:srgbClr val="222222"/>
                </a:solidFill>
                <a:effectLst/>
                <a:ea typeface="Calibri" panose="020F0502020204030204" pitchFamily="34" charset="0"/>
              </a:rPr>
              <a:t>(8), 1240-1252</a:t>
            </a:r>
            <a:endParaRPr lang="es-ES" sz="1000"/>
          </a:p>
        </p:txBody>
      </p:sp>
    </p:spTree>
    <p:extLst>
      <p:ext uri="{BB962C8B-B14F-4D97-AF65-F5344CB8AC3E}">
        <p14:creationId xmlns:p14="http://schemas.microsoft.com/office/powerpoint/2010/main" val="224260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42900" indent="-342900">
              <a:buBlip>
                <a:blip r:embed="rId2"/>
              </a:buBlip>
            </a:pPr>
            <a:r>
              <a:rPr lang="en-US"/>
              <a:t>In this course, TSO leaders will learn how the internal and external communication of the </a:t>
            </a:r>
            <a:r>
              <a:rPr lang="en-US" err="1"/>
              <a:t>organisation</a:t>
            </a:r>
            <a:r>
              <a:rPr lang="en-US"/>
              <a:t> can be improved, addressing the common miscommunication issues at the workplace. </a:t>
            </a:r>
          </a:p>
          <a:p>
            <a:pPr marL="342900" indent="-342900">
              <a:buBlip>
                <a:blip r:embed="rId2"/>
              </a:buBlip>
            </a:pPr>
            <a:endParaRPr lang="en-US"/>
          </a:p>
          <a:p>
            <a:pPr marL="342900" indent="-342900">
              <a:buBlip>
                <a:blip r:embed="rId2"/>
              </a:buBlip>
            </a:pPr>
            <a:r>
              <a:rPr lang="en-US"/>
              <a:t>Additionally, they will learn the importance of Storytelling for boosting the brand, as well as communication strategies for the organisation.</a:t>
            </a:r>
          </a:p>
          <a:p>
            <a:pPr marL="342900" indent="-342900">
              <a:buBlip>
                <a:blip r:embed="rId2"/>
              </a:buBlip>
            </a:pPr>
            <a:endParaRPr lang="en-US"/>
          </a:p>
          <a:p>
            <a:pPr marL="342900" indent="-342900">
              <a:buBlip>
                <a:blip r:embed="rId2"/>
              </a:buBlip>
            </a:pPr>
            <a:r>
              <a:rPr lang="en-US"/>
              <a:t>Furthermore, they will evaluate organizational performance by using KPIs.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t>Introduction</a:t>
            </a:r>
          </a:p>
          <a:p>
            <a:endParaRPr lang="en-US"/>
          </a:p>
        </p:txBody>
      </p:sp>
    </p:spTree>
    <p:extLst>
      <p:ext uri="{BB962C8B-B14F-4D97-AF65-F5344CB8AC3E}">
        <p14:creationId xmlns:p14="http://schemas.microsoft.com/office/powerpoint/2010/main" val="3933563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n-GB"/>
              <a:t>This example provides a clear understanding of how a bad use of email affects severely the productivity of the employee, provokes distractions, and creates stress.  </a:t>
            </a:r>
          </a:p>
          <a:p>
            <a:pPr marL="342900" indent="-342900">
              <a:buBlip>
                <a:blip r:embed="rId3"/>
              </a:buBlip>
            </a:pPr>
            <a:endParaRPr lang="en-GB"/>
          </a:p>
          <a:p>
            <a:pPr marL="342900" indent="-342900">
              <a:buBlip>
                <a:blip r:embed="rId3"/>
              </a:buBlip>
            </a:pPr>
            <a:r>
              <a:rPr lang="en-GB"/>
              <a:t>From this example, we could extract that a ¨clear e-mail policy¨ could benefit the communication management of the organization.</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The Use of E-mails at the Workplace</a:t>
            </a:r>
          </a:p>
        </p:txBody>
      </p:sp>
    </p:spTree>
    <p:extLst>
      <p:ext uri="{BB962C8B-B14F-4D97-AF65-F5344CB8AC3E}">
        <p14:creationId xmlns:p14="http://schemas.microsoft.com/office/powerpoint/2010/main" val="2870691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38A0EFA-DE4F-DAB6-C87C-88C277522A7F}"/>
              </a:ext>
            </a:extLst>
          </p:cNvPr>
          <p:cNvSpPr>
            <a:spLocks noGrp="1"/>
          </p:cNvSpPr>
          <p:nvPr>
            <p:ph type="body" sz="quarter" idx="18"/>
          </p:nvPr>
        </p:nvSpPr>
        <p:spPr>
          <a:xfrm>
            <a:off x="898357" y="3153489"/>
            <a:ext cx="4867011" cy="3291086"/>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The following </a:t>
            </a:r>
            <a:r>
              <a:rPr kumimoji="0" lang="en-US" sz="2400" b="0" i="0" u="none" strike="noStrike" kern="1200" cap="none" spc="0" normalizeH="0" baseline="0" noProof="0">
                <a:ln>
                  <a:noFill/>
                </a:ln>
                <a:solidFill>
                  <a:srgbClr val="0D9390">
                    <a:lumMod val="75000"/>
                  </a:srgbClr>
                </a:solidFill>
                <a:effectLst/>
                <a:uLnTx/>
                <a:uFillTx/>
                <a:latin typeface="Calibri" panose="020F0502020204030204"/>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video</a:t>
            </a: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 resumes how miscommunication is produced and useful tips on how to avoid it.</a:t>
            </a:r>
          </a:p>
          <a:p>
            <a:endParaRPr lang="en-IE"/>
          </a:p>
        </p:txBody>
      </p:sp>
      <p:sp>
        <p:nvSpPr>
          <p:cNvPr id="5" name="Text Placeholder 4">
            <a:extLst>
              <a:ext uri="{FF2B5EF4-FFF2-40B4-BE49-F238E27FC236}">
                <a16:creationId xmlns:a16="http://schemas.microsoft.com/office/drawing/2014/main" id="{0D892423-5BD5-9EC5-72BD-D558B9855C31}"/>
              </a:ext>
            </a:extLst>
          </p:cNvPr>
          <p:cNvSpPr>
            <a:spLocks noGrp="1"/>
          </p:cNvSpPr>
          <p:nvPr>
            <p:ph type="body" sz="quarter" idx="16"/>
          </p:nvPr>
        </p:nvSpPr>
        <p:spPr/>
        <p:txBody>
          <a:bodyPr/>
          <a:lstStyle/>
          <a:p>
            <a:r>
              <a:rPr lang="en-IE"/>
              <a:t>How Miscommunication happens and how to Avoid it </a:t>
            </a:r>
          </a:p>
        </p:txBody>
      </p:sp>
      <p:pic>
        <p:nvPicPr>
          <p:cNvPr id="8" name="Picture Placeholder 7">
            <a:hlinkClick r:id="rId3"/>
            <a:extLst>
              <a:ext uri="{FF2B5EF4-FFF2-40B4-BE49-F238E27FC236}">
                <a16:creationId xmlns:a16="http://schemas.microsoft.com/office/drawing/2014/main" id="{EE400EBD-3F3E-FFEA-B5C9-D9829B7907B1}"/>
              </a:ext>
            </a:extLst>
          </p:cNvPr>
          <p:cNvPicPr>
            <a:picLocks noGrp="1" noChangeAspect="1"/>
          </p:cNvPicPr>
          <p:nvPr>
            <p:ph type="pic" sz="quarter" idx="10"/>
          </p:nvPr>
        </p:nvPicPr>
        <p:blipFill>
          <a:blip r:embed="rId4"/>
          <a:srcRect l="15627" r="15627"/>
          <a:stretch/>
        </p:blipFill>
        <p:spPr/>
      </p:pic>
    </p:spTree>
    <p:extLst>
      <p:ext uri="{BB962C8B-B14F-4D97-AF65-F5344CB8AC3E}">
        <p14:creationId xmlns:p14="http://schemas.microsoft.com/office/powerpoint/2010/main" val="2369691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9D296-826C-02F9-C2B7-F087C853C5E5}"/>
              </a:ext>
            </a:extLst>
          </p:cNvPr>
          <p:cNvSpPr txBox="1"/>
          <p:nvPr/>
        </p:nvSpPr>
        <p:spPr>
          <a:xfrm>
            <a:off x="683641" y="393148"/>
            <a:ext cx="6467011" cy="646331"/>
          </a:xfrm>
          <a:prstGeom prst="rect">
            <a:avLst/>
          </a:prstGeom>
          <a:noFill/>
        </p:spPr>
        <p:txBody>
          <a:bodyPr wrap="square" lIns="91440" tIns="45720" rIns="91440" bIns="45720" rtlCol="0" anchor="t">
            <a:spAutoFit/>
          </a:bodyPr>
          <a:lstStyle/>
          <a:p>
            <a:r>
              <a:rPr lang="en-IE" sz="3600">
                <a:solidFill>
                  <a:srgbClr val="000000"/>
                </a:solidFill>
              </a:rPr>
              <a:t>How to avoid Miscommunication</a:t>
            </a:r>
          </a:p>
        </p:txBody>
      </p:sp>
      <p:sp>
        <p:nvSpPr>
          <p:cNvPr id="3" name="Text Placeholder 4">
            <a:extLst>
              <a:ext uri="{FF2B5EF4-FFF2-40B4-BE49-F238E27FC236}">
                <a16:creationId xmlns:a16="http://schemas.microsoft.com/office/drawing/2014/main" id="{DB56B7D0-F863-FE22-D7EE-9673B7FA8B4E}"/>
              </a:ext>
            </a:extLst>
          </p:cNvPr>
          <p:cNvSpPr>
            <a:spLocks noGrp="1"/>
          </p:cNvSpPr>
          <p:nvPr>
            <p:ph type="body" sz="quarter" idx="18"/>
          </p:nvPr>
        </p:nvSpPr>
        <p:spPr>
          <a:xfrm>
            <a:off x="683641" y="1346971"/>
            <a:ext cx="6358231" cy="3995028"/>
          </a:xfrm>
        </p:spPr>
        <p:txBody>
          <a:bodyPr lIns="91440" tIns="45720" rIns="91440" bIns="45720" anchor="t"/>
          <a:lstStyle/>
          <a:p>
            <a:pPr marL="342900" indent="-342900">
              <a:buBlip>
                <a:blip r:embed="rId2"/>
              </a:buBlip>
            </a:pPr>
            <a:r>
              <a:rPr lang="en-US"/>
              <a:t>Have you ever talked to someone about a problem? Only to realise that they just don’t seem to grasp why the issue is so important to you.  Have you ever presented an idea to a group, and it's met with utter confusion? </a:t>
            </a:r>
          </a:p>
          <a:p>
            <a:pPr marL="342900" indent="-342900">
              <a:buBlip>
                <a:blip r:embed="rId2"/>
              </a:buBlip>
            </a:pPr>
            <a:r>
              <a:rPr lang="en-US"/>
              <a:t>What’s going on here? The answer is miscommunication. It can lead to confusion, animosity and misunderstanding.</a:t>
            </a:r>
          </a:p>
          <a:p>
            <a:pPr marL="342900" indent="-342900">
              <a:buBlip>
                <a:blip r:embed="rId2"/>
              </a:buBlip>
            </a:pPr>
            <a:r>
              <a:rPr lang="en-US"/>
              <a:t>The good news is that a basic understanding of what happens when we communicate can help us prevent miscommunication.</a:t>
            </a:r>
          </a:p>
          <a:p>
            <a:pPr marL="342900" indent="-342900">
              <a:buBlip>
                <a:blip r:embed="rId2"/>
              </a:buBlip>
            </a:pPr>
            <a:endParaRPr lang="en-US"/>
          </a:p>
          <a:p>
            <a:pPr marL="342900" indent="-342900">
              <a:buBlip>
                <a:blip r:embed="rId2"/>
              </a:buBlip>
            </a:pPr>
            <a:endParaRPr lang="en-GB" dirty="0"/>
          </a:p>
        </p:txBody>
      </p:sp>
      <p:pic>
        <p:nvPicPr>
          <p:cNvPr id="4" name="Marcador de contenido 3">
            <a:extLst>
              <a:ext uri="{FF2B5EF4-FFF2-40B4-BE49-F238E27FC236}">
                <a16:creationId xmlns:a16="http://schemas.microsoft.com/office/drawing/2014/main" id="{47746EFC-4311-B648-82EA-47B47783B457}"/>
              </a:ext>
            </a:extLst>
          </p:cNvPr>
          <p:cNvPicPr>
            <a:picLocks noChangeAspect="1"/>
          </p:cNvPicPr>
          <p:nvPr/>
        </p:nvPicPr>
        <p:blipFill rotWithShape="1">
          <a:blip r:embed="rId3"/>
          <a:srcRect t="1693" b="1693"/>
          <a:stretch/>
        </p:blipFill>
        <p:spPr bwMode="auto">
          <a:xfrm>
            <a:off x="8414752" y="1083104"/>
            <a:ext cx="3082563" cy="4498650"/>
          </a:xfrm>
          <a:prstGeom prst="rect">
            <a:avLst/>
          </a:prstGeom>
          <a:noFill/>
          <a:ln>
            <a:noFill/>
          </a:ln>
        </p:spPr>
      </p:pic>
    </p:spTree>
    <p:extLst>
      <p:ext uri="{BB962C8B-B14F-4D97-AF65-F5344CB8AC3E}">
        <p14:creationId xmlns:p14="http://schemas.microsoft.com/office/powerpoint/2010/main" val="2506857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9D296-826C-02F9-C2B7-F087C853C5E5}"/>
              </a:ext>
            </a:extLst>
          </p:cNvPr>
          <p:cNvSpPr txBox="1"/>
          <p:nvPr/>
        </p:nvSpPr>
        <p:spPr>
          <a:xfrm>
            <a:off x="683641" y="393148"/>
            <a:ext cx="6467011" cy="646331"/>
          </a:xfrm>
          <a:prstGeom prst="rect">
            <a:avLst/>
          </a:prstGeom>
          <a:noFill/>
        </p:spPr>
        <p:txBody>
          <a:bodyPr wrap="square" lIns="91440" tIns="45720" rIns="91440" bIns="45720" rtlCol="0" anchor="t">
            <a:spAutoFit/>
          </a:bodyPr>
          <a:lstStyle/>
          <a:p>
            <a:r>
              <a:rPr lang="en-IE" sz="3600">
                <a:solidFill>
                  <a:srgbClr val="000000"/>
                </a:solidFill>
              </a:rPr>
              <a:t>How to avoid Miscommunication</a:t>
            </a:r>
          </a:p>
        </p:txBody>
      </p:sp>
      <p:sp>
        <p:nvSpPr>
          <p:cNvPr id="3" name="Text Placeholder 4">
            <a:extLst>
              <a:ext uri="{FF2B5EF4-FFF2-40B4-BE49-F238E27FC236}">
                <a16:creationId xmlns:a16="http://schemas.microsoft.com/office/drawing/2014/main" id="{DB56B7D0-F863-FE22-D7EE-9673B7FA8B4E}"/>
              </a:ext>
            </a:extLst>
          </p:cNvPr>
          <p:cNvSpPr>
            <a:spLocks noGrp="1"/>
          </p:cNvSpPr>
          <p:nvPr>
            <p:ph type="body" sz="quarter" idx="18"/>
          </p:nvPr>
        </p:nvSpPr>
        <p:spPr>
          <a:xfrm>
            <a:off x="683641" y="1346971"/>
            <a:ext cx="6358231" cy="3995028"/>
          </a:xfrm>
        </p:spPr>
        <p:txBody>
          <a:bodyPr lIns="91440" tIns="45720" rIns="91440" bIns="45720" anchor="t"/>
          <a:lstStyle/>
          <a:p>
            <a:pPr marL="0" indent="0"/>
            <a:r>
              <a:rPr lang="en-US" b="1" dirty="0"/>
              <a:t>Here are some simple practices:</a:t>
            </a:r>
            <a:endParaRPr lang="en-US" dirty="0"/>
          </a:p>
          <a:p>
            <a:pPr marL="0" indent="0"/>
            <a:endParaRPr lang="en-US" dirty="0"/>
          </a:p>
          <a:p>
            <a:pPr marL="0" indent="0"/>
            <a:r>
              <a:rPr lang="en-US" dirty="0" err="1"/>
              <a:t>Recognise</a:t>
            </a:r>
            <a:r>
              <a:rPr lang="en-US" dirty="0"/>
              <a:t> that </a:t>
            </a:r>
            <a:r>
              <a:rPr lang="en-US" b="1" dirty="0"/>
              <a:t>passive</a:t>
            </a:r>
            <a:r>
              <a:rPr lang="en-US" dirty="0"/>
              <a:t> hearing and </a:t>
            </a:r>
            <a:r>
              <a:rPr lang="en-US" b="1" dirty="0"/>
              <a:t>active</a:t>
            </a:r>
            <a:r>
              <a:rPr lang="en-US" dirty="0"/>
              <a:t> </a:t>
            </a:r>
            <a:r>
              <a:rPr lang="en-US" b="1" dirty="0"/>
              <a:t>hearing</a:t>
            </a:r>
            <a:r>
              <a:rPr lang="en-US" dirty="0"/>
              <a:t> </a:t>
            </a:r>
            <a:r>
              <a:rPr lang="en-US" b="1" dirty="0"/>
              <a:t>are not the same</a:t>
            </a:r>
            <a:r>
              <a:rPr lang="en-US" dirty="0"/>
              <a:t>. </a:t>
            </a:r>
          </a:p>
          <a:p>
            <a:pPr marL="342900" indent="-342900">
              <a:buBlip>
                <a:blip r:embed="rId2"/>
              </a:buBlip>
            </a:pPr>
            <a:r>
              <a:rPr lang="en-US" dirty="0"/>
              <a:t>Engage actively with the verbal and nonverbal feedback of others and adjust your message to facilitate greater understanding.</a:t>
            </a:r>
          </a:p>
          <a:p>
            <a:pPr marL="342900" indent="-342900">
              <a:buBlip>
                <a:blip r:embed="rId2"/>
              </a:buBlip>
            </a:pPr>
            <a:endParaRPr lang="en-US" dirty="0"/>
          </a:p>
          <a:p>
            <a:pPr marL="0" indent="0"/>
            <a:r>
              <a:rPr lang="en-US" dirty="0"/>
              <a:t>Listen with your Eyes, Ears and Gut.</a:t>
            </a:r>
          </a:p>
          <a:p>
            <a:pPr marL="342900" indent="-342900">
              <a:buBlip>
                <a:blip r:embed="rId2"/>
              </a:buBlip>
            </a:pPr>
            <a:r>
              <a:rPr lang="en-US" dirty="0"/>
              <a:t>Remember that communication is more than just words.</a:t>
            </a:r>
          </a:p>
          <a:p>
            <a:pPr marL="342900" indent="-342900">
              <a:buBlip>
                <a:blip r:embed="rId2"/>
              </a:buBlip>
            </a:pPr>
            <a:endParaRPr lang="en-US" dirty="0"/>
          </a:p>
          <a:p>
            <a:pPr marL="342900" indent="-342900">
              <a:buBlip>
                <a:blip r:embed="rId2"/>
              </a:buBlip>
            </a:pPr>
            <a:endParaRPr lang="en-GB" dirty="0"/>
          </a:p>
        </p:txBody>
      </p:sp>
      <p:pic>
        <p:nvPicPr>
          <p:cNvPr id="4" name="Marcador de contenido 3">
            <a:extLst>
              <a:ext uri="{FF2B5EF4-FFF2-40B4-BE49-F238E27FC236}">
                <a16:creationId xmlns:a16="http://schemas.microsoft.com/office/drawing/2014/main" id="{47746EFC-4311-B648-82EA-47B47783B457}"/>
              </a:ext>
            </a:extLst>
          </p:cNvPr>
          <p:cNvPicPr>
            <a:picLocks noChangeAspect="1"/>
          </p:cNvPicPr>
          <p:nvPr/>
        </p:nvPicPr>
        <p:blipFill rotWithShape="1">
          <a:blip r:embed="rId3"/>
          <a:srcRect t="1693" b="1693"/>
          <a:stretch/>
        </p:blipFill>
        <p:spPr bwMode="auto">
          <a:xfrm>
            <a:off x="8414752" y="1083104"/>
            <a:ext cx="3082563" cy="4498650"/>
          </a:xfrm>
          <a:prstGeom prst="rect">
            <a:avLst/>
          </a:prstGeom>
          <a:noFill/>
          <a:ln>
            <a:noFill/>
          </a:ln>
        </p:spPr>
      </p:pic>
    </p:spTree>
    <p:extLst>
      <p:ext uri="{BB962C8B-B14F-4D97-AF65-F5344CB8AC3E}">
        <p14:creationId xmlns:p14="http://schemas.microsoft.com/office/powerpoint/2010/main" val="1688869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9D296-826C-02F9-C2B7-F087C853C5E5}"/>
              </a:ext>
            </a:extLst>
          </p:cNvPr>
          <p:cNvSpPr txBox="1"/>
          <p:nvPr/>
        </p:nvSpPr>
        <p:spPr>
          <a:xfrm>
            <a:off x="694685" y="467787"/>
            <a:ext cx="6653607" cy="646331"/>
          </a:xfrm>
          <a:prstGeom prst="rect">
            <a:avLst/>
          </a:prstGeom>
          <a:noFill/>
        </p:spPr>
        <p:txBody>
          <a:bodyPr wrap="square" lIns="91440" tIns="45720" rIns="91440" bIns="45720" rtlCol="0" anchor="t">
            <a:spAutoFit/>
          </a:bodyPr>
          <a:lstStyle/>
          <a:p>
            <a:r>
              <a:rPr lang="en-IE" sz="3600">
                <a:solidFill>
                  <a:srgbClr val="000000"/>
                </a:solidFill>
              </a:rPr>
              <a:t>How to avoid Miscommunication</a:t>
            </a:r>
          </a:p>
        </p:txBody>
      </p:sp>
      <p:sp>
        <p:nvSpPr>
          <p:cNvPr id="3" name="Text Placeholder 4">
            <a:extLst>
              <a:ext uri="{FF2B5EF4-FFF2-40B4-BE49-F238E27FC236}">
                <a16:creationId xmlns:a16="http://schemas.microsoft.com/office/drawing/2014/main" id="{96969AC9-9CAD-AC80-96F3-A670A6B0C392}"/>
              </a:ext>
            </a:extLst>
          </p:cNvPr>
          <p:cNvSpPr>
            <a:spLocks noGrp="1"/>
          </p:cNvSpPr>
          <p:nvPr>
            <p:ph type="body" sz="quarter" idx="18"/>
          </p:nvPr>
        </p:nvSpPr>
        <p:spPr>
          <a:xfrm>
            <a:off x="798381" y="1835095"/>
            <a:ext cx="10595237" cy="3995028"/>
          </a:xfrm>
        </p:spPr>
        <p:txBody>
          <a:bodyPr lIns="91440" tIns="45720" rIns="91440" bIns="45720" anchor="t"/>
          <a:lstStyle/>
          <a:p>
            <a:pPr marL="0" indent="0"/>
            <a:r>
              <a:rPr lang="en-GB" b="1" dirty="0"/>
              <a:t>T</a:t>
            </a:r>
            <a:r>
              <a:rPr lang="en-US" b="1" dirty="0" err="1"/>
              <a:t>ake</a:t>
            </a:r>
            <a:r>
              <a:rPr lang="en-US" b="1" dirty="0"/>
              <a:t> time to understand as you try to be understood. </a:t>
            </a:r>
          </a:p>
          <a:p>
            <a:pPr marL="342900" indent="-342900">
              <a:buBlip>
                <a:blip r:embed="rId2"/>
              </a:buBlip>
            </a:pPr>
            <a:r>
              <a:rPr lang="en-US" dirty="0"/>
              <a:t>In the rush to express yourself, it’s easy to forget that communication is a two-way street. Be open to what the other person might say.</a:t>
            </a:r>
          </a:p>
          <a:p>
            <a:pPr marL="0" indent="0"/>
            <a:br>
              <a:rPr lang="en-US" dirty="0"/>
            </a:br>
            <a:r>
              <a:rPr lang="en-US" b="1" dirty="0"/>
              <a:t>Be aware of your personal perceptual filter.</a:t>
            </a:r>
          </a:p>
          <a:p>
            <a:pPr marL="342900" indent="-342900">
              <a:buBlip>
                <a:blip r:embed="rId2"/>
              </a:buBlip>
            </a:pPr>
            <a:r>
              <a:rPr lang="en-US" dirty="0"/>
              <a:t>Elements of your experience, including your culture, community and family influence how you see the world. Say, ”This is how I see the problem, but how do you see it?” Don’t assume that your perception is the objective truth. That will help you work towards sharing a dialogue with others. To reach a common understanding together</a:t>
            </a:r>
          </a:p>
          <a:p>
            <a:pPr marL="342900" indent="-342900">
              <a:buBlip>
                <a:blip r:embed="rId2"/>
              </a:buBlip>
            </a:pPr>
            <a:endParaRPr lang="en-GB" dirty="0"/>
          </a:p>
        </p:txBody>
      </p:sp>
    </p:spTree>
    <p:extLst>
      <p:ext uri="{BB962C8B-B14F-4D97-AF65-F5344CB8AC3E}">
        <p14:creationId xmlns:p14="http://schemas.microsoft.com/office/powerpoint/2010/main" val="2176026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8358" y="2067560"/>
            <a:ext cx="4867011" cy="3025975"/>
          </a:xfrm>
        </p:spPr>
        <p:txBody>
          <a:bodyPr lIns="91440" tIns="45720" rIns="91440" bIns="45720" anchor="t"/>
          <a:lstStyle/>
          <a:p>
            <a:pPr marL="342900" indent="-342900">
              <a:buBlip>
                <a:blip r:embed="rId3"/>
              </a:buBlip>
            </a:pPr>
            <a:r>
              <a:rPr lang="en-GB" dirty="0"/>
              <a:t>External communication includes the communication between an organisation and its stakeholders outside the company such as customers, suppliers, intermediaries, investors, or society in general (</a:t>
            </a:r>
            <a:r>
              <a:rPr lang="en-GB" dirty="0" err="1"/>
              <a:t>Kuşçu</a:t>
            </a:r>
            <a:r>
              <a:rPr lang="en-GB" dirty="0"/>
              <a:t>, 2020).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External communication</a:t>
            </a:r>
            <a:endParaRPr lang="en-US"/>
          </a:p>
        </p:txBody>
      </p:sp>
      <p:pic>
        <p:nvPicPr>
          <p:cNvPr id="6" name="Picture Placeholder 5">
            <a:extLst>
              <a:ext uri="{FF2B5EF4-FFF2-40B4-BE49-F238E27FC236}">
                <a16:creationId xmlns:a16="http://schemas.microsoft.com/office/drawing/2014/main" id="{54BAD99D-74C5-D591-99D2-7118BB7B21DA}"/>
              </a:ext>
            </a:extLst>
          </p:cNvPr>
          <p:cNvPicPr>
            <a:picLocks noGrp="1" noChangeAspect="1"/>
          </p:cNvPicPr>
          <p:nvPr>
            <p:ph type="pic" sz="quarter" idx="42"/>
          </p:nvPr>
        </p:nvPicPr>
        <p:blipFill>
          <a:blip r:embed="rId4"/>
          <a:srcRect t="3456" b="3456"/>
          <a:stretch/>
        </p:blipFill>
        <p:spPr/>
      </p:pic>
    </p:spTree>
    <p:extLst>
      <p:ext uri="{BB962C8B-B14F-4D97-AF65-F5344CB8AC3E}">
        <p14:creationId xmlns:p14="http://schemas.microsoft.com/office/powerpoint/2010/main" val="4088731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8358" y="2067560"/>
            <a:ext cx="4867011" cy="3025975"/>
          </a:xfrm>
        </p:spPr>
        <p:txBody>
          <a:bodyPr lIns="91440" tIns="45720" rIns="91440" bIns="45720" anchor="t"/>
          <a:lstStyle/>
          <a:p>
            <a:pPr marL="342900" indent="-342900">
              <a:buBlip>
                <a:blip r:embed="rId3"/>
              </a:buBlip>
            </a:pPr>
            <a:r>
              <a:rPr lang="en-GB" dirty="0"/>
              <a:t>The ways external communication has evolved represent the irruption of digital transformation.</a:t>
            </a:r>
          </a:p>
          <a:p>
            <a:pPr marL="342900" indent="-342900">
              <a:buBlip>
                <a:blip r:embed="rId3"/>
              </a:buBlip>
            </a:pPr>
            <a:r>
              <a:rPr lang="en-GB" dirty="0"/>
              <a:t>Understanding new ways of communication will lead to the development of better strategies to reach the target audience. </a:t>
            </a:r>
            <a:endParaRPr lang="en-GB" dirty="0">
              <a:cs typeface="Calibri"/>
            </a:endParaRPr>
          </a:p>
          <a:p>
            <a:pPr marL="342900" indent="-342900">
              <a:buBlip>
                <a:blip r:embed="rId3"/>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External communication</a:t>
            </a:r>
            <a:endParaRPr lang="en-US" dirty="0"/>
          </a:p>
        </p:txBody>
      </p:sp>
      <p:pic>
        <p:nvPicPr>
          <p:cNvPr id="6" name="Picture Placeholder 5">
            <a:extLst>
              <a:ext uri="{FF2B5EF4-FFF2-40B4-BE49-F238E27FC236}">
                <a16:creationId xmlns:a16="http://schemas.microsoft.com/office/drawing/2014/main" id="{D2525F98-1A8F-D321-B877-AF468ADC4E56}"/>
              </a:ext>
            </a:extLst>
          </p:cNvPr>
          <p:cNvPicPr>
            <a:picLocks noGrp="1" noChangeAspect="1"/>
          </p:cNvPicPr>
          <p:nvPr>
            <p:ph type="pic" sz="quarter" idx="42"/>
          </p:nvPr>
        </p:nvPicPr>
        <p:blipFill>
          <a:blip r:embed="rId4"/>
          <a:srcRect t="1649" b="1649"/>
          <a:stretch/>
        </p:blipFill>
        <p:spPr/>
      </p:pic>
    </p:spTree>
    <p:extLst>
      <p:ext uri="{BB962C8B-B14F-4D97-AF65-F5344CB8AC3E}">
        <p14:creationId xmlns:p14="http://schemas.microsoft.com/office/powerpoint/2010/main" val="2909927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1EB0C-C202-EA5C-A0D6-B6DF05D0AAFC}"/>
              </a:ext>
            </a:extLst>
          </p:cNvPr>
          <p:cNvSpPr>
            <a:spLocks noGrp="1"/>
          </p:cNvSpPr>
          <p:nvPr>
            <p:ph type="body" sz="quarter" idx="18"/>
          </p:nvPr>
        </p:nvSpPr>
        <p:spPr>
          <a:xfrm>
            <a:off x="898357" y="2319301"/>
            <a:ext cx="5197643" cy="3291086"/>
          </a:xfrm>
        </p:spPr>
        <p:txBody>
          <a:bodyPr/>
          <a:lstStyle/>
          <a:p>
            <a:pPr marL="342900" indent="-342900">
              <a:buClr>
                <a:schemeClr val="accent2"/>
              </a:buClr>
              <a:buFont typeface="Arial" panose="020B0604020202020204" pitchFamily="34" charset="0"/>
              <a:buChar char="•"/>
            </a:pPr>
            <a:endParaRPr lang="en-GB"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Tracking what is working is important to assess the strategies and consequently, find any gaps during the communication process. </a:t>
            </a:r>
          </a:p>
          <a:p>
            <a:pPr marL="0" indent="0">
              <a:buClr>
                <a:schemeClr val="accent2"/>
              </a:buClr>
            </a:pPr>
            <a:endParaRPr lang="en-GB" dirty="0"/>
          </a:p>
          <a:p>
            <a:endParaRPr lang="en-ZA" dirty="0"/>
          </a:p>
        </p:txBody>
      </p:sp>
      <p:sp>
        <p:nvSpPr>
          <p:cNvPr id="3" name="Text Placeholder 2">
            <a:extLst>
              <a:ext uri="{FF2B5EF4-FFF2-40B4-BE49-F238E27FC236}">
                <a16:creationId xmlns:a16="http://schemas.microsoft.com/office/drawing/2014/main" id="{D2E4EF8E-B41A-C805-C6C8-B6C5931CB619}"/>
              </a:ext>
            </a:extLst>
          </p:cNvPr>
          <p:cNvSpPr>
            <a:spLocks noGrp="1"/>
          </p:cNvSpPr>
          <p:nvPr>
            <p:ph type="body" sz="quarter" idx="16"/>
          </p:nvPr>
        </p:nvSpPr>
        <p:spPr/>
        <p:txBody>
          <a:bodyPr/>
          <a:lstStyle/>
          <a:p>
            <a:r>
              <a:rPr lang="en-ZA" dirty="0"/>
              <a:t>Tips for Better External Communication</a:t>
            </a:r>
          </a:p>
        </p:txBody>
      </p:sp>
      <p:pic>
        <p:nvPicPr>
          <p:cNvPr id="5" name="Picture Placeholder 4">
            <a:extLst>
              <a:ext uri="{FF2B5EF4-FFF2-40B4-BE49-F238E27FC236}">
                <a16:creationId xmlns:a16="http://schemas.microsoft.com/office/drawing/2014/main" id="{2D865FE4-D837-E6D2-FAA5-7BF27517C95B}"/>
              </a:ext>
            </a:extLst>
          </p:cNvPr>
          <p:cNvPicPr>
            <a:picLocks noGrp="1" noChangeAspect="1"/>
          </p:cNvPicPr>
          <p:nvPr>
            <p:ph type="pic" sz="quarter" idx="10"/>
          </p:nvPr>
        </p:nvPicPr>
        <p:blipFill rotWithShape="1">
          <a:blip r:embed="rId3"/>
          <a:srcRect t="129" b="5346"/>
          <a:stretch/>
        </p:blipFill>
        <p:spPr>
          <a:xfrm>
            <a:off x="7061200" y="1201447"/>
            <a:ext cx="5130800" cy="3913188"/>
          </a:xfrm>
          <a:prstGeom prst="rect">
            <a:avLst/>
          </a:prstGeom>
        </p:spPr>
      </p:pic>
    </p:spTree>
    <p:extLst>
      <p:ext uri="{BB962C8B-B14F-4D97-AF65-F5344CB8AC3E}">
        <p14:creationId xmlns:p14="http://schemas.microsoft.com/office/powerpoint/2010/main" val="1810518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1EB0C-C202-EA5C-A0D6-B6DF05D0AAFC}"/>
              </a:ext>
            </a:extLst>
          </p:cNvPr>
          <p:cNvSpPr>
            <a:spLocks noGrp="1"/>
          </p:cNvSpPr>
          <p:nvPr>
            <p:ph type="body" sz="quarter" idx="18"/>
          </p:nvPr>
        </p:nvSpPr>
        <p:spPr>
          <a:xfrm>
            <a:off x="898357" y="2319301"/>
            <a:ext cx="5197643" cy="3291086"/>
          </a:xfrm>
        </p:spPr>
        <p:txBody>
          <a:bodyPr/>
          <a:lstStyle/>
          <a:p>
            <a:pPr marL="342900" indent="-342900">
              <a:buClr>
                <a:schemeClr val="accent2"/>
              </a:buClr>
              <a:buFont typeface="Arial" panose="020B0604020202020204" pitchFamily="34" charset="0"/>
              <a:buChar char="•"/>
            </a:pPr>
            <a:endParaRPr lang="en-GB"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Layouts build consistency to the image of your company and workers, a good design might be linked with the branding awareness of your organization.</a:t>
            </a:r>
          </a:p>
          <a:p>
            <a:pPr marL="0" indent="0">
              <a:buClr>
                <a:schemeClr val="accent2"/>
              </a:buClr>
            </a:pPr>
            <a:endParaRPr lang="en-GB" dirty="0"/>
          </a:p>
          <a:p>
            <a:endParaRPr lang="en-ZA" dirty="0"/>
          </a:p>
        </p:txBody>
      </p:sp>
      <p:sp>
        <p:nvSpPr>
          <p:cNvPr id="3" name="Text Placeholder 2">
            <a:extLst>
              <a:ext uri="{FF2B5EF4-FFF2-40B4-BE49-F238E27FC236}">
                <a16:creationId xmlns:a16="http://schemas.microsoft.com/office/drawing/2014/main" id="{D2E4EF8E-B41A-C805-C6C8-B6C5931CB619}"/>
              </a:ext>
            </a:extLst>
          </p:cNvPr>
          <p:cNvSpPr>
            <a:spLocks noGrp="1"/>
          </p:cNvSpPr>
          <p:nvPr>
            <p:ph type="body" sz="quarter" idx="16"/>
          </p:nvPr>
        </p:nvSpPr>
        <p:spPr/>
        <p:txBody>
          <a:bodyPr/>
          <a:lstStyle/>
          <a:p>
            <a:r>
              <a:rPr lang="en-ZA" dirty="0"/>
              <a:t>Tips for Better External Communication</a:t>
            </a:r>
          </a:p>
        </p:txBody>
      </p:sp>
      <p:pic>
        <p:nvPicPr>
          <p:cNvPr id="5" name="Picture Placeholder 4">
            <a:extLst>
              <a:ext uri="{FF2B5EF4-FFF2-40B4-BE49-F238E27FC236}">
                <a16:creationId xmlns:a16="http://schemas.microsoft.com/office/drawing/2014/main" id="{2D865FE4-D837-E6D2-FAA5-7BF27517C95B}"/>
              </a:ext>
            </a:extLst>
          </p:cNvPr>
          <p:cNvPicPr>
            <a:picLocks noGrp="1" noChangeAspect="1"/>
          </p:cNvPicPr>
          <p:nvPr>
            <p:ph type="pic" sz="quarter" idx="10"/>
          </p:nvPr>
        </p:nvPicPr>
        <p:blipFill rotWithShape="1">
          <a:blip r:embed="rId3"/>
          <a:srcRect t="129" b="5346"/>
          <a:stretch/>
        </p:blipFill>
        <p:spPr>
          <a:xfrm>
            <a:off x="7061200" y="1201447"/>
            <a:ext cx="5130800" cy="3913188"/>
          </a:xfrm>
          <a:prstGeom prst="rect">
            <a:avLst/>
          </a:prstGeom>
        </p:spPr>
      </p:pic>
    </p:spTree>
    <p:extLst>
      <p:ext uri="{BB962C8B-B14F-4D97-AF65-F5344CB8AC3E}">
        <p14:creationId xmlns:p14="http://schemas.microsoft.com/office/powerpoint/2010/main" val="1040703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1EB0C-C202-EA5C-A0D6-B6DF05D0AAFC}"/>
              </a:ext>
            </a:extLst>
          </p:cNvPr>
          <p:cNvSpPr>
            <a:spLocks noGrp="1"/>
          </p:cNvSpPr>
          <p:nvPr>
            <p:ph type="body" sz="quarter" idx="18"/>
          </p:nvPr>
        </p:nvSpPr>
        <p:spPr>
          <a:xfrm>
            <a:off x="898357" y="1774555"/>
            <a:ext cx="5197643" cy="3291086"/>
          </a:xfrm>
        </p:spPr>
        <p:txBody>
          <a:bodyPr/>
          <a:lstStyle/>
          <a:p>
            <a:pPr marL="342900" indent="-342900">
              <a:buClr>
                <a:schemeClr val="accent2"/>
              </a:buClr>
              <a:buFont typeface="Arial" panose="020B0604020202020204" pitchFamily="34" charset="0"/>
              <a:buChar char="•"/>
            </a:pPr>
            <a:endParaRPr lang="en-GB"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Interactive content is an easy way to see if the target audience is engaged and takes action to obtain more information about the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organisation</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In addition, do not be afraid of asking for suggestions on how to improve the communication process within your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organisation</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indent="0">
              <a:buClr>
                <a:schemeClr val="accent2"/>
              </a:buClr>
            </a:pPr>
            <a:endParaRPr lang="en-GB" dirty="0"/>
          </a:p>
          <a:p>
            <a:endParaRPr lang="en-ZA" dirty="0"/>
          </a:p>
        </p:txBody>
      </p:sp>
      <p:sp>
        <p:nvSpPr>
          <p:cNvPr id="3" name="Text Placeholder 2">
            <a:extLst>
              <a:ext uri="{FF2B5EF4-FFF2-40B4-BE49-F238E27FC236}">
                <a16:creationId xmlns:a16="http://schemas.microsoft.com/office/drawing/2014/main" id="{D2E4EF8E-B41A-C805-C6C8-B6C5931CB619}"/>
              </a:ext>
            </a:extLst>
          </p:cNvPr>
          <p:cNvSpPr>
            <a:spLocks noGrp="1"/>
          </p:cNvSpPr>
          <p:nvPr>
            <p:ph type="body" sz="quarter" idx="16"/>
          </p:nvPr>
        </p:nvSpPr>
        <p:spPr/>
        <p:txBody>
          <a:bodyPr/>
          <a:lstStyle/>
          <a:p>
            <a:r>
              <a:rPr lang="en-ZA" dirty="0"/>
              <a:t>Tips for Better External Communication</a:t>
            </a:r>
          </a:p>
        </p:txBody>
      </p:sp>
      <p:pic>
        <p:nvPicPr>
          <p:cNvPr id="5" name="Picture Placeholder 4">
            <a:extLst>
              <a:ext uri="{FF2B5EF4-FFF2-40B4-BE49-F238E27FC236}">
                <a16:creationId xmlns:a16="http://schemas.microsoft.com/office/drawing/2014/main" id="{2D865FE4-D837-E6D2-FAA5-7BF27517C95B}"/>
              </a:ext>
            </a:extLst>
          </p:cNvPr>
          <p:cNvPicPr>
            <a:picLocks noGrp="1" noChangeAspect="1"/>
          </p:cNvPicPr>
          <p:nvPr>
            <p:ph type="pic" sz="quarter" idx="10"/>
          </p:nvPr>
        </p:nvPicPr>
        <p:blipFill rotWithShape="1">
          <a:blip r:embed="rId3"/>
          <a:srcRect t="129" b="5346"/>
          <a:stretch/>
        </p:blipFill>
        <p:spPr>
          <a:xfrm>
            <a:off x="7061200" y="1201447"/>
            <a:ext cx="5130800" cy="3913188"/>
          </a:xfrm>
          <a:prstGeom prst="rect">
            <a:avLst/>
          </a:prstGeom>
        </p:spPr>
      </p:pic>
    </p:spTree>
    <p:extLst>
      <p:ext uri="{BB962C8B-B14F-4D97-AF65-F5344CB8AC3E}">
        <p14:creationId xmlns:p14="http://schemas.microsoft.com/office/powerpoint/2010/main" val="3366806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en-US" b="1">
                <a:solidFill>
                  <a:schemeClr val="accent2"/>
                </a:solidFill>
              </a:rPr>
              <a:t>Learning Goal:</a:t>
            </a:r>
          </a:p>
          <a:p>
            <a:pPr marL="342900" indent="-342900">
              <a:buBlip>
                <a:blip r:embed="rId2"/>
              </a:buBlip>
            </a:pPr>
            <a:endParaRPr lang="en-US"/>
          </a:p>
          <a:p>
            <a:pPr marL="342900" indent="-342900">
              <a:buClr>
                <a:schemeClr val="accent2"/>
              </a:buClr>
              <a:buFont typeface="Arial" panose="020B0604020202020204" pitchFamily="34" charset="0"/>
              <a:buChar char="•"/>
            </a:pPr>
            <a:r>
              <a:rPr lang="en-US"/>
              <a:t>Learners will understand which appropriate digital communication means should be used for given context, as well as how to </a:t>
            </a:r>
            <a:r>
              <a:rPr lang="en-GB"/>
              <a:t>interact through a variety of digital technologies</a:t>
            </a:r>
            <a:r>
              <a:rPr lang="en-US"/>
              <a:t>. </a:t>
            </a:r>
          </a:p>
          <a:p>
            <a:pPr marL="0" indent="0">
              <a:buClr>
                <a:schemeClr val="accent2"/>
              </a:buClr>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t>Instructional &amp; Learning Objectives</a:t>
            </a:r>
          </a:p>
          <a:p>
            <a:endParaRPr lang="en-US"/>
          </a:p>
        </p:txBody>
      </p:sp>
    </p:spTree>
    <p:extLst>
      <p:ext uri="{BB962C8B-B14F-4D97-AF65-F5344CB8AC3E}">
        <p14:creationId xmlns:p14="http://schemas.microsoft.com/office/powerpoint/2010/main" val="1207233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1EB0C-C202-EA5C-A0D6-B6DF05D0AAFC}"/>
              </a:ext>
            </a:extLst>
          </p:cNvPr>
          <p:cNvSpPr>
            <a:spLocks noGrp="1"/>
          </p:cNvSpPr>
          <p:nvPr>
            <p:ph type="body" sz="quarter" idx="18"/>
          </p:nvPr>
        </p:nvSpPr>
        <p:spPr>
          <a:xfrm>
            <a:off x="898357" y="2319301"/>
            <a:ext cx="5197643" cy="3291086"/>
          </a:xfrm>
        </p:spPr>
        <p:txBody>
          <a:bodyPr/>
          <a:lstStyle/>
          <a:p>
            <a:pPr marL="342900" indent="-342900">
              <a:buClr>
                <a:schemeClr val="accent2"/>
              </a:buClr>
              <a:buFont typeface="Arial" panose="020B0604020202020204" pitchFamily="34" charset="0"/>
              <a:buChar char="•"/>
            </a:pPr>
            <a:endParaRPr lang="en-GB"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Whether it is internally or externally, the feedback received might open new doors for innovating and developing new ways of communication. </a:t>
            </a:r>
          </a:p>
          <a:p>
            <a:pPr marL="0" indent="0">
              <a:buClr>
                <a:schemeClr val="accent2"/>
              </a:buClr>
            </a:pPr>
            <a:endParaRPr lang="en-GB" dirty="0"/>
          </a:p>
          <a:p>
            <a:endParaRPr lang="en-ZA" dirty="0"/>
          </a:p>
        </p:txBody>
      </p:sp>
      <p:sp>
        <p:nvSpPr>
          <p:cNvPr id="3" name="Text Placeholder 2">
            <a:extLst>
              <a:ext uri="{FF2B5EF4-FFF2-40B4-BE49-F238E27FC236}">
                <a16:creationId xmlns:a16="http://schemas.microsoft.com/office/drawing/2014/main" id="{D2E4EF8E-B41A-C805-C6C8-B6C5931CB619}"/>
              </a:ext>
            </a:extLst>
          </p:cNvPr>
          <p:cNvSpPr>
            <a:spLocks noGrp="1"/>
          </p:cNvSpPr>
          <p:nvPr>
            <p:ph type="body" sz="quarter" idx="16"/>
          </p:nvPr>
        </p:nvSpPr>
        <p:spPr/>
        <p:txBody>
          <a:bodyPr/>
          <a:lstStyle/>
          <a:p>
            <a:r>
              <a:rPr lang="en-ZA" dirty="0"/>
              <a:t>Tips for Better External Communication</a:t>
            </a:r>
          </a:p>
        </p:txBody>
      </p:sp>
      <p:pic>
        <p:nvPicPr>
          <p:cNvPr id="5" name="Picture Placeholder 4">
            <a:extLst>
              <a:ext uri="{FF2B5EF4-FFF2-40B4-BE49-F238E27FC236}">
                <a16:creationId xmlns:a16="http://schemas.microsoft.com/office/drawing/2014/main" id="{2D865FE4-D837-E6D2-FAA5-7BF27517C95B}"/>
              </a:ext>
            </a:extLst>
          </p:cNvPr>
          <p:cNvPicPr>
            <a:picLocks noGrp="1" noChangeAspect="1"/>
          </p:cNvPicPr>
          <p:nvPr>
            <p:ph type="pic" sz="quarter" idx="10"/>
          </p:nvPr>
        </p:nvPicPr>
        <p:blipFill rotWithShape="1">
          <a:blip r:embed="rId3"/>
          <a:srcRect t="129" b="5346"/>
          <a:stretch/>
        </p:blipFill>
        <p:spPr>
          <a:xfrm>
            <a:off x="7061200" y="1201447"/>
            <a:ext cx="5130800" cy="3913188"/>
          </a:xfrm>
          <a:prstGeom prst="rect">
            <a:avLst/>
          </a:prstGeom>
        </p:spPr>
      </p:pic>
    </p:spTree>
    <p:extLst>
      <p:ext uri="{BB962C8B-B14F-4D97-AF65-F5344CB8AC3E}">
        <p14:creationId xmlns:p14="http://schemas.microsoft.com/office/powerpoint/2010/main" val="2922700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GB"/>
              <a:t>“If your actions inspire others to dream more, learn more, do more and become more, you are a leader.”</a:t>
            </a:r>
          </a:p>
          <a:p>
            <a:endParaRPr lang="en-US"/>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IE" sz="2200" b="1" i="0"/>
              <a:t>John Quincy Adams</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Teacher pointing at laptop screen to young student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31061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a:t>Inbound Marketing</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02</a:t>
            </a:r>
          </a:p>
        </p:txBody>
      </p:sp>
    </p:spTree>
    <p:extLst>
      <p:ext uri="{BB962C8B-B14F-4D97-AF65-F5344CB8AC3E}">
        <p14:creationId xmlns:p14="http://schemas.microsoft.com/office/powerpoint/2010/main" val="2741934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37302"/>
            <a:ext cx="10595237" cy="3995028"/>
          </a:xfrm>
        </p:spPr>
        <p:txBody>
          <a:bodyPr/>
          <a:lstStyle/>
          <a:p>
            <a:pPr marL="342900" indent="-342900">
              <a:buBlip>
                <a:blip r:embed="rId3"/>
              </a:buBlip>
            </a:pPr>
            <a:r>
              <a:rPr lang="en-GB"/>
              <a:t>In the previous section we discussed how organisational communication can be divided into external and internal communication </a:t>
            </a:r>
          </a:p>
          <a:p>
            <a:pPr marL="342900" indent="-342900">
              <a:buBlip>
                <a:blip r:embed="rId3"/>
              </a:buBlip>
            </a:pPr>
            <a:r>
              <a:rPr lang="en-GB"/>
              <a:t>External communication is essential for the non-profit sector, both for communicating with your service users or beneficiaries and for linking your cause with donors</a:t>
            </a:r>
          </a:p>
          <a:p>
            <a:pPr marL="342900" indent="-342900">
              <a:buBlip>
                <a:blip r:embed="rId3"/>
              </a:buBlip>
            </a:pPr>
            <a:r>
              <a:rPr lang="en-US"/>
              <a:t>Types of external communication include, public relations, personal selling, customer service, and corporate communication but for this module, digital Marketing is the key part we will focus on </a:t>
            </a:r>
            <a:endParaRPr lang="en-GB"/>
          </a:p>
          <a:p>
            <a:pPr marL="342900" indent="-342900">
              <a:buBlip>
                <a:blip r:embed="rId3"/>
              </a:buBlip>
            </a:pPr>
            <a:r>
              <a:rPr lang="en-US" b="1"/>
              <a:t>Nonprofit marketing </a:t>
            </a:r>
            <a:r>
              <a:rPr lang="en-US"/>
              <a:t>is the use of marketing tactics and strategies to amplify an organization's cause and mission, solicit donations, and attract volunteers and supporters.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47741"/>
            <a:ext cx="10595237" cy="803654"/>
          </a:xfrm>
        </p:spPr>
        <p:txBody>
          <a:bodyPr/>
          <a:lstStyle/>
          <a:p>
            <a:r>
              <a:rPr lang="en-GB"/>
              <a:t>Marketing in the Non-Profit Sector </a:t>
            </a:r>
          </a:p>
        </p:txBody>
      </p:sp>
    </p:spTree>
    <p:extLst>
      <p:ext uri="{BB962C8B-B14F-4D97-AF65-F5344CB8AC3E}">
        <p14:creationId xmlns:p14="http://schemas.microsoft.com/office/powerpoint/2010/main" val="2557221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B3508B4-1418-B483-A63F-E1FEAED08851}"/>
              </a:ext>
            </a:extLst>
          </p:cNvPr>
          <p:cNvSpPr>
            <a:spLocks noGrp="1"/>
          </p:cNvSpPr>
          <p:nvPr>
            <p:ph type="body" sz="quarter" idx="18"/>
          </p:nvPr>
        </p:nvSpPr>
        <p:spPr/>
        <p:txBody>
          <a:bodyPr/>
          <a:lstStyle/>
          <a:p>
            <a:r>
              <a:rPr lang="en-IE"/>
              <a:t>Traditionally Marketing followed a linear model and was focused on reaching out directly to your Target Group </a:t>
            </a:r>
          </a:p>
          <a:p>
            <a:r>
              <a:rPr lang="en-IE"/>
              <a:t>In the Digital World Inbound Marketing has become much more prevalent </a:t>
            </a:r>
          </a:p>
        </p:txBody>
      </p:sp>
      <p:sp>
        <p:nvSpPr>
          <p:cNvPr id="7" name="Text Placeholder 6">
            <a:extLst>
              <a:ext uri="{FF2B5EF4-FFF2-40B4-BE49-F238E27FC236}">
                <a16:creationId xmlns:a16="http://schemas.microsoft.com/office/drawing/2014/main" id="{0B69EF66-84AB-B968-BCBA-D81134D0A7E9}"/>
              </a:ext>
            </a:extLst>
          </p:cNvPr>
          <p:cNvSpPr>
            <a:spLocks noGrp="1"/>
          </p:cNvSpPr>
          <p:nvPr>
            <p:ph type="body" sz="quarter" idx="16"/>
          </p:nvPr>
        </p:nvSpPr>
        <p:spPr/>
        <p:txBody>
          <a:bodyPr/>
          <a:lstStyle/>
          <a:p>
            <a:r>
              <a:rPr lang="en-IE"/>
              <a:t>Inbound vs Outbound Marketing </a:t>
            </a:r>
          </a:p>
        </p:txBody>
      </p:sp>
      <p:graphicFrame>
        <p:nvGraphicFramePr>
          <p:cNvPr id="9" name="Diagram 8">
            <a:extLst>
              <a:ext uri="{FF2B5EF4-FFF2-40B4-BE49-F238E27FC236}">
                <a16:creationId xmlns:a16="http://schemas.microsoft.com/office/drawing/2014/main" id="{4A71AF81-26FF-A319-AEC5-693581A9FD61}"/>
              </a:ext>
            </a:extLst>
          </p:cNvPr>
          <p:cNvGraphicFramePr/>
          <p:nvPr>
            <p:extLst>
              <p:ext uri="{D42A27DB-BD31-4B8C-83A1-F6EECF244321}">
                <p14:modId xmlns:p14="http://schemas.microsoft.com/office/powerpoint/2010/main" val="2812334146"/>
              </p:ext>
            </p:extLst>
          </p:nvPr>
        </p:nvGraphicFramePr>
        <p:xfrm>
          <a:off x="4647610" y="815359"/>
          <a:ext cx="9238512" cy="4756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2750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601175"/>
            <a:ext cx="10595237" cy="3995028"/>
          </a:xfrm>
        </p:spPr>
        <p:txBody>
          <a:bodyPr/>
          <a:lstStyle/>
          <a:p>
            <a:pPr marL="342900" indent="-342900">
              <a:buBlip>
                <a:blip r:embed="rId3"/>
              </a:buBlip>
            </a:pPr>
            <a:r>
              <a:rPr lang="en-US" b="1"/>
              <a:t>Inbound Marketing</a:t>
            </a:r>
            <a:r>
              <a:rPr lang="en-US"/>
              <a:t>: Focuses on attracting potential customers or donors through unpaid promotion and content marketing, such as SEO, social media, blogging, and producing valuable content. It aims to draw leads in a natural and non-intrusive way, fostering engagement and building relationships.</a:t>
            </a:r>
            <a:endParaRPr lang="en-GB"/>
          </a:p>
          <a:p>
            <a:pPr marL="342900" indent="-342900">
              <a:buBlip>
                <a:blip r:embed="rId3"/>
              </a:buBlip>
            </a:pPr>
            <a:r>
              <a:rPr lang="en-US" b="1"/>
              <a:t>Outbound Marketing: </a:t>
            </a:r>
            <a:r>
              <a:rPr lang="en-US"/>
              <a:t>Relies on paid methods to "buy" the attention of potential leads through tactics like paid advertising, press releases, and dedicated sales teams. It interrupts the target audience's normal browsing or reading experience and is often considered intrusive.</a:t>
            </a:r>
          </a:p>
          <a:p>
            <a:pPr marL="342900" indent="-342900">
              <a:buBlip>
                <a:blip r:embed="rId3"/>
              </a:buBlip>
            </a:pPr>
            <a:r>
              <a:rPr lang="en-US" b="1"/>
              <a:t>Key Difference</a:t>
            </a:r>
            <a:r>
              <a:rPr lang="en-US"/>
              <a:t>: Inbound marketing is about attracting leads organically by providing value and building connections, while outbound marketing seeks to reach leads through paid advertising and direct outreach, often interrupting their experience.</a:t>
            </a:r>
          </a:p>
          <a:p>
            <a:pPr marL="342900" indent="-342900">
              <a:buBlip>
                <a:blip r:embed="rId3"/>
              </a:buBlip>
            </a:pPr>
            <a:endParaRPr lang="en-US"/>
          </a:p>
          <a:p>
            <a:pPr marL="342900" indent="-342900">
              <a:buBlip>
                <a:blip r:embed="rId3"/>
              </a:buBlip>
            </a:pPr>
            <a:endParaRPr lang="en-US"/>
          </a:p>
          <a:p>
            <a:pPr marL="342900" indent="-342900">
              <a:buBlip>
                <a:blip r:embed="rId3"/>
              </a:buBlip>
            </a:pPr>
            <a:endParaRPr lang="en-US"/>
          </a:p>
          <a:p>
            <a:pPr marL="342900" indent="-342900">
              <a:buBlip>
                <a:blip r:embed="rId3"/>
              </a:buBlip>
            </a:pPr>
            <a:endParaRPr lang="en-US"/>
          </a:p>
          <a:p>
            <a:pPr marL="342900" indent="-342900">
              <a:buBlip>
                <a:blip r:embed="rId3"/>
              </a:buBlip>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Inbound vs Outbound Marketing </a:t>
            </a:r>
          </a:p>
        </p:txBody>
      </p:sp>
    </p:spTree>
    <p:extLst>
      <p:ext uri="{BB962C8B-B14F-4D97-AF65-F5344CB8AC3E}">
        <p14:creationId xmlns:p14="http://schemas.microsoft.com/office/powerpoint/2010/main" val="943806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37379"/>
            <a:ext cx="10595237" cy="3995028"/>
          </a:xfrm>
        </p:spPr>
        <p:txBody>
          <a:bodyPr/>
          <a:lstStyle/>
          <a:p>
            <a:pPr marL="0" indent="0"/>
            <a:r>
              <a:rPr lang="en-GB"/>
              <a:t>For many Non-profits, we’re focused on our cause and taking the time to develop a Marketing plan can feel like a waste of resources but investing inbound Marketing can:</a:t>
            </a:r>
            <a:endParaRPr lang="en-US" b="1"/>
          </a:p>
          <a:p>
            <a:pPr marL="342900" indent="-342900">
              <a:buBlip>
                <a:blip r:embed="rId3"/>
              </a:buBlip>
            </a:pPr>
            <a:r>
              <a:rPr lang="en-US" b="1"/>
              <a:t>Raise awareness</a:t>
            </a:r>
            <a:r>
              <a:rPr lang="en-US"/>
              <a:t>: Inbound marketing helps increase brand awareness for your nonprofit organization, spreading the word about your cause and reaching a wider audience.</a:t>
            </a:r>
          </a:p>
          <a:p>
            <a:pPr marL="342900" indent="-342900">
              <a:buBlip>
                <a:blip r:embed="rId3"/>
              </a:buBlip>
            </a:pPr>
            <a:r>
              <a:rPr lang="en-US" b="1"/>
              <a:t>Drive fundraising</a:t>
            </a:r>
            <a:r>
              <a:rPr lang="en-US"/>
              <a:t>: Nonprofit marketing plays a crucial role in fundraising efforts, attracting more potential funding as more people become aware of your organization</a:t>
            </a:r>
          </a:p>
          <a:p>
            <a:pPr marL="342900" indent="-342900">
              <a:buBlip>
                <a:blip r:embed="rId3"/>
              </a:buBlip>
            </a:pPr>
            <a:r>
              <a:rPr lang="en-US" b="1"/>
              <a:t>Foster donor memberships and recurring donations</a:t>
            </a:r>
            <a:r>
              <a:rPr lang="en-US"/>
              <a:t>: Inbound marketing allows you to promote donation memberships and monthly giving programs, increasing the likelihood of recurring donations and providing a steady source of funding.</a:t>
            </a:r>
          </a:p>
          <a:p>
            <a:pPr marL="342900" indent="-342900">
              <a:buBlip>
                <a:blip r:embed="rId3"/>
              </a:buBlip>
            </a:pPr>
            <a:endParaRPr lang="en-US"/>
          </a:p>
          <a:p>
            <a:pPr marL="342900" indent="-342900">
              <a:buBlip>
                <a:blip r:embed="rId3"/>
              </a:buBlip>
            </a:pPr>
            <a:endParaRPr lang="en-US"/>
          </a:p>
          <a:p>
            <a:pPr marL="342900" indent="-342900">
              <a:buBlip>
                <a:blip r:embed="rId3"/>
              </a:buBlip>
            </a:pPr>
            <a:endParaRPr lang="en-US"/>
          </a:p>
          <a:p>
            <a:pPr marL="342900" indent="-342900">
              <a:buBlip>
                <a:blip r:embed="rId3"/>
              </a:buBlip>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Why invest in Inbound Marketing? </a:t>
            </a:r>
          </a:p>
        </p:txBody>
      </p:sp>
    </p:spTree>
    <p:extLst>
      <p:ext uri="{BB962C8B-B14F-4D97-AF65-F5344CB8AC3E}">
        <p14:creationId xmlns:p14="http://schemas.microsoft.com/office/powerpoint/2010/main" val="1740582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n-US" b="1"/>
              <a:t>Recruit volunteers: </a:t>
            </a:r>
            <a:r>
              <a:rPr lang="en-US"/>
              <a:t>Marketing your nonprofit helps attract volunteers who are essential to your organization, as they are not only willing to contribute their time but are also more likely to donate.</a:t>
            </a:r>
          </a:p>
          <a:p>
            <a:pPr marL="342900" indent="-342900">
              <a:buBlip>
                <a:blip r:embed="rId3"/>
              </a:buBlip>
            </a:pPr>
            <a:r>
              <a:rPr lang="en-US" b="1"/>
              <a:t>Promote services: </a:t>
            </a:r>
            <a:r>
              <a:rPr lang="en-US"/>
              <a:t>Inbound marketing enables you to showcase the impact your nonprofit has on the people, animals, or cause you support, reaching more individuals who could benefit from your services.</a:t>
            </a:r>
          </a:p>
          <a:p>
            <a:pPr marL="0" indent="0"/>
            <a:br>
              <a:rPr lang="en-US"/>
            </a:br>
            <a:r>
              <a:rPr lang="en-US"/>
              <a:t>By investing in inbound marketing strategies, your nonprofit can achieve greater visibility, engage supporters, and make a more significant impact on your community.</a:t>
            </a:r>
          </a:p>
          <a:p>
            <a:pPr marL="0" indent="0"/>
            <a:endParaRPr lang="en-US"/>
          </a:p>
          <a:p>
            <a:pPr marL="0" indent="0"/>
            <a:endParaRPr lang="en-US"/>
          </a:p>
          <a:p>
            <a:pPr marL="0" indent="0"/>
            <a:endParaRPr lang="en-US"/>
          </a:p>
          <a:p>
            <a:pPr marL="0" indent="0"/>
            <a:endParaRPr lang="en-US"/>
          </a:p>
          <a:p>
            <a:pPr marL="0" indent="0"/>
            <a:endParaRPr lang="en-US"/>
          </a:p>
          <a:p>
            <a:pPr marL="342900" indent="-342900">
              <a:buBlip>
                <a:blip r:embed="rId3"/>
              </a:buBlip>
            </a:pPr>
            <a:endParaRPr lang="en-US"/>
          </a:p>
          <a:p>
            <a:pPr marL="342900" indent="-342900">
              <a:buBlip>
                <a:blip r:embed="rId3"/>
              </a:buBlip>
            </a:pPr>
            <a:endParaRPr lang="en-US"/>
          </a:p>
          <a:p>
            <a:pPr marL="342900" indent="-342900">
              <a:buBlip>
                <a:blip r:embed="rId3"/>
              </a:buBlip>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Why invest in Inbound Marketing? </a:t>
            </a:r>
          </a:p>
        </p:txBody>
      </p:sp>
    </p:spTree>
    <p:extLst>
      <p:ext uri="{BB962C8B-B14F-4D97-AF65-F5344CB8AC3E}">
        <p14:creationId xmlns:p14="http://schemas.microsoft.com/office/powerpoint/2010/main" val="1892597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418809-04B7-BF1C-7A94-7B784761973D}"/>
              </a:ext>
            </a:extLst>
          </p:cNvPr>
          <p:cNvSpPr>
            <a:spLocks noGrp="1"/>
          </p:cNvSpPr>
          <p:nvPr>
            <p:ph type="body" sz="quarter" idx="18"/>
          </p:nvPr>
        </p:nvSpPr>
        <p:spPr/>
        <p:txBody>
          <a:bodyPr/>
          <a:lstStyle/>
          <a:p>
            <a:r>
              <a:rPr lang="en-US"/>
              <a:t>Inbound marketing is a powerful approach for non-profit organizations to attract and engage supporters.</a:t>
            </a:r>
          </a:p>
          <a:p>
            <a:r>
              <a:rPr lang="en-US"/>
              <a:t>By focusing on audience-centric strategies, non-profits can drive impact and achieve their goals</a:t>
            </a:r>
          </a:p>
        </p:txBody>
      </p:sp>
      <p:sp>
        <p:nvSpPr>
          <p:cNvPr id="3" name="Text Placeholder 2">
            <a:extLst>
              <a:ext uri="{FF2B5EF4-FFF2-40B4-BE49-F238E27FC236}">
                <a16:creationId xmlns:a16="http://schemas.microsoft.com/office/drawing/2014/main" id="{61D88033-29DA-DB71-EE80-A99F91B1068C}"/>
              </a:ext>
            </a:extLst>
          </p:cNvPr>
          <p:cNvSpPr>
            <a:spLocks noGrp="1"/>
          </p:cNvSpPr>
          <p:nvPr>
            <p:ph type="body" sz="quarter" idx="16"/>
          </p:nvPr>
        </p:nvSpPr>
        <p:spPr/>
        <p:txBody>
          <a:bodyPr/>
          <a:lstStyle/>
          <a:p>
            <a:r>
              <a:rPr lang="en-GB"/>
              <a:t>Introduction to Audience Centric Inbound Marketing </a:t>
            </a:r>
            <a:endParaRPr lang="en-IE"/>
          </a:p>
        </p:txBody>
      </p:sp>
      <p:pic>
        <p:nvPicPr>
          <p:cNvPr id="7" name="Picture Placeholder 6" descr="People talking to each other">
            <a:extLst>
              <a:ext uri="{FF2B5EF4-FFF2-40B4-BE49-F238E27FC236}">
                <a16:creationId xmlns:a16="http://schemas.microsoft.com/office/drawing/2014/main" id="{4A667F5E-7049-3C20-01FC-03F3AF55343E}"/>
              </a:ext>
            </a:extLst>
          </p:cNvPr>
          <p:cNvPicPr>
            <a:picLocks noGrp="1" noChangeAspect="1"/>
          </p:cNvPicPr>
          <p:nvPr>
            <p:ph type="pic" sz="quarter" idx="42"/>
          </p:nvPr>
        </p:nvPicPr>
        <p:blipFill>
          <a:blip r:embed="rId2"/>
          <a:srcRect l="2208" r="2208"/>
          <a:stretch/>
        </p:blipFill>
        <p:spPr/>
      </p:pic>
    </p:spTree>
    <p:extLst>
      <p:ext uri="{BB962C8B-B14F-4D97-AF65-F5344CB8AC3E}">
        <p14:creationId xmlns:p14="http://schemas.microsoft.com/office/powerpoint/2010/main" val="2355319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8A3C5A-B40E-90DA-CF0F-6FBBF4A96D45}"/>
              </a:ext>
            </a:extLst>
          </p:cNvPr>
          <p:cNvSpPr>
            <a:spLocks noGrp="1"/>
          </p:cNvSpPr>
          <p:nvPr>
            <p:ph type="body" sz="quarter" idx="18"/>
          </p:nvPr>
        </p:nvSpPr>
        <p:spPr/>
        <p:txBody>
          <a:bodyPr/>
          <a:lstStyle/>
          <a:p>
            <a:r>
              <a:rPr lang="en-US"/>
              <a:t>The inbound marketing funnel consists of four stages: attract, convert, close, and delight.</a:t>
            </a:r>
          </a:p>
          <a:p>
            <a:r>
              <a:rPr lang="en-US"/>
              <a:t>Each stage is essential for building relationships and driving engagement with supporters.</a:t>
            </a:r>
            <a:endParaRPr lang="en-IE"/>
          </a:p>
        </p:txBody>
      </p:sp>
      <p:sp>
        <p:nvSpPr>
          <p:cNvPr id="3" name="Text Placeholder 2">
            <a:extLst>
              <a:ext uri="{FF2B5EF4-FFF2-40B4-BE49-F238E27FC236}">
                <a16:creationId xmlns:a16="http://schemas.microsoft.com/office/drawing/2014/main" id="{651AE267-04FA-44B8-1B3C-0972C28E1625}"/>
              </a:ext>
            </a:extLst>
          </p:cNvPr>
          <p:cNvSpPr>
            <a:spLocks noGrp="1"/>
          </p:cNvSpPr>
          <p:nvPr>
            <p:ph type="body" sz="quarter" idx="16"/>
          </p:nvPr>
        </p:nvSpPr>
        <p:spPr/>
        <p:txBody>
          <a:bodyPr/>
          <a:lstStyle/>
          <a:p>
            <a:r>
              <a:rPr lang="en-IE"/>
              <a:t>Inbound Marketing Funnel </a:t>
            </a:r>
          </a:p>
        </p:txBody>
      </p:sp>
      <p:sp>
        <p:nvSpPr>
          <p:cNvPr id="8" name="Freeform 1">
            <a:extLst>
              <a:ext uri="{FF2B5EF4-FFF2-40B4-BE49-F238E27FC236}">
                <a16:creationId xmlns:a16="http://schemas.microsoft.com/office/drawing/2014/main" id="{C7E6E0DE-F9EF-D46E-93A4-172F8003B72C}"/>
              </a:ext>
            </a:extLst>
          </p:cNvPr>
          <p:cNvSpPr>
            <a:spLocks noChangeArrowheads="1"/>
          </p:cNvSpPr>
          <p:nvPr/>
        </p:nvSpPr>
        <p:spPr bwMode="auto">
          <a:xfrm>
            <a:off x="6756121" y="1209057"/>
            <a:ext cx="5175262" cy="1116858"/>
          </a:xfrm>
          <a:custGeom>
            <a:avLst/>
            <a:gdLst>
              <a:gd name="T0" fmla="*/ 0 w 9319"/>
              <a:gd name="T1" fmla="*/ 0 h 2010"/>
              <a:gd name="T2" fmla="*/ 455 w 9319"/>
              <a:gd name="T3" fmla="*/ 2009 h 2010"/>
              <a:gd name="T4" fmla="*/ 8869 w 9319"/>
              <a:gd name="T5" fmla="*/ 2009 h 2010"/>
              <a:gd name="T6" fmla="*/ 9318 w 9319"/>
              <a:gd name="T7" fmla="*/ 0 h 2010"/>
              <a:gd name="T8" fmla="*/ 0 w 9319"/>
              <a:gd name="T9" fmla="*/ 0 h 2010"/>
            </a:gdLst>
            <a:ahLst/>
            <a:cxnLst>
              <a:cxn ang="0">
                <a:pos x="T0" y="T1"/>
              </a:cxn>
              <a:cxn ang="0">
                <a:pos x="T2" y="T3"/>
              </a:cxn>
              <a:cxn ang="0">
                <a:pos x="T4" y="T5"/>
              </a:cxn>
              <a:cxn ang="0">
                <a:pos x="T6" y="T7"/>
              </a:cxn>
              <a:cxn ang="0">
                <a:pos x="T8" y="T9"/>
              </a:cxn>
            </a:cxnLst>
            <a:rect l="0" t="0" r="r" b="b"/>
            <a:pathLst>
              <a:path w="9319" h="2010">
                <a:moveTo>
                  <a:pt x="0" y="0"/>
                </a:moveTo>
                <a:lnTo>
                  <a:pt x="455" y="2009"/>
                </a:lnTo>
                <a:lnTo>
                  <a:pt x="8869" y="2009"/>
                </a:lnTo>
                <a:lnTo>
                  <a:pt x="9318" y="0"/>
                </a:lnTo>
                <a:lnTo>
                  <a:pt x="0" y="0"/>
                </a:lnTo>
              </a:path>
            </a:pathLst>
          </a:custGeom>
          <a:solidFill>
            <a:schemeClr val="accent1"/>
          </a:solidFill>
          <a:ln>
            <a:noFill/>
          </a:ln>
          <a:effectLst/>
        </p:spPr>
        <p:txBody>
          <a:bodyPr wrap="none" anchor="ctr"/>
          <a:lstStyle/>
          <a:p>
            <a:endParaRPr lang="en-US" sz="900"/>
          </a:p>
        </p:txBody>
      </p:sp>
      <p:sp>
        <p:nvSpPr>
          <p:cNvPr id="9" name="Freeform 2">
            <a:extLst>
              <a:ext uri="{FF2B5EF4-FFF2-40B4-BE49-F238E27FC236}">
                <a16:creationId xmlns:a16="http://schemas.microsoft.com/office/drawing/2014/main" id="{D4B7E4F8-621D-5E88-E522-1EE9A28D0A5E}"/>
              </a:ext>
            </a:extLst>
          </p:cNvPr>
          <p:cNvSpPr>
            <a:spLocks noChangeArrowheads="1"/>
          </p:cNvSpPr>
          <p:nvPr/>
        </p:nvSpPr>
        <p:spPr bwMode="auto">
          <a:xfrm>
            <a:off x="7285158" y="2321016"/>
            <a:ext cx="4114738" cy="1116858"/>
          </a:xfrm>
          <a:custGeom>
            <a:avLst/>
            <a:gdLst>
              <a:gd name="T0" fmla="*/ 0 w 7410"/>
              <a:gd name="T1" fmla="*/ 0 h 2010"/>
              <a:gd name="T2" fmla="*/ 361 w 7410"/>
              <a:gd name="T3" fmla="*/ 2009 h 2010"/>
              <a:gd name="T4" fmla="*/ 7052 w 7410"/>
              <a:gd name="T5" fmla="*/ 2009 h 2010"/>
              <a:gd name="T6" fmla="*/ 7409 w 7410"/>
              <a:gd name="T7" fmla="*/ 0 h 2010"/>
              <a:gd name="T8" fmla="*/ 0 w 7410"/>
              <a:gd name="T9" fmla="*/ 0 h 2010"/>
            </a:gdLst>
            <a:ahLst/>
            <a:cxnLst>
              <a:cxn ang="0">
                <a:pos x="T0" y="T1"/>
              </a:cxn>
              <a:cxn ang="0">
                <a:pos x="T2" y="T3"/>
              </a:cxn>
              <a:cxn ang="0">
                <a:pos x="T4" y="T5"/>
              </a:cxn>
              <a:cxn ang="0">
                <a:pos x="T6" y="T7"/>
              </a:cxn>
              <a:cxn ang="0">
                <a:pos x="T8" y="T9"/>
              </a:cxn>
            </a:cxnLst>
            <a:rect l="0" t="0" r="r" b="b"/>
            <a:pathLst>
              <a:path w="7410" h="2010">
                <a:moveTo>
                  <a:pt x="0" y="0"/>
                </a:moveTo>
                <a:lnTo>
                  <a:pt x="361" y="2009"/>
                </a:lnTo>
                <a:lnTo>
                  <a:pt x="7052" y="2009"/>
                </a:lnTo>
                <a:lnTo>
                  <a:pt x="7409" y="0"/>
                </a:lnTo>
                <a:lnTo>
                  <a:pt x="0" y="0"/>
                </a:lnTo>
              </a:path>
            </a:pathLst>
          </a:custGeom>
          <a:solidFill>
            <a:schemeClr val="accent4"/>
          </a:solidFill>
          <a:ln>
            <a:noFill/>
          </a:ln>
          <a:effectLst/>
        </p:spPr>
        <p:txBody>
          <a:bodyPr wrap="none" anchor="ctr"/>
          <a:lstStyle/>
          <a:p>
            <a:endParaRPr lang="en-US" sz="900"/>
          </a:p>
        </p:txBody>
      </p:sp>
      <p:sp>
        <p:nvSpPr>
          <p:cNvPr id="10" name="Freeform 3">
            <a:extLst>
              <a:ext uri="{FF2B5EF4-FFF2-40B4-BE49-F238E27FC236}">
                <a16:creationId xmlns:a16="http://schemas.microsoft.com/office/drawing/2014/main" id="{42BA62F8-0DC5-A106-981E-C659EFE5B999}"/>
              </a:ext>
            </a:extLst>
          </p:cNvPr>
          <p:cNvSpPr>
            <a:spLocks noChangeArrowheads="1"/>
          </p:cNvSpPr>
          <p:nvPr/>
        </p:nvSpPr>
        <p:spPr bwMode="auto">
          <a:xfrm>
            <a:off x="7743167" y="3437873"/>
            <a:ext cx="3201169" cy="1114408"/>
          </a:xfrm>
          <a:custGeom>
            <a:avLst/>
            <a:gdLst>
              <a:gd name="T0" fmla="*/ 0 w 5762"/>
              <a:gd name="T1" fmla="*/ 0 h 2008"/>
              <a:gd name="T2" fmla="*/ 281 w 5762"/>
              <a:gd name="T3" fmla="*/ 2007 h 2008"/>
              <a:gd name="T4" fmla="*/ 5484 w 5762"/>
              <a:gd name="T5" fmla="*/ 2007 h 2008"/>
              <a:gd name="T6" fmla="*/ 5761 w 5762"/>
              <a:gd name="T7" fmla="*/ 0 h 2008"/>
              <a:gd name="T8" fmla="*/ 0 w 5762"/>
              <a:gd name="T9" fmla="*/ 0 h 2008"/>
            </a:gdLst>
            <a:ahLst/>
            <a:cxnLst>
              <a:cxn ang="0">
                <a:pos x="T0" y="T1"/>
              </a:cxn>
              <a:cxn ang="0">
                <a:pos x="T2" y="T3"/>
              </a:cxn>
              <a:cxn ang="0">
                <a:pos x="T4" y="T5"/>
              </a:cxn>
              <a:cxn ang="0">
                <a:pos x="T6" y="T7"/>
              </a:cxn>
              <a:cxn ang="0">
                <a:pos x="T8" y="T9"/>
              </a:cxn>
            </a:cxnLst>
            <a:rect l="0" t="0" r="r" b="b"/>
            <a:pathLst>
              <a:path w="5762" h="2008">
                <a:moveTo>
                  <a:pt x="0" y="0"/>
                </a:moveTo>
                <a:lnTo>
                  <a:pt x="281" y="2007"/>
                </a:lnTo>
                <a:lnTo>
                  <a:pt x="5484" y="2007"/>
                </a:lnTo>
                <a:lnTo>
                  <a:pt x="5761" y="0"/>
                </a:lnTo>
                <a:lnTo>
                  <a:pt x="0" y="0"/>
                </a:lnTo>
              </a:path>
            </a:pathLst>
          </a:custGeom>
          <a:solidFill>
            <a:schemeClr val="accent2"/>
          </a:solidFill>
          <a:ln>
            <a:noFill/>
          </a:ln>
          <a:effectLst/>
        </p:spPr>
        <p:txBody>
          <a:bodyPr wrap="none" anchor="ctr"/>
          <a:lstStyle/>
          <a:p>
            <a:endParaRPr lang="en-US" sz="900"/>
          </a:p>
        </p:txBody>
      </p:sp>
      <p:sp>
        <p:nvSpPr>
          <p:cNvPr id="11" name="Freeform 4">
            <a:extLst>
              <a:ext uri="{FF2B5EF4-FFF2-40B4-BE49-F238E27FC236}">
                <a16:creationId xmlns:a16="http://schemas.microsoft.com/office/drawing/2014/main" id="{C42D4059-F948-A3AE-0DE5-D3CCAA48C78A}"/>
              </a:ext>
            </a:extLst>
          </p:cNvPr>
          <p:cNvSpPr>
            <a:spLocks noChangeArrowheads="1"/>
          </p:cNvSpPr>
          <p:nvPr/>
        </p:nvSpPr>
        <p:spPr bwMode="auto">
          <a:xfrm>
            <a:off x="8213423" y="4552280"/>
            <a:ext cx="2258207" cy="1116858"/>
          </a:xfrm>
          <a:custGeom>
            <a:avLst/>
            <a:gdLst>
              <a:gd name="T0" fmla="*/ 0 w 4067"/>
              <a:gd name="T1" fmla="*/ 0 h 2010"/>
              <a:gd name="T2" fmla="*/ 198 w 4067"/>
              <a:gd name="T3" fmla="*/ 2009 h 2010"/>
              <a:gd name="T4" fmla="*/ 3870 w 4067"/>
              <a:gd name="T5" fmla="*/ 2009 h 2010"/>
              <a:gd name="T6" fmla="*/ 4066 w 4067"/>
              <a:gd name="T7" fmla="*/ 0 h 2010"/>
              <a:gd name="T8" fmla="*/ 0 w 4067"/>
              <a:gd name="T9" fmla="*/ 0 h 2010"/>
            </a:gdLst>
            <a:ahLst/>
            <a:cxnLst>
              <a:cxn ang="0">
                <a:pos x="T0" y="T1"/>
              </a:cxn>
              <a:cxn ang="0">
                <a:pos x="T2" y="T3"/>
              </a:cxn>
              <a:cxn ang="0">
                <a:pos x="T4" y="T5"/>
              </a:cxn>
              <a:cxn ang="0">
                <a:pos x="T6" y="T7"/>
              </a:cxn>
              <a:cxn ang="0">
                <a:pos x="T8" y="T9"/>
              </a:cxn>
            </a:cxnLst>
            <a:rect l="0" t="0" r="r" b="b"/>
            <a:pathLst>
              <a:path w="4067" h="2010">
                <a:moveTo>
                  <a:pt x="0" y="0"/>
                </a:moveTo>
                <a:lnTo>
                  <a:pt x="198" y="2009"/>
                </a:lnTo>
                <a:lnTo>
                  <a:pt x="3870" y="2009"/>
                </a:lnTo>
                <a:lnTo>
                  <a:pt x="4066" y="0"/>
                </a:lnTo>
                <a:lnTo>
                  <a:pt x="0" y="0"/>
                </a:lnTo>
              </a:path>
            </a:pathLst>
          </a:custGeom>
          <a:solidFill>
            <a:schemeClr val="accent3"/>
          </a:solidFill>
          <a:ln>
            <a:noFill/>
          </a:ln>
          <a:effectLst/>
        </p:spPr>
        <p:txBody>
          <a:bodyPr wrap="none" anchor="ctr"/>
          <a:lstStyle/>
          <a:p>
            <a:endParaRPr lang="en-US" sz="900"/>
          </a:p>
        </p:txBody>
      </p:sp>
      <p:sp>
        <p:nvSpPr>
          <p:cNvPr id="12" name="CuadroTexto 231">
            <a:extLst>
              <a:ext uri="{FF2B5EF4-FFF2-40B4-BE49-F238E27FC236}">
                <a16:creationId xmlns:a16="http://schemas.microsoft.com/office/drawing/2014/main" id="{5327B7B3-4083-541A-FD87-268CC4CF36BE}"/>
              </a:ext>
            </a:extLst>
          </p:cNvPr>
          <p:cNvSpPr txBox="1"/>
          <p:nvPr/>
        </p:nvSpPr>
        <p:spPr>
          <a:xfrm>
            <a:off x="8581420" y="1478239"/>
            <a:ext cx="1494320" cy="600164"/>
          </a:xfrm>
          <a:prstGeom prst="rect">
            <a:avLst/>
          </a:prstGeom>
          <a:noFill/>
        </p:spPr>
        <p:txBody>
          <a:bodyPr wrap="none" rtlCol="0">
            <a:spAutoFit/>
          </a:bodyPr>
          <a:lstStyle/>
          <a:p>
            <a:pPr algn="ctr"/>
            <a:r>
              <a:rPr lang="en-US" sz="3300">
                <a:solidFill>
                  <a:schemeClr val="bg1"/>
                </a:solidFill>
                <a:latin typeface="Lato" charset="0"/>
                <a:ea typeface="Lato" charset="0"/>
                <a:cs typeface="Lato" charset="0"/>
              </a:rPr>
              <a:t>Attract</a:t>
            </a:r>
          </a:p>
        </p:txBody>
      </p:sp>
      <p:sp>
        <p:nvSpPr>
          <p:cNvPr id="13" name="CuadroTexto 232">
            <a:extLst>
              <a:ext uri="{FF2B5EF4-FFF2-40B4-BE49-F238E27FC236}">
                <a16:creationId xmlns:a16="http://schemas.microsoft.com/office/drawing/2014/main" id="{5B7CD11D-0370-50C5-E6CB-2628EB3F4D18}"/>
              </a:ext>
            </a:extLst>
          </p:cNvPr>
          <p:cNvSpPr txBox="1"/>
          <p:nvPr/>
        </p:nvSpPr>
        <p:spPr>
          <a:xfrm>
            <a:off x="8429135" y="2576344"/>
            <a:ext cx="1798890" cy="600164"/>
          </a:xfrm>
          <a:prstGeom prst="rect">
            <a:avLst/>
          </a:prstGeom>
          <a:noFill/>
        </p:spPr>
        <p:txBody>
          <a:bodyPr wrap="none" rtlCol="0">
            <a:spAutoFit/>
          </a:bodyPr>
          <a:lstStyle/>
          <a:p>
            <a:pPr algn="ctr"/>
            <a:r>
              <a:rPr lang="en-US" sz="3300">
                <a:solidFill>
                  <a:schemeClr val="bg1"/>
                </a:solidFill>
                <a:latin typeface="Lato" charset="0"/>
                <a:ea typeface="Lato" charset="0"/>
                <a:cs typeface="Lato" charset="0"/>
              </a:rPr>
              <a:t>Convert </a:t>
            </a:r>
          </a:p>
        </p:txBody>
      </p:sp>
      <p:sp>
        <p:nvSpPr>
          <p:cNvPr id="14" name="CuadroTexto 233">
            <a:extLst>
              <a:ext uri="{FF2B5EF4-FFF2-40B4-BE49-F238E27FC236}">
                <a16:creationId xmlns:a16="http://schemas.microsoft.com/office/drawing/2014/main" id="{10713BC5-F3C8-B00D-1732-079474CD9004}"/>
              </a:ext>
            </a:extLst>
          </p:cNvPr>
          <p:cNvSpPr txBox="1"/>
          <p:nvPr/>
        </p:nvSpPr>
        <p:spPr>
          <a:xfrm>
            <a:off x="8722485" y="3718078"/>
            <a:ext cx="1212191" cy="600164"/>
          </a:xfrm>
          <a:prstGeom prst="rect">
            <a:avLst/>
          </a:prstGeom>
          <a:noFill/>
        </p:spPr>
        <p:txBody>
          <a:bodyPr wrap="none" rtlCol="0">
            <a:spAutoFit/>
          </a:bodyPr>
          <a:lstStyle/>
          <a:p>
            <a:pPr algn="ctr"/>
            <a:r>
              <a:rPr lang="en-US" sz="3300">
                <a:solidFill>
                  <a:schemeClr val="bg1"/>
                </a:solidFill>
                <a:latin typeface="Lato" charset="0"/>
                <a:ea typeface="Lato" charset="0"/>
                <a:cs typeface="Lato" charset="0"/>
              </a:rPr>
              <a:t>Close</a:t>
            </a:r>
          </a:p>
        </p:txBody>
      </p:sp>
      <p:sp>
        <p:nvSpPr>
          <p:cNvPr id="15" name="CuadroTexto 234">
            <a:extLst>
              <a:ext uri="{FF2B5EF4-FFF2-40B4-BE49-F238E27FC236}">
                <a16:creationId xmlns:a16="http://schemas.microsoft.com/office/drawing/2014/main" id="{D9CE555F-1C18-B0F8-1592-9E309CC51A22}"/>
              </a:ext>
            </a:extLst>
          </p:cNvPr>
          <p:cNvSpPr txBox="1"/>
          <p:nvPr/>
        </p:nvSpPr>
        <p:spPr>
          <a:xfrm>
            <a:off x="8559780" y="4833300"/>
            <a:ext cx="1537601" cy="600164"/>
          </a:xfrm>
          <a:prstGeom prst="rect">
            <a:avLst/>
          </a:prstGeom>
          <a:noFill/>
        </p:spPr>
        <p:txBody>
          <a:bodyPr wrap="none" rtlCol="0">
            <a:spAutoFit/>
          </a:bodyPr>
          <a:lstStyle/>
          <a:p>
            <a:pPr algn="ctr"/>
            <a:r>
              <a:rPr lang="en-US" sz="3300">
                <a:solidFill>
                  <a:schemeClr val="bg1"/>
                </a:solidFill>
                <a:latin typeface="Lato" charset="0"/>
                <a:ea typeface="Lato" charset="0"/>
                <a:cs typeface="Lato" charset="0"/>
              </a:rPr>
              <a:t>Delight</a:t>
            </a:r>
          </a:p>
        </p:txBody>
      </p:sp>
    </p:spTree>
    <p:extLst>
      <p:ext uri="{BB962C8B-B14F-4D97-AF65-F5344CB8AC3E}">
        <p14:creationId xmlns:p14="http://schemas.microsoft.com/office/powerpoint/2010/main" val="2418793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Clr>
                <a:schemeClr val="accent2"/>
              </a:buClr>
              <a:buBlip>
                <a:blip r:embed="rId2"/>
              </a:buBlip>
            </a:pPr>
            <a:r>
              <a:rPr lang="en-US" b="1">
                <a:solidFill>
                  <a:schemeClr val="accent2"/>
                </a:solidFill>
              </a:rPr>
              <a:t>Instructional Objectives: </a:t>
            </a:r>
          </a:p>
          <a:p>
            <a:pPr marL="0" indent="0">
              <a:buClr>
                <a:schemeClr val="accent2"/>
              </a:buClr>
            </a:pPr>
            <a:endParaRPr lang="en-US" b="1">
              <a:solidFill>
                <a:schemeClr val="accent2"/>
              </a:solidFill>
            </a:endParaRPr>
          </a:p>
          <a:p>
            <a:pPr marL="342900" indent="-342900">
              <a:buClr>
                <a:schemeClr val="accent2"/>
              </a:buClr>
              <a:buFont typeface="Arial" panose="020B0604020202020204" pitchFamily="34" charset="0"/>
              <a:buChar char="•"/>
            </a:pPr>
            <a:r>
              <a:rPr lang="en-US"/>
              <a:t>Learners will be introduced to data, information and digital content sharing.</a:t>
            </a:r>
            <a:endParaRPr lang="en-US" b="1">
              <a:solidFill>
                <a:schemeClr val="accent2"/>
              </a:solidFill>
            </a:endParaRPr>
          </a:p>
          <a:p>
            <a:pPr marL="0" indent="0">
              <a:buClr>
                <a:schemeClr val="accent2"/>
              </a:buClr>
            </a:pPr>
            <a:endParaRPr lang="en-US" b="1">
              <a:solidFill>
                <a:schemeClr val="accent2"/>
              </a:solidFill>
            </a:endParaRPr>
          </a:p>
          <a:p>
            <a:pPr marL="342900" indent="-342900">
              <a:buClr>
                <a:schemeClr val="accent2"/>
              </a:buClr>
              <a:buFont typeface="Arial" panose="020B0604020202020204" pitchFamily="34" charset="0"/>
              <a:buChar char="•"/>
            </a:pPr>
            <a:r>
              <a:rPr lang="en-GB"/>
              <a:t>Learners will be instructed in graphic design, digital communication strategies, paid and targeted advertising, and data analytics.</a:t>
            </a:r>
          </a:p>
          <a:p>
            <a:pPr marL="342900" indent="-342900">
              <a:buClr>
                <a:schemeClr val="accent2"/>
              </a:buClr>
              <a:buFont typeface="Arial" panose="020B0604020202020204" pitchFamily="34" charset="0"/>
              <a:buChar char="•"/>
            </a:pPr>
            <a:endParaRPr lang="en-GB"/>
          </a:p>
          <a:p>
            <a:pPr marL="342900" indent="-342900">
              <a:buClr>
                <a:schemeClr val="accent2"/>
              </a:buClr>
              <a:buFont typeface="Arial" panose="020B0604020202020204" pitchFamily="34" charset="0"/>
              <a:buChar char="•"/>
            </a:pPr>
            <a:endParaRPr lang="en-GB"/>
          </a:p>
          <a:p>
            <a:pPr marL="0" indent="0">
              <a:buClr>
                <a:schemeClr val="accent2"/>
              </a:buClr>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t>Instructional &amp; Learning Objectives</a:t>
            </a:r>
          </a:p>
          <a:p>
            <a:endParaRPr lang="en-US"/>
          </a:p>
        </p:txBody>
      </p:sp>
    </p:spTree>
    <p:extLst>
      <p:ext uri="{BB962C8B-B14F-4D97-AF65-F5344CB8AC3E}">
        <p14:creationId xmlns:p14="http://schemas.microsoft.com/office/powerpoint/2010/main" val="3350758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n-US"/>
              <a:t>Strategies for attracting and engaging supporters include storytelling and emotional connection. Non-profits should craft compelling narratives that resonate with their audience's values and emotions.</a:t>
            </a:r>
          </a:p>
          <a:p>
            <a:pPr marL="342900" indent="-342900">
              <a:buBlip>
                <a:blip r:embed="rId3"/>
              </a:buBlip>
            </a:pPr>
            <a:r>
              <a:rPr lang="en-US"/>
              <a:t>Creating valuable, relevant, and targeted content is essential. Non-profits should provide educational resources, inspiring stories, and impactful visuals to capture the attention and interest of potential supporters.</a:t>
            </a:r>
          </a:p>
          <a:p>
            <a:pPr marL="342900" indent="-342900">
              <a:buBlip>
                <a:blip r:embed="rId3"/>
              </a:buBlip>
            </a:pPr>
            <a:r>
              <a:rPr lang="en-US"/>
              <a:t>Leveraging digital channels, such as social media, blogs, and email marketing, can amplify reach and engage with a wider audience. Non-profits should select platforms that align with their target audience and deliver consistent messaging.</a:t>
            </a:r>
          </a:p>
          <a:p>
            <a:pPr marL="0" indent="0"/>
            <a:endParaRPr lang="en-US"/>
          </a:p>
          <a:p>
            <a:pPr marL="0" indent="0"/>
            <a:endParaRPr lang="en-US"/>
          </a:p>
          <a:p>
            <a:pPr marL="0" indent="0"/>
            <a:endParaRPr lang="en-US"/>
          </a:p>
          <a:p>
            <a:pPr marL="342900" indent="-342900">
              <a:buBlip>
                <a:blip r:embed="rId3"/>
              </a:buBlip>
            </a:pPr>
            <a:endParaRPr lang="en-US"/>
          </a:p>
          <a:p>
            <a:pPr marL="342900" indent="-342900">
              <a:buBlip>
                <a:blip r:embed="rId3"/>
              </a:buBlip>
            </a:pPr>
            <a:endParaRPr lang="en-US"/>
          </a:p>
          <a:p>
            <a:pPr marL="342900" indent="-342900">
              <a:buBlip>
                <a:blip r:embed="rId3"/>
              </a:buBlip>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Attracting and Engaging Supporters </a:t>
            </a:r>
          </a:p>
        </p:txBody>
      </p:sp>
    </p:spTree>
    <p:extLst>
      <p:ext uri="{BB962C8B-B14F-4D97-AF65-F5344CB8AC3E}">
        <p14:creationId xmlns:p14="http://schemas.microsoft.com/office/powerpoint/2010/main" val="1172031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n-US"/>
              <a:t>Converting supporters into donors requires effective strategies. Non-profits should create compelling calls-to-action that clearly communicate the impact of donations and the benefits of supporting the cause.</a:t>
            </a:r>
          </a:p>
          <a:p>
            <a:pPr marL="342900" indent="-342900">
              <a:buBlip>
                <a:blip r:embed="rId3"/>
              </a:buBlip>
            </a:pPr>
            <a:r>
              <a:rPr lang="en-US"/>
              <a:t>Streamlining the donation process is crucial. Non-profits should provide easy-to-use online donation platforms, secure payment options, and clear instructions for donors to complete their contributions.</a:t>
            </a:r>
          </a:p>
          <a:p>
            <a:pPr marL="342900" indent="-342900">
              <a:buBlip>
                <a:blip r:embed="rId3"/>
              </a:buBlip>
            </a:pPr>
            <a:r>
              <a:rPr lang="en-US"/>
              <a:t>Impact storytelling and transparent communication play a pivotal role. Non-profits should regularly share success stories, provide updates on projects, and demonstrate the tangible outcomes achieved through donor support.</a:t>
            </a:r>
          </a:p>
          <a:p>
            <a:pPr marL="0" indent="0"/>
            <a:endParaRPr lang="en-US"/>
          </a:p>
          <a:p>
            <a:pPr marL="0" indent="0"/>
            <a:endParaRPr lang="en-US"/>
          </a:p>
          <a:p>
            <a:pPr marL="0" indent="0"/>
            <a:endParaRPr lang="en-US"/>
          </a:p>
          <a:p>
            <a:pPr marL="342900" indent="-342900">
              <a:buBlip>
                <a:blip r:embed="rId3"/>
              </a:buBlip>
            </a:pPr>
            <a:endParaRPr lang="en-US"/>
          </a:p>
          <a:p>
            <a:pPr marL="342900" indent="-342900">
              <a:buBlip>
                <a:blip r:embed="rId3"/>
              </a:buBlip>
            </a:pPr>
            <a:endParaRPr lang="en-US"/>
          </a:p>
          <a:p>
            <a:pPr marL="342900" indent="-342900">
              <a:buBlip>
                <a:blip r:embed="rId3"/>
              </a:buBlip>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Converting Supporters into Donors </a:t>
            </a:r>
          </a:p>
        </p:txBody>
      </p:sp>
    </p:spTree>
    <p:extLst>
      <p:ext uri="{BB962C8B-B14F-4D97-AF65-F5344CB8AC3E}">
        <p14:creationId xmlns:p14="http://schemas.microsoft.com/office/powerpoint/2010/main" val="772026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n-US"/>
              <a:t>Deepening supporter engagement necessitates personalized communication and tailored experiences. Non-profits should segment their audience based on interests, preferences, and engagement levels to deliver relevant content and experiences.</a:t>
            </a:r>
          </a:p>
          <a:p>
            <a:pPr marL="342900" indent="-342900">
              <a:buBlip>
                <a:blip r:embed="rId3"/>
              </a:buBlip>
            </a:pPr>
            <a:r>
              <a:rPr lang="en-US"/>
              <a:t>Donor stewardship is essential. Non-profits should express gratitude, recognize donors' contributions, and provide personalized acknowledgments to foster a sense of appreciation and connection.</a:t>
            </a:r>
          </a:p>
          <a:p>
            <a:pPr marL="342900" indent="-342900">
              <a:buBlip>
                <a:blip r:embed="rId3"/>
              </a:buBlip>
            </a:pPr>
            <a:r>
              <a:rPr lang="en-US"/>
              <a:t>Ongoing engagement drives long-term impact. Non-profits should develop communication strategies, such as newsletters, impact reports, and exclusive events, to maintain regular contact with supporters and involve them in the organization's activities.</a:t>
            </a:r>
          </a:p>
          <a:p>
            <a:pPr marL="0" indent="0"/>
            <a:endParaRPr lang="en-US"/>
          </a:p>
          <a:p>
            <a:pPr marL="0" indent="0"/>
            <a:endParaRPr lang="en-US"/>
          </a:p>
          <a:p>
            <a:pPr marL="342900" indent="-342900">
              <a:buBlip>
                <a:blip r:embed="rId3"/>
              </a:buBlip>
            </a:pPr>
            <a:endParaRPr lang="en-US"/>
          </a:p>
          <a:p>
            <a:pPr marL="342900" indent="-342900">
              <a:buBlip>
                <a:blip r:embed="rId3"/>
              </a:buBlip>
            </a:pPr>
            <a:endParaRPr lang="en-US"/>
          </a:p>
          <a:p>
            <a:pPr marL="342900" indent="-342900">
              <a:buBlip>
                <a:blip r:embed="rId3"/>
              </a:buBlip>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Closing the Engagement Loop </a:t>
            </a:r>
          </a:p>
        </p:txBody>
      </p:sp>
    </p:spTree>
    <p:extLst>
      <p:ext uri="{BB962C8B-B14F-4D97-AF65-F5344CB8AC3E}">
        <p14:creationId xmlns:p14="http://schemas.microsoft.com/office/powerpoint/2010/main" val="2367863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n-US"/>
              <a:t>Satisfying supporters and building lasting relationships are critical for non-profit success. Non-profits should prioritize supporter satisfaction by delivering on promises, providing excellent donor experiences, and seeking feedback.</a:t>
            </a:r>
          </a:p>
          <a:p>
            <a:pPr marL="342900" indent="-342900">
              <a:buBlip>
                <a:blip r:embed="rId3"/>
              </a:buBlip>
            </a:pPr>
            <a:r>
              <a:rPr lang="en-US"/>
              <a:t>Personalized experiences reinforce the bond between the non-profit and its supporters. Non-profits can tailor communications, recognize individual contributions, and offer exclusive opportunities that make supporters feel valued and appreciated.</a:t>
            </a:r>
          </a:p>
          <a:p>
            <a:pPr marL="342900" indent="-342900">
              <a:buBlip>
                <a:blip r:embed="rId3"/>
              </a:buBlip>
            </a:pPr>
            <a:r>
              <a:rPr lang="en-US"/>
              <a:t>Impactful storytelling drives emotional connection and donor loyalty. Non-profits should share inspiring stories, testimonials, and concrete examples of how their work is making a difference, creating a sense of shared purpose and inspiring continued support.</a:t>
            </a:r>
          </a:p>
          <a:p>
            <a:pPr marL="0" indent="0"/>
            <a:endParaRPr lang="en-US"/>
          </a:p>
          <a:p>
            <a:pPr marL="342900" indent="-342900">
              <a:buBlip>
                <a:blip r:embed="rId3"/>
              </a:buBlip>
            </a:pPr>
            <a:endParaRPr lang="en-US"/>
          </a:p>
          <a:p>
            <a:pPr marL="342900" indent="-342900">
              <a:buBlip>
                <a:blip r:embed="rId3"/>
              </a:buBlip>
            </a:pPr>
            <a:endParaRPr lang="en-US"/>
          </a:p>
          <a:p>
            <a:pPr marL="342900" indent="-342900">
              <a:buBlip>
                <a:blip r:embed="rId3"/>
              </a:buBlip>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Delighting Supporters and Nurturing Relationships </a:t>
            </a:r>
          </a:p>
        </p:txBody>
      </p:sp>
    </p:spTree>
    <p:extLst>
      <p:ext uri="{BB962C8B-B14F-4D97-AF65-F5344CB8AC3E}">
        <p14:creationId xmlns:p14="http://schemas.microsoft.com/office/powerpoint/2010/main" val="1463670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418809-04B7-BF1C-7A94-7B784761973D}"/>
              </a:ext>
            </a:extLst>
          </p:cNvPr>
          <p:cNvSpPr>
            <a:spLocks noGrp="1"/>
          </p:cNvSpPr>
          <p:nvPr>
            <p:ph type="body" sz="quarter" idx="18"/>
          </p:nvPr>
        </p:nvSpPr>
        <p:spPr/>
        <p:txBody>
          <a:bodyPr/>
          <a:lstStyle/>
          <a:p>
            <a:r>
              <a:rPr lang="en-US"/>
              <a:t>Inbound Marketing is all about creating content </a:t>
            </a:r>
          </a:p>
          <a:p>
            <a:r>
              <a:rPr lang="en-US"/>
              <a:t>As non-profits we have a lot of great work to share, so it’s important to we do so in the most effective manner</a:t>
            </a:r>
          </a:p>
          <a:p>
            <a:r>
              <a:rPr lang="en-US"/>
              <a:t>Let’s start by creating a content strategy </a:t>
            </a:r>
          </a:p>
          <a:p>
            <a:endParaRPr lang="en-US"/>
          </a:p>
        </p:txBody>
      </p:sp>
      <p:sp>
        <p:nvSpPr>
          <p:cNvPr id="3" name="Text Placeholder 2">
            <a:extLst>
              <a:ext uri="{FF2B5EF4-FFF2-40B4-BE49-F238E27FC236}">
                <a16:creationId xmlns:a16="http://schemas.microsoft.com/office/drawing/2014/main" id="{61D88033-29DA-DB71-EE80-A99F91B1068C}"/>
              </a:ext>
            </a:extLst>
          </p:cNvPr>
          <p:cNvSpPr>
            <a:spLocks noGrp="1"/>
          </p:cNvSpPr>
          <p:nvPr>
            <p:ph type="body" sz="quarter" idx="16"/>
          </p:nvPr>
        </p:nvSpPr>
        <p:spPr/>
        <p:txBody>
          <a:bodyPr/>
          <a:lstStyle/>
          <a:p>
            <a:r>
              <a:rPr lang="en-GB"/>
              <a:t>Implementing Inbound Marketing Strategies </a:t>
            </a:r>
            <a:endParaRPr lang="en-IE"/>
          </a:p>
        </p:txBody>
      </p:sp>
      <p:pic>
        <p:nvPicPr>
          <p:cNvPr id="7" name="Picture Placeholder 6" descr="Two bussiness people working at a table">
            <a:extLst>
              <a:ext uri="{FF2B5EF4-FFF2-40B4-BE49-F238E27FC236}">
                <a16:creationId xmlns:a16="http://schemas.microsoft.com/office/drawing/2014/main" id="{4A667F5E-7049-3C20-01FC-03F3AF55343E}"/>
              </a:ext>
            </a:extLst>
          </p:cNvPr>
          <p:cNvPicPr>
            <a:picLocks noGrp="1" noChangeAspect="1"/>
          </p:cNvPicPr>
          <p:nvPr>
            <p:ph type="pic" sz="quarter" idx="42"/>
          </p:nvPr>
        </p:nvPicPr>
        <p:blipFill>
          <a:blip r:embed="rId2"/>
          <a:srcRect l="2267" r="2267"/>
          <a:stretch/>
        </p:blipFill>
        <p:spPr/>
      </p:pic>
    </p:spTree>
    <p:extLst>
      <p:ext uri="{BB962C8B-B14F-4D97-AF65-F5344CB8AC3E}">
        <p14:creationId xmlns:p14="http://schemas.microsoft.com/office/powerpoint/2010/main" val="2379898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n-US" b="1"/>
              <a:t>Know Your Audience</a:t>
            </a:r>
            <a:r>
              <a:rPr lang="en-US"/>
              <a:t>: Detailed personas help you gain insights into the diverse individuals you are trying to reach.</a:t>
            </a:r>
          </a:p>
          <a:p>
            <a:pPr marL="0" indent="0"/>
            <a:endParaRPr lang="en-US"/>
          </a:p>
          <a:p>
            <a:pPr marL="342900" indent="-342900">
              <a:buBlip>
                <a:blip r:embed="rId3"/>
              </a:buBlip>
            </a:pPr>
            <a:r>
              <a:rPr lang="en-US" b="1"/>
              <a:t>Segment for Success</a:t>
            </a:r>
            <a:r>
              <a:rPr lang="en-US"/>
              <a:t>: Create personas to represent different segments within your target audience, allowing you to tailor your marketing strategies effectively.</a:t>
            </a:r>
          </a:p>
          <a:p>
            <a:pPr marL="0" indent="0"/>
            <a:endParaRPr lang="en-US"/>
          </a:p>
          <a:p>
            <a:pPr marL="342900" indent="-342900">
              <a:buBlip>
                <a:blip r:embed="rId3"/>
              </a:buBlip>
            </a:pPr>
            <a:r>
              <a:rPr lang="en-US" b="1"/>
              <a:t>Personalize the Experience</a:t>
            </a:r>
            <a:r>
              <a:rPr lang="en-US"/>
              <a:t>: By understanding your audience's needs, interests, and pain points, you can create customized experiences that resonate with them.</a:t>
            </a:r>
          </a:p>
          <a:p>
            <a:pPr marL="342900" indent="-342900">
              <a:buBlip>
                <a:blip r:embed="rId3"/>
              </a:buBlip>
            </a:pPr>
            <a:endParaRPr lang="en-US"/>
          </a:p>
          <a:p>
            <a:pPr marL="342900" indent="-342900">
              <a:buBlip>
                <a:blip r:embed="rId3"/>
              </a:buBlip>
            </a:pPr>
            <a:endParaRPr lang="en-US"/>
          </a:p>
          <a:p>
            <a:pPr marL="342900" indent="-342900">
              <a:buBlip>
                <a:blip r:embed="rId3"/>
              </a:buBlip>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Understand your Audience: The Power of Personas </a:t>
            </a:r>
          </a:p>
        </p:txBody>
      </p:sp>
    </p:spTree>
    <p:extLst>
      <p:ext uri="{BB962C8B-B14F-4D97-AF65-F5344CB8AC3E}">
        <p14:creationId xmlns:p14="http://schemas.microsoft.com/office/powerpoint/2010/main" val="2307506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n-US" b="1"/>
              <a:t>Precise Targeting: </a:t>
            </a:r>
            <a:r>
              <a:rPr lang="en-US"/>
              <a:t>Personas enable you to target your marketing messages precisely, ensuring your content resonates with the right audience.</a:t>
            </a:r>
          </a:p>
          <a:p>
            <a:pPr marL="342900" indent="-342900">
              <a:buBlip>
                <a:blip r:embed="rId3"/>
              </a:buBlip>
            </a:pPr>
            <a:endParaRPr lang="en-US" b="1"/>
          </a:p>
          <a:p>
            <a:pPr marL="342900" indent="-342900">
              <a:buBlip>
                <a:blip r:embed="rId3"/>
              </a:buBlip>
            </a:pPr>
            <a:r>
              <a:rPr lang="en-US" b="1"/>
              <a:t>Tailored Solutions: </a:t>
            </a:r>
            <a:r>
              <a:rPr lang="en-US"/>
              <a:t>Understanding your audience's needs allows you to develop tailored solutions and services that address their specific pain points.</a:t>
            </a:r>
          </a:p>
          <a:p>
            <a:pPr marL="342900" indent="-342900">
              <a:buBlip>
                <a:blip r:embed="rId3"/>
              </a:buBlip>
            </a:pPr>
            <a:endParaRPr lang="en-US"/>
          </a:p>
          <a:p>
            <a:pPr marL="342900" indent="-342900">
              <a:buBlip>
                <a:blip r:embed="rId3"/>
              </a:buBlip>
            </a:pPr>
            <a:r>
              <a:rPr lang="en-US" b="1"/>
              <a:t>Increased Engagement</a:t>
            </a:r>
            <a:r>
              <a:rPr lang="en-US"/>
              <a:t>: By aligning your messaging and content with your audience's needs, you can drive higher engagement and foster meaningful connections.</a:t>
            </a:r>
          </a:p>
          <a:p>
            <a:pPr marL="342900" indent="-342900">
              <a:buBlip>
                <a:blip r:embed="rId3"/>
              </a:buBlip>
            </a:pPr>
            <a:endParaRPr lang="en-US"/>
          </a:p>
          <a:p>
            <a:pPr marL="342900" indent="-342900">
              <a:buBlip>
                <a:blip r:embed="rId3"/>
              </a:buBlip>
            </a:pPr>
            <a:endParaRPr lang="en-US"/>
          </a:p>
          <a:p>
            <a:pPr marL="342900" indent="-342900">
              <a:buBlip>
                <a:blip r:embed="rId3"/>
              </a:buBlip>
            </a:pPr>
            <a:endParaRPr lang="en-US"/>
          </a:p>
          <a:p>
            <a:pPr marL="342900" indent="-342900">
              <a:buBlip>
                <a:blip r:embed="rId3"/>
              </a:buBlip>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Understand your Audience: The Power of Personas </a:t>
            </a:r>
          </a:p>
        </p:txBody>
      </p:sp>
    </p:spTree>
    <p:extLst>
      <p:ext uri="{BB962C8B-B14F-4D97-AF65-F5344CB8AC3E}">
        <p14:creationId xmlns:p14="http://schemas.microsoft.com/office/powerpoint/2010/main" val="659858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a:t>Storytelling</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03</a:t>
            </a:r>
          </a:p>
          <a:p>
            <a:endParaRPr lang="en-US"/>
          </a:p>
        </p:txBody>
      </p:sp>
    </p:spTree>
    <p:extLst>
      <p:ext uri="{BB962C8B-B14F-4D97-AF65-F5344CB8AC3E}">
        <p14:creationId xmlns:p14="http://schemas.microsoft.com/office/powerpoint/2010/main" val="2686377559"/>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3578"/>
            <a:ext cx="10595237" cy="3995028"/>
          </a:xfrm>
        </p:spPr>
        <p:txBody>
          <a:bodyPr lIns="91440" tIns="45720" rIns="91440" bIns="45720" anchor="t"/>
          <a:lstStyle/>
          <a:p>
            <a:pPr marL="342900" indent="-342900">
              <a:buBlip>
                <a:blip r:embed="rId4"/>
              </a:buBlip>
            </a:pPr>
            <a:r>
              <a:rPr lang="en-GB"/>
              <a:t>Storytelling is an essential part of communication; it involves the art of telling stories that will create an emotional impact on our target audience. </a:t>
            </a:r>
            <a:endParaRPr lang="en-US"/>
          </a:p>
          <a:p>
            <a:pPr marL="0" indent="0"/>
            <a:endParaRPr lang="en-GB">
              <a:cs typeface="Calibri"/>
            </a:endParaRPr>
          </a:p>
          <a:p>
            <a:pPr marL="342900" indent="-342900">
              <a:buChar char="•"/>
            </a:pPr>
            <a:r>
              <a:rPr lang="en-GB">
                <a:cs typeface="Calibri"/>
              </a:rPr>
              <a:t>Customers and the public are interested in hearing a 'good story.' They want to support non-profit organisations that serve a purpose beyond financial gain. Around 70% of customers are more likely to support a non-profit brand that is making a positive impact.</a:t>
            </a:r>
          </a:p>
          <a:p>
            <a:pPr marL="342900" indent="-342900">
              <a:buChar char="•"/>
            </a:pPr>
            <a:endParaRPr lang="en-GB">
              <a:cs typeface="Calibri"/>
            </a:endParaRPr>
          </a:p>
          <a:p>
            <a:pPr marL="342900" indent="-342900">
              <a:buChar char="•"/>
            </a:pPr>
            <a:r>
              <a:rPr lang="en-GB">
                <a:cs typeface="Calibri"/>
              </a:rPr>
              <a:t>Non-profits have powerful tools called Mission and Impact, they have something ‘good’ and ‘positive’ to talk about that benefits individuals, communities and society.</a:t>
            </a:r>
          </a:p>
          <a:p>
            <a:pPr marL="342900" indent="-342900">
              <a:buChar char="•"/>
            </a:pPr>
            <a:endParaRPr lang="en-GB">
              <a:cs typeface="Calibri"/>
            </a:endParaRPr>
          </a:p>
          <a:p>
            <a:pPr marL="0" indent="0"/>
            <a:endParaRPr lang="en-GB">
              <a:cs typeface="Calibri"/>
            </a:endParaRPr>
          </a:p>
          <a:p>
            <a:pPr marL="342900" indent="-342900">
              <a:buBlip>
                <a:blip r:embed="rId4"/>
              </a:buBlip>
            </a:pPr>
            <a:endParaRPr lang="en-GB">
              <a:cs typeface="Calibri"/>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What Is Storytelling?</a:t>
            </a:r>
          </a:p>
        </p:txBody>
      </p:sp>
    </p:spTree>
    <p:extLst>
      <p:ext uri="{BB962C8B-B14F-4D97-AF65-F5344CB8AC3E}">
        <p14:creationId xmlns:p14="http://schemas.microsoft.com/office/powerpoint/2010/main" val="645167801"/>
      </p:ext>
    </p:extLst>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n-GB"/>
              <a:t>According to Jerome Bruner (1990), the theory of the narrative construction of reality should have: </a:t>
            </a:r>
          </a:p>
          <a:p>
            <a:pPr marL="342900" indent="-342900">
              <a:buClr>
                <a:schemeClr val="accent2"/>
              </a:buClr>
              <a:buFont typeface="Arial" panose="020B0604020202020204" pitchFamily="34" charset="0"/>
              <a:buChar char="•"/>
            </a:pPr>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What Is Storytelling?</a:t>
            </a:r>
          </a:p>
        </p:txBody>
      </p:sp>
      <p:graphicFrame>
        <p:nvGraphicFramePr>
          <p:cNvPr id="2" name="Diagram 1">
            <a:extLst>
              <a:ext uri="{FF2B5EF4-FFF2-40B4-BE49-F238E27FC236}">
                <a16:creationId xmlns:a16="http://schemas.microsoft.com/office/drawing/2014/main" id="{A35F1CCC-180A-89BF-9187-F136A1AEA1E9}"/>
              </a:ext>
            </a:extLst>
          </p:cNvPr>
          <p:cNvGraphicFramePr/>
          <p:nvPr>
            <p:extLst>
              <p:ext uri="{D42A27DB-BD31-4B8C-83A1-F6EECF244321}">
                <p14:modId xmlns:p14="http://schemas.microsoft.com/office/powerpoint/2010/main" val="1353401102"/>
              </p:ext>
            </p:extLst>
          </p:nvPr>
        </p:nvGraphicFramePr>
        <p:xfrm>
          <a:off x="798381" y="2380891"/>
          <a:ext cx="10595237" cy="3173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1215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31486"/>
            <a:ext cx="10595237" cy="4885338"/>
          </a:xfrm>
        </p:spPr>
        <p:txBody>
          <a:bodyPr lIns="91440" tIns="45720" rIns="91440" bIns="45720" anchor="t"/>
          <a:lstStyle/>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Blip>
                <a:blip r:embed="rId2"/>
              </a:buBlip>
              <a:tabLst/>
              <a:defRPr/>
            </a:pPr>
            <a:r>
              <a:rPr kumimoji="0" lang="en-US" sz="2400" b="1" i="0" u="none" strike="noStrike" kern="1200" cap="none" spc="0" normalizeH="0" baseline="0" noProof="0">
                <a:ln>
                  <a:noFill/>
                </a:ln>
                <a:solidFill>
                  <a:srgbClr val="0D9390"/>
                </a:solidFill>
                <a:effectLst/>
                <a:uLnTx/>
                <a:uFillTx/>
                <a:latin typeface="Calibri" panose="020F0502020204030204"/>
                <a:ea typeface="+mn-ea"/>
                <a:cs typeface="+mn-cs"/>
              </a:rPr>
              <a:t>Learning Objectives:</a:t>
            </a:r>
          </a:p>
          <a:p>
            <a:pPr marL="342900" indent="-342900">
              <a:buClr>
                <a:srgbClr val="0D9390"/>
              </a:buClr>
              <a:buFont typeface="Arial" panose="020B0604020202020204" pitchFamily="34" charset="0"/>
              <a:buChar char="•"/>
              <a:defRPr/>
            </a:pPr>
            <a:r>
              <a:rPr lang="en-US"/>
              <a:t>Learners will be able to design, plan, schedule and evaluate communication actions, posts, campaigns, newsletters, etc.</a:t>
            </a:r>
          </a:p>
          <a:p>
            <a:pPr marL="0" marR="0" lvl="0" indent="0" algn="l" defTabSz="914400" rtl="0" eaLnBrk="1" fontAlgn="auto" latinLnBrk="0" hangingPunct="1">
              <a:lnSpc>
                <a:spcPct val="90000"/>
              </a:lnSpc>
              <a:spcBef>
                <a:spcPts val="1000"/>
              </a:spcBef>
              <a:spcAft>
                <a:spcPts val="0"/>
              </a:spcAft>
              <a:buClr>
                <a:srgbClr val="0D9390"/>
              </a:buClr>
              <a:buSzTx/>
              <a:tabLst/>
              <a:defRPr/>
            </a:pPr>
            <a:endParaRPr lang="en-US">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Learners will be able to design considering the colours, typography, structure, and relevance.</a:t>
            </a: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GB">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Learners will apply creative thinking, as well as how to </a:t>
            </a: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analyse and evaluate data obtained.</a:t>
            </a:r>
          </a:p>
          <a:p>
            <a:pPr marL="0" marR="0" lvl="0" indent="0" algn="l" defTabSz="914400" rtl="0" eaLnBrk="1" fontAlgn="auto" latinLnBrk="0" hangingPunct="1">
              <a:lnSpc>
                <a:spcPct val="90000"/>
              </a:lnSpc>
              <a:spcBef>
                <a:spcPts val="1000"/>
              </a:spcBef>
              <a:spcAft>
                <a:spcPts val="0"/>
              </a:spcAft>
              <a:buClr>
                <a:srgbClr val="0D9390"/>
              </a:buClr>
              <a:buSzTx/>
              <a:tabLst/>
              <a:defRPr/>
            </a:pPr>
            <a:endParaRPr lang="en-US" noProof="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t>Instructional &amp; Learning Objectives</a:t>
            </a:r>
          </a:p>
        </p:txBody>
      </p:sp>
    </p:spTree>
    <p:extLst>
      <p:ext uri="{BB962C8B-B14F-4D97-AF65-F5344CB8AC3E}">
        <p14:creationId xmlns:p14="http://schemas.microsoft.com/office/powerpoint/2010/main" val="615491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lIns="91440" tIns="45720" rIns="91440" bIns="45720" anchor="t"/>
          <a:lstStyle/>
          <a:p>
            <a:pPr marL="342900" indent="-342900">
              <a:buBlip>
                <a:blip r:embed="rId3"/>
              </a:buBlip>
            </a:pPr>
            <a:r>
              <a:rPr lang="en-GB"/>
              <a:t>Stories can be easily remembered and therefore influence the way people look at your organisation. The London School of Business, establishes that: </a:t>
            </a:r>
          </a:p>
          <a:p>
            <a:pPr marL="342900" indent="-342900">
              <a:buClr>
                <a:schemeClr val="accent2"/>
              </a:buClr>
              <a:buFont typeface="Arial" panose="020B0604020202020204" pitchFamily="34" charset="0"/>
              <a:buChar char="•"/>
            </a:pPr>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The Power of Storytelling</a:t>
            </a:r>
          </a:p>
        </p:txBody>
      </p:sp>
      <p:pic>
        <p:nvPicPr>
          <p:cNvPr id="6" name="Imagen 3">
            <a:hlinkClick r:id="rId4"/>
            <a:extLst>
              <a:ext uri="{FF2B5EF4-FFF2-40B4-BE49-F238E27FC236}">
                <a16:creationId xmlns:a16="http://schemas.microsoft.com/office/drawing/2014/main" id="{82BC8F4E-8B5B-BF00-A667-B405FF3D69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683" r="2270" b="3446"/>
          <a:stretch/>
        </p:blipFill>
        <p:spPr bwMode="auto">
          <a:xfrm>
            <a:off x="1551018" y="2777705"/>
            <a:ext cx="8634902" cy="3052418"/>
          </a:xfrm>
          <a:prstGeom prst="rect">
            <a:avLst/>
          </a:prstGeom>
          <a:noFill/>
          <a:ln>
            <a:noFill/>
          </a:ln>
        </p:spPr>
      </p:pic>
      <p:sp>
        <p:nvSpPr>
          <p:cNvPr id="2" name="Text Placeholder 4">
            <a:extLst>
              <a:ext uri="{FF2B5EF4-FFF2-40B4-BE49-F238E27FC236}">
                <a16:creationId xmlns:a16="http://schemas.microsoft.com/office/drawing/2014/main" id="{3EA563DE-7AFE-C150-86C1-0C2AAB1E7B65}"/>
              </a:ext>
            </a:extLst>
          </p:cNvPr>
          <p:cNvSpPr txBox="1">
            <a:spLocks/>
          </p:cNvSpPr>
          <p:nvPr/>
        </p:nvSpPr>
        <p:spPr>
          <a:xfrm>
            <a:off x="178228" y="6000880"/>
            <a:ext cx="6679034" cy="1941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1300">
                <a:effectLst/>
                <a:latin typeface="Calibri" panose="020F0502020204030204" pitchFamily="34" charset="0"/>
                <a:ea typeface="Calibri" panose="020F0502020204030204" pitchFamily="34" charset="0"/>
                <a:cs typeface="Times New Roman" panose="02020603050405020304" pitchFamily="18" charset="0"/>
              </a:rPr>
              <a:t>Source: own elaboration, information extracted from </a:t>
            </a:r>
            <a:r>
              <a:rPr lang="en-US" sz="1300" i="1">
                <a:effectLst/>
                <a:latin typeface="Calibri" panose="020F0502020204030204" pitchFamily="34" charset="0"/>
                <a:ea typeface="Calibri" panose="020F0502020204030204" pitchFamily="34" charset="0"/>
                <a:cs typeface="Times New Roman" panose="02020603050405020304" pitchFamily="18" charset="0"/>
              </a:rPr>
              <a:t>The Brain and Business of Story: Creating Engaging and Influential Presentations Using Story Structure, </a:t>
            </a:r>
            <a:r>
              <a:rPr lang="en-US" sz="1300" err="1">
                <a:effectLst/>
                <a:latin typeface="Calibri" panose="020F0502020204030204" pitchFamily="34" charset="0"/>
                <a:ea typeface="Calibri" panose="020F0502020204030204" pitchFamily="34" charset="0"/>
                <a:cs typeface="Times New Roman" panose="02020603050405020304" pitchFamily="18" charset="0"/>
              </a:rPr>
              <a:t>SagePresence</a:t>
            </a:r>
            <a:r>
              <a:rPr lang="en-US" sz="1300">
                <a:effectLst/>
                <a:latin typeface="Calibri" panose="020F0502020204030204" pitchFamily="34" charset="0"/>
                <a:ea typeface="Calibri" panose="020F0502020204030204" pitchFamily="34" charset="0"/>
                <a:cs typeface="Times New Roman" panose="02020603050405020304" pitchFamily="18" charset="0"/>
              </a:rPr>
              <a:t>, 2018.</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0132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GB"/>
              <a:t>“The value of an idea lies in the using of it.”</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IE" sz="2200" b="1" i="0"/>
              <a:t>Thomas Edison</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Dark floating bulbs with one lit up brightly">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t="5107" b="5107"/>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129747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0272A1-F0C1-8789-12AF-BE575948276F}"/>
              </a:ext>
            </a:extLst>
          </p:cNvPr>
          <p:cNvSpPr>
            <a:spLocks noGrp="1"/>
          </p:cNvSpPr>
          <p:nvPr>
            <p:ph type="body" sz="quarter" idx="18"/>
          </p:nvPr>
        </p:nvSpPr>
        <p:spPr/>
        <p:txBody>
          <a:bodyPr/>
          <a:lstStyle/>
          <a:p>
            <a:pPr marL="342900" indent="-342900">
              <a:buClr>
                <a:schemeClr val="accent2"/>
              </a:buClr>
              <a:buFont typeface="Arial" panose="020B0604020202020204" pitchFamily="34" charset="0"/>
              <a:buChar char="•"/>
            </a:pPr>
            <a:r>
              <a:rPr lang="en-GB"/>
              <a:t>Ankit </a:t>
            </a:r>
            <a:r>
              <a:rPr lang="en-GB" err="1"/>
              <a:t>Passi</a:t>
            </a:r>
            <a:r>
              <a:rPr lang="en-GB"/>
              <a:t> (2019) described the elements of Good Story Telling. </a:t>
            </a:r>
          </a:p>
          <a:p>
            <a:pPr marL="342900" indent="-342900">
              <a:buClr>
                <a:schemeClr val="accent2"/>
              </a:buClr>
              <a:buFont typeface="Arial" panose="020B0604020202020204" pitchFamily="34" charset="0"/>
              <a:buChar char="•"/>
            </a:pPr>
            <a:endParaRPr lang="en-GB"/>
          </a:p>
          <a:p>
            <a:pPr marL="342900" indent="-342900">
              <a:buClr>
                <a:schemeClr val="accent2"/>
              </a:buClr>
              <a:buFont typeface="Arial" panose="020B0604020202020204" pitchFamily="34" charset="0"/>
              <a:buChar char="•"/>
            </a:pPr>
            <a:r>
              <a:rPr lang="en-GB"/>
              <a:t>Storytelling has a specific set of elements that are present in each story. </a:t>
            </a:r>
          </a:p>
          <a:p>
            <a:endParaRPr lang="en-ZA"/>
          </a:p>
        </p:txBody>
      </p:sp>
      <p:sp>
        <p:nvSpPr>
          <p:cNvPr id="3" name="Text Placeholder 2">
            <a:extLst>
              <a:ext uri="{FF2B5EF4-FFF2-40B4-BE49-F238E27FC236}">
                <a16:creationId xmlns:a16="http://schemas.microsoft.com/office/drawing/2014/main" id="{654C8BAB-5FBF-4E49-A888-8F0B1AB64D42}"/>
              </a:ext>
            </a:extLst>
          </p:cNvPr>
          <p:cNvSpPr>
            <a:spLocks noGrp="1"/>
          </p:cNvSpPr>
          <p:nvPr>
            <p:ph type="body" sz="quarter" idx="16"/>
          </p:nvPr>
        </p:nvSpPr>
        <p:spPr/>
        <p:txBody>
          <a:bodyPr/>
          <a:lstStyle/>
          <a:p>
            <a:r>
              <a:rPr lang="en-ZA"/>
              <a:t>The Elements of Storytelling</a:t>
            </a:r>
          </a:p>
          <a:p>
            <a:endParaRPr lang="en-ZA"/>
          </a:p>
        </p:txBody>
      </p:sp>
      <p:pic>
        <p:nvPicPr>
          <p:cNvPr id="5" name="Picture Placeholder 4">
            <a:extLst>
              <a:ext uri="{FF2B5EF4-FFF2-40B4-BE49-F238E27FC236}">
                <a16:creationId xmlns:a16="http://schemas.microsoft.com/office/drawing/2014/main" id="{0161111E-BC89-8F6D-3B90-EEA58A66C24E}"/>
              </a:ext>
            </a:extLst>
          </p:cNvPr>
          <p:cNvPicPr>
            <a:picLocks noGrp="1" noChangeAspect="1"/>
          </p:cNvPicPr>
          <p:nvPr>
            <p:ph type="pic" sz="quarter" idx="42"/>
          </p:nvPr>
        </p:nvPicPr>
        <p:blipFill>
          <a:blip r:embed="rId2">
            <a:grayscl/>
          </a:blip>
          <a:srcRect l="9717" r="9717"/>
          <a:stretch>
            <a:fillRect/>
          </a:stretch>
        </p:blipFill>
        <p:spPr>
          <a:prstGeom prst="rect">
            <a:avLst/>
          </a:prstGeom>
        </p:spPr>
      </p:pic>
    </p:spTree>
    <p:extLst>
      <p:ext uri="{BB962C8B-B14F-4D97-AF65-F5344CB8AC3E}">
        <p14:creationId xmlns:p14="http://schemas.microsoft.com/office/powerpoint/2010/main" val="743112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n-GB"/>
              <a:t>It established what the story is about and what the audience will experience. It sets up the motivations, challenges, and main goals of the story. A good story will connect with its audience from an early beginning. </a:t>
            </a:r>
          </a:p>
          <a:p>
            <a:pPr marL="342900" indent="-342900">
              <a:buBlip>
                <a:blip r:embed="rId3"/>
              </a:buBlip>
            </a:pPr>
            <a:endParaRPr lang="en-GB"/>
          </a:p>
          <a:p>
            <a:pPr marL="342900" indent="-342900">
              <a:buBlip>
                <a:blip r:embed="rId3"/>
              </a:buBlip>
            </a:pPr>
            <a:r>
              <a:rPr lang="en-GB" b="1">
                <a:solidFill>
                  <a:schemeClr val="accent2"/>
                </a:solidFill>
              </a:rPr>
              <a:t>Example of a good plot: </a:t>
            </a:r>
            <a:r>
              <a:rPr lang="en-GB"/>
              <a:t>In The Hunger Games, Katniss must represent her district in the games after she takes the place of her younger sister. </a:t>
            </a:r>
          </a:p>
          <a:p>
            <a:pPr marL="342900" indent="-342900">
              <a:buBlip>
                <a:blip r:embed="rId3"/>
              </a:buBlip>
            </a:pPr>
            <a:endParaRPr lang="en-GB"/>
          </a:p>
          <a:p>
            <a:pPr marL="342900" indent="-342900">
              <a:buClr>
                <a:schemeClr val="accent2"/>
              </a:buClr>
              <a:buFont typeface="Arial" panose="020B0604020202020204" pitchFamily="34" charset="0"/>
              <a:buChar char="•"/>
            </a:pPr>
            <a:r>
              <a:rPr lang="en-GB"/>
              <a:t>She and the boy representative from her district, Peeta, must fight young representatives from other districts.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The Plot</a:t>
            </a:r>
          </a:p>
        </p:txBody>
      </p:sp>
    </p:spTree>
    <p:extLst>
      <p:ext uri="{BB962C8B-B14F-4D97-AF65-F5344CB8AC3E}">
        <p14:creationId xmlns:p14="http://schemas.microsoft.com/office/powerpoint/2010/main" val="3489948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n-GB" b="1">
                <a:solidFill>
                  <a:schemeClr val="accent2"/>
                </a:solidFill>
              </a:rPr>
              <a:t>Example of a good plot (cont.): </a:t>
            </a:r>
            <a:r>
              <a:rPr lang="en-GB"/>
              <a:t>The conflict is finally resolved when, in a climactic moment, Katniss and Peeta decide to kill themselves rather than kill each other. Those behind the games halt the games and declare them both the winners.</a:t>
            </a:r>
          </a:p>
          <a:p>
            <a:pPr marL="342900" indent="-342900">
              <a:buBlip>
                <a:blip r:embed="rId3"/>
              </a:buBlip>
            </a:pPr>
            <a:endParaRPr lang="en-GB"/>
          </a:p>
          <a:p>
            <a:pPr marL="342900" indent="-342900">
              <a:buBlip>
                <a:blip r:embed="rId3"/>
              </a:buBlip>
            </a:pPr>
            <a:r>
              <a:rPr lang="en-GB"/>
              <a:t>Extracted from:  </a:t>
            </a:r>
            <a:r>
              <a:rPr lang="en-GB">
                <a:solidFill>
                  <a:schemeClr val="accent2">
                    <a:lumMod val="75000"/>
                  </a:schemeClr>
                </a:solidFill>
                <a:hlinkClick r:id="rId4">
                  <a:extLst>
                    <a:ext uri="{A12FA001-AC4F-418D-AE19-62706E023703}">
                      <ahyp:hlinkClr xmlns:ahyp="http://schemas.microsoft.com/office/drawing/2018/hyperlinkcolor" val="tx"/>
                    </a:ext>
                  </a:extLst>
                </a:hlinkClick>
              </a:rPr>
              <a:t>https://uxplanet.org/storytelling-elements-31b2a6a7e373</a:t>
            </a:r>
            <a:r>
              <a:rPr lang="en-GB">
                <a:solidFill>
                  <a:schemeClr val="accent2">
                    <a:lumMod val="75000"/>
                  </a:schemeClr>
                </a:solidFill>
              </a:rPr>
              <a:t> </a:t>
            </a:r>
          </a:p>
          <a:p>
            <a:pPr marL="0" indent="0"/>
            <a:endParaRPr lang="en-GB"/>
          </a:p>
          <a:p>
            <a:pPr marL="342900" indent="-342900">
              <a:buBlip>
                <a:blip r:embed="rId3"/>
              </a:buBlip>
            </a:pPr>
            <a:r>
              <a:rPr lang="en-GB"/>
              <a:t>Extracted from: </a:t>
            </a:r>
            <a:r>
              <a:rPr lang="en-GB">
                <a:solidFill>
                  <a:schemeClr val="accent2">
                    <a:lumMod val="75000"/>
                  </a:schemeClr>
                </a:solidFill>
                <a:hlinkClick r:id="rId5">
                  <a:extLst>
                    <a:ext uri="{A12FA001-AC4F-418D-AE19-62706E023703}">
                      <ahyp:hlinkClr xmlns:ahyp="http://schemas.microsoft.com/office/drawing/2018/hyperlinkcolor" val="tx"/>
                    </a:ext>
                  </a:extLst>
                </a:hlinkClick>
              </a:rPr>
              <a:t>https://www.softschools.com/examples/grammar/plot_examples/186/</a:t>
            </a:r>
            <a:endParaRPr lang="en-GB">
              <a:solidFill>
                <a:schemeClr val="accent2">
                  <a:lumMod val="75000"/>
                </a:schemeClr>
              </a:solidFill>
            </a:endParaRPr>
          </a:p>
          <a:p>
            <a:pPr marL="0" indent="0"/>
            <a:endParaRPr lang="en-GB">
              <a:solidFill>
                <a:schemeClr val="accent2">
                  <a:lumMod val="75000"/>
                </a:schemeClr>
              </a:solidFill>
            </a:endParaRPr>
          </a:p>
          <a:p>
            <a:pPr marL="342900" indent="-342900">
              <a:buClr>
                <a:schemeClr val="accent2"/>
              </a:buClr>
              <a:buFont typeface="Arial" panose="020B0604020202020204" pitchFamily="34" charset="0"/>
              <a:buChar char="•"/>
            </a:pPr>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The Plot</a:t>
            </a:r>
          </a:p>
        </p:txBody>
      </p:sp>
    </p:spTree>
    <p:extLst>
      <p:ext uri="{BB962C8B-B14F-4D97-AF65-F5344CB8AC3E}">
        <p14:creationId xmlns:p14="http://schemas.microsoft.com/office/powerpoint/2010/main" val="4053998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lIns="91440" tIns="45720" rIns="91440" bIns="45720" anchor="t"/>
          <a:lstStyle/>
          <a:p>
            <a:pPr marL="342900" indent="-342900">
              <a:buBlip>
                <a:blip r:embed="rId3"/>
              </a:buBlip>
            </a:pPr>
            <a:r>
              <a:rPr lang="en-GB"/>
              <a:t>The character is the main protagonist of the story or the characters who are living the story. In essence, are the people who are being affected by the Plot. </a:t>
            </a:r>
          </a:p>
          <a:p>
            <a:pPr marL="342900" indent="-342900">
              <a:buBlip>
                <a:blip r:embed="rId3"/>
              </a:buBlip>
            </a:pPr>
            <a:endParaRPr lang="en-GB"/>
          </a:p>
          <a:p>
            <a:pPr marL="342900" indent="-342900">
              <a:buBlip>
                <a:blip r:embed="rId3"/>
              </a:buBlip>
            </a:pPr>
            <a:r>
              <a:rPr lang="en-GB"/>
              <a:t>In order to create a good story, the characters should be well-defined across the entire story to empathise with the audience. </a:t>
            </a:r>
          </a:p>
          <a:p>
            <a:pPr marL="0" indent="0"/>
            <a:endParaRPr lang="en-GB"/>
          </a:p>
          <a:p>
            <a:pPr marL="342900" indent="-342900">
              <a:buBlip>
                <a:blip r:embed="rId3"/>
              </a:buBlip>
            </a:pPr>
            <a:r>
              <a:rPr lang="en-GB" b="1">
                <a:solidFill>
                  <a:schemeClr val="accent2"/>
                </a:solidFill>
              </a:rPr>
              <a:t>Example of a good character: </a:t>
            </a:r>
            <a:r>
              <a:rPr lang="en-GB"/>
              <a:t>What do superheroes share?</a:t>
            </a:r>
            <a:endParaRPr lang="en-GB">
              <a:cs typeface="Calibri"/>
            </a:endParaRPr>
          </a:p>
          <a:p>
            <a:pPr marL="0" indent="0"/>
            <a:endParaRPr lang="en-GB">
              <a:solidFill>
                <a:schemeClr val="accent2">
                  <a:lumMod val="75000"/>
                </a:schemeClr>
              </a:solidFill>
            </a:endParaRPr>
          </a:p>
          <a:p>
            <a:pPr marL="342900" indent="-342900">
              <a:buClr>
                <a:schemeClr val="accent2"/>
              </a:buClr>
              <a:buFont typeface="Arial" panose="020B0604020202020204" pitchFamily="34" charset="0"/>
              <a:buChar char="•"/>
            </a:pPr>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The Character</a:t>
            </a:r>
          </a:p>
        </p:txBody>
      </p:sp>
    </p:spTree>
    <p:extLst>
      <p:ext uri="{BB962C8B-B14F-4D97-AF65-F5344CB8AC3E}">
        <p14:creationId xmlns:p14="http://schemas.microsoft.com/office/powerpoint/2010/main" val="934666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n-GB"/>
              <a:t>The theme is a word that can be defined in a few words. A theme enables us to reuse the plot and characters in different stories. </a:t>
            </a:r>
          </a:p>
          <a:p>
            <a:pPr marL="342900" indent="-342900">
              <a:buBlip>
                <a:blip r:embed="rId3"/>
              </a:buBlip>
            </a:pPr>
            <a:endParaRPr lang="en-GB"/>
          </a:p>
          <a:p>
            <a:pPr marL="342900" indent="-342900">
              <a:buBlip>
                <a:blip r:embed="rId3"/>
              </a:buBlip>
            </a:pPr>
            <a:r>
              <a:rPr lang="en-GB"/>
              <a:t>Many stories have a similar identical plot, characters, and motivations, but what makes a difference is the Theme of the story. </a:t>
            </a:r>
          </a:p>
          <a:p>
            <a:pPr marL="342900" indent="-342900">
              <a:buBlip>
                <a:blip r:embed="rId3"/>
              </a:buBlip>
            </a:pPr>
            <a:endParaRPr lang="en-GB"/>
          </a:p>
          <a:p>
            <a:pPr marL="342900" indent="-342900">
              <a:buBlip>
                <a:blip r:embed="rId3"/>
              </a:buBlip>
            </a:pPr>
            <a:r>
              <a:rPr lang="en-GB" b="1">
                <a:solidFill>
                  <a:schemeClr val="accent2"/>
                </a:solidFill>
              </a:rPr>
              <a:t>Examples of good themes: </a:t>
            </a:r>
            <a:r>
              <a:rPr lang="en-GB"/>
              <a:t>Love, Justice/Injustice, Family, Struggle, the American Dream, Wealth, Inhumanity, Corruption. </a:t>
            </a:r>
            <a:endParaRPr lang="en-GB">
              <a:solidFill>
                <a:schemeClr val="accent2">
                  <a:lumMod val="75000"/>
                </a:schemeClr>
              </a:solidFill>
            </a:endParaRPr>
          </a:p>
          <a:p>
            <a:pPr marL="342900" indent="-342900">
              <a:buClr>
                <a:schemeClr val="accent2"/>
              </a:buClr>
              <a:buFont typeface="Arial" panose="020B0604020202020204" pitchFamily="34" charset="0"/>
              <a:buChar char="•"/>
            </a:pPr>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The Theme</a:t>
            </a:r>
          </a:p>
        </p:txBody>
      </p:sp>
    </p:spTree>
    <p:extLst>
      <p:ext uri="{BB962C8B-B14F-4D97-AF65-F5344CB8AC3E}">
        <p14:creationId xmlns:p14="http://schemas.microsoft.com/office/powerpoint/2010/main" val="2880506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lIns="91440" tIns="45720" rIns="91440" bIns="45720" anchor="t"/>
          <a:lstStyle/>
          <a:p>
            <a:pPr marL="342900" indent="-342900">
              <a:buBlip>
                <a:blip r:embed="rId3"/>
              </a:buBlip>
            </a:pPr>
            <a:r>
              <a:rPr lang="en-GB" b="1">
                <a:solidFill>
                  <a:schemeClr val="accent2"/>
                </a:solidFill>
              </a:rPr>
              <a:t>Examples of good themes (cont.): </a:t>
            </a:r>
            <a:r>
              <a:rPr lang="en-GB"/>
              <a:t>In Finding Nemo (2003), the main theme is loss emphasising to the audience the harsh reality that loss is an unavoidable component of life. </a:t>
            </a:r>
          </a:p>
          <a:p>
            <a:pPr marL="342900" indent="-342900">
              <a:buBlip>
                <a:blip r:embed="rId3"/>
              </a:buBlip>
            </a:pPr>
            <a:endParaRPr lang="en-GB"/>
          </a:p>
          <a:p>
            <a:pPr marL="342900" indent="-342900">
              <a:buBlip>
                <a:blip r:embed="rId3"/>
              </a:buBlip>
            </a:pPr>
            <a:r>
              <a:rPr lang="en-GB"/>
              <a:t>Extracted from: </a:t>
            </a:r>
            <a:r>
              <a:rPr lang="en-GB">
                <a:solidFill>
                  <a:schemeClr val="accent2">
                    <a:lumMod val="75000"/>
                  </a:schemeClr>
                </a:solidFill>
                <a:hlinkClick r:id="rId4">
                  <a:extLst>
                    <a:ext uri="{A12FA001-AC4F-418D-AE19-62706E023703}">
                      <ahyp:hlinkClr xmlns:ahyp="http://schemas.microsoft.com/office/drawing/2018/hyperlinkcolor" val="tx"/>
                    </a:ext>
                  </a:extLst>
                </a:hlinkClick>
              </a:rPr>
              <a:t>https://wp.nyu.edu/steinhardt-appsych_opus/finding-nemo-the-role-of-loss-in-empathy-and-satisfaction/</a:t>
            </a:r>
            <a:endParaRPr lang="en-GB">
              <a:solidFill>
                <a:schemeClr val="accent2">
                  <a:lumMod val="75000"/>
                </a:schemeClr>
              </a:solidFill>
            </a:endParaRPr>
          </a:p>
          <a:p>
            <a:pPr marL="0" indent="0"/>
            <a:endParaRPr lang="en-GB">
              <a:solidFill>
                <a:schemeClr val="accent2">
                  <a:lumMod val="75000"/>
                </a:schemeClr>
              </a:solidFill>
            </a:endParaRPr>
          </a:p>
          <a:p>
            <a:pPr marL="342900" indent="-342900">
              <a:buClr>
                <a:schemeClr val="accent2"/>
              </a:buClr>
              <a:buFont typeface="Arial" panose="020B0604020202020204" pitchFamily="34" charset="0"/>
              <a:buChar char="•"/>
            </a:pPr>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The Theme</a:t>
            </a:r>
          </a:p>
        </p:txBody>
      </p:sp>
    </p:spTree>
    <p:extLst>
      <p:ext uri="{BB962C8B-B14F-4D97-AF65-F5344CB8AC3E}">
        <p14:creationId xmlns:p14="http://schemas.microsoft.com/office/powerpoint/2010/main" val="34384567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n-GB"/>
              <a:t>The dialogue connects the characters with each other and the potential audience. The factors that influence the dialogue of a story ranges from: </a:t>
            </a:r>
          </a:p>
          <a:p>
            <a:pPr marL="342900" indent="-342900">
              <a:buBlip>
                <a:blip r:embed="rId3"/>
              </a:buBlip>
            </a:pPr>
            <a:endParaRPr lang="en-GB"/>
          </a:p>
          <a:p>
            <a:pPr marL="342900" indent="-342900">
              <a:buBlip>
                <a:blip r:embed="rId3"/>
              </a:buBlip>
            </a:pPr>
            <a:endParaRPr lang="en-GB"/>
          </a:p>
          <a:p>
            <a:pPr marL="342900" indent="-342900">
              <a:buBlip>
                <a:blip r:embed="rId3"/>
              </a:buBlip>
            </a:pPr>
            <a:endParaRPr lang="en-GB"/>
          </a:p>
          <a:p>
            <a:pPr marL="342900" indent="-342900">
              <a:buBlip>
                <a:blip r:embed="rId3"/>
              </a:buBlip>
            </a:pPr>
            <a:endParaRPr lang="en-GB"/>
          </a:p>
          <a:p>
            <a:pPr marL="342900" indent="-342900">
              <a:buBlip>
                <a:blip r:embed="rId3"/>
              </a:buBlip>
            </a:pPr>
            <a:endParaRPr lang="en-GB"/>
          </a:p>
          <a:p>
            <a:pPr marL="342900" indent="-342900">
              <a:buBlip>
                <a:blip r:embed="rId3"/>
              </a:buBlip>
            </a:pPr>
            <a:endParaRPr lang="en-GB"/>
          </a:p>
          <a:p>
            <a:pPr marL="342900" marR="0" lvl="0" indent="-342900" algn="l" defTabSz="914400" rtl="0" eaLnBrk="1" fontAlgn="auto" latinLnBrk="0" hangingPunct="1">
              <a:lnSpc>
                <a:spcPct val="107000"/>
              </a:lnSpc>
              <a:spcBef>
                <a:spcPts val="1000"/>
              </a:spcBef>
              <a:spcAft>
                <a:spcPts val="800"/>
              </a:spcAft>
              <a:buClrTx/>
              <a:buSzTx/>
              <a:buBlip>
                <a:blip r:embed="rId3"/>
              </a:buBlip>
              <a:tabLst/>
              <a:defRPr/>
            </a:pPr>
            <a:r>
              <a:rPr lang="en-GB" b="1">
                <a:solidFill>
                  <a:schemeClr val="accent2"/>
                </a:solidFill>
              </a:rPr>
              <a:t>Examples of a good dialogue: </a:t>
            </a:r>
            <a:r>
              <a:rPr kumimoji="0" lang="en-US" b="0" i="0" u="sng" strike="noStrike" kern="1200" cap="none" spc="0" normalizeH="0" baseline="0" noProof="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Good dialogues within film industry</a:t>
            </a:r>
            <a:r>
              <a:rPr kumimoji="0" lang="en-US" sz="2800" b="0" i="0" u="sng" strike="noStrike" kern="1200" cap="none" spc="0" normalizeH="0" baseline="0" noProof="0">
                <a:ln>
                  <a:noFill/>
                </a:ln>
                <a:solidFill>
                  <a:srgbClr val="87A66E"/>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endParaRPr kumimoji="0" lang="es-E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endParaRPr lang="en-GB">
              <a:solidFill>
                <a:schemeClr val="accent2">
                  <a:lumMod val="75000"/>
                </a:schemeClr>
              </a:solidFill>
            </a:endParaRPr>
          </a:p>
          <a:p>
            <a:pPr marL="342900" indent="-342900">
              <a:buClr>
                <a:schemeClr val="accent2"/>
              </a:buClr>
              <a:buFont typeface="Arial" panose="020B0604020202020204" pitchFamily="34" charset="0"/>
              <a:buChar char="•"/>
            </a:pPr>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The Dialogue</a:t>
            </a:r>
          </a:p>
        </p:txBody>
      </p:sp>
      <p:graphicFrame>
        <p:nvGraphicFramePr>
          <p:cNvPr id="2" name="Diagram 1">
            <a:extLst>
              <a:ext uri="{FF2B5EF4-FFF2-40B4-BE49-F238E27FC236}">
                <a16:creationId xmlns:a16="http://schemas.microsoft.com/office/drawing/2014/main" id="{E5432D9B-EEF5-109D-055E-705469330FAE}"/>
              </a:ext>
            </a:extLst>
          </p:cNvPr>
          <p:cNvGraphicFramePr/>
          <p:nvPr>
            <p:extLst>
              <p:ext uri="{D42A27DB-BD31-4B8C-83A1-F6EECF244321}">
                <p14:modId xmlns:p14="http://schemas.microsoft.com/office/powerpoint/2010/main" val="2712527704"/>
              </p:ext>
            </p:extLst>
          </p:nvPr>
        </p:nvGraphicFramePr>
        <p:xfrm>
          <a:off x="798381" y="2717329"/>
          <a:ext cx="10444712" cy="22736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106463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lIns="91440" tIns="45720" rIns="91440" bIns="45720" anchor="t"/>
          <a:lstStyle/>
          <a:p>
            <a:pPr marL="342900" indent="-342900">
              <a:buBlip>
                <a:blip r:embed="rId3"/>
              </a:buBlip>
            </a:pPr>
            <a:r>
              <a:rPr lang="en-GB"/>
              <a:t>Melody helps to connect the story with the audience. It also helps to trigger certain emotions in audience psych, helping them recognise your story and, remember what the main plot is about. </a:t>
            </a:r>
          </a:p>
          <a:p>
            <a:pPr marL="0" indent="0"/>
            <a:endParaRPr lang="en-GB"/>
          </a:p>
          <a:p>
            <a:pPr marL="342900" indent="-342900">
              <a:buBlip>
                <a:blip r:embed="rId3"/>
              </a:buBlip>
            </a:pPr>
            <a:r>
              <a:rPr lang="en-GB" b="1">
                <a:solidFill>
                  <a:schemeClr val="accent2"/>
                </a:solidFill>
              </a:rPr>
              <a:t>Examples of a good melody: </a:t>
            </a:r>
            <a:r>
              <a:rPr kumimoji="0" lang="en-US" b="0" i="0" u="sng" strike="noStrike" kern="1200" cap="none" spc="0" normalizeH="0" baseline="0" noProof="0">
                <a:ln>
                  <a:noFill/>
                </a:ln>
                <a:solidFill>
                  <a:schemeClr val="accent2">
                    <a:lumMod val="75000"/>
                  </a:schemeClr>
                </a:solidFill>
                <a:effectLst/>
                <a:uLnTx/>
                <a:uFillTx/>
                <a:latin typeface="Calibri"/>
                <a:ea typeface="Calibri" panose="020F0502020204030204" pitchFamily="34" charset="0"/>
                <a:cs typeface="Times New Roman"/>
                <a:hlinkClick r:id="rId4">
                  <a:extLst>
                    <a:ext uri="{A12FA001-AC4F-418D-AE19-62706E023703}">
                      <ahyp:hlinkClr xmlns:ahyp="http://schemas.microsoft.com/office/drawing/2018/hyperlinkcolor" val="tx"/>
                    </a:ext>
                  </a:extLst>
                </a:hlinkClick>
              </a:rPr>
              <a:t>20 best songs that tell a story</a:t>
            </a:r>
            <a:endParaRPr lang="en-GB">
              <a:solidFill>
                <a:schemeClr val="accent2">
                  <a:lumMod val="75000"/>
                </a:schemeClr>
              </a:solidFill>
              <a:latin typeface="Calibri"/>
              <a:cs typeface="Times New Roman"/>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The Melody </a:t>
            </a:r>
          </a:p>
        </p:txBody>
      </p:sp>
    </p:spTree>
    <p:extLst>
      <p:ext uri="{BB962C8B-B14F-4D97-AF65-F5344CB8AC3E}">
        <p14:creationId xmlns:p14="http://schemas.microsoft.com/office/powerpoint/2010/main" val="2116280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Clr>
                <a:schemeClr val="accent2"/>
              </a:buClr>
              <a:buBlip>
                <a:blip r:embed="rId2"/>
              </a:buBlip>
            </a:pPr>
            <a:r>
              <a:rPr lang="en-US" b="1">
                <a:solidFill>
                  <a:schemeClr val="accent2"/>
                </a:solidFill>
              </a:rPr>
              <a:t>Learning Objectives (Cont.):</a:t>
            </a:r>
          </a:p>
          <a:p>
            <a:pPr marL="0" indent="0">
              <a:buClr>
                <a:schemeClr val="accent2"/>
              </a:buClr>
            </a:pPr>
            <a:endParaRPr lang="en-US" b="1">
              <a:solidFill>
                <a:schemeClr val="accent2"/>
              </a:solidFill>
            </a:endParaRPr>
          </a:p>
          <a:p>
            <a:pPr marL="342900" indent="-342900">
              <a:buClr>
                <a:schemeClr val="accent2"/>
              </a:buClr>
              <a:buFont typeface="Arial" panose="020B0604020202020204" pitchFamily="34" charset="0"/>
              <a:buChar char="•"/>
            </a:pPr>
            <a:r>
              <a:rPr lang="en-GB"/>
              <a:t>Learners will be able to monitor what is working and identify possible gaps while communicating internally and externally.</a:t>
            </a:r>
          </a:p>
          <a:p>
            <a:pPr marL="342900" indent="-342900">
              <a:buClr>
                <a:schemeClr val="accent2"/>
              </a:buClr>
              <a:buFont typeface="Arial" panose="020B0604020202020204" pitchFamily="34" charset="0"/>
              <a:buChar char="•"/>
            </a:pPr>
            <a:endParaRPr lang="en-US"/>
          </a:p>
          <a:p>
            <a:pPr marL="342900" indent="-342900">
              <a:buClr>
                <a:schemeClr val="accent2"/>
              </a:buClr>
              <a:buFont typeface="Arial" panose="020B0604020202020204" pitchFamily="34" charset="0"/>
              <a:buChar char="•"/>
            </a:pPr>
            <a:endParaRPr lang="en-US"/>
          </a:p>
          <a:p>
            <a:pPr marL="342900" indent="-342900">
              <a:buClr>
                <a:schemeClr val="accent2"/>
              </a:buClr>
              <a:buFont typeface="Arial" panose="020B0604020202020204" pitchFamily="34" charset="0"/>
              <a:buChar char="•"/>
            </a:pPr>
            <a:endParaRPr lang="en-US"/>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t>Instructional &amp; Learning Objectives</a:t>
            </a:r>
          </a:p>
          <a:p>
            <a:endParaRPr lang="en-US"/>
          </a:p>
        </p:txBody>
      </p:sp>
    </p:spTree>
    <p:extLst>
      <p:ext uri="{BB962C8B-B14F-4D97-AF65-F5344CB8AC3E}">
        <p14:creationId xmlns:p14="http://schemas.microsoft.com/office/powerpoint/2010/main" val="17936326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n-GB"/>
              <a:t>The Decors refer to the graphics and visual features used to support the Theme. The graphic in storytelling plays an important role as humans are visual learners. </a:t>
            </a:r>
          </a:p>
          <a:p>
            <a:pPr marL="0" indent="0"/>
            <a:endParaRPr lang="en-GB"/>
          </a:p>
          <a:p>
            <a:pPr marL="342900" indent="-342900">
              <a:buBlip>
                <a:blip r:embed="rId3"/>
              </a:buBlip>
            </a:pPr>
            <a:r>
              <a:rPr lang="en-GB" b="1">
                <a:solidFill>
                  <a:schemeClr val="accent2"/>
                </a:solidFill>
              </a:rPr>
              <a:t>Examples of a good graphic: </a:t>
            </a:r>
            <a:r>
              <a:rPr kumimoji="0" lang="en-US" b="0" i="0" u="sng" strike="noStrike" kern="1200" cap="none" spc="0" normalizeH="0" baseline="0" noProof="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21 beautiful examples of visual Storytelling on Instagram</a:t>
            </a:r>
            <a:endParaRPr lang="en-GB">
              <a:solidFill>
                <a:schemeClr val="accent2">
                  <a:lumMod val="75000"/>
                </a:schemeClr>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The Decor</a:t>
            </a:r>
          </a:p>
        </p:txBody>
      </p:sp>
    </p:spTree>
    <p:extLst>
      <p:ext uri="{BB962C8B-B14F-4D97-AF65-F5344CB8AC3E}">
        <p14:creationId xmlns:p14="http://schemas.microsoft.com/office/powerpoint/2010/main" val="29837122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n-GB"/>
              <a:t>The spectacle is an event that is memorable, unexpected, and left the audience wondering about its appearance. </a:t>
            </a:r>
          </a:p>
          <a:p>
            <a:pPr marL="342900" indent="-342900">
              <a:buBlip>
                <a:blip r:embed="rId3"/>
              </a:buBlip>
            </a:pPr>
            <a:endParaRPr lang="en-GB"/>
          </a:p>
          <a:p>
            <a:pPr marL="342900" indent="-342900">
              <a:buBlip>
                <a:blip r:embed="rId3"/>
              </a:buBlip>
            </a:pPr>
            <a:r>
              <a:rPr lang="en-GB"/>
              <a:t>However, it should not be allowed to control the entire story. The plot should always be strong enough to carry the Story, not relying entirely on Spectacle.  It can be considered a plot twist.</a:t>
            </a:r>
          </a:p>
          <a:p>
            <a:pPr marL="342900" indent="-342900">
              <a:buBlip>
                <a:blip r:embed="rId3"/>
              </a:buBlip>
            </a:pPr>
            <a:endParaRPr lang="en-GB" b="1">
              <a:solidFill>
                <a:schemeClr val="accent2"/>
              </a:solidFill>
            </a:endParaRPr>
          </a:p>
          <a:p>
            <a:pPr marL="342900" indent="-342900">
              <a:buBlip>
                <a:blip r:embed="rId3"/>
              </a:buBlip>
            </a:pPr>
            <a:r>
              <a:rPr lang="en-GB" b="1">
                <a:solidFill>
                  <a:schemeClr val="accent2"/>
                </a:solidFill>
              </a:rPr>
              <a:t>Examples of a good Spectacle: </a:t>
            </a:r>
            <a:r>
              <a:rPr kumimoji="0" lang="en-US" b="0" i="0" u="sng" strike="noStrike" kern="1200" cap="none" spc="0" normalizeH="0" baseline="0" noProof="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25 Plot Twist Ideas and Prompts for Writers</a:t>
            </a:r>
            <a:endParaRPr kumimoji="0" lang="es-ES" sz="2800" b="0" i="0" u="none" strike="noStrike" kern="1200" cap="none" spc="0" normalizeH="0" baseline="0" noProof="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indent="-342900">
              <a:buBlip>
                <a:blip r:embed="rId3"/>
              </a:buBlip>
            </a:pPr>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The Spectacle</a:t>
            </a:r>
          </a:p>
        </p:txBody>
      </p:sp>
    </p:spTree>
    <p:extLst>
      <p:ext uri="{BB962C8B-B14F-4D97-AF65-F5344CB8AC3E}">
        <p14:creationId xmlns:p14="http://schemas.microsoft.com/office/powerpoint/2010/main" val="25549987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2CFD09-6278-5403-6BC5-9CB2EC0C2ACD}"/>
              </a:ext>
            </a:extLst>
          </p:cNvPr>
          <p:cNvSpPr>
            <a:spLocks noGrp="1"/>
          </p:cNvSpPr>
          <p:nvPr>
            <p:ph type="body" sz="quarter" idx="16"/>
          </p:nvPr>
        </p:nvSpPr>
        <p:spPr/>
        <p:txBody>
          <a:bodyPr lIns="91440" tIns="45720" rIns="91440" bIns="45720" anchor="t">
            <a:noAutofit/>
          </a:bodyPr>
          <a:lstStyle/>
          <a:p>
            <a:r>
              <a:rPr lang="en-IE"/>
              <a:t>Video about Nonprofit storytelling </a:t>
            </a:r>
          </a:p>
        </p:txBody>
      </p:sp>
      <p:pic>
        <p:nvPicPr>
          <p:cNvPr id="2" name="Online Media 1" title="Nonprofit Storytelling: Your Most Valuable Marketing and Fundraising Tool | Anedot">
            <a:hlinkClick r:id="" action="ppaction://media"/>
            <a:extLst>
              <a:ext uri="{FF2B5EF4-FFF2-40B4-BE49-F238E27FC236}">
                <a16:creationId xmlns:a16="http://schemas.microsoft.com/office/drawing/2014/main" id="{B17A88D5-481D-A3EC-760F-F2D80ED94BE4}"/>
              </a:ext>
            </a:extLst>
          </p:cNvPr>
          <p:cNvPicPr>
            <a:picLocks noGrp="1" noRot="1" noChangeAspect="1"/>
          </p:cNvPicPr>
          <p:nvPr>
            <p:ph type="pic" sz="quarter" idx="15"/>
            <a:videoFile r:link="rId1"/>
          </p:nvPr>
        </p:nvPicPr>
        <p:blipFill>
          <a:blip r:embed="rId3"/>
          <a:srcRect t="9074" b="9074"/>
          <a:stretch/>
        </p:blipFill>
        <p:spPr/>
      </p:pic>
    </p:spTree>
    <p:extLst>
      <p:ext uri="{BB962C8B-B14F-4D97-AF65-F5344CB8AC3E}">
        <p14:creationId xmlns:p14="http://schemas.microsoft.com/office/powerpoint/2010/main" val="1201475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12680F-959B-8510-BA0E-C54003D90DC1}"/>
              </a:ext>
            </a:extLst>
          </p:cNvPr>
          <p:cNvSpPr>
            <a:spLocks noGrp="1"/>
          </p:cNvSpPr>
          <p:nvPr>
            <p:ph type="body" sz="quarter" idx="18"/>
          </p:nvPr>
        </p:nvSpPr>
        <p:spPr>
          <a:xfrm>
            <a:off x="898357" y="1667802"/>
            <a:ext cx="4867011" cy="3511888"/>
          </a:xfrm>
        </p:spPr>
        <p:txBody>
          <a:bodyPr lIns="91440" tIns="45720" rIns="91440" bIns="45720" anchor="t"/>
          <a:lstStyle/>
          <a:p>
            <a:pPr marL="0" indent="0"/>
            <a:r>
              <a:rPr lang="en-IE" dirty="0">
                <a:cs typeface="Calibri"/>
              </a:rPr>
              <a:t>Stories influence consumer decisions. They connect your audience to you and what you do. </a:t>
            </a:r>
            <a:endParaRPr lang="en-US" dirty="0">
              <a:cs typeface="Calibri" panose="020F0502020204030204"/>
            </a:endParaRPr>
          </a:p>
          <a:p>
            <a:pPr marL="0" indent="0"/>
            <a:r>
              <a:rPr lang="en-IE" dirty="0">
                <a:cs typeface="Calibri"/>
              </a:rPr>
              <a:t>According to brand storytelling coach </a:t>
            </a:r>
            <a:r>
              <a:rPr lang="en-IE" dirty="0" err="1">
                <a:cs typeface="Calibri"/>
              </a:rPr>
              <a:t>Celinne</a:t>
            </a:r>
            <a:r>
              <a:rPr lang="en-IE" dirty="0">
                <a:cs typeface="Calibri"/>
              </a:rPr>
              <a:t> Da Costa, </a:t>
            </a:r>
          </a:p>
          <a:p>
            <a:pPr marL="0" indent="0"/>
            <a:r>
              <a:rPr lang="en-IE" dirty="0">
                <a:cs typeface="Calibri"/>
              </a:rPr>
              <a:t>‘Brand storytelling is a “need to have,” and will ultimately maximise your business’s visibility, profit, and impact. She suggests treating storytelling as a “compass for marketing strategy.” </a:t>
            </a:r>
          </a:p>
          <a:p>
            <a:pPr marL="0" indent="0"/>
            <a:endParaRPr lang="en-IE" dirty="0">
              <a:cs typeface="Calibri"/>
            </a:endParaRPr>
          </a:p>
          <a:p>
            <a:pPr marL="0" indent="0"/>
            <a:endParaRPr lang="en-IE" dirty="0">
              <a:cs typeface="Calibri"/>
            </a:endParaRPr>
          </a:p>
          <a:p>
            <a:pPr marL="0" indent="0"/>
            <a:endParaRPr lang="en-IE" dirty="0">
              <a:cs typeface="Calibri"/>
            </a:endParaRPr>
          </a:p>
          <a:p>
            <a:pPr marL="0" indent="0"/>
            <a:endParaRPr lang="en-IE" dirty="0">
              <a:cs typeface="Calibri"/>
            </a:endParaRPr>
          </a:p>
          <a:p>
            <a:endParaRPr lang="en-IE" dirty="0">
              <a:cs typeface="Calibri"/>
            </a:endParaRPr>
          </a:p>
        </p:txBody>
      </p:sp>
      <p:sp>
        <p:nvSpPr>
          <p:cNvPr id="4" name="Text Placeholder 3">
            <a:extLst>
              <a:ext uri="{FF2B5EF4-FFF2-40B4-BE49-F238E27FC236}">
                <a16:creationId xmlns:a16="http://schemas.microsoft.com/office/drawing/2014/main" id="{7DC741D3-A89B-E34D-9E10-F04A80092668}"/>
              </a:ext>
            </a:extLst>
          </p:cNvPr>
          <p:cNvSpPr>
            <a:spLocks noGrp="1"/>
          </p:cNvSpPr>
          <p:nvPr>
            <p:ph type="body" sz="quarter" idx="16"/>
          </p:nvPr>
        </p:nvSpPr>
        <p:spPr>
          <a:xfrm>
            <a:off x="898358" y="470590"/>
            <a:ext cx="4990998" cy="992652"/>
          </a:xfrm>
        </p:spPr>
        <p:txBody>
          <a:bodyPr lIns="91440" tIns="45720" rIns="91440" bIns="45720" anchor="t">
            <a:noAutofit/>
          </a:bodyPr>
          <a:lstStyle/>
          <a:p>
            <a:r>
              <a:rPr lang="en-IE">
                <a:cs typeface="Calibri"/>
              </a:rPr>
              <a:t>Building your Non-profit through storytelling</a:t>
            </a:r>
            <a:endParaRPr lang="en-IE"/>
          </a:p>
        </p:txBody>
      </p:sp>
      <p:pic>
        <p:nvPicPr>
          <p:cNvPr id="3" name="Picture Placeholder 2">
            <a:extLst>
              <a:ext uri="{FF2B5EF4-FFF2-40B4-BE49-F238E27FC236}">
                <a16:creationId xmlns:a16="http://schemas.microsoft.com/office/drawing/2014/main" id="{716DFC8B-F780-B1CE-BF56-FEAC3D7BF66A}"/>
              </a:ext>
            </a:extLst>
          </p:cNvPr>
          <p:cNvPicPr>
            <a:picLocks noGrp="1" noChangeAspect="1"/>
          </p:cNvPicPr>
          <p:nvPr>
            <p:ph type="pic" sz="quarter" idx="42"/>
          </p:nvPr>
        </p:nvPicPr>
        <p:blipFill>
          <a:blip r:embed="rId2"/>
          <a:srcRect l="2231" r="2231"/>
          <a:stretch/>
        </p:blipFill>
        <p:spPr/>
      </p:pic>
      <p:sp>
        <p:nvSpPr>
          <p:cNvPr id="7" name="TextBox 6">
            <a:extLst>
              <a:ext uri="{FF2B5EF4-FFF2-40B4-BE49-F238E27FC236}">
                <a16:creationId xmlns:a16="http://schemas.microsoft.com/office/drawing/2014/main" id="{9DD78A91-E951-8E95-6C1C-298D52C2505B}"/>
              </a:ext>
            </a:extLst>
          </p:cNvPr>
          <p:cNvSpPr txBox="1"/>
          <p:nvPr/>
        </p:nvSpPr>
        <p:spPr>
          <a:xfrm>
            <a:off x="6812279" y="5708532"/>
            <a:ext cx="4867011" cy="369332"/>
          </a:xfrm>
          <a:prstGeom prst="rect">
            <a:avLst/>
          </a:prstGeom>
          <a:noFill/>
        </p:spPr>
        <p:txBody>
          <a:bodyPr wrap="square" rtlCol="0">
            <a:spAutoFit/>
          </a:bodyPr>
          <a:lstStyle/>
          <a:p>
            <a:r>
              <a:rPr lang="en-IE" dirty="0"/>
              <a:t>Photo Source: </a:t>
            </a:r>
            <a:r>
              <a:rPr lang="en-IE" dirty="0">
                <a:hlinkClick r:id="rId3"/>
              </a:rPr>
              <a:t>Seanchoice Storytelling Events </a:t>
            </a:r>
            <a:endParaRPr lang="en-IE" dirty="0"/>
          </a:p>
        </p:txBody>
      </p:sp>
    </p:spTree>
    <p:extLst>
      <p:ext uri="{BB962C8B-B14F-4D97-AF65-F5344CB8AC3E}">
        <p14:creationId xmlns:p14="http://schemas.microsoft.com/office/powerpoint/2010/main" val="3192569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12680F-959B-8510-BA0E-C54003D90DC1}"/>
              </a:ext>
            </a:extLst>
          </p:cNvPr>
          <p:cNvSpPr>
            <a:spLocks noGrp="1"/>
          </p:cNvSpPr>
          <p:nvPr>
            <p:ph type="body" sz="quarter" idx="18"/>
          </p:nvPr>
        </p:nvSpPr>
        <p:spPr>
          <a:xfrm>
            <a:off x="898357" y="1667802"/>
            <a:ext cx="4867011" cy="3511888"/>
          </a:xfrm>
        </p:spPr>
        <p:txBody>
          <a:bodyPr lIns="91440" tIns="45720" rIns="91440" bIns="45720" anchor="t"/>
          <a:lstStyle/>
          <a:p>
            <a:pPr marL="342900" indent="-342900">
              <a:buFont typeface="Arial,Sans-Serif"/>
              <a:buChar char="•"/>
            </a:pPr>
            <a:r>
              <a:rPr lang="en-IE" i="1">
                <a:cs typeface="Calibri"/>
              </a:rPr>
              <a:t>Story telling is a powerful tool for inspiring action and change and influencing people.</a:t>
            </a:r>
            <a:endParaRPr lang="en-US" i="1">
              <a:cs typeface="Calibri" panose="020F0502020204030204"/>
            </a:endParaRPr>
          </a:p>
          <a:p>
            <a:pPr marL="342900" indent="-342900">
              <a:buFont typeface="Arial,Sans-Serif"/>
              <a:buChar char="•"/>
            </a:pPr>
            <a:r>
              <a:rPr lang="en-IE">
                <a:cs typeface="Calibri"/>
              </a:rPr>
              <a:t>With the acceleration of digital technology and the world moving quicker than ever, people are more connected than ever to stories and information.</a:t>
            </a:r>
            <a:endParaRPr lang="en-US">
              <a:cs typeface="Calibri"/>
            </a:endParaRPr>
          </a:p>
          <a:p>
            <a:pPr marL="342900" indent="-342900">
              <a:buFont typeface="Arial,Sans-Serif"/>
              <a:buChar char="•"/>
            </a:pPr>
            <a:endParaRPr lang="en-IE">
              <a:cs typeface="Calibri"/>
            </a:endParaRPr>
          </a:p>
          <a:p>
            <a:pPr marL="0" indent="0"/>
            <a:endParaRPr lang="en-IE">
              <a:cs typeface="Calibri"/>
            </a:endParaRPr>
          </a:p>
          <a:p>
            <a:pPr marL="0" indent="0"/>
            <a:endParaRPr lang="en-IE">
              <a:cs typeface="Calibri"/>
            </a:endParaRPr>
          </a:p>
          <a:p>
            <a:pPr marL="0" indent="0"/>
            <a:endParaRPr lang="en-IE">
              <a:cs typeface="Calibri"/>
            </a:endParaRPr>
          </a:p>
          <a:p>
            <a:pPr marL="0" indent="0"/>
            <a:endParaRPr lang="en-IE">
              <a:cs typeface="Calibri"/>
            </a:endParaRPr>
          </a:p>
          <a:p>
            <a:endParaRPr lang="en-IE">
              <a:cs typeface="Calibri"/>
            </a:endParaRPr>
          </a:p>
        </p:txBody>
      </p:sp>
      <p:sp>
        <p:nvSpPr>
          <p:cNvPr id="4" name="Text Placeholder 3">
            <a:extLst>
              <a:ext uri="{FF2B5EF4-FFF2-40B4-BE49-F238E27FC236}">
                <a16:creationId xmlns:a16="http://schemas.microsoft.com/office/drawing/2014/main" id="{7DC741D3-A89B-E34D-9E10-F04A80092668}"/>
              </a:ext>
            </a:extLst>
          </p:cNvPr>
          <p:cNvSpPr>
            <a:spLocks noGrp="1"/>
          </p:cNvSpPr>
          <p:nvPr>
            <p:ph type="body" sz="quarter" idx="16"/>
          </p:nvPr>
        </p:nvSpPr>
        <p:spPr>
          <a:xfrm>
            <a:off x="898358" y="470590"/>
            <a:ext cx="5200338" cy="984279"/>
          </a:xfrm>
        </p:spPr>
        <p:txBody>
          <a:bodyPr lIns="91440" tIns="45720" rIns="91440" bIns="45720" anchor="t">
            <a:noAutofit/>
          </a:bodyPr>
          <a:lstStyle/>
          <a:p>
            <a:r>
              <a:rPr lang="en-IE">
                <a:cs typeface="Calibri"/>
              </a:rPr>
              <a:t>Reaching the hearts and minds through storytelling</a:t>
            </a:r>
            <a:endParaRPr lang="en-US"/>
          </a:p>
        </p:txBody>
      </p:sp>
      <p:pic>
        <p:nvPicPr>
          <p:cNvPr id="2" name="Picture 2">
            <a:extLst>
              <a:ext uri="{FF2B5EF4-FFF2-40B4-BE49-F238E27FC236}">
                <a16:creationId xmlns:a16="http://schemas.microsoft.com/office/drawing/2014/main" id="{83E72EC9-2B0E-535C-33EE-937994B3CCDB}"/>
              </a:ext>
            </a:extLst>
          </p:cNvPr>
          <p:cNvPicPr>
            <a:picLocks noGrp="1" noChangeAspect="1"/>
          </p:cNvPicPr>
          <p:nvPr>
            <p:ph type="pic" sz="quarter" idx="42"/>
          </p:nvPr>
        </p:nvPicPr>
        <p:blipFill>
          <a:blip r:embed="rId2"/>
          <a:srcRect t="22618" b="22618"/>
          <a:stretch/>
        </p:blipFill>
        <p:spPr/>
      </p:pic>
    </p:spTree>
    <p:extLst>
      <p:ext uri="{BB962C8B-B14F-4D97-AF65-F5344CB8AC3E}">
        <p14:creationId xmlns:p14="http://schemas.microsoft.com/office/powerpoint/2010/main" val="9266894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12680F-959B-8510-BA0E-C54003D90DC1}"/>
              </a:ext>
            </a:extLst>
          </p:cNvPr>
          <p:cNvSpPr>
            <a:spLocks noGrp="1"/>
          </p:cNvSpPr>
          <p:nvPr>
            <p:ph type="body" sz="quarter" idx="18"/>
          </p:nvPr>
        </p:nvSpPr>
        <p:spPr>
          <a:xfrm>
            <a:off x="898357" y="1667802"/>
            <a:ext cx="4867011" cy="3511888"/>
          </a:xfrm>
        </p:spPr>
        <p:txBody>
          <a:bodyPr lIns="91440" tIns="45720" rIns="91440" bIns="45720" anchor="t"/>
          <a:lstStyle/>
          <a:p>
            <a:pPr marL="342900" indent="-342900">
              <a:buFont typeface="Arial,Sans-Serif"/>
              <a:buChar char="•"/>
            </a:pPr>
            <a:r>
              <a:rPr lang="en-IE">
                <a:cs typeface="Calibri"/>
              </a:rPr>
              <a:t>Storytelling is one of the most powerful ways to communicate </a:t>
            </a:r>
            <a:br>
              <a:rPr lang="en-IE">
                <a:cs typeface="Calibri"/>
              </a:rPr>
            </a:br>
            <a:r>
              <a:rPr lang="en-IE">
                <a:cs typeface="Calibri"/>
              </a:rPr>
              <a:t>impactful nonprofit innovation businesses.</a:t>
            </a:r>
          </a:p>
          <a:p>
            <a:pPr marL="342900" indent="-342900">
              <a:buFont typeface="Arial,Sans-Serif"/>
              <a:buChar char="•"/>
            </a:pPr>
            <a:r>
              <a:rPr lang="en-IE">
                <a:cs typeface="Calibri"/>
              </a:rPr>
              <a:t>Non-profit stories are the stories people crave to hear, they encourage positive change in the right direction, doing ‘good’ for everyone concerned and having positive impact on the world.</a:t>
            </a:r>
            <a:endParaRPr lang="en-US" i="1">
              <a:cs typeface="Calibri" panose="020F0502020204030204"/>
            </a:endParaRPr>
          </a:p>
          <a:p>
            <a:pPr marL="0" indent="0"/>
            <a:endParaRPr lang="en-IE">
              <a:cs typeface="Calibri"/>
            </a:endParaRPr>
          </a:p>
          <a:p>
            <a:pPr marL="0" indent="0"/>
            <a:endParaRPr lang="en-IE">
              <a:cs typeface="Calibri"/>
            </a:endParaRPr>
          </a:p>
          <a:p>
            <a:pPr marL="0" indent="0"/>
            <a:endParaRPr lang="en-IE">
              <a:cs typeface="Calibri"/>
            </a:endParaRPr>
          </a:p>
          <a:p>
            <a:pPr marL="0" indent="0"/>
            <a:endParaRPr lang="en-IE">
              <a:cs typeface="Calibri"/>
            </a:endParaRPr>
          </a:p>
          <a:p>
            <a:endParaRPr lang="en-IE">
              <a:cs typeface="Calibri"/>
            </a:endParaRPr>
          </a:p>
        </p:txBody>
      </p:sp>
      <p:sp>
        <p:nvSpPr>
          <p:cNvPr id="4" name="Text Placeholder 3">
            <a:extLst>
              <a:ext uri="{FF2B5EF4-FFF2-40B4-BE49-F238E27FC236}">
                <a16:creationId xmlns:a16="http://schemas.microsoft.com/office/drawing/2014/main" id="{7DC741D3-A89B-E34D-9E10-F04A80092668}"/>
              </a:ext>
            </a:extLst>
          </p:cNvPr>
          <p:cNvSpPr>
            <a:spLocks noGrp="1"/>
          </p:cNvSpPr>
          <p:nvPr>
            <p:ph type="body" sz="quarter" idx="16"/>
          </p:nvPr>
        </p:nvSpPr>
        <p:spPr>
          <a:xfrm>
            <a:off x="898358" y="470590"/>
            <a:ext cx="5200338" cy="984279"/>
          </a:xfrm>
        </p:spPr>
        <p:txBody>
          <a:bodyPr lIns="91440" tIns="45720" rIns="91440" bIns="45720" anchor="t">
            <a:noAutofit/>
          </a:bodyPr>
          <a:lstStyle/>
          <a:p>
            <a:r>
              <a:rPr lang="en-IE">
                <a:cs typeface="Calibri"/>
              </a:rPr>
              <a:t>Reaching the hearts and minds through storytelling</a:t>
            </a:r>
            <a:endParaRPr lang="en-US"/>
          </a:p>
        </p:txBody>
      </p:sp>
      <p:pic>
        <p:nvPicPr>
          <p:cNvPr id="3" name="Picture Placeholder 2">
            <a:extLst>
              <a:ext uri="{FF2B5EF4-FFF2-40B4-BE49-F238E27FC236}">
                <a16:creationId xmlns:a16="http://schemas.microsoft.com/office/drawing/2014/main" id="{9B6F234E-2CEB-F999-C87C-E037AC139AF5}"/>
              </a:ext>
            </a:extLst>
          </p:cNvPr>
          <p:cNvPicPr>
            <a:picLocks noGrp="1" noChangeAspect="1"/>
          </p:cNvPicPr>
          <p:nvPr>
            <p:ph type="pic" sz="quarter" idx="42"/>
          </p:nvPr>
        </p:nvPicPr>
        <p:blipFill>
          <a:blip r:embed="rId2"/>
          <a:srcRect t="1984" b="1984"/>
          <a:stretch/>
        </p:blipFill>
        <p:spPr/>
      </p:pic>
      <p:sp>
        <p:nvSpPr>
          <p:cNvPr id="7" name="TextBox 6">
            <a:extLst>
              <a:ext uri="{FF2B5EF4-FFF2-40B4-BE49-F238E27FC236}">
                <a16:creationId xmlns:a16="http://schemas.microsoft.com/office/drawing/2014/main" id="{EF4C9EE8-DC9D-9481-B777-A3A0099C4D82}"/>
              </a:ext>
            </a:extLst>
          </p:cNvPr>
          <p:cNvSpPr txBox="1"/>
          <p:nvPr/>
        </p:nvSpPr>
        <p:spPr>
          <a:xfrm>
            <a:off x="6812279" y="5708532"/>
            <a:ext cx="4867011" cy="369332"/>
          </a:xfrm>
          <a:prstGeom prst="rect">
            <a:avLst/>
          </a:prstGeom>
          <a:noFill/>
        </p:spPr>
        <p:txBody>
          <a:bodyPr wrap="square" rtlCol="0">
            <a:spAutoFit/>
          </a:bodyPr>
          <a:lstStyle/>
          <a:p>
            <a:r>
              <a:rPr lang="en-IE" dirty="0"/>
              <a:t>Photo Source: </a:t>
            </a:r>
            <a:r>
              <a:rPr lang="en-IE" dirty="0">
                <a:hlinkClick r:id="rId3"/>
              </a:rPr>
              <a:t>Seanchoice Storytelling Events </a:t>
            </a:r>
            <a:endParaRPr lang="en-IE" dirty="0"/>
          </a:p>
        </p:txBody>
      </p:sp>
    </p:spTree>
    <p:extLst>
      <p:ext uri="{BB962C8B-B14F-4D97-AF65-F5344CB8AC3E}">
        <p14:creationId xmlns:p14="http://schemas.microsoft.com/office/powerpoint/2010/main" val="3123194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95065"/>
            <a:ext cx="10595237" cy="3995028"/>
          </a:xfrm>
        </p:spPr>
        <p:txBody>
          <a:bodyPr/>
          <a:lstStyle/>
          <a:p>
            <a:pPr marL="342900" indent="-342900">
              <a:buBlip>
                <a:blip r:embed="rId3"/>
              </a:buBlip>
            </a:pPr>
            <a:r>
              <a:rPr lang="en-US" dirty="0"/>
              <a:t>Connect with your audience emotionally by developing engaging stories that touch hearts and minds. This, in turn, makes your audience more likely to act, such as donate, volunteer, or spread the word. </a:t>
            </a:r>
          </a:p>
          <a:p>
            <a:pPr marL="342900" indent="-342900">
              <a:buBlip>
                <a:blip r:embed="rId3"/>
              </a:buBlip>
            </a:pPr>
            <a:endParaRPr lang="en-US" dirty="0"/>
          </a:p>
          <a:p>
            <a:pPr marL="342900" indent="-342900">
              <a:buBlip>
                <a:blip r:embed="rId3"/>
              </a:buBlip>
            </a:pPr>
            <a:r>
              <a:rPr lang="en-US" dirty="0"/>
              <a:t>Storytelling allows your audience to get to know you and the ‘good’ you are doing, by putting a real face, voice and person to the story.</a:t>
            </a:r>
          </a:p>
          <a:p>
            <a:pPr marL="342900" indent="-342900">
              <a:buBlip>
                <a:blip r:embed="rId3"/>
              </a:buBlip>
            </a:pPr>
            <a:endParaRPr lang="en-US" dirty="0"/>
          </a:p>
          <a:p>
            <a:pPr marL="342900" indent="-342900">
              <a:buBlip>
                <a:blip r:embed="rId3"/>
              </a:buBlip>
            </a:pPr>
            <a:r>
              <a:rPr lang="en-US" dirty="0"/>
              <a:t>Non-profit </a:t>
            </a:r>
            <a:r>
              <a:rPr lang="en-US" dirty="0" err="1"/>
              <a:t>organisations</a:t>
            </a:r>
            <a:r>
              <a:rPr lang="en-US" dirty="0"/>
              <a:t> have the upper hand. You're ahead of the pack, you're all about 'doing good' and have a mission or cause, woven into your business model. It helps to communicate your value and show the world what you're doing, why you're doing it, and how.</a:t>
            </a:r>
          </a:p>
          <a:p>
            <a:pPr marL="342900" indent="-342900">
              <a:buBlip>
                <a:blip r:embed="rId3"/>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Storytelling for Non-Profits </a:t>
            </a:r>
          </a:p>
        </p:txBody>
      </p:sp>
    </p:spTree>
    <p:extLst>
      <p:ext uri="{BB962C8B-B14F-4D97-AF65-F5344CB8AC3E}">
        <p14:creationId xmlns:p14="http://schemas.microsoft.com/office/powerpoint/2010/main" val="38594509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95065"/>
            <a:ext cx="10595237" cy="3995028"/>
          </a:xfrm>
        </p:spPr>
        <p:txBody>
          <a:bodyPr/>
          <a:lstStyle/>
          <a:p>
            <a:pPr marL="342900" indent="-342900">
              <a:buBlip>
                <a:blip r:embed="rId3"/>
              </a:buBlip>
            </a:pPr>
            <a:r>
              <a:rPr lang="en-US" dirty="0"/>
              <a:t>Storytelling allows you to connect with people and be able to connect with their feelings, unlike other typical commercial companies. Therefore, connecting people through human feeling and emotion. </a:t>
            </a:r>
          </a:p>
          <a:p>
            <a:pPr marL="342900" indent="-342900">
              <a:buBlip>
                <a:blip r:embed="rId3"/>
              </a:buBlip>
            </a:pPr>
            <a:endParaRPr lang="en-US" dirty="0"/>
          </a:p>
          <a:p>
            <a:pPr marL="342900" indent="-342900">
              <a:buBlip>
                <a:blip r:embed="rId3"/>
              </a:buBlip>
            </a:pPr>
            <a:r>
              <a:rPr lang="en-US" dirty="0"/>
              <a:t>It is a great way for two completely different people to be able to relate to each other for the first time on the same level.</a:t>
            </a:r>
          </a:p>
          <a:p>
            <a:pPr marL="342900" indent="-342900">
              <a:buBlip>
                <a:blip r:embed="rId3"/>
              </a:buBlip>
            </a:pPr>
            <a:endParaRPr lang="en-US" dirty="0"/>
          </a:p>
          <a:p>
            <a:pPr marL="342900" indent="-342900">
              <a:buBlip>
                <a:blip r:embed="rId3"/>
              </a:buBlip>
            </a:pPr>
            <a:r>
              <a:rPr lang="en-US" dirty="0"/>
              <a:t>You have something to shout about. How you are solving local and global challenges that benefit others and the environment. This will have a natural often viral domino positive impact on your business, your mission, your reach, your product, service and brand.</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Storytelling for Non-Profits </a:t>
            </a:r>
          </a:p>
        </p:txBody>
      </p:sp>
    </p:spTree>
    <p:extLst>
      <p:ext uri="{BB962C8B-B14F-4D97-AF65-F5344CB8AC3E}">
        <p14:creationId xmlns:p14="http://schemas.microsoft.com/office/powerpoint/2010/main" val="33391878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32DE31-B432-B8DF-ECBE-16D236071F5B}"/>
              </a:ext>
            </a:extLst>
          </p:cNvPr>
          <p:cNvSpPr>
            <a:spLocks noGrp="1"/>
          </p:cNvSpPr>
          <p:nvPr>
            <p:ph type="body" sz="quarter" idx="16"/>
          </p:nvPr>
        </p:nvSpPr>
        <p:spPr/>
        <p:txBody>
          <a:bodyPr lIns="91440" tIns="45720" rIns="91440" bIns="45720" anchor="t">
            <a:noAutofit/>
          </a:bodyPr>
          <a:lstStyle/>
          <a:p>
            <a:r>
              <a:rPr lang="en-IE">
                <a:cs typeface="Calibri"/>
              </a:rPr>
              <a:t>Storytelling for Non-profits </a:t>
            </a:r>
          </a:p>
        </p:txBody>
      </p:sp>
      <p:graphicFrame>
        <p:nvGraphicFramePr>
          <p:cNvPr id="4" name="Table 6">
            <a:extLst>
              <a:ext uri="{FF2B5EF4-FFF2-40B4-BE49-F238E27FC236}">
                <a16:creationId xmlns:a16="http://schemas.microsoft.com/office/drawing/2014/main" id="{53A7979A-8432-A94F-D78A-6A2E1BF5B28A}"/>
              </a:ext>
            </a:extLst>
          </p:cNvPr>
          <p:cNvGraphicFramePr>
            <a:graphicFrameLocks noGrp="1"/>
          </p:cNvGraphicFramePr>
          <p:nvPr>
            <p:extLst>
              <p:ext uri="{D42A27DB-BD31-4B8C-83A1-F6EECF244321}">
                <p14:modId xmlns:p14="http://schemas.microsoft.com/office/powerpoint/2010/main" val="1919423912"/>
              </p:ext>
            </p:extLst>
          </p:nvPr>
        </p:nvGraphicFramePr>
        <p:xfrm>
          <a:off x="798381" y="1565256"/>
          <a:ext cx="10595238" cy="4159504"/>
        </p:xfrm>
        <a:graphic>
          <a:graphicData uri="http://schemas.openxmlformats.org/drawingml/2006/table">
            <a:tbl>
              <a:tblPr firstRow="1" bandRow="1">
                <a:tableStyleId>{5C22544A-7EE6-4342-B048-85BDC9FD1C3A}</a:tableStyleId>
              </a:tblPr>
              <a:tblGrid>
                <a:gridCol w="5297619">
                  <a:extLst>
                    <a:ext uri="{9D8B030D-6E8A-4147-A177-3AD203B41FA5}">
                      <a16:colId xmlns:a16="http://schemas.microsoft.com/office/drawing/2014/main" val="3518689196"/>
                    </a:ext>
                  </a:extLst>
                </a:gridCol>
                <a:gridCol w="5297619">
                  <a:extLst>
                    <a:ext uri="{9D8B030D-6E8A-4147-A177-3AD203B41FA5}">
                      <a16:colId xmlns:a16="http://schemas.microsoft.com/office/drawing/2014/main" val="2536914569"/>
                    </a:ext>
                  </a:extLst>
                </a:gridCol>
              </a:tblGrid>
              <a:tr h="27628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600" b="1" dirty="0">
                          <a:solidFill>
                            <a:srgbClr val="000000"/>
                          </a:solidFill>
                          <a:latin typeface="+mn-lt"/>
                          <a:cs typeface="Calibri"/>
                        </a:rPr>
                        <a:t>Non-profit storytelling takes a wide variety of forms, including:</a:t>
                      </a:r>
                      <a:endParaRPr lang="en-US" sz="2600" b="1" dirty="0">
                        <a:solidFill>
                          <a:srgbClr val="000000"/>
                        </a:solidFill>
                        <a:latin typeface="+mn-lt"/>
                        <a:cs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IE" dirty="0"/>
                    </a:p>
                  </a:txBody>
                  <a:tcPr/>
                </a:tc>
                <a:extLst>
                  <a:ext uri="{0D108BD9-81ED-4DB2-BD59-A6C34878D82A}">
                    <a16:rowId xmlns:a16="http://schemas.microsoft.com/office/drawing/2014/main" val="3665453522"/>
                  </a:ext>
                </a:extLst>
              </a:tr>
              <a:tr h="2103447">
                <a:tc>
                  <a:txBody>
                    <a:bodyPr/>
                    <a:lstStyle/>
                    <a:p>
                      <a:pPr marL="342900" indent="-342900" algn="l">
                        <a:buFont typeface="Arial" panose="020B0604020202020204" pitchFamily="34" charset="0"/>
                        <a:buChar char="•"/>
                      </a:pPr>
                      <a:endParaRPr lang="en-US" sz="2400" dirty="0">
                        <a:solidFill>
                          <a:srgbClr val="000000"/>
                        </a:solidFill>
                        <a:latin typeface="+mn-lt"/>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Short-form social media posts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Video ads on television or social media.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Promotional Materials (Flyers, Leaflets, etc.)</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Case studies</a:t>
                      </a:r>
                    </a:p>
                    <a:p>
                      <a:pPr marL="0" indent="0" algn="l">
                        <a:buFont typeface="Arial" panose="020B0604020202020204" pitchFamily="34" charset="0"/>
                        <a:buNone/>
                      </a:pPr>
                      <a:endParaRPr lang="en-US" sz="2400" dirty="0">
                        <a:solidFill>
                          <a:srgbClr val="000000"/>
                        </a:solidFill>
                        <a:latin typeface="+mn-lt"/>
                      </a:endParaRPr>
                    </a:p>
                    <a:p>
                      <a:pPr algn="ctr"/>
                      <a:endParaRPr lang="en-IE" sz="2400"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gn="l">
                        <a:buFont typeface="Arial" panose="020B0604020202020204" pitchFamily="34" charset="0"/>
                        <a:buChar char="•"/>
                      </a:pPr>
                      <a:endParaRPr lang="en-US" sz="2400" dirty="0">
                        <a:solidFill>
                          <a:srgbClr val="000000"/>
                        </a:solidFill>
                        <a:latin typeface="+mn-lt"/>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Long-form stories and guides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Conferences and events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Awareness campaigns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Fundraising campaigns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endParaRPr lang="en-IE" sz="2400"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0249922"/>
                  </a:ext>
                </a:extLst>
              </a:tr>
            </a:tbl>
          </a:graphicData>
        </a:graphic>
      </p:graphicFrame>
    </p:spTree>
    <p:extLst>
      <p:ext uri="{BB962C8B-B14F-4D97-AF65-F5344CB8AC3E}">
        <p14:creationId xmlns:p14="http://schemas.microsoft.com/office/powerpoint/2010/main" val="21066256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95065"/>
            <a:ext cx="10595237" cy="3995028"/>
          </a:xfrm>
        </p:spPr>
        <p:txBody>
          <a:bodyPr/>
          <a:lstStyle/>
          <a:p>
            <a:pPr marL="342900" indent="-342900">
              <a:buBlip>
                <a:blip r:embed="rId3"/>
              </a:buBlip>
            </a:pPr>
            <a:r>
              <a:rPr lang="en-US" b="1" i="1" dirty="0"/>
              <a:t>Be audience-specific </a:t>
            </a:r>
            <a:r>
              <a:rPr lang="en-US" dirty="0"/>
              <a:t>– it may sound basic, but if you want to know what your target audiences is curious about, what worries them, and what motivates them, storytelling is a great way to find out. </a:t>
            </a:r>
          </a:p>
          <a:p>
            <a:pPr marL="342900" indent="-342900">
              <a:buBlip>
                <a:blip r:embed="rId3"/>
              </a:buBlip>
            </a:pPr>
            <a:endParaRPr lang="en-US" dirty="0"/>
          </a:p>
          <a:p>
            <a:pPr marL="342900" indent="-342900">
              <a:buBlip>
                <a:blip r:embed="rId3"/>
              </a:buBlip>
            </a:pPr>
            <a:r>
              <a:rPr lang="en-US" b="1" i="1" dirty="0" err="1"/>
              <a:t>Contextualise</a:t>
            </a:r>
            <a:r>
              <a:rPr lang="en-US" b="1" i="1" dirty="0"/>
              <a:t> your story </a:t>
            </a:r>
            <a:r>
              <a:rPr lang="en-US" dirty="0"/>
              <a:t>- Explain the broader vision of the company, its background, and future strategy. This helps people understand your goals and want to get involved.</a:t>
            </a:r>
          </a:p>
          <a:p>
            <a:pPr marL="342900" indent="-342900">
              <a:buBlip>
                <a:blip r:embed="rId3"/>
              </a:buBlip>
            </a:pPr>
            <a:endParaRPr lang="en-US" dirty="0"/>
          </a:p>
          <a:p>
            <a:pPr marL="342900" indent="-342900">
              <a:buBlip>
                <a:blip r:embed="rId3"/>
              </a:buBlip>
            </a:pPr>
            <a:r>
              <a:rPr lang="en-US" b="1" i="1" dirty="0" err="1"/>
              <a:t>Humanise</a:t>
            </a:r>
            <a:r>
              <a:rPr lang="en-US" b="1" i="1" dirty="0"/>
              <a:t> your story </a:t>
            </a:r>
            <a:r>
              <a:rPr lang="en-US" dirty="0"/>
              <a:t>- A personal anecdote can both lighten the mood and illustrate your perspective more effectively, helping your audience feel less </a:t>
            </a:r>
            <a:r>
              <a:rPr lang="en-US" dirty="0" err="1"/>
              <a:t>sceptical</a:t>
            </a:r>
            <a:r>
              <a:rPr lang="en-US" dirty="0"/>
              <a:t> and more open to your ideas.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cs typeface="Calibri"/>
              </a:rPr>
              <a:t>Tips for Non-profits using Storytelling</a:t>
            </a:r>
          </a:p>
        </p:txBody>
      </p:sp>
    </p:spTree>
    <p:extLst>
      <p:ext uri="{BB962C8B-B14F-4D97-AF65-F5344CB8AC3E}">
        <p14:creationId xmlns:p14="http://schemas.microsoft.com/office/powerpoint/2010/main" val="3624213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a:t>Learners will demonstrate the ability to customise privacy settings; find and use key hashtags, as well as create strong branded hashtags.</a:t>
            </a:r>
          </a:p>
          <a:p>
            <a:pPr marL="342900" indent="-342900">
              <a:buBlip>
                <a:blip r:embed="rId3"/>
              </a:buBlip>
            </a:pPr>
            <a:endParaRPr lang="en-GB"/>
          </a:p>
          <a:p>
            <a:pPr marL="342900" indent="-342900">
              <a:buBlip>
                <a:blip r:embed="rId3"/>
              </a:buBlip>
            </a:pPr>
            <a:r>
              <a:rPr lang="en-GB"/>
              <a:t>Learners will have the basic ability to cover events live on social media (live-tweeting, posting) and engage with online participants during an event.</a:t>
            </a:r>
          </a:p>
          <a:p>
            <a:pPr marL="342900" indent="-342900">
              <a:buBlip>
                <a:blip r:embed="rId3"/>
              </a:buBlip>
            </a:pPr>
            <a:endParaRPr lang="en-GB"/>
          </a:p>
          <a:p>
            <a:pPr marL="342900" indent="-342900">
              <a:buBlip>
                <a:blip r:embed="rId3"/>
              </a:buBlip>
            </a:pPr>
            <a:r>
              <a:rPr lang="en-GB"/>
              <a:t>Learners will demonstrate basic photo editing skills as well as the ability to overlay text; and will show competency in operating various photo editing apps.</a:t>
            </a:r>
          </a:p>
          <a:p>
            <a:pPr marL="342900" indent="-342900">
              <a:buBlip>
                <a:blip r:embed="rId3"/>
              </a:buBlip>
            </a:pPr>
            <a:endParaRPr lang="en-GB"/>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t>Competencies Gained</a:t>
            </a:r>
          </a:p>
        </p:txBody>
      </p:sp>
    </p:spTree>
    <p:extLst>
      <p:ext uri="{BB962C8B-B14F-4D97-AF65-F5344CB8AC3E}">
        <p14:creationId xmlns:p14="http://schemas.microsoft.com/office/powerpoint/2010/main" val="4758509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95065"/>
            <a:ext cx="10595237" cy="3995028"/>
          </a:xfrm>
        </p:spPr>
        <p:txBody>
          <a:bodyPr/>
          <a:lstStyle/>
          <a:p>
            <a:pPr marL="342900" indent="-342900">
              <a:buBlip>
                <a:blip r:embed="rId3"/>
              </a:buBlip>
            </a:pPr>
            <a:r>
              <a:rPr lang="en-US" b="1" i="1" dirty="0"/>
              <a:t>Be Make it action-oriented - </a:t>
            </a:r>
            <a:r>
              <a:rPr lang="en-US" dirty="0"/>
              <a:t>If you give your audience practical advice and clear direction, you empower them to act and make your story their own.</a:t>
            </a:r>
          </a:p>
          <a:p>
            <a:pPr marL="342900" indent="-342900">
              <a:buBlip>
                <a:blip r:embed="rId3"/>
              </a:buBlip>
            </a:pPr>
            <a:endParaRPr lang="en-US" b="1" i="1" dirty="0"/>
          </a:p>
          <a:p>
            <a:pPr marL="342900" indent="-342900">
              <a:buBlip>
                <a:blip r:embed="rId3"/>
              </a:buBlip>
            </a:pPr>
            <a:r>
              <a:rPr lang="en-US" b="1" i="1" dirty="0"/>
              <a:t>Keep it humble -</a:t>
            </a:r>
            <a:r>
              <a:rPr lang="en-US" dirty="0"/>
              <a:t> It builds trust in your story precisely because it demonstrates that you’re not claiming to have all the answers, and that you’re willing to learn and adjust course as needed.</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cs typeface="Calibri"/>
              </a:rPr>
              <a:t>Tips for Non-profits using Storytelling</a:t>
            </a:r>
          </a:p>
        </p:txBody>
      </p:sp>
    </p:spTree>
    <p:extLst>
      <p:ext uri="{BB962C8B-B14F-4D97-AF65-F5344CB8AC3E}">
        <p14:creationId xmlns:p14="http://schemas.microsoft.com/office/powerpoint/2010/main" val="35475273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n-US" b="1" dirty="0"/>
              <a:t>Clear Goals</a:t>
            </a:r>
            <a:br>
              <a:rPr lang="en-US" b="1" dirty="0"/>
            </a:br>
            <a:r>
              <a:rPr lang="en-US" b="1" dirty="0"/>
              <a:t>- </a:t>
            </a:r>
            <a:r>
              <a:rPr lang="en-US" dirty="0"/>
              <a:t>What type of story do you need to tell?</a:t>
            </a:r>
            <a:br>
              <a:rPr lang="en-US" dirty="0"/>
            </a:br>
            <a:r>
              <a:rPr lang="en-US" dirty="0"/>
              <a:t>- Who is your audience? (Potential donors, volunteers, board members)</a:t>
            </a:r>
            <a:br>
              <a:rPr lang="en-US" dirty="0"/>
            </a:br>
            <a:r>
              <a:rPr lang="en-US" dirty="0"/>
              <a:t>- How do you want the audience to feel after they have heard your story?</a:t>
            </a:r>
            <a:br>
              <a:rPr lang="en-US" dirty="0"/>
            </a:br>
            <a:r>
              <a:rPr lang="en-US" dirty="0"/>
              <a:t>- What action would you like your audience to take? </a:t>
            </a:r>
          </a:p>
          <a:p>
            <a:pPr marL="342900" indent="-342900">
              <a:buBlip>
                <a:blip r:embed="rId3"/>
              </a:buBlip>
            </a:pPr>
            <a:r>
              <a:rPr lang="en-US" b="1" dirty="0"/>
              <a:t>An </a:t>
            </a:r>
            <a:r>
              <a:rPr lang="en-US" b="1" dirty="0" err="1"/>
              <a:t>Organised</a:t>
            </a:r>
            <a:r>
              <a:rPr lang="en-US" b="1" dirty="0"/>
              <a:t> Structure </a:t>
            </a:r>
            <a:br>
              <a:rPr lang="en-US" b="1" dirty="0"/>
            </a:br>
            <a:r>
              <a:rPr lang="en-US" b="1" dirty="0"/>
              <a:t>- </a:t>
            </a:r>
            <a:r>
              <a:rPr lang="en-US" dirty="0"/>
              <a:t>Where is the story going to be located? (Online, a proposal, or letter to donors etc.)</a:t>
            </a:r>
            <a:br>
              <a:rPr lang="en-US" dirty="0"/>
            </a:br>
            <a:r>
              <a:rPr lang="en-US" dirty="0"/>
              <a:t>- What length would you like the story to be? (A paragraph, multiple pages)</a:t>
            </a:r>
            <a:br>
              <a:rPr lang="en-US" dirty="0"/>
            </a:br>
            <a:r>
              <a:rPr lang="en-US" dirty="0"/>
              <a:t>- What sort of data do you have, that you can include?</a:t>
            </a:r>
          </a:p>
          <a:p>
            <a:pPr marL="342900" indent="-342900">
              <a:buBlip>
                <a:blip r:embed="rId3"/>
              </a:buBlip>
            </a:pP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What makes a good Nonprofit Story? What to include</a:t>
            </a:r>
          </a:p>
        </p:txBody>
      </p:sp>
    </p:spTree>
    <p:extLst>
      <p:ext uri="{BB962C8B-B14F-4D97-AF65-F5344CB8AC3E}">
        <p14:creationId xmlns:p14="http://schemas.microsoft.com/office/powerpoint/2010/main" val="39323282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01369"/>
            <a:ext cx="10595237" cy="3995028"/>
          </a:xfrm>
        </p:spPr>
        <p:txBody>
          <a:bodyPr/>
          <a:lstStyle/>
          <a:p>
            <a:pPr marL="342900" indent="-342900">
              <a:buBlip>
                <a:blip r:embed="rId3"/>
              </a:buBlip>
            </a:pPr>
            <a:r>
              <a:rPr lang="en-US" b="1" dirty="0"/>
              <a:t>Strong Visuals</a:t>
            </a:r>
            <a:br>
              <a:rPr lang="en-US" b="1" dirty="0"/>
            </a:br>
            <a:r>
              <a:rPr lang="en-US" b="1" dirty="0"/>
              <a:t>- </a:t>
            </a:r>
            <a:r>
              <a:rPr lang="en-US" dirty="0"/>
              <a:t>Does the format of the story allow for you to include videos and pictures?</a:t>
            </a:r>
            <a:br>
              <a:rPr lang="en-US" dirty="0"/>
            </a:br>
            <a:r>
              <a:rPr lang="en-US" dirty="0"/>
              <a:t>- What pictures or videos do you have that illustrate you cause?</a:t>
            </a:r>
            <a:br>
              <a:rPr lang="en-US" dirty="0"/>
            </a:br>
            <a:r>
              <a:rPr lang="en-US" dirty="0"/>
              <a:t>- Do you have a need for and the capacity to design an infographic? (if you have lots of facts and figures, an infographic can make it easier to follow.</a:t>
            </a:r>
          </a:p>
          <a:p>
            <a:pPr marL="342900" indent="-342900">
              <a:buBlip>
                <a:blip r:embed="rId3"/>
              </a:buBlip>
            </a:pP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What makes a good Nonprofit Story? What to include</a:t>
            </a:r>
          </a:p>
        </p:txBody>
      </p:sp>
    </p:spTree>
    <p:extLst>
      <p:ext uri="{BB962C8B-B14F-4D97-AF65-F5344CB8AC3E}">
        <p14:creationId xmlns:p14="http://schemas.microsoft.com/office/powerpoint/2010/main" val="40172704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a:t>Communication Tools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05</a:t>
            </a:r>
          </a:p>
        </p:txBody>
      </p:sp>
    </p:spTree>
    <p:extLst>
      <p:ext uri="{BB962C8B-B14F-4D97-AF65-F5344CB8AC3E}">
        <p14:creationId xmlns:p14="http://schemas.microsoft.com/office/powerpoint/2010/main" val="1827794775"/>
      </p:ext>
    </p:extLst>
  </p:cSld>
  <p:clrMapOvr>
    <a:masterClrMapping/>
  </p:clrMapOvr>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CAFD49-0FED-900C-504C-070CEBC95E1A}"/>
              </a:ext>
            </a:extLst>
          </p:cNvPr>
          <p:cNvSpPr>
            <a:spLocks noGrp="1"/>
          </p:cNvSpPr>
          <p:nvPr>
            <p:ph type="body" sz="quarter" idx="16"/>
          </p:nvPr>
        </p:nvSpPr>
        <p:spPr>
          <a:xfrm>
            <a:off x="856134" y="890242"/>
            <a:ext cx="4990998" cy="992652"/>
          </a:xfrm>
        </p:spPr>
        <p:txBody>
          <a:bodyPr/>
          <a:lstStyle/>
          <a:p>
            <a:r>
              <a:rPr lang="en-IE" dirty="0"/>
              <a:t>Communication Tools</a:t>
            </a:r>
          </a:p>
        </p:txBody>
      </p:sp>
      <p:pic>
        <p:nvPicPr>
          <p:cNvPr id="9" name="Picture Placeholder 8">
            <a:extLst>
              <a:ext uri="{FF2B5EF4-FFF2-40B4-BE49-F238E27FC236}">
                <a16:creationId xmlns:a16="http://schemas.microsoft.com/office/drawing/2014/main" id="{503FED59-54EE-35E4-A8CA-BB7FFDF6FFC0}"/>
              </a:ext>
            </a:extLst>
          </p:cNvPr>
          <p:cNvPicPr>
            <a:picLocks noGrp="1" noChangeAspect="1"/>
          </p:cNvPicPr>
          <p:nvPr>
            <p:ph type="pic" sz="quarter" idx="42"/>
          </p:nvPr>
        </p:nvPicPr>
        <p:blipFill>
          <a:blip r:embed="rId2"/>
          <a:srcRect l="9826" r="9826"/>
          <a:stretch/>
        </p:blipFill>
        <p:spPr/>
      </p:pic>
      <p:sp>
        <p:nvSpPr>
          <p:cNvPr id="7" name="Text Placeholder 4">
            <a:extLst>
              <a:ext uri="{FF2B5EF4-FFF2-40B4-BE49-F238E27FC236}">
                <a16:creationId xmlns:a16="http://schemas.microsoft.com/office/drawing/2014/main" id="{F36D787F-CA9F-F68A-2489-86829B0B582C}"/>
              </a:ext>
            </a:extLst>
          </p:cNvPr>
          <p:cNvSpPr txBox="1">
            <a:spLocks/>
          </p:cNvSpPr>
          <p:nvPr/>
        </p:nvSpPr>
        <p:spPr>
          <a:xfrm>
            <a:off x="856134" y="1555956"/>
            <a:ext cx="5090974" cy="42613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Blip>
                <a:blip r:embed="rId3"/>
              </a:buBlip>
            </a:pPr>
            <a:r>
              <a:rPr lang="en-US" dirty="0"/>
              <a:t>Communication tools play a pivotal role in non-profit organizations, enabling efficient and effective internal collaboration and streamlined external engagement.</a:t>
            </a:r>
          </a:p>
          <a:p>
            <a:pPr marL="342900" indent="-342900">
              <a:buFont typeface="Arial" panose="020B0604020202020204" pitchFamily="34" charset="0"/>
              <a:buBlip>
                <a:blip r:embed="rId3"/>
              </a:buBlip>
            </a:pPr>
            <a:r>
              <a:rPr lang="en-US" dirty="0"/>
              <a:t>Leveraging appropriate communication tools empowers non-profits to enhance internal coordination, knowledge sharing, and decision-making while strengthening external relationships, outreach, and impact.</a:t>
            </a:r>
          </a:p>
          <a:p>
            <a:pPr marL="342900" indent="-342900">
              <a:buFont typeface="Arial" panose="020B0604020202020204" pitchFamily="34" charset="0"/>
              <a:buBlip>
                <a:blip r:embed="rId3"/>
              </a:buBlip>
            </a:pPr>
            <a:endParaRPr lang="en-US" dirty="0"/>
          </a:p>
          <a:p>
            <a:pPr marL="342900" indent="-342900">
              <a:buFont typeface="Arial" panose="020B0604020202020204" pitchFamily="34" charset="0"/>
              <a:buBlip>
                <a:blip r:embed="rId3"/>
              </a:buBlip>
            </a:pPr>
            <a:endParaRPr lang="en-US" dirty="0"/>
          </a:p>
        </p:txBody>
      </p:sp>
      <p:sp>
        <p:nvSpPr>
          <p:cNvPr id="10" name="TextBox 9">
            <a:extLst>
              <a:ext uri="{FF2B5EF4-FFF2-40B4-BE49-F238E27FC236}">
                <a16:creationId xmlns:a16="http://schemas.microsoft.com/office/drawing/2014/main" id="{56F1ACF7-F434-C2F2-79DE-7ABB64793E70}"/>
              </a:ext>
            </a:extLst>
          </p:cNvPr>
          <p:cNvSpPr txBox="1"/>
          <p:nvPr/>
        </p:nvSpPr>
        <p:spPr>
          <a:xfrm>
            <a:off x="6821905" y="5708532"/>
            <a:ext cx="4867011" cy="369332"/>
          </a:xfrm>
          <a:prstGeom prst="rect">
            <a:avLst/>
          </a:prstGeom>
          <a:noFill/>
        </p:spPr>
        <p:txBody>
          <a:bodyPr wrap="square" rtlCol="0">
            <a:spAutoFit/>
          </a:bodyPr>
          <a:lstStyle/>
          <a:p>
            <a:r>
              <a:rPr lang="en-IE" dirty="0"/>
              <a:t>Photo Source: </a:t>
            </a:r>
            <a:r>
              <a:rPr lang="en-IE" dirty="0">
                <a:hlinkClick r:id="rId4"/>
              </a:rPr>
              <a:t>Vantage Circle</a:t>
            </a:r>
            <a:endParaRPr lang="en-IE" dirty="0"/>
          </a:p>
        </p:txBody>
      </p:sp>
    </p:spTree>
    <p:extLst>
      <p:ext uri="{BB962C8B-B14F-4D97-AF65-F5344CB8AC3E}">
        <p14:creationId xmlns:p14="http://schemas.microsoft.com/office/powerpoint/2010/main" val="2243683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n-US" dirty="0"/>
              <a:t>Internal communication is not only about communicating with others but also about keeping a record of everything that is taking place. It can be a great opportunity to safely create spaces where information can be found easily and important deadlines can be stored.</a:t>
            </a:r>
          </a:p>
          <a:p>
            <a:pPr marL="342900" indent="-342900">
              <a:buBlip>
                <a:blip r:embed="rId3"/>
              </a:buBlip>
            </a:pPr>
            <a:r>
              <a:rPr lang="en-US" dirty="0"/>
              <a:t>These programs are designed to manage workflows, organize tasks, and keep records of progress. Each tool has its own pros and cons. When deciding which tool to use, it’s recommended to explore with your team which tool best meets the needs of your workplace.</a:t>
            </a:r>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Workflow and Task Management Tools</a:t>
            </a:r>
          </a:p>
        </p:txBody>
      </p:sp>
      <p:graphicFrame>
        <p:nvGraphicFramePr>
          <p:cNvPr id="2" name="Diagram 1">
            <a:extLst>
              <a:ext uri="{FF2B5EF4-FFF2-40B4-BE49-F238E27FC236}">
                <a16:creationId xmlns:a16="http://schemas.microsoft.com/office/drawing/2014/main" id="{59A21B8F-16F3-ABC7-75C1-403607E30650}"/>
              </a:ext>
            </a:extLst>
          </p:cNvPr>
          <p:cNvGraphicFramePr/>
          <p:nvPr>
            <p:extLst>
              <p:ext uri="{D42A27DB-BD31-4B8C-83A1-F6EECF244321}">
                <p14:modId xmlns:p14="http://schemas.microsoft.com/office/powerpoint/2010/main" val="1091286797"/>
              </p:ext>
            </p:extLst>
          </p:nvPr>
        </p:nvGraphicFramePr>
        <p:xfrm>
          <a:off x="798380" y="5010767"/>
          <a:ext cx="10595237" cy="803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355505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978C69-D9AA-41E3-9B1E-B20F8BA8FEF4}"/>
              </a:ext>
            </a:extLst>
          </p:cNvPr>
          <p:cNvSpPr>
            <a:spLocks noGrp="1"/>
          </p:cNvSpPr>
          <p:nvPr>
            <p:ph type="body" sz="quarter" idx="18"/>
          </p:nvPr>
        </p:nvSpPr>
        <p:spPr>
          <a:xfrm>
            <a:off x="561348" y="1892793"/>
            <a:ext cx="4985764" cy="4965611"/>
          </a:xfrm>
        </p:spPr>
        <p:txBody>
          <a:bodyPr/>
          <a:lstStyle/>
          <a:p>
            <a:pPr marL="342900" indent="-342900" algn="l">
              <a:buFont typeface="Wingdings" panose="05000000000000000000" pitchFamily="2" charset="2"/>
              <a:buChar char="ü"/>
            </a:pPr>
            <a:r>
              <a:rPr lang="en-US" b="0" i="0" dirty="0">
                <a:solidFill>
                  <a:srgbClr val="111111"/>
                </a:solidFill>
                <a:effectLst/>
                <a:latin typeface="-apple-system"/>
              </a:rPr>
              <a:t>Trello is a web-based, Kanban-style, list-making application that contains easy-to-add cards for organizing and managing tasks</a:t>
            </a:r>
          </a:p>
          <a:p>
            <a:pPr marL="342900" indent="-342900" algn="l">
              <a:buFont typeface="Wingdings" panose="05000000000000000000" pitchFamily="2" charset="2"/>
              <a:buChar char="ü"/>
            </a:pPr>
            <a:r>
              <a:rPr lang="en-US" b="0" i="0" dirty="0">
                <a:solidFill>
                  <a:srgbClr val="111111"/>
                </a:solidFill>
                <a:effectLst/>
                <a:latin typeface="-apple-system"/>
              </a:rPr>
              <a:t>Being a visual tool, Trello organizes your projects into boards</a:t>
            </a:r>
          </a:p>
          <a:p>
            <a:pPr marL="342900" indent="-342900" algn="l">
              <a:buFont typeface="Wingdings" panose="05000000000000000000" pitchFamily="2" charset="2"/>
              <a:buChar char="ü"/>
            </a:pPr>
            <a:r>
              <a:rPr lang="en-US" b="0" i="0" dirty="0">
                <a:solidFill>
                  <a:srgbClr val="111111"/>
                </a:solidFill>
                <a:effectLst/>
                <a:latin typeface="-apple-system"/>
              </a:rPr>
              <a:t>Trello tells you what’s being worked on, who’s working on what, and where something is in a process</a:t>
            </a:r>
            <a:endParaRPr lang="en-US" dirty="0"/>
          </a:p>
        </p:txBody>
      </p:sp>
      <p:sp>
        <p:nvSpPr>
          <p:cNvPr id="2" name="Text Placeholder 1">
            <a:extLst>
              <a:ext uri="{FF2B5EF4-FFF2-40B4-BE49-F238E27FC236}">
                <a16:creationId xmlns:a16="http://schemas.microsoft.com/office/drawing/2014/main" id="{F4FB4700-7FBB-4A30-8BF6-7658C45EDD0D}"/>
              </a:ext>
            </a:extLst>
          </p:cNvPr>
          <p:cNvSpPr>
            <a:spLocks noGrp="1"/>
          </p:cNvSpPr>
          <p:nvPr>
            <p:ph type="body" sz="quarter" idx="16"/>
          </p:nvPr>
        </p:nvSpPr>
        <p:spPr>
          <a:xfrm>
            <a:off x="898358" y="890242"/>
            <a:ext cx="4990998" cy="544326"/>
          </a:xfrm>
        </p:spPr>
        <p:txBody>
          <a:bodyPr/>
          <a:lstStyle/>
          <a:p>
            <a:r>
              <a:rPr lang="en-IE" dirty="0"/>
              <a:t>Tool in Depth</a:t>
            </a:r>
            <a:r>
              <a:rPr lang="en-IE" b="1" dirty="0"/>
              <a:t>: </a:t>
            </a:r>
            <a:r>
              <a:rPr lang="hr-BA" b="1" dirty="0"/>
              <a:t>Trello</a:t>
            </a:r>
            <a:endParaRPr lang="en-US" b="1" dirty="0"/>
          </a:p>
        </p:txBody>
      </p:sp>
      <p:pic>
        <p:nvPicPr>
          <p:cNvPr id="5" name="Picture 4">
            <a:extLst>
              <a:ext uri="{FF2B5EF4-FFF2-40B4-BE49-F238E27FC236}">
                <a16:creationId xmlns:a16="http://schemas.microsoft.com/office/drawing/2014/main" id="{19390AA6-27BA-43C2-9FA2-C14995E2E601}"/>
              </a:ext>
            </a:extLst>
          </p:cNvPr>
          <p:cNvPicPr>
            <a:picLocks noChangeAspect="1"/>
          </p:cNvPicPr>
          <p:nvPr/>
        </p:nvPicPr>
        <p:blipFill>
          <a:blip r:embed="rId2"/>
          <a:stretch>
            <a:fillRect/>
          </a:stretch>
        </p:blipFill>
        <p:spPr>
          <a:xfrm>
            <a:off x="7165571" y="299357"/>
            <a:ext cx="3939851" cy="1135211"/>
          </a:xfrm>
          <a:prstGeom prst="rect">
            <a:avLst/>
          </a:prstGeom>
        </p:spPr>
      </p:pic>
      <p:pic>
        <p:nvPicPr>
          <p:cNvPr id="7" name="Picture 6">
            <a:extLst>
              <a:ext uri="{FF2B5EF4-FFF2-40B4-BE49-F238E27FC236}">
                <a16:creationId xmlns:a16="http://schemas.microsoft.com/office/drawing/2014/main" id="{10ABEDB7-5497-4E8F-AE9F-E70F4DFDE47E}"/>
              </a:ext>
            </a:extLst>
          </p:cNvPr>
          <p:cNvPicPr>
            <a:picLocks noChangeAspect="1"/>
          </p:cNvPicPr>
          <p:nvPr/>
        </p:nvPicPr>
        <p:blipFill>
          <a:blip r:embed="rId3"/>
          <a:stretch>
            <a:fillRect/>
          </a:stretch>
        </p:blipFill>
        <p:spPr>
          <a:xfrm>
            <a:off x="5687372" y="1556450"/>
            <a:ext cx="6322999" cy="4309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13782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978C69-D9AA-41E3-9B1E-B20F8BA8FEF4}"/>
              </a:ext>
            </a:extLst>
          </p:cNvPr>
          <p:cNvSpPr>
            <a:spLocks noGrp="1"/>
          </p:cNvSpPr>
          <p:nvPr>
            <p:ph type="body" sz="quarter" idx="18"/>
          </p:nvPr>
        </p:nvSpPr>
        <p:spPr>
          <a:xfrm>
            <a:off x="542097" y="1436463"/>
            <a:ext cx="4985764" cy="4965611"/>
          </a:xfrm>
        </p:spPr>
        <p:txBody>
          <a:bodyPr lIns="91440" tIns="45720" rIns="91440" bIns="45720" anchor="t"/>
          <a:lstStyle/>
          <a:p>
            <a:pPr marL="342900" indent="-342900">
              <a:buFont typeface="Wingdings" panose="05000000000000000000" pitchFamily="2" charset="2"/>
              <a:buChar char="ü"/>
            </a:pPr>
            <a:r>
              <a:rPr lang="en-US" dirty="0">
                <a:ea typeface="+mn-lt"/>
                <a:cs typeface="+mn-lt"/>
              </a:rPr>
              <a:t>Asana’s web and mobile apps help you stay on track, keep projects organized, and hit deadlines</a:t>
            </a:r>
          </a:p>
          <a:p>
            <a:pPr marL="342900" indent="-342900">
              <a:buFont typeface="Wingdings" panose="05000000000000000000" pitchFamily="2" charset="2"/>
              <a:buChar char="ü"/>
            </a:pPr>
            <a:r>
              <a:rPr lang="en-US" dirty="0">
                <a:ea typeface="+mn-lt"/>
                <a:cs typeface="+mn-lt"/>
              </a:rPr>
              <a:t>Asana includes a specific set of features such as List, Dashboard, Timeline, Calendar, Archives, Progress, Portfolio, Resource Management, Inbox and My Tasks</a:t>
            </a:r>
          </a:p>
          <a:p>
            <a:pPr marL="342900" indent="-342900">
              <a:buFont typeface="Wingdings" panose="05000000000000000000" pitchFamily="2" charset="2"/>
              <a:buChar char="ü"/>
            </a:pPr>
            <a:r>
              <a:rPr lang="en-US" dirty="0">
                <a:ea typeface="+mn-lt"/>
                <a:cs typeface="+mn-lt"/>
              </a:rPr>
              <a:t>Visualize your progress on projects with Asana boards as your team moves tasks from do to done</a:t>
            </a:r>
            <a:endParaRPr lang="hr-BA" dirty="0">
              <a:cs typeface="Calibri"/>
            </a:endParaRPr>
          </a:p>
        </p:txBody>
      </p:sp>
      <p:pic>
        <p:nvPicPr>
          <p:cNvPr id="5" name="Picture 4" descr="Logo&#10;&#10;Description automatically generated">
            <a:extLst>
              <a:ext uri="{FF2B5EF4-FFF2-40B4-BE49-F238E27FC236}">
                <a16:creationId xmlns:a16="http://schemas.microsoft.com/office/drawing/2014/main" id="{19390AA6-27BA-43C2-9FA2-C14995E2E601}"/>
              </a:ext>
            </a:extLst>
          </p:cNvPr>
          <p:cNvPicPr>
            <a:picLocks noChangeAspect="1"/>
          </p:cNvPicPr>
          <p:nvPr/>
        </p:nvPicPr>
        <p:blipFill rotWithShape="1">
          <a:blip r:embed="rId2"/>
          <a:srcRect l="19570" t="28701" r="20000" b="34525"/>
          <a:stretch/>
        </p:blipFill>
        <p:spPr>
          <a:xfrm>
            <a:off x="7580202" y="71746"/>
            <a:ext cx="3400208" cy="1477989"/>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10ABEDB7-5497-4E8F-AE9F-E70F4DFDE47E}"/>
              </a:ext>
            </a:extLst>
          </p:cNvPr>
          <p:cNvPicPr>
            <a:picLocks noChangeAspect="1"/>
          </p:cNvPicPr>
          <p:nvPr/>
        </p:nvPicPr>
        <p:blipFill>
          <a:blip r:embed="rId3"/>
          <a:stretch>
            <a:fillRect/>
          </a:stretch>
        </p:blipFill>
        <p:spPr>
          <a:xfrm>
            <a:off x="5618099" y="1535743"/>
            <a:ext cx="6322999" cy="4113095"/>
          </a:xfrm>
          <a:prstGeom prst="rect">
            <a:avLst/>
          </a:prstGeom>
          <a:ln>
            <a:noFill/>
          </a:ln>
          <a:effectLst>
            <a:outerShdw blurRad="292100" dist="139700" dir="2700000" algn="tl" rotWithShape="0">
              <a:srgbClr val="333333">
                <a:alpha val="65000"/>
              </a:srgbClr>
            </a:outerShdw>
          </a:effectLst>
        </p:spPr>
      </p:pic>
      <p:sp>
        <p:nvSpPr>
          <p:cNvPr id="12" name="Text Placeholder 1">
            <a:extLst>
              <a:ext uri="{FF2B5EF4-FFF2-40B4-BE49-F238E27FC236}">
                <a16:creationId xmlns:a16="http://schemas.microsoft.com/office/drawing/2014/main" id="{A49DFA2D-32AE-2DFE-0B75-DE12FA46587B}"/>
              </a:ext>
            </a:extLst>
          </p:cNvPr>
          <p:cNvSpPr>
            <a:spLocks noGrp="1"/>
          </p:cNvSpPr>
          <p:nvPr>
            <p:ph type="body" sz="quarter" idx="16"/>
          </p:nvPr>
        </p:nvSpPr>
        <p:spPr>
          <a:xfrm>
            <a:off x="898358" y="890242"/>
            <a:ext cx="4990998" cy="544326"/>
          </a:xfrm>
        </p:spPr>
        <p:txBody>
          <a:bodyPr/>
          <a:lstStyle/>
          <a:p>
            <a:r>
              <a:rPr lang="en-IE" dirty="0"/>
              <a:t>Tool in Depth</a:t>
            </a:r>
            <a:r>
              <a:rPr lang="en-IE" b="1" dirty="0"/>
              <a:t>: Asana</a:t>
            </a:r>
            <a:r>
              <a:rPr lang="en-IE" dirty="0"/>
              <a:t> </a:t>
            </a:r>
            <a:endParaRPr lang="en-US" dirty="0"/>
          </a:p>
        </p:txBody>
      </p:sp>
    </p:spTree>
    <p:extLst>
      <p:ext uri="{BB962C8B-B14F-4D97-AF65-F5344CB8AC3E}">
        <p14:creationId xmlns:p14="http://schemas.microsoft.com/office/powerpoint/2010/main" val="28565666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978C69-D9AA-41E3-9B1E-B20F8BA8FEF4}"/>
              </a:ext>
            </a:extLst>
          </p:cNvPr>
          <p:cNvSpPr>
            <a:spLocks noGrp="1"/>
          </p:cNvSpPr>
          <p:nvPr>
            <p:ph type="body" sz="quarter" idx="18"/>
          </p:nvPr>
        </p:nvSpPr>
        <p:spPr>
          <a:xfrm>
            <a:off x="542097" y="1657844"/>
            <a:ext cx="4985764" cy="4965611"/>
          </a:xfrm>
        </p:spPr>
        <p:txBody>
          <a:bodyPr lIns="91440" tIns="45720" rIns="91440" bIns="45720" anchor="t"/>
          <a:lstStyle/>
          <a:p>
            <a:pPr marL="342900" indent="-342900">
              <a:buFont typeface="Wingdings" panose="05000000000000000000" pitchFamily="2" charset="2"/>
              <a:buChar char="ü"/>
            </a:pPr>
            <a:r>
              <a:rPr lang="en-US" dirty="0">
                <a:ea typeface="+mn-lt"/>
                <a:cs typeface="+mn-lt"/>
              </a:rPr>
              <a:t>Monday.com is a complete program based on easily manageable items and actions</a:t>
            </a:r>
          </a:p>
          <a:p>
            <a:pPr marL="342900" indent="-342900">
              <a:buFont typeface="Wingdings" panose="05000000000000000000" pitchFamily="2" charset="2"/>
              <a:buChar char="ü"/>
            </a:pPr>
            <a:r>
              <a:rPr lang="en-US" dirty="0">
                <a:ea typeface="+mn-lt"/>
                <a:cs typeface="+mn-lt"/>
              </a:rPr>
              <a:t>Manage tasks and workflows with project boards to fuel team collaboration and productivity</a:t>
            </a:r>
          </a:p>
          <a:p>
            <a:pPr marL="342900" indent="-342900">
              <a:buFont typeface="Wingdings" panose="05000000000000000000" pitchFamily="2" charset="2"/>
              <a:buChar char="ü"/>
            </a:pPr>
            <a:r>
              <a:rPr lang="en-US" dirty="0">
                <a:ea typeface="+mn-lt"/>
                <a:cs typeface="+mn-lt"/>
              </a:rPr>
              <a:t>Track sales cycle, customer data and more with Monday sales CRM, particularly useful for CRM and Marketing teams</a:t>
            </a:r>
          </a:p>
        </p:txBody>
      </p:sp>
      <p:pic>
        <p:nvPicPr>
          <p:cNvPr id="5" name="Picture 4" descr="A picture containing logo&#10;&#10;Description automatically generated">
            <a:extLst>
              <a:ext uri="{FF2B5EF4-FFF2-40B4-BE49-F238E27FC236}">
                <a16:creationId xmlns:a16="http://schemas.microsoft.com/office/drawing/2014/main" id="{19390AA6-27BA-43C2-9FA2-C14995E2E601}"/>
              </a:ext>
            </a:extLst>
          </p:cNvPr>
          <p:cNvPicPr>
            <a:picLocks noChangeAspect="1"/>
          </p:cNvPicPr>
          <p:nvPr/>
        </p:nvPicPr>
        <p:blipFill rotWithShape="1">
          <a:blip r:embed="rId2"/>
          <a:srcRect t="13922" r="334" b="20964"/>
          <a:stretch/>
        </p:blipFill>
        <p:spPr>
          <a:xfrm>
            <a:off x="7614322" y="701"/>
            <a:ext cx="3093137" cy="1787855"/>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10ABEDB7-5497-4E8F-AE9F-E70F4DFDE47E}"/>
              </a:ext>
            </a:extLst>
          </p:cNvPr>
          <p:cNvPicPr>
            <a:picLocks noChangeAspect="1"/>
          </p:cNvPicPr>
          <p:nvPr/>
        </p:nvPicPr>
        <p:blipFill>
          <a:blip r:embed="rId3"/>
          <a:stretch>
            <a:fillRect/>
          </a:stretch>
        </p:blipFill>
        <p:spPr>
          <a:xfrm>
            <a:off x="5676089" y="1946962"/>
            <a:ext cx="6116032" cy="3358895"/>
          </a:xfrm>
          <a:prstGeom prst="rect">
            <a:avLst/>
          </a:prstGeom>
          <a:ln>
            <a:noFill/>
          </a:ln>
          <a:effectLst>
            <a:outerShdw blurRad="292100" dist="139700" dir="2700000" algn="tl" rotWithShape="0">
              <a:srgbClr val="333333">
                <a:alpha val="65000"/>
              </a:srgbClr>
            </a:outerShdw>
          </a:effectLst>
        </p:spPr>
      </p:pic>
      <p:sp>
        <p:nvSpPr>
          <p:cNvPr id="8" name="Text Placeholder 1">
            <a:extLst>
              <a:ext uri="{FF2B5EF4-FFF2-40B4-BE49-F238E27FC236}">
                <a16:creationId xmlns:a16="http://schemas.microsoft.com/office/drawing/2014/main" id="{FD0E6759-6245-6E67-EE89-1829055A994E}"/>
              </a:ext>
            </a:extLst>
          </p:cNvPr>
          <p:cNvSpPr>
            <a:spLocks noGrp="1"/>
          </p:cNvSpPr>
          <p:nvPr>
            <p:ph type="body" sz="quarter" idx="16"/>
          </p:nvPr>
        </p:nvSpPr>
        <p:spPr>
          <a:xfrm>
            <a:off x="898358" y="890242"/>
            <a:ext cx="4990998" cy="544326"/>
          </a:xfrm>
        </p:spPr>
        <p:txBody>
          <a:bodyPr/>
          <a:lstStyle/>
          <a:p>
            <a:r>
              <a:rPr lang="en-IE" dirty="0"/>
              <a:t>Tool in Depth</a:t>
            </a:r>
            <a:r>
              <a:rPr lang="en-IE" b="1" dirty="0"/>
              <a:t>: Monday </a:t>
            </a:r>
            <a:endParaRPr lang="en-US" dirty="0"/>
          </a:p>
        </p:txBody>
      </p:sp>
    </p:spTree>
    <p:extLst>
      <p:ext uri="{BB962C8B-B14F-4D97-AF65-F5344CB8AC3E}">
        <p14:creationId xmlns:p14="http://schemas.microsoft.com/office/powerpoint/2010/main" val="1038904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2043886"/>
          </a:xfrm>
        </p:spPr>
        <p:txBody>
          <a:bodyPr/>
          <a:lstStyle/>
          <a:p>
            <a:pPr marL="342900" indent="-342900">
              <a:buBlip>
                <a:blip r:embed="rId3"/>
              </a:buBlip>
            </a:pPr>
            <a:r>
              <a:rPr lang="en-US" dirty="0"/>
              <a:t>As non-profit </a:t>
            </a:r>
            <a:r>
              <a:rPr lang="en-US" dirty="0" err="1"/>
              <a:t>organisations</a:t>
            </a:r>
            <a:r>
              <a:rPr lang="en-US" dirty="0"/>
              <a:t> it’s important to have a reliable and secure way to store and share files. </a:t>
            </a:r>
          </a:p>
          <a:p>
            <a:pPr marL="342900" indent="-342900">
              <a:buBlip>
                <a:blip r:embed="rId3"/>
              </a:buBlip>
            </a:pPr>
            <a:r>
              <a:rPr lang="en-US" dirty="0"/>
              <a:t>Internal management tools such as Dropbox, Google Drive, and One Drive are based on cloud technology, which means that backups are kept safe and files can be accessed from anywhere.</a:t>
            </a:r>
            <a:endParaRPr lang="en-GB" dirty="0"/>
          </a:p>
          <a:p>
            <a:pPr marL="342900" indent="-342900">
              <a:buBlip>
                <a:blip r:embed="rId3"/>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File Storage and Sharing Tools </a:t>
            </a:r>
          </a:p>
        </p:txBody>
      </p:sp>
      <p:graphicFrame>
        <p:nvGraphicFramePr>
          <p:cNvPr id="2" name="Diagram 1">
            <a:extLst>
              <a:ext uri="{FF2B5EF4-FFF2-40B4-BE49-F238E27FC236}">
                <a16:creationId xmlns:a16="http://schemas.microsoft.com/office/drawing/2014/main" id="{F8EB3641-E21A-2D75-5398-58B2027473A1}"/>
              </a:ext>
            </a:extLst>
          </p:cNvPr>
          <p:cNvGraphicFramePr/>
          <p:nvPr>
            <p:extLst>
              <p:ext uri="{D42A27DB-BD31-4B8C-83A1-F6EECF244321}">
                <p14:modId xmlns:p14="http://schemas.microsoft.com/office/powerpoint/2010/main" val="525394983"/>
              </p:ext>
            </p:extLst>
          </p:nvPr>
        </p:nvGraphicFramePr>
        <p:xfrm>
          <a:off x="750254" y="3817905"/>
          <a:ext cx="10595237" cy="21958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393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a:t>Leaners will demonstrate the ability to contribute ideas to larger strategies with supervision, as well as gain a basic knowledge of in-platform scheduling tools.</a:t>
            </a:r>
          </a:p>
          <a:p>
            <a:pPr marL="0" indent="0"/>
            <a:endParaRPr lang="en-GB"/>
          </a:p>
          <a:p>
            <a:pPr marL="342900" indent="-342900">
              <a:buBlip>
                <a:blip r:embed="rId3"/>
              </a:buBlip>
            </a:pPr>
            <a:r>
              <a:rPr lang="en-GB"/>
              <a:t>Learners will gain a basic knowledge of filters to target posts according to demographics; a knowledge of when and how to boost posts; and the ability to create trackable links.</a:t>
            </a:r>
          </a:p>
          <a:p>
            <a:pPr marL="342900" indent="-342900">
              <a:buBlip>
                <a:blip r:embed="rId3"/>
              </a:buBlip>
            </a:pPr>
            <a:endParaRPr lang="en-GB"/>
          </a:p>
          <a:p>
            <a:pPr marL="342900" indent="-342900">
              <a:buBlip>
                <a:blip r:embed="rId3"/>
              </a:buBlip>
            </a:pPr>
            <a:r>
              <a:rPr lang="en-GB"/>
              <a:t>Learners will gain a basic understanding of key terms such as clicks, views, reactions, etc., as well as an understanding of Google Analytics.</a:t>
            </a:r>
          </a:p>
          <a:p>
            <a:pPr marL="342900" indent="-342900">
              <a:buBlip>
                <a:blip r:embed="rId3"/>
              </a:buBlip>
            </a:pPr>
            <a:endParaRPr lang="en-GB"/>
          </a:p>
          <a:p>
            <a:pPr marL="342900" indent="-342900">
              <a:buBlip>
                <a:blip r:embed="rId3"/>
              </a:buBlip>
            </a:pPr>
            <a:endParaRPr lang="en-GB"/>
          </a:p>
          <a:p>
            <a:pPr marL="342900" indent="-342900">
              <a:buBlip>
                <a:blip r:embed="rId3"/>
              </a:buBlip>
            </a:pPr>
            <a:endParaRPr lang="en-GB"/>
          </a:p>
          <a:p>
            <a:pPr marL="342900" indent="-342900">
              <a:buBlip>
                <a:blip r:embed="rId3"/>
              </a:buBlip>
            </a:pPr>
            <a:endParaRPr lang="en-GB"/>
          </a:p>
          <a:p>
            <a:pPr marL="342900" indent="-342900">
              <a:buBlip>
                <a:blip r:embed="rId3"/>
              </a:buBlip>
            </a:pPr>
            <a:endParaRPr lang="en-GB"/>
          </a:p>
          <a:p>
            <a:pPr marL="342900" indent="-342900">
              <a:buBlip>
                <a:blip r:embed="rId3"/>
              </a:buBlip>
            </a:pPr>
            <a:endParaRPr lang="en-GB"/>
          </a:p>
          <a:p>
            <a:pPr marL="342900" indent="-342900">
              <a:buBlip>
                <a:blip r:embed="rId3"/>
              </a:buBlip>
            </a:pP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t>Competencies Gained</a:t>
            </a:r>
          </a:p>
        </p:txBody>
      </p:sp>
    </p:spTree>
    <p:extLst>
      <p:ext uri="{BB962C8B-B14F-4D97-AF65-F5344CB8AC3E}">
        <p14:creationId xmlns:p14="http://schemas.microsoft.com/office/powerpoint/2010/main" val="39842862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044807"/>
            <a:ext cx="4867011" cy="3810721"/>
          </a:xfrm>
          <a:prstGeom prst="rect">
            <a:avLst/>
          </a:prstGeom>
        </p:spPr>
        <p:txBody>
          <a:bodyPr lIns="91440" tIns="45720" rIns="91440" bIns="45720" anchor="t"/>
          <a:lstStyle/>
          <a:p>
            <a:pPr marL="342900" indent="-342900">
              <a:buFont typeface="Wingdings" panose="05000000000000000000" pitchFamily="2" charset="2"/>
              <a:buChar char="ü"/>
            </a:pPr>
            <a:r>
              <a:rPr lang="en-US" dirty="0">
                <a:ea typeface="+mn-lt"/>
                <a:cs typeface="+mn-lt"/>
              </a:rPr>
              <a:t>Dropbox is a cloud-based storage solution that can be used by non-profit organizations to store and share files</a:t>
            </a:r>
          </a:p>
          <a:p>
            <a:pPr marL="342900" indent="-342900">
              <a:buFont typeface="Wingdings" panose="05000000000000000000" pitchFamily="2" charset="2"/>
              <a:buChar char="ü"/>
            </a:pPr>
            <a:r>
              <a:rPr lang="en-US" dirty="0">
                <a:ea typeface="+mn-lt"/>
                <a:cs typeface="+mn-lt"/>
              </a:rPr>
              <a:t>It allows teams to collaborate on projects and bring their ideas to life, whether they’re working alone or with colleagues and clients</a:t>
            </a:r>
          </a:p>
          <a:p>
            <a:pPr marL="342900" indent="-342900">
              <a:buFont typeface="Wingdings" panose="05000000000000000000" pitchFamily="2" charset="2"/>
              <a:buChar char="ü"/>
            </a:pPr>
            <a:r>
              <a:rPr lang="en-US" dirty="0">
                <a:ea typeface="+mn-lt"/>
                <a:cs typeface="+mn-lt"/>
              </a:rPr>
              <a:t>With Dropbox, files are backed up to the cloud and available online, making it easy for team members to access their work from anywhere</a:t>
            </a:r>
          </a:p>
          <a:p>
            <a:endParaRPr lang="en-US" dirty="0"/>
          </a:p>
          <a:p>
            <a:endParaRPr lang="en-US"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4990998" cy="992652"/>
          </a:xfrm>
        </p:spPr>
        <p:txBody>
          <a:bodyPr lIns="91440" tIns="45720" rIns="91440" bIns="45720" anchor="t">
            <a:noAutofit/>
          </a:bodyPr>
          <a:lstStyle/>
          <a:p>
            <a:r>
              <a:rPr lang="en-US" dirty="0"/>
              <a:t>Tool in Depth: </a:t>
            </a:r>
            <a:r>
              <a:rPr lang="en-US" b="1" dirty="0"/>
              <a:t>Dropbox</a:t>
            </a:r>
            <a:endParaRPr lang="en-US" b="1" dirty="0">
              <a:cs typeface="Calibri"/>
            </a:endParaRPr>
          </a:p>
          <a:p>
            <a:endParaRPr lang="en-US" dirty="0"/>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rotWithShape="1">
          <a:blip r:embed="rId2"/>
          <a:srcRect t="1039" b="1039"/>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4208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266188"/>
            <a:ext cx="5113072" cy="3025975"/>
          </a:xfrm>
          <a:prstGeom prst="rect">
            <a:avLst/>
          </a:prstGeom>
        </p:spPr>
        <p:txBody>
          <a:bodyPr lIns="91440" tIns="45720" rIns="91440" bIns="45720" anchor="t"/>
          <a:lstStyle/>
          <a:p>
            <a:pPr marL="342900" indent="-342900">
              <a:buFont typeface="Wingdings" panose="05000000000000000000" pitchFamily="2" charset="2"/>
              <a:buChar char="ü"/>
            </a:pPr>
            <a:r>
              <a:rPr lang="en-US" dirty="0"/>
              <a:t>Google Drive is a cloud-based storage solution that can be used by non-profit organizations to store and share files</a:t>
            </a:r>
          </a:p>
          <a:p>
            <a:pPr marL="342900" indent="-342900">
              <a:buFont typeface="Wingdings" panose="05000000000000000000" pitchFamily="2" charset="2"/>
              <a:buChar char="ü"/>
            </a:pPr>
            <a:r>
              <a:rPr lang="en-US" dirty="0"/>
              <a:t>With Google Docs, Sheets, Slides, Forms, and Sites, teams can work together in the same document in real-time and avoid back-and-forth emails</a:t>
            </a:r>
          </a:p>
          <a:p>
            <a:pPr marL="342900" indent="-342900">
              <a:buFont typeface="Wingdings" panose="05000000000000000000" pitchFamily="2" charset="2"/>
              <a:buChar char="ü"/>
            </a:pPr>
            <a:r>
              <a:rPr lang="en-US" dirty="0"/>
              <a:t>Google Drive offers a larger free plan (15 GB) but can occasionally cause issues with syncing, converting and sharing third party files</a:t>
            </a:r>
          </a:p>
          <a:p>
            <a:endParaRPr lang="en-US"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5581070" cy="698864"/>
          </a:xfrm>
        </p:spPr>
        <p:txBody>
          <a:bodyPr/>
          <a:lstStyle/>
          <a:p>
            <a:r>
              <a:rPr lang="en-US" sz="3500" dirty="0"/>
              <a:t>Tool in Depth</a:t>
            </a:r>
            <a:r>
              <a:rPr lang="en-US" sz="3500" b="1" dirty="0"/>
              <a:t>: Google Drive  </a:t>
            </a:r>
          </a:p>
        </p:txBody>
      </p:sp>
      <p:pic>
        <p:nvPicPr>
          <p:cNvPr id="1026" name="Picture 2" descr="Google Docs, Sheets, and Slides now support a dark theme on Android">
            <a:extLst>
              <a:ext uri="{FF2B5EF4-FFF2-40B4-BE49-F238E27FC236}">
                <a16:creationId xmlns:a16="http://schemas.microsoft.com/office/drawing/2014/main" id="{B09F548C-4E70-42F1-8F70-C8FD87F1AB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72" r="13896"/>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111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545320"/>
            <a:ext cx="4867011" cy="3025975"/>
          </a:xfrm>
          <a:prstGeom prst="rect">
            <a:avLst/>
          </a:prstGeom>
        </p:spPr>
        <p:txBody>
          <a:bodyPr lIns="91440" tIns="45720" rIns="91440" bIns="45720" anchor="t"/>
          <a:lstStyle/>
          <a:p>
            <a:pPr marL="342900" indent="-342900">
              <a:buFont typeface="Wingdings" panose="05000000000000000000" pitchFamily="2" charset="2"/>
              <a:buChar char="ü"/>
            </a:pPr>
            <a:r>
              <a:rPr lang="en-US" dirty="0">
                <a:ea typeface="+mn-lt"/>
                <a:cs typeface="+mn-lt"/>
              </a:rPr>
              <a:t>OneDrive is the Microsoft cloud service that connects you to all your files</a:t>
            </a:r>
          </a:p>
          <a:p>
            <a:pPr marL="342900" indent="-342900">
              <a:buFont typeface="Wingdings" panose="05000000000000000000" pitchFamily="2" charset="2"/>
              <a:buChar char="ü"/>
            </a:pPr>
            <a:r>
              <a:rPr lang="en-US" dirty="0">
                <a:ea typeface="+mn-lt"/>
                <a:cs typeface="+mn-lt"/>
              </a:rPr>
              <a:t>It can be used by non-profit organizations to store and protect files, share them with others, and access them from anywhere on all your devices</a:t>
            </a:r>
          </a:p>
          <a:p>
            <a:pPr marL="342900" indent="-342900">
              <a:buFont typeface="Wingdings" panose="05000000000000000000" pitchFamily="2" charset="2"/>
              <a:buChar char="ü"/>
            </a:pPr>
            <a:r>
              <a:rPr lang="en-US" dirty="0">
                <a:ea typeface="+mn-lt"/>
                <a:cs typeface="+mn-lt"/>
              </a:rPr>
              <a:t>OneDrive integrates seamlessly with Microsoft Office and is there answer to the collaboration that Google Drive offers </a:t>
            </a:r>
            <a:endParaRPr lang="en-US" dirty="0"/>
          </a:p>
          <a:p>
            <a:endParaRPr lang="en-US"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4990998" cy="992652"/>
          </a:xfrm>
        </p:spPr>
        <p:txBody>
          <a:bodyPr lIns="91440" tIns="45720" rIns="91440" bIns="45720" anchor="t">
            <a:noAutofit/>
          </a:bodyPr>
          <a:lstStyle/>
          <a:p>
            <a:r>
              <a:rPr lang="en-US" dirty="0"/>
              <a:t>Tool in Depth: </a:t>
            </a:r>
            <a:r>
              <a:rPr lang="en-US" b="1" dirty="0" err="1"/>
              <a:t>Onedrive</a:t>
            </a:r>
            <a:endParaRPr lang="en-US" b="1" dirty="0">
              <a:cs typeface="Calibri"/>
            </a:endParaRPr>
          </a:p>
          <a:p>
            <a:endParaRPr lang="en-US" dirty="0"/>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rotWithShape="1">
          <a:blip r:embed="rId2"/>
          <a:srcRect l="24470" r="24470"/>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135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900641"/>
            <a:ext cx="10595237" cy="4909747"/>
          </a:xfrm>
        </p:spPr>
        <p:txBody>
          <a:bodyPr/>
          <a:lstStyle/>
          <a:p>
            <a:pPr marL="0" indent="0"/>
            <a:endParaRPr lang="en-GB" dirty="0"/>
          </a:p>
          <a:p>
            <a:pPr marL="342900" indent="-342900">
              <a:buBlip>
                <a:blip r:embed="rId3"/>
              </a:buBlip>
            </a:pPr>
            <a:r>
              <a:rPr lang="en-US" dirty="0"/>
              <a:t>These tools provide one-on-one chat, increasing productivity and building safer relationships among colleagues</a:t>
            </a:r>
          </a:p>
          <a:p>
            <a:pPr marL="342900" indent="-342900">
              <a:buBlip>
                <a:blip r:embed="rId3"/>
              </a:buBlip>
            </a:pPr>
            <a:r>
              <a:rPr lang="en-US" dirty="0"/>
              <a:t>While project management tools are important, they often don’t allow for much informal communication and digital connection which cannot be undervalued on Digital Teams</a:t>
            </a:r>
          </a:p>
          <a:p>
            <a:pPr marL="342900" indent="-342900">
              <a:buBlip>
                <a:blip r:embed="rId3"/>
              </a:buBlip>
            </a:pPr>
            <a:r>
              <a:rPr lang="en-US" dirty="0"/>
              <a:t>Informal conversations allow teammates to build bonds, share knowledge and spark collaboration. </a:t>
            </a:r>
          </a:p>
          <a:p>
            <a:pPr marL="342900" indent="-342900">
              <a:buBlip>
                <a:blip r:embed="rId3"/>
              </a:buBlip>
            </a:pPr>
            <a:r>
              <a:rPr lang="en-US" dirty="0"/>
              <a:t>Non-profit organizations can benefit from these tools to enhance internal coordination and knowledge sharing</a:t>
            </a:r>
            <a:br>
              <a:rPr lang="en-GB" dirty="0"/>
            </a:br>
            <a:br>
              <a:rPr lang="en-GB" dirty="0"/>
            </a:br>
            <a:br>
              <a:rPr lang="en-GB" dirty="0"/>
            </a:br>
            <a:br>
              <a:rPr lang="en-GB" dirty="0"/>
            </a:b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65351"/>
            <a:ext cx="10595237" cy="803654"/>
          </a:xfrm>
        </p:spPr>
        <p:txBody>
          <a:bodyPr/>
          <a:lstStyle/>
          <a:p>
            <a:r>
              <a:rPr lang="en-GB" dirty="0"/>
              <a:t>Internal Communication Tools </a:t>
            </a:r>
          </a:p>
        </p:txBody>
      </p:sp>
      <p:graphicFrame>
        <p:nvGraphicFramePr>
          <p:cNvPr id="2" name="Diagram 1">
            <a:extLst>
              <a:ext uri="{FF2B5EF4-FFF2-40B4-BE49-F238E27FC236}">
                <a16:creationId xmlns:a16="http://schemas.microsoft.com/office/drawing/2014/main" id="{3825270F-34EB-917D-FEBE-33CAE5BDF3DF}"/>
              </a:ext>
            </a:extLst>
          </p:cNvPr>
          <p:cNvGraphicFramePr/>
          <p:nvPr>
            <p:extLst>
              <p:ext uri="{D42A27DB-BD31-4B8C-83A1-F6EECF244321}">
                <p14:modId xmlns:p14="http://schemas.microsoft.com/office/powerpoint/2010/main" val="3526926278"/>
              </p:ext>
            </p:extLst>
          </p:nvPr>
        </p:nvGraphicFramePr>
        <p:xfrm>
          <a:off x="798381" y="5006734"/>
          <a:ext cx="10595237" cy="803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259819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266188"/>
            <a:ext cx="5113072" cy="3025975"/>
          </a:xfrm>
          <a:prstGeom prst="rect">
            <a:avLst/>
          </a:prstGeom>
        </p:spPr>
        <p:txBody>
          <a:bodyPr lIns="91440" tIns="45720" rIns="91440" bIns="45720" anchor="t"/>
          <a:lstStyle/>
          <a:p>
            <a:pPr marL="342900" indent="-342900">
              <a:buFont typeface="Wingdings" panose="05000000000000000000" pitchFamily="2" charset="2"/>
              <a:buChar char="ü"/>
            </a:pPr>
            <a:r>
              <a:rPr lang="en-US" dirty="0"/>
              <a:t>Slack is a messaging app for business that connects people to the information they need</a:t>
            </a:r>
          </a:p>
          <a:p>
            <a:pPr marL="342900" indent="-342900">
              <a:buFont typeface="Wingdings" panose="05000000000000000000" pitchFamily="2" charset="2"/>
              <a:buChar char="ü"/>
            </a:pPr>
            <a:r>
              <a:rPr lang="en-US" dirty="0"/>
              <a:t>By bringing people together to work as one unified team, Slack transforms the way organizations communicate. Threads allow for organized conversations</a:t>
            </a:r>
          </a:p>
          <a:p>
            <a:pPr marL="342900" indent="-342900">
              <a:buFont typeface="Wingdings" panose="05000000000000000000" pitchFamily="2" charset="2"/>
              <a:buChar char="ü"/>
            </a:pPr>
            <a:r>
              <a:rPr lang="en-US" dirty="0"/>
              <a:t>Great for teams that use both Google and Microsoft suite but drawback is that you can’t host calls directly through the app</a:t>
            </a:r>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5581070" cy="698864"/>
          </a:xfrm>
        </p:spPr>
        <p:txBody>
          <a:bodyPr/>
          <a:lstStyle/>
          <a:p>
            <a:r>
              <a:rPr lang="en-US" sz="3500" b="1" dirty="0"/>
              <a:t>Slack </a:t>
            </a:r>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a:blip r:embed="rId2"/>
          <a:srcRect t="105" b="105"/>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6048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266188"/>
            <a:ext cx="5113072" cy="3025975"/>
          </a:xfrm>
          <a:prstGeom prst="rect">
            <a:avLst/>
          </a:prstGeom>
        </p:spPr>
        <p:txBody>
          <a:bodyPr lIns="91440" tIns="45720" rIns="91440" bIns="45720" anchor="t"/>
          <a:lstStyle/>
          <a:p>
            <a:pPr marL="342900" indent="-342900">
              <a:buFont typeface="Wingdings" panose="05000000000000000000" pitchFamily="2" charset="2"/>
              <a:buChar char="ü"/>
            </a:pPr>
            <a:r>
              <a:rPr lang="en-US" dirty="0"/>
              <a:t>Microsoft Teams provides tools for nonprofits to collaborate with all parties involved</a:t>
            </a:r>
          </a:p>
          <a:p>
            <a:pPr marL="342900" indent="-342900">
              <a:buFont typeface="Wingdings" panose="05000000000000000000" pitchFamily="2" charset="2"/>
              <a:buChar char="ü"/>
            </a:pPr>
            <a:r>
              <a:rPr lang="en-US" dirty="0"/>
              <a:t>Connect through virtual meetings and integrate 3rd party tools. Most comprehensive tool for internal communication with channels, direct messages, online video calls and perks of Microsoft OneDrive and other tools</a:t>
            </a:r>
          </a:p>
          <a:p>
            <a:pPr marL="342900" indent="-342900">
              <a:buFont typeface="Wingdings" panose="05000000000000000000" pitchFamily="2" charset="2"/>
              <a:buChar char="ü"/>
            </a:pPr>
            <a:r>
              <a:rPr lang="en-US" dirty="0"/>
              <a:t>Drawback is that it doesn’t allow as much integration with third party apps as others do</a:t>
            </a:r>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5581070" cy="698864"/>
          </a:xfrm>
        </p:spPr>
        <p:txBody>
          <a:bodyPr/>
          <a:lstStyle/>
          <a:p>
            <a:r>
              <a:rPr lang="en-US" sz="3500" b="1" dirty="0"/>
              <a:t>Microsoft Teams </a:t>
            </a:r>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a:blip r:embed="rId2"/>
          <a:srcRect l="15960" r="15960"/>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4365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266188"/>
            <a:ext cx="5113072" cy="3025975"/>
          </a:xfrm>
          <a:prstGeom prst="rect">
            <a:avLst/>
          </a:prstGeom>
        </p:spPr>
        <p:txBody>
          <a:bodyPr lIns="91440" tIns="45720" rIns="91440" bIns="45720" anchor="t"/>
          <a:lstStyle/>
          <a:p>
            <a:pPr marL="342900" indent="-342900">
              <a:buFont typeface="Wingdings" panose="05000000000000000000" pitchFamily="2" charset="2"/>
              <a:buChar char="ü"/>
            </a:pPr>
            <a:r>
              <a:rPr lang="en-US" dirty="0"/>
              <a:t>Google Chat is a messaging platform for teams that integrates with Google Workspace</a:t>
            </a:r>
          </a:p>
          <a:p>
            <a:pPr marL="342900" indent="-342900">
              <a:buFont typeface="Wingdings" panose="05000000000000000000" pitchFamily="2" charset="2"/>
              <a:buChar char="ü"/>
            </a:pPr>
            <a:r>
              <a:rPr lang="en-US" dirty="0"/>
              <a:t>Collaborate in real-time with team members using direct messages or team chat rooms. Particularly useful for the Google suite and the ability to create a room for rapid brainstorming</a:t>
            </a:r>
          </a:p>
          <a:p>
            <a:pPr marL="342900" indent="-342900">
              <a:buFont typeface="Wingdings" panose="05000000000000000000" pitchFamily="2" charset="2"/>
              <a:buChar char="ü"/>
            </a:pPr>
            <a:r>
              <a:rPr lang="en-US" dirty="0"/>
              <a:t>Use bots to automate tasks and speed up workflows</a:t>
            </a:r>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5581070" cy="698864"/>
          </a:xfrm>
        </p:spPr>
        <p:txBody>
          <a:bodyPr/>
          <a:lstStyle/>
          <a:p>
            <a:r>
              <a:rPr lang="en-US" sz="3500" b="1" dirty="0"/>
              <a:t>Google Chat </a:t>
            </a:r>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a:blip r:embed="rId2"/>
          <a:srcRect l="18087" r="18087"/>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5600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7A6B4D-F000-5886-1E50-C9FCEA5F1E10}"/>
              </a:ext>
            </a:extLst>
          </p:cNvPr>
          <p:cNvSpPr>
            <a:spLocks noGrp="1"/>
          </p:cNvSpPr>
          <p:nvPr>
            <p:ph type="body" sz="quarter" idx="16"/>
          </p:nvPr>
        </p:nvSpPr>
        <p:spPr/>
        <p:txBody>
          <a:bodyPr/>
          <a:lstStyle/>
          <a:p>
            <a:r>
              <a:rPr lang="en-IE" dirty="0"/>
              <a:t>Internal Communication Tools</a:t>
            </a:r>
          </a:p>
        </p:txBody>
      </p:sp>
      <p:pic>
        <p:nvPicPr>
          <p:cNvPr id="9" name="Picture Placeholder 8">
            <a:extLst>
              <a:ext uri="{FF2B5EF4-FFF2-40B4-BE49-F238E27FC236}">
                <a16:creationId xmlns:a16="http://schemas.microsoft.com/office/drawing/2014/main" id="{2C8606DD-AFBD-0EA8-D134-C32AEF171589}"/>
              </a:ext>
            </a:extLst>
          </p:cNvPr>
          <p:cNvPicPr>
            <a:picLocks noGrp="1" noChangeAspect="1"/>
          </p:cNvPicPr>
          <p:nvPr>
            <p:ph type="pic" sz="quarter" idx="42"/>
          </p:nvPr>
        </p:nvPicPr>
        <p:blipFill>
          <a:blip r:embed="rId2"/>
          <a:srcRect l="18608" r="18608"/>
          <a:stretch/>
        </p:blipFill>
        <p:spPr/>
      </p:pic>
      <p:sp>
        <p:nvSpPr>
          <p:cNvPr id="7" name="Text Placeholder 4">
            <a:extLst>
              <a:ext uri="{FF2B5EF4-FFF2-40B4-BE49-F238E27FC236}">
                <a16:creationId xmlns:a16="http://schemas.microsoft.com/office/drawing/2014/main" id="{71429AA4-40D0-7281-20F1-DE565893DBC2}"/>
              </a:ext>
            </a:extLst>
          </p:cNvPr>
          <p:cNvSpPr txBox="1">
            <a:spLocks/>
          </p:cNvSpPr>
          <p:nvPr/>
        </p:nvSpPr>
        <p:spPr>
          <a:xfrm>
            <a:off x="856134" y="1957006"/>
            <a:ext cx="5090974" cy="42613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Blip>
                <a:blip r:embed="rId3"/>
              </a:buBlip>
            </a:pPr>
            <a:r>
              <a:rPr lang="en-US" dirty="0"/>
              <a:t>Internal channels allow flexible management of documents, conversations, and files in one place, while traditional emails can be time-consuming when searching for conversations and documents</a:t>
            </a:r>
          </a:p>
          <a:p>
            <a:pPr marL="342900" indent="-342900">
              <a:buFont typeface="Arial" panose="020B0604020202020204" pitchFamily="34" charset="0"/>
              <a:buBlip>
                <a:blip r:embed="rId3"/>
              </a:buBlip>
            </a:pPr>
            <a:r>
              <a:rPr lang="en-US" dirty="0"/>
              <a:t>Each tool has pros and cons, so it’s important to explore with your team to choose the tool that best meets your needs</a:t>
            </a:r>
          </a:p>
          <a:p>
            <a:pPr marL="342900" indent="-342900">
              <a:buFont typeface="Arial" panose="020B0604020202020204" pitchFamily="34" charset="0"/>
              <a:buBlip>
                <a:blip r:embed="rId3"/>
              </a:buBlip>
            </a:pPr>
            <a:endParaRPr lang="en-US" dirty="0"/>
          </a:p>
        </p:txBody>
      </p:sp>
      <p:sp>
        <p:nvSpPr>
          <p:cNvPr id="10" name="TextBox 9">
            <a:extLst>
              <a:ext uri="{FF2B5EF4-FFF2-40B4-BE49-F238E27FC236}">
                <a16:creationId xmlns:a16="http://schemas.microsoft.com/office/drawing/2014/main" id="{96C5B87C-B71C-AAF1-74F6-B617F8C0B710}"/>
              </a:ext>
            </a:extLst>
          </p:cNvPr>
          <p:cNvSpPr txBox="1"/>
          <p:nvPr/>
        </p:nvSpPr>
        <p:spPr>
          <a:xfrm>
            <a:off x="6812279" y="5708532"/>
            <a:ext cx="4867011" cy="369332"/>
          </a:xfrm>
          <a:prstGeom prst="rect">
            <a:avLst/>
          </a:prstGeom>
          <a:noFill/>
        </p:spPr>
        <p:txBody>
          <a:bodyPr wrap="square" rtlCol="0">
            <a:spAutoFit/>
          </a:bodyPr>
          <a:lstStyle/>
          <a:p>
            <a:r>
              <a:rPr lang="en-IE" dirty="0">
                <a:hlinkClick r:id="rId4"/>
              </a:rPr>
              <a:t>Photo Source</a:t>
            </a:r>
            <a:endParaRPr lang="en-IE" dirty="0"/>
          </a:p>
        </p:txBody>
      </p:sp>
    </p:spTree>
    <p:extLst>
      <p:ext uri="{BB962C8B-B14F-4D97-AF65-F5344CB8AC3E}">
        <p14:creationId xmlns:p14="http://schemas.microsoft.com/office/powerpoint/2010/main" val="15634826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Choosing the right Tool…</a:t>
            </a:r>
          </a:p>
        </p:txBody>
      </p:sp>
      <p:graphicFrame>
        <p:nvGraphicFramePr>
          <p:cNvPr id="6" name="Table 6">
            <a:extLst>
              <a:ext uri="{FF2B5EF4-FFF2-40B4-BE49-F238E27FC236}">
                <a16:creationId xmlns:a16="http://schemas.microsoft.com/office/drawing/2014/main" id="{312C3ADA-4670-1567-8B25-4D07E1092544}"/>
              </a:ext>
            </a:extLst>
          </p:cNvPr>
          <p:cNvGraphicFramePr>
            <a:graphicFrameLocks noGrp="1"/>
          </p:cNvGraphicFramePr>
          <p:nvPr>
            <p:extLst>
              <p:ext uri="{D42A27DB-BD31-4B8C-83A1-F6EECF244321}">
                <p14:modId xmlns:p14="http://schemas.microsoft.com/office/powerpoint/2010/main" val="2102177528"/>
              </p:ext>
            </p:extLst>
          </p:nvPr>
        </p:nvGraphicFramePr>
        <p:xfrm>
          <a:off x="652378" y="1350251"/>
          <a:ext cx="10741240" cy="4760801"/>
        </p:xfrm>
        <a:graphic>
          <a:graphicData uri="http://schemas.openxmlformats.org/drawingml/2006/table">
            <a:tbl>
              <a:tblPr firstRow="1" bandRow="1">
                <a:tableStyleId>{5C22544A-7EE6-4342-B048-85BDC9FD1C3A}</a:tableStyleId>
              </a:tblPr>
              <a:tblGrid>
                <a:gridCol w="5370620">
                  <a:extLst>
                    <a:ext uri="{9D8B030D-6E8A-4147-A177-3AD203B41FA5}">
                      <a16:colId xmlns:a16="http://schemas.microsoft.com/office/drawing/2014/main" val="3407083655"/>
                    </a:ext>
                  </a:extLst>
                </a:gridCol>
                <a:gridCol w="5370620">
                  <a:extLst>
                    <a:ext uri="{9D8B030D-6E8A-4147-A177-3AD203B41FA5}">
                      <a16:colId xmlns:a16="http://schemas.microsoft.com/office/drawing/2014/main" val="4278805773"/>
                    </a:ext>
                  </a:extLst>
                </a:gridCol>
              </a:tblGrid>
              <a:tr h="520218">
                <a:tc gridSpan="2">
                  <a:txBody>
                    <a:bodyPr/>
                    <a:lstStyle/>
                    <a:p>
                      <a:r>
                        <a:rPr lang="en-US" sz="2600" dirty="0">
                          <a:solidFill>
                            <a:srgbClr val="000000"/>
                          </a:solidFill>
                        </a:rPr>
                        <a:t>When choosing a tool, keep in mind the following…</a:t>
                      </a:r>
                    </a:p>
                    <a:p>
                      <a:endParaRPr lang="en-US" sz="2600" dirty="0">
                        <a:solidFill>
                          <a:srgbClr val="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IE" dirty="0"/>
                    </a:p>
                  </a:txBody>
                  <a:tcPr/>
                </a:tc>
                <a:extLst>
                  <a:ext uri="{0D108BD9-81ED-4DB2-BD59-A6C34878D82A}">
                    <a16:rowId xmlns:a16="http://schemas.microsoft.com/office/drawing/2014/main" val="394620778"/>
                  </a:ext>
                </a:extLst>
              </a:tr>
              <a:tr h="3876881">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en-US" sz="2200" b="1" i="0" u="none" strike="noStrike" kern="1200" cap="none" spc="0" normalizeH="0" baseline="0" noProof="0" dirty="0">
                          <a:ln>
                            <a:noFill/>
                          </a:ln>
                          <a:solidFill>
                            <a:srgbClr val="000000"/>
                          </a:solidFill>
                          <a:effectLst/>
                          <a:uLnTx/>
                          <a:uFillTx/>
                          <a:latin typeface="+mn-lt"/>
                          <a:ea typeface="+mn-ea"/>
                          <a:cs typeface="+mn-cs"/>
                        </a:rPr>
                        <a:t>Integration</a:t>
                      </a:r>
                      <a:r>
                        <a:rPr kumimoji="0" lang="en-US" sz="2200" b="0" i="0" u="none" strike="noStrike" kern="1200" cap="none" spc="0" normalizeH="0" baseline="0" noProof="0" dirty="0">
                          <a:ln>
                            <a:noFill/>
                          </a:ln>
                          <a:solidFill>
                            <a:srgbClr val="000000"/>
                          </a:solidFill>
                          <a:effectLst/>
                          <a:uLnTx/>
                          <a:uFillTx/>
                          <a:latin typeface="+mn-lt"/>
                          <a:ea typeface="+mn-ea"/>
                          <a:cs typeface="+mn-cs"/>
                        </a:rPr>
                        <a:t>: It’s important to choose tools that can integrate with the systems and software that your organization is already using.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lang="en-US" sz="2200" b="1" dirty="0">
                          <a:solidFill>
                            <a:srgbClr val="000000"/>
                          </a:solidFill>
                        </a:rPr>
                        <a:t>Ease of use</a:t>
                      </a:r>
                      <a:r>
                        <a:rPr lang="en-US" sz="2200" dirty="0">
                          <a:solidFill>
                            <a:srgbClr val="000000"/>
                          </a:solidFill>
                        </a:rPr>
                        <a:t>: The tools you choose should be user-friendly and intuitive.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lang="en-US" sz="2200" b="1" dirty="0">
                          <a:solidFill>
                            <a:srgbClr val="000000"/>
                          </a:solidFill>
                        </a:rPr>
                        <a:t>Scalability</a:t>
                      </a:r>
                      <a:r>
                        <a:rPr lang="en-US" sz="2200" dirty="0">
                          <a:solidFill>
                            <a:srgbClr val="000000"/>
                          </a:solidFill>
                        </a:rPr>
                        <a:t>: As your organization grows and evolves, your needs may change. It’s important to choose tools that can scale with your </a:t>
                      </a:r>
                      <a:r>
                        <a:rPr lang="en-US" sz="2200" dirty="0" err="1">
                          <a:solidFill>
                            <a:srgbClr val="000000"/>
                          </a:solidFill>
                        </a:rPr>
                        <a:t>organisation</a:t>
                      </a:r>
                      <a:r>
                        <a:rPr lang="en-US" sz="2200" dirty="0">
                          <a:solidFill>
                            <a:srgbClr val="000000"/>
                          </a:solidFill>
                        </a:rPr>
                        <a:t>.</a:t>
                      </a:r>
                      <a:endParaRPr lang="en-IE" sz="220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en-US" sz="2200" b="1" i="0" u="none" strike="noStrike" kern="1200" cap="none" spc="0" normalizeH="0" baseline="0" noProof="0" dirty="0">
                          <a:ln>
                            <a:noFill/>
                          </a:ln>
                          <a:solidFill>
                            <a:srgbClr val="000000"/>
                          </a:solidFill>
                          <a:effectLst/>
                          <a:uLnTx/>
                          <a:uFillTx/>
                          <a:latin typeface="+mn-lt"/>
                          <a:ea typeface="+mn-ea"/>
                          <a:cs typeface="+mn-cs"/>
                        </a:rPr>
                        <a:t>Security</a:t>
                      </a:r>
                      <a:r>
                        <a:rPr kumimoji="0" lang="en-US" sz="2200" b="0" i="0" u="none" strike="noStrike" kern="1200" cap="none" spc="0" normalizeH="0" baseline="0" noProof="0" dirty="0">
                          <a:ln>
                            <a:noFill/>
                          </a:ln>
                          <a:solidFill>
                            <a:srgbClr val="000000"/>
                          </a:solidFill>
                          <a:effectLst/>
                          <a:uLnTx/>
                          <a:uFillTx/>
                          <a:latin typeface="+mn-lt"/>
                          <a:ea typeface="+mn-ea"/>
                          <a:cs typeface="+mn-cs"/>
                        </a:rPr>
                        <a:t>: Ensuring the security of your organization’s data is crucial. Be sure to choose tools that have robust security measures in place to protect your data.</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lang="en-US" sz="2200" b="1" dirty="0">
                          <a:solidFill>
                            <a:srgbClr val="000000"/>
                          </a:solidFill>
                        </a:rPr>
                        <a:t>Cost</a:t>
                      </a:r>
                      <a:r>
                        <a:rPr lang="en-US" sz="2200" dirty="0">
                          <a:solidFill>
                            <a:srgbClr val="000000"/>
                          </a:solidFill>
                        </a:rPr>
                        <a:t>: Consider the cost of the tools you are considering, as well as any ongoing costs such as subscription fees or maintenance costs.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lang="en-US" sz="2200" b="1" dirty="0">
                          <a:solidFill>
                            <a:srgbClr val="000000"/>
                          </a:solidFill>
                        </a:rPr>
                        <a:t>Support</a:t>
                      </a:r>
                      <a:r>
                        <a:rPr lang="en-US" sz="2200" dirty="0">
                          <a:solidFill>
                            <a:srgbClr val="000000"/>
                          </a:solidFill>
                        </a:rPr>
                        <a:t>: Choose tools that offer good customer support, so that you can get help quickly if you encounter any issues.</a:t>
                      </a:r>
                      <a:endParaRPr lang="en-IE" sz="220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6776521"/>
                  </a:ext>
                </a:extLst>
              </a:tr>
            </a:tbl>
          </a:graphicData>
        </a:graphic>
      </p:graphicFrame>
    </p:spTree>
    <p:extLst>
      <p:ext uri="{BB962C8B-B14F-4D97-AF65-F5344CB8AC3E}">
        <p14:creationId xmlns:p14="http://schemas.microsoft.com/office/powerpoint/2010/main" val="4216149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en-GB" dirty="0"/>
              <a:t>External communication tools are the ones used to communicate with external people, target audiences, or clients. </a:t>
            </a:r>
          </a:p>
          <a:p>
            <a:pPr marL="342900" indent="-342900">
              <a:buBlip>
                <a:blip r:embed="rId3"/>
              </a:buBlip>
            </a:pPr>
            <a:endParaRPr lang="en-GB" dirty="0"/>
          </a:p>
          <a:p>
            <a:pPr marL="342900" indent="-342900">
              <a:buBlip>
                <a:blip r:embed="rId3"/>
              </a:buBlip>
            </a:pPr>
            <a:r>
              <a:rPr lang="en-GB" dirty="0"/>
              <a:t>Some of these tools include website, blogging, email, newsletter, social media networks (LinkedIn, Instagram, Facebook, Telegram), conferences, press releases, and events.  Having in mind who the target audience is, the strategies to communicate will depend on the tools your target audience is using as well.</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External Communication Tools</a:t>
            </a:r>
          </a:p>
        </p:txBody>
      </p:sp>
    </p:spTree>
    <p:extLst>
      <p:ext uri="{BB962C8B-B14F-4D97-AF65-F5344CB8AC3E}">
        <p14:creationId xmlns:p14="http://schemas.microsoft.com/office/powerpoint/2010/main" val="266376194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8896</TotalTime>
  <Words>8296</Words>
  <Application>Microsoft Office PowerPoint</Application>
  <PresentationFormat>Widescreen</PresentationFormat>
  <Paragraphs>768</Paragraphs>
  <Slides>128</Slides>
  <Notes>77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128</vt:i4>
      </vt:variant>
    </vt:vector>
  </HeadingPairs>
  <TitlesOfParts>
    <vt:vector size="136" baseType="lpstr">
      <vt:lpstr>-apple-system</vt:lpstr>
      <vt:lpstr>Arial</vt:lpstr>
      <vt:lpstr>Arial,Sans-Serif</vt:lpstr>
      <vt:lpstr>Calibri</vt:lpstr>
      <vt:lpstr>Lato</vt:lpstr>
      <vt:lpstr>Montserrat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Mark Bolger ( Momentum Consulting )</cp:lastModifiedBy>
  <cp:revision>7</cp:revision>
  <dcterms:created xsi:type="dcterms:W3CDTF">2020-10-14T13:32:04Z</dcterms:created>
  <dcterms:modified xsi:type="dcterms:W3CDTF">2023-05-29T16:22:35Z</dcterms:modified>
</cp:coreProperties>
</file>