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Lst>
  <p:sldSz cx="12192000" cy="6858000"/>
  <p:notesSz cx="6858000" cy="9144000"/>
  <p:embeddedFontLst>
    <p:embeddedFont>
      <p:font typeface="Calibri" panose="020F0502020204030204" pitchFamily="34" charset="0"/>
      <p:regular r:id="rId116"/>
      <p:bold r:id="rId117"/>
      <p:italic r:id="rId118"/>
      <p:boldItalic r:id="rId119"/>
    </p:embeddedFont>
    <p:embeddedFont>
      <p:font typeface="Montserrat Light" panose="00000400000000000000" pitchFamily="2" charset="0"/>
      <p:regular r:id="rId120"/>
      <p:bold r:id="rId121"/>
      <p:italic r:id="rId122"/>
      <p:boldItalic r:id="rId1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4" roundtripDataSignature="AMtx7miDpXXV0WzaCyEcsaHaeEkAxsEr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5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8.fntdata"/><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3.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customschemas.google.com/relationships/presentationmetadata" Target="meta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font" Target="fonts/font4.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5.fntdata"/><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8" name="Google Shape;958;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5" name="Google Shape;965;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2" name="Google Shape;972;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9" name="Google Shape;979;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6" name="Google Shape;986;p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3" name="Google Shape;993;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0" name="Google Shape;1000;p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7" name="Google Shape;1007;p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3" name="Google Shape;1013;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4" name="Google Shape;1014;p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0" name="Google Shape;1020;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7" name="Google Shape;1027;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8" name="Google Shape;1028;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5" name="Google Shape;1035;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2" name="Google Shape;1042;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9" name="Google Shape;1049;p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83c36b7e0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183c36b7e0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183c36b7e0f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83c36b7e0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183c36b7e0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g183c36b7e0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8691a1c2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18691a1c2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g18691a1c2e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83c36b7e0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183c36b7e0f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183c36b7e0f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83c36b7e0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183c36b7e0f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g183c36b7e0f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83c36b7e0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83c36b7e0f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g183c36b7e0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83c36b7e0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183c36b7e0f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g183c36b7e0f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83c36b7e0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183c36b7e0f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g183c36b7e0f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4" name="Google Shape;66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83c36b7e0f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g183c36b7e0f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g183c36b7e0f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83c36b7e0f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183c36b7e0f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g183c36b7e0f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7" name="Google Shape;767;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4" name="Google Shape;774;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83c36b7e0f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g183c36b7e0f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1" name="Google Shape;781;g183c36b7e0f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9" name="Google Shape;799;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873aed43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g1873aed43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6" name="Google Shape;806;g1873aed434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873aed434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g1873aed434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0" name="Google Shape;820;g1873aed434a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873aed434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g1873aed434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7" name="Google Shape;827;g1873aed434a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0" name="Google Shape;840;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7" name="Google Shape;847;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4" name="Google Shape;854;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183c36b7e0f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g183c36b7e0f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1" name="Google Shape;861;g183c36b7e0f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7" name="Google Shape;867;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9" name="Google Shape;879;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6" name="Google Shape;886;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3" name="Google Shape;893;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0" name="Google Shape;900;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7" name="Google Shape;907;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183c36b7e0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g183c36b7e0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4" name="Google Shape;914;g183c36b7e0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1" name="Google Shape;921;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5" name="Google Shape;935;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2" name="Google Shape;942;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1" name="Google Shape;951;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3"/>
        <p:cNvGrpSpPr/>
        <p:nvPr/>
      </p:nvGrpSpPr>
      <p:grpSpPr>
        <a:xfrm>
          <a:off x="0" y="0"/>
          <a:ext cx="0" cy="0"/>
          <a:chOff x="0" y="0"/>
          <a:chExt cx="0" cy="0"/>
        </a:xfrm>
      </p:grpSpPr>
      <p:sp>
        <p:nvSpPr>
          <p:cNvPr id="14" name="Google Shape;14;p124"/>
          <p:cNvSpPr/>
          <p:nvPr/>
        </p:nvSpPr>
        <p:spPr>
          <a:xfrm>
            <a:off x="408680" y="493314"/>
            <a:ext cx="11393619" cy="5025371"/>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 name="Google Shape;15;p124"/>
          <p:cNvSpPr txBox="1">
            <a:spLocks noGrp="1"/>
          </p:cNvSpPr>
          <p:nvPr>
            <p:ph type="body" idx="1"/>
          </p:nvPr>
        </p:nvSpPr>
        <p:spPr>
          <a:xfrm>
            <a:off x="6153881" y="196204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24"/>
          <p:cNvSpPr txBox="1">
            <a:spLocks noGrp="1"/>
          </p:cNvSpPr>
          <p:nvPr>
            <p:ph type="body" idx="2"/>
          </p:nvPr>
        </p:nvSpPr>
        <p:spPr>
          <a:xfrm>
            <a:off x="6153882" y="133931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 name="Google Shape;17;p124"/>
          <p:cNvGrpSpPr/>
          <p:nvPr/>
        </p:nvGrpSpPr>
        <p:grpSpPr>
          <a:xfrm>
            <a:off x="8793206" y="5832305"/>
            <a:ext cx="2735993" cy="679345"/>
            <a:chOff x="0" y="0"/>
            <a:chExt cx="2301694" cy="571500"/>
          </a:xfrm>
        </p:grpSpPr>
        <p:sp>
          <p:nvSpPr>
            <p:cNvPr id="18" name="Google Shape;18;p124"/>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124"/>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20" name="Google Shape;20;p124"/>
          <p:cNvSpPr/>
          <p:nvPr/>
        </p:nvSpPr>
        <p:spPr>
          <a:xfrm>
            <a:off x="0" y="5216283"/>
            <a:ext cx="4865518" cy="727928"/>
          </a:xfrm>
          <a:custGeom>
            <a:avLst/>
            <a:gdLst/>
            <a:ahLst/>
            <a:cxnLst/>
            <a:rect l="l" t="t" r="r" b="b"/>
            <a:pathLst>
              <a:path w="4865518" h="727928" extrusionOk="0">
                <a:moveTo>
                  <a:pt x="0" y="0"/>
                </a:moveTo>
                <a:lnTo>
                  <a:pt x="4471731" y="0"/>
                </a:lnTo>
                <a:cubicBezTo>
                  <a:pt x="4688564" y="0"/>
                  <a:pt x="4865518" y="176996"/>
                  <a:pt x="4865518" y="393878"/>
                </a:cubicBezTo>
                <a:lnTo>
                  <a:pt x="4865518" y="727928"/>
                </a:lnTo>
                <a:lnTo>
                  <a:pt x="0" y="727928"/>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124"/>
          <p:cNvSpPr/>
          <p:nvPr/>
        </p:nvSpPr>
        <p:spPr>
          <a:xfrm>
            <a:off x="3698872" y="3195245"/>
            <a:ext cx="846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 name="Google Shape;22;p124"/>
          <p:cNvPicPr preferRelativeResize="0"/>
          <p:nvPr/>
        </p:nvPicPr>
        <p:blipFill rotWithShape="1">
          <a:blip r:embed="rId3">
            <a:alphaModFix/>
          </a:blip>
          <a:srcRect l="52584" t="30583" r="10720" b="33362"/>
          <a:stretch/>
        </p:blipFill>
        <p:spPr>
          <a:xfrm>
            <a:off x="941978" y="1626726"/>
            <a:ext cx="2996920" cy="2944648"/>
          </a:xfrm>
          <a:prstGeom prst="rect">
            <a:avLst/>
          </a:prstGeom>
          <a:noFill/>
          <a:ln>
            <a:noFill/>
          </a:ln>
        </p:spPr>
      </p:pic>
      <p:sp>
        <p:nvSpPr>
          <p:cNvPr id="23" name="Google Shape;23;p124"/>
          <p:cNvSpPr txBox="1">
            <a:spLocks noGrp="1"/>
          </p:cNvSpPr>
          <p:nvPr>
            <p:ph type="body" idx="3"/>
          </p:nvPr>
        </p:nvSpPr>
        <p:spPr>
          <a:xfrm>
            <a:off x="598505" y="5197523"/>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89"/>
        <p:cNvGrpSpPr/>
        <p:nvPr/>
      </p:nvGrpSpPr>
      <p:grpSpPr>
        <a:xfrm>
          <a:off x="0" y="0"/>
          <a:ext cx="0" cy="0"/>
          <a:chOff x="0" y="0"/>
          <a:chExt cx="0" cy="0"/>
        </a:xfrm>
      </p:grpSpPr>
      <p:sp>
        <p:nvSpPr>
          <p:cNvPr id="90" name="Google Shape;90;p133"/>
          <p:cNvSpPr/>
          <p:nvPr/>
        </p:nvSpPr>
        <p:spPr>
          <a:xfrm>
            <a:off x="2241554"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33"/>
          <p:cNvSpPr txBox="1">
            <a:spLocks noGrp="1"/>
          </p:cNvSpPr>
          <p:nvPr>
            <p:ph type="body" idx="1"/>
          </p:nvPr>
        </p:nvSpPr>
        <p:spPr>
          <a:xfrm>
            <a:off x="4890218" y="530871"/>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3"/>
          <p:cNvSpPr txBox="1">
            <a:spLocks noGrp="1"/>
          </p:cNvSpPr>
          <p:nvPr>
            <p:ph type="body" idx="2"/>
          </p:nvPr>
        </p:nvSpPr>
        <p:spPr>
          <a:xfrm>
            <a:off x="4890219" y="1029584"/>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3"/>
          <p:cNvSpPr txBox="1">
            <a:spLocks noGrp="1"/>
          </p:cNvSpPr>
          <p:nvPr>
            <p:ph type="body" idx="3"/>
          </p:nvPr>
        </p:nvSpPr>
        <p:spPr>
          <a:xfrm>
            <a:off x="3145683" y="701604"/>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3"/>
          <p:cNvSpPr>
            <a:spLocks noGrp="1"/>
          </p:cNvSpPr>
          <p:nvPr>
            <p:ph type="pic" idx="4"/>
          </p:nvPr>
        </p:nvSpPr>
        <p:spPr>
          <a:xfrm>
            <a:off x="7559" y="188180"/>
            <a:ext cx="3354094" cy="5923858"/>
          </a:xfrm>
          <a:prstGeom prst="rect">
            <a:avLst/>
          </a:prstGeom>
          <a:solidFill>
            <a:srgbClr val="D8D8D8"/>
          </a:solidFill>
          <a:ln>
            <a:noFill/>
          </a:ln>
        </p:spPr>
      </p:sp>
      <p:grpSp>
        <p:nvGrpSpPr>
          <p:cNvPr id="95" name="Google Shape;95;p133"/>
          <p:cNvGrpSpPr/>
          <p:nvPr/>
        </p:nvGrpSpPr>
        <p:grpSpPr>
          <a:xfrm>
            <a:off x="4032086" y="405771"/>
            <a:ext cx="7547911" cy="1674487"/>
            <a:chOff x="4061909" y="1565906"/>
            <a:chExt cx="7547911" cy="1882781"/>
          </a:xfrm>
        </p:grpSpPr>
        <p:cxnSp>
          <p:nvCxnSpPr>
            <p:cNvPr id="96" name="Google Shape;96;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133"/>
          <p:cNvCxnSpPr/>
          <p:nvPr/>
        </p:nvCxnSpPr>
        <p:spPr>
          <a:xfrm>
            <a:off x="4032085" y="1684258"/>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133"/>
          <p:cNvCxnSpPr/>
          <p:nvPr/>
        </p:nvCxnSpPr>
        <p:spPr>
          <a:xfrm>
            <a:off x="4047584" y="207221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01" name="Google Shape;101;p133"/>
          <p:cNvSpPr txBox="1">
            <a:spLocks noGrp="1"/>
          </p:cNvSpPr>
          <p:nvPr>
            <p:ph type="body" idx="5"/>
          </p:nvPr>
        </p:nvSpPr>
        <p:spPr>
          <a:xfrm>
            <a:off x="4890217" y="2454004"/>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33"/>
          <p:cNvSpPr txBox="1">
            <a:spLocks noGrp="1"/>
          </p:cNvSpPr>
          <p:nvPr>
            <p:ph type="body" idx="6"/>
          </p:nvPr>
        </p:nvSpPr>
        <p:spPr>
          <a:xfrm>
            <a:off x="4890218" y="2952717"/>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33"/>
          <p:cNvSpPr txBox="1">
            <a:spLocks noGrp="1"/>
          </p:cNvSpPr>
          <p:nvPr>
            <p:ph type="body" idx="7"/>
          </p:nvPr>
        </p:nvSpPr>
        <p:spPr>
          <a:xfrm>
            <a:off x="3145682" y="2624737"/>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133"/>
          <p:cNvGrpSpPr/>
          <p:nvPr/>
        </p:nvGrpSpPr>
        <p:grpSpPr>
          <a:xfrm>
            <a:off x="4032085" y="2328904"/>
            <a:ext cx="7547911" cy="1674487"/>
            <a:chOff x="4061909" y="1565906"/>
            <a:chExt cx="7547911" cy="1882781"/>
          </a:xfrm>
        </p:grpSpPr>
        <p:cxnSp>
          <p:nvCxnSpPr>
            <p:cNvPr id="105" name="Google Shape;105;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133"/>
          <p:cNvCxnSpPr/>
          <p:nvPr/>
        </p:nvCxnSpPr>
        <p:spPr>
          <a:xfrm>
            <a:off x="4032084" y="3607391"/>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133"/>
          <p:cNvCxnSpPr/>
          <p:nvPr/>
        </p:nvCxnSpPr>
        <p:spPr>
          <a:xfrm>
            <a:off x="4047583" y="3995346"/>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133"/>
          <p:cNvSpPr txBox="1">
            <a:spLocks noGrp="1"/>
          </p:cNvSpPr>
          <p:nvPr>
            <p:ph type="body" idx="8"/>
          </p:nvPr>
        </p:nvSpPr>
        <p:spPr>
          <a:xfrm>
            <a:off x="4905715" y="4317801"/>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33"/>
          <p:cNvSpPr txBox="1">
            <a:spLocks noGrp="1"/>
          </p:cNvSpPr>
          <p:nvPr>
            <p:ph type="body" idx="9"/>
          </p:nvPr>
        </p:nvSpPr>
        <p:spPr>
          <a:xfrm>
            <a:off x="4905716" y="4816514"/>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33"/>
          <p:cNvSpPr txBox="1">
            <a:spLocks noGrp="1"/>
          </p:cNvSpPr>
          <p:nvPr>
            <p:ph type="body" idx="13"/>
          </p:nvPr>
        </p:nvSpPr>
        <p:spPr>
          <a:xfrm>
            <a:off x="3161180" y="4488534"/>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133"/>
          <p:cNvGrpSpPr/>
          <p:nvPr/>
        </p:nvGrpSpPr>
        <p:grpSpPr>
          <a:xfrm>
            <a:off x="4047583" y="4192701"/>
            <a:ext cx="7547911" cy="1674487"/>
            <a:chOff x="4061909" y="1565906"/>
            <a:chExt cx="7547911" cy="1882781"/>
          </a:xfrm>
        </p:grpSpPr>
        <p:cxnSp>
          <p:nvCxnSpPr>
            <p:cNvPr id="114" name="Google Shape;114;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133"/>
          <p:cNvCxnSpPr/>
          <p:nvPr/>
        </p:nvCxnSpPr>
        <p:spPr>
          <a:xfrm>
            <a:off x="4047582" y="5471188"/>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133"/>
          <p:cNvCxnSpPr/>
          <p:nvPr/>
        </p:nvCxnSpPr>
        <p:spPr>
          <a:xfrm>
            <a:off x="4063081" y="585914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19"/>
        <p:cNvGrpSpPr/>
        <p:nvPr/>
      </p:nvGrpSpPr>
      <p:grpSpPr>
        <a:xfrm>
          <a:off x="0" y="0"/>
          <a:ext cx="0" cy="0"/>
          <a:chOff x="0" y="0"/>
          <a:chExt cx="0" cy="0"/>
        </a:xfrm>
      </p:grpSpPr>
      <p:sp>
        <p:nvSpPr>
          <p:cNvPr id="120" name="Google Shape;120;p134"/>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134"/>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1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4"/>
          <p:cNvSpPr/>
          <p:nvPr/>
        </p:nvSpPr>
        <p:spPr>
          <a:xfrm>
            <a:off x="6180000" y="1149469"/>
            <a:ext cx="60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134"/>
          <p:cNvSpPr>
            <a:spLocks noGrp="1"/>
          </p:cNvSpPr>
          <p:nvPr>
            <p:ph type="pic" idx="3"/>
          </p:nvPr>
        </p:nvSpPr>
        <p:spPr>
          <a:xfrm>
            <a:off x="6096001" y="1452564"/>
            <a:ext cx="6096000" cy="4255968"/>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25"/>
        <p:cNvGrpSpPr/>
        <p:nvPr/>
      </p:nvGrpSpPr>
      <p:grpSpPr>
        <a:xfrm>
          <a:off x="0" y="0"/>
          <a:ext cx="0" cy="0"/>
          <a:chOff x="0" y="0"/>
          <a:chExt cx="0" cy="0"/>
        </a:xfrm>
      </p:grpSpPr>
      <p:sp>
        <p:nvSpPr>
          <p:cNvPr id="126" name="Google Shape;126;p135"/>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135"/>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135"/>
          <p:cNvSpPr/>
          <p:nvPr/>
        </p:nvSpPr>
        <p:spPr>
          <a:xfrm>
            <a:off x="3732000" y="1893387"/>
            <a:ext cx="846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135"/>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13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31"/>
        <p:cNvGrpSpPr/>
        <p:nvPr/>
      </p:nvGrpSpPr>
      <p:grpSpPr>
        <a:xfrm>
          <a:off x="0" y="0"/>
          <a:ext cx="0" cy="0"/>
          <a:chOff x="0" y="0"/>
          <a:chExt cx="0" cy="0"/>
        </a:xfrm>
      </p:grpSpPr>
      <p:sp>
        <p:nvSpPr>
          <p:cNvPr id="132" name="Google Shape;132;p136"/>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36"/>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13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5" name="Google Shape;135;p136"/>
          <p:cNvPicPr preferRelativeResize="0"/>
          <p:nvPr/>
        </p:nvPicPr>
        <p:blipFill rotWithShape="1">
          <a:blip r:embed="rId2">
            <a:alphaModFix/>
          </a:blip>
          <a:srcRect l="-18315" t="15976" r="29196" b="11083"/>
          <a:stretch/>
        </p:blipFill>
        <p:spPr>
          <a:xfrm>
            <a:off x="3752900" y="1028507"/>
            <a:ext cx="8439100" cy="5375657"/>
          </a:xfrm>
          <a:prstGeom prst="rect">
            <a:avLst/>
          </a:prstGeom>
          <a:noFill/>
          <a:ln>
            <a:noFill/>
          </a:ln>
        </p:spPr>
      </p:pic>
      <p:sp>
        <p:nvSpPr>
          <p:cNvPr id="136" name="Google Shape;136;p136"/>
          <p:cNvSpPr>
            <a:spLocks noGrp="1"/>
          </p:cNvSpPr>
          <p:nvPr>
            <p:ph type="pic" idx="3"/>
          </p:nvPr>
        </p:nvSpPr>
        <p:spPr>
          <a:xfrm>
            <a:off x="7061200" y="1201447"/>
            <a:ext cx="5130800" cy="3913188"/>
          </a:xfrm>
          <a:prstGeom prst="rect">
            <a:avLst/>
          </a:prstGeom>
          <a:solidFill>
            <a:srgbClr val="D8D8D8"/>
          </a:solidFill>
          <a:ln>
            <a:noFill/>
          </a:ln>
        </p:spPr>
      </p:sp>
      <p:sp>
        <p:nvSpPr>
          <p:cNvPr id="137" name="Google Shape;137;p136"/>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38"/>
        <p:cNvGrpSpPr/>
        <p:nvPr/>
      </p:nvGrpSpPr>
      <p:grpSpPr>
        <a:xfrm>
          <a:off x="0" y="0"/>
          <a:ext cx="0" cy="0"/>
          <a:chOff x="0" y="0"/>
          <a:chExt cx="0" cy="0"/>
        </a:xfrm>
      </p:grpSpPr>
      <p:sp>
        <p:nvSpPr>
          <p:cNvPr id="139" name="Google Shape;139;p137"/>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0" name="Google Shape;140;p137" descr="iPhone6_mockup_front_white.png"/>
          <p:cNvPicPr preferRelativeResize="0"/>
          <p:nvPr/>
        </p:nvPicPr>
        <p:blipFill rotWithShape="1">
          <a:blip r:embed="rId2">
            <a:alphaModFix/>
          </a:blip>
          <a:srcRect/>
          <a:stretch/>
        </p:blipFill>
        <p:spPr>
          <a:xfrm>
            <a:off x="8370013" y="130886"/>
            <a:ext cx="3821987" cy="5978288"/>
          </a:xfrm>
          <a:prstGeom prst="rect">
            <a:avLst/>
          </a:prstGeom>
          <a:noFill/>
          <a:ln>
            <a:noFill/>
          </a:ln>
        </p:spPr>
      </p:pic>
      <p:sp>
        <p:nvSpPr>
          <p:cNvPr id="141" name="Google Shape;141;p137"/>
          <p:cNvSpPr>
            <a:spLocks noGrp="1"/>
          </p:cNvSpPr>
          <p:nvPr>
            <p:ph type="pic" idx="2"/>
          </p:nvPr>
        </p:nvSpPr>
        <p:spPr>
          <a:xfrm>
            <a:off x="9119231" y="1080299"/>
            <a:ext cx="2281593" cy="4048579"/>
          </a:xfrm>
          <a:prstGeom prst="rect">
            <a:avLst/>
          </a:prstGeom>
          <a:solidFill>
            <a:srgbClr val="D8D8D8"/>
          </a:solidFill>
          <a:ln>
            <a:noFill/>
          </a:ln>
        </p:spPr>
      </p:sp>
      <p:sp>
        <p:nvSpPr>
          <p:cNvPr id="142" name="Google Shape;142;p137"/>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37"/>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137"/>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125"/>
          <p:cNvSpPr/>
          <p:nvPr/>
        </p:nvSpPr>
        <p:spPr>
          <a:xfrm>
            <a:off x="477385" y="748833"/>
            <a:ext cx="6185499" cy="511231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125"/>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125"/>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125"/>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25"/>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25"/>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25"/>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25"/>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25"/>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25"/>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25"/>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25"/>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25"/>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2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125"/>
          <p:cNvCxnSpPr/>
          <p:nvPr/>
        </p:nvCxnSpPr>
        <p:spPr>
          <a:xfrm rot="10800000">
            <a:off x="5658046" y="4851970"/>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0" name="Google Shape;40;p125"/>
          <p:cNvCxnSpPr/>
          <p:nvPr/>
        </p:nvCxnSpPr>
        <p:spPr>
          <a:xfrm rot="10800000">
            <a:off x="5658046" y="3962672"/>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1" name="Google Shape;41;p125"/>
          <p:cNvCxnSpPr/>
          <p:nvPr/>
        </p:nvCxnSpPr>
        <p:spPr>
          <a:xfrm rot="10800000">
            <a:off x="5658046" y="3081881"/>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2" name="Google Shape;42;p125"/>
          <p:cNvCxnSpPr/>
          <p:nvPr/>
        </p:nvCxnSpPr>
        <p:spPr>
          <a:xfrm rot="10800000">
            <a:off x="5658046" y="2103078"/>
            <a:ext cx="5784878" cy="0"/>
          </a:xfrm>
          <a:prstGeom prst="straightConnector1">
            <a:avLst/>
          </a:prstGeom>
          <a:noFill/>
          <a:ln w="12700" cap="flat" cmpd="sng">
            <a:solidFill>
              <a:srgbClr val="000000"/>
            </a:solidFill>
            <a:prstDash val="solid"/>
            <a:miter lim="800000"/>
            <a:headEnd type="none" w="sm" len="sm"/>
            <a:tailEnd type="none" w="sm" len="sm"/>
          </a:ln>
        </p:spPr>
      </p:cxnSp>
      <p:sp>
        <p:nvSpPr>
          <p:cNvPr id="43" name="Google Shape;43;p125"/>
          <p:cNvSpPr/>
          <p:nvPr/>
        </p:nvSpPr>
        <p:spPr>
          <a:xfrm>
            <a:off x="938261" y="602806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GB" sz="1050" b="0" i="0" u="none" strike="noStrike" cap="none">
                <a:solidFill>
                  <a:srgbClr val="000000"/>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126"/>
          <p:cNvSpPr/>
          <p:nvPr/>
        </p:nvSpPr>
        <p:spPr>
          <a:xfrm>
            <a:off x="0" y="0"/>
            <a:ext cx="12192000" cy="6858000"/>
          </a:xfrm>
          <a:prstGeom prst="rect">
            <a:avLst/>
          </a:prstGeom>
          <a:solidFill>
            <a:srgbClr val="DAE0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126"/>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1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26"/>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Leader SEEDS</a:t>
            </a:r>
            <a:endParaRPr sz="1400" b="0" i="0" u="none" strike="noStrike" cap="none">
              <a:solidFill>
                <a:srgbClr val="000000"/>
              </a:solidFill>
              <a:latin typeface="Arial"/>
              <a:ea typeface="Arial"/>
              <a:cs typeface="Arial"/>
              <a:sym typeface="Arial"/>
            </a:endParaRPr>
          </a:p>
        </p:txBody>
      </p:sp>
      <p:cxnSp>
        <p:nvCxnSpPr>
          <p:cNvPr id="50" name="Google Shape;50;p126"/>
          <p:cNvCxnSpPr>
            <a:endCxn id="49"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51" name="Google Shape;51;p126"/>
          <p:cNvPicPr preferRelativeResize="0"/>
          <p:nvPr/>
        </p:nvPicPr>
        <p:blipFill rotWithShape="1">
          <a:blip r:embed="rId2">
            <a:alphaModFix/>
          </a:blip>
          <a:srcRect l="62665" t="45652" r="17120" b="41908"/>
          <a:stretch/>
        </p:blipFill>
        <p:spPr>
          <a:xfrm>
            <a:off x="10427999" y="6099654"/>
            <a:ext cx="600505" cy="369541"/>
          </a:xfrm>
          <a:prstGeom prst="rect">
            <a:avLst/>
          </a:prstGeom>
          <a:noFill/>
          <a:ln>
            <a:noFill/>
          </a:ln>
        </p:spPr>
      </p:pic>
      <p:sp>
        <p:nvSpPr>
          <p:cNvPr id="52" name="Google Shape;52;p126"/>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3"/>
        <p:cNvGrpSpPr/>
        <p:nvPr/>
      </p:nvGrpSpPr>
      <p:grpSpPr>
        <a:xfrm>
          <a:off x="0" y="0"/>
          <a:ext cx="0" cy="0"/>
          <a:chOff x="0" y="0"/>
          <a:chExt cx="0" cy="0"/>
        </a:xfrm>
      </p:grpSpPr>
      <p:sp>
        <p:nvSpPr>
          <p:cNvPr id="54" name="Google Shape;54;p127"/>
          <p:cNvSpPr/>
          <p:nvPr/>
        </p:nvSpPr>
        <p:spPr>
          <a:xfrm rot="5400000" flipH="1">
            <a:off x="3036428" y="-2380550"/>
            <a:ext cx="6146707"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127"/>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127"/>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27"/>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27"/>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 name="Google Shape;59;p127"/>
          <p:cNvPicPr preferRelativeResize="0"/>
          <p:nvPr/>
        </p:nvPicPr>
        <p:blipFill rotWithShape="1">
          <a:blip r:embed="rId2">
            <a:alphaModFix/>
          </a:blip>
          <a:srcRect l="52584" t="30583" r="10720" b="33362"/>
          <a:stretch/>
        </p:blipFill>
        <p:spPr>
          <a:xfrm>
            <a:off x="292977" y="3429000"/>
            <a:ext cx="2996920" cy="2944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0"/>
        <p:cNvGrpSpPr/>
        <p:nvPr/>
      </p:nvGrpSpPr>
      <p:grpSpPr>
        <a:xfrm>
          <a:off x="0" y="0"/>
          <a:ext cx="0" cy="0"/>
          <a:chOff x="0" y="0"/>
          <a:chExt cx="0" cy="0"/>
        </a:xfrm>
      </p:grpSpPr>
      <p:sp>
        <p:nvSpPr>
          <p:cNvPr id="61" name="Google Shape;61;p128"/>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128"/>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8"/>
          <p:cNvSpPr>
            <a:spLocks noGrp="1"/>
          </p:cNvSpPr>
          <p:nvPr>
            <p:ph type="pic" idx="2"/>
          </p:nvPr>
        </p:nvSpPr>
        <p:spPr>
          <a:xfrm>
            <a:off x="6096000" y="986088"/>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65"/>
        <p:cNvGrpSpPr/>
        <p:nvPr/>
      </p:nvGrpSpPr>
      <p:grpSpPr>
        <a:xfrm>
          <a:off x="0" y="0"/>
          <a:ext cx="0" cy="0"/>
          <a:chOff x="0" y="0"/>
          <a:chExt cx="0" cy="0"/>
        </a:xfrm>
      </p:grpSpPr>
      <p:sp>
        <p:nvSpPr>
          <p:cNvPr id="66" name="Google Shape;66;p130"/>
          <p:cNvSpPr/>
          <p:nvPr/>
        </p:nvSpPr>
        <p:spPr>
          <a:xfrm>
            <a:off x="3929244" y="485453"/>
            <a:ext cx="8011997" cy="5260027"/>
          </a:xfrm>
          <a:custGeom>
            <a:avLst/>
            <a:gdLst/>
            <a:ahLst/>
            <a:cxnLst/>
            <a:rect l="l" t="t" r="r" b="b"/>
            <a:pathLst>
              <a:path w="8011997" h="5260027" extrusionOk="0">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130"/>
          <p:cNvSpPr/>
          <p:nvPr/>
        </p:nvSpPr>
        <p:spPr>
          <a:xfrm>
            <a:off x="3228000" y="2178786"/>
            <a:ext cx="8964000" cy="144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130"/>
          <p:cNvSpPr txBox="1">
            <a:spLocks noGrp="1"/>
          </p:cNvSpPr>
          <p:nvPr>
            <p:ph type="body" idx="1"/>
          </p:nvPr>
        </p:nvSpPr>
        <p:spPr>
          <a:xfrm>
            <a:off x="8262757" y="3684778"/>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30"/>
          <p:cNvSpPr txBox="1">
            <a:spLocks noGrp="1"/>
          </p:cNvSpPr>
          <p:nvPr>
            <p:ph type="body" idx="2"/>
          </p:nvPr>
        </p:nvSpPr>
        <p:spPr>
          <a:xfrm>
            <a:off x="8262757" y="2875202"/>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0" name="Google Shape;70;p130"/>
          <p:cNvGrpSpPr/>
          <p:nvPr/>
        </p:nvGrpSpPr>
        <p:grpSpPr>
          <a:xfrm>
            <a:off x="9456007" y="5907510"/>
            <a:ext cx="2735993" cy="679345"/>
            <a:chOff x="0" y="0"/>
            <a:chExt cx="2301694" cy="571500"/>
          </a:xfrm>
        </p:grpSpPr>
        <p:sp>
          <p:nvSpPr>
            <p:cNvPr id="71" name="Google Shape;71;p13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 name="Google Shape;72;p13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73" name="Google Shape;73;p130"/>
          <p:cNvPicPr preferRelativeResize="0"/>
          <p:nvPr/>
        </p:nvPicPr>
        <p:blipFill rotWithShape="1">
          <a:blip r:embed="rId3">
            <a:alphaModFix/>
          </a:blip>
          <a:srcRect l="52584" t="30583" r="10720" b="33362"/>
          <a:stretch/>
        </p:blipFill>
        <p:spPr>
          <a:xfrm>
            <a:off x="472216" y="485453"/>
            <a:ext cx="2996920" cy="2944648"/>
          </a:xfrm>
          <a:prstGeom prst="rect">
            <a:avLst/>
          </a:prstGeom>
          <a:noFill/>
          <a:ln>
            <a:noFill/>
          </a:ln>
        </p:spPr>
      </p:pic>
      <p:sp>
        <p:nvSpPr>
          <p:cNvPr id="74" name="Google Shape;74;p130"/>
          <p:cNvSpPr/>
          <p:nvPr/>
        </p:nvSpPr>
        <p:spPr>
          <a:xfrm>
            <a:off x="-74645" y="5349180"/>
            <a:ext cx="6101044" cy="727928"/>
          </a:xfrm>
          <a:custGeom>
            <a:avLst/>
            <a:gdLst/>
            <a:ahLst/>
            <a:cxnLst/>
            <a:rect l="l" t="t" r="r" b="b"/>
            <a:pathLst>
              <a:path w="6101044" h="727928" extrusionOk="0">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130"/>
          <p:cNvSpPr txBox="1">
            <a:spLocks noGrp="1"/>
          </p:cNvSpPr>
          <p:nvPr>
            <p:ph type="body" idx="3"/>
          </p:nvPr>
        </p:nvSpPr>
        <p:spPr>
          <a:xfrm>
            <a:off x="700266" y="5330420"/>
            <a:ext cx="6101044"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76"/>
        <p:cNvGrpSpPr/>
        <p:nvPr/>
      </p:nvGrpSpPr>
      <p:grpSpPr>
        <a:xfrm>
          <a:off x="0" y="0"/>
          <a:ext cx="0" cy="0"/>
          <a:chOff x="0" y="0"/>
          <a:chExt cx="0" cy="0"/>
        </a:xfrm>
      </p:grpSpPr>
      <p:sp>
        <p:nvSpPr>
          <p:cNvPr id="77" name="Google Shape;77;p131"/>
          <p:cNvSpPr/>
          <p:nvPr/>
        </p:nvSpPr>
        <p:spPr>
          <a:xfrm>
            <a:off x="0" y="0"/>
            <a:ext cx="12192000" cy="6858001"/>
          </a:xfrm>
          <a:prstGeom prst="rect">
            <a:avLst/>
          </a:prstGeom>
          <a:solidFill>
            <a:srgbClr val="D0D6C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1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79" name="Google Shape;79;p1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80" name="Google Shape;80;p1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cap="none">
                <a:solidFill>
                  <a:srgbClr val="000000"/>
                </a:solidFill>
                <a:latin typeface="Calibri"/>
                <a:ea typeface="Calibri"/>
                <a:cs typeface="Calibri"/>
                <a:sym typeface="Calibri"/>
              </a:rPr>
              <a:t>Leader SEEDS </a:t>
            </a:r>
            <a:r>
              <a:rPr lang="en-GB"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81" name="Google Shape;81;p131"/>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82" name="Google Shape;82;p131"/>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83" name="Google Shape;83;p1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PLEASE DELETE THIS INSTRUCTION SLIDE BEFORE PRESENTING FINAL PRESENTATION </a:t>
            </a:r>
            <a:r>
              <a:rPr lang="en-GB"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84" name="Google Shape;84;p131"/>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85"/>
        <p:cNvGrpSpPr/>
        <p:nvPr/>
      </p:nvGrpSpPr>
      <p:grpSpPr>
        <a:xfrm>
          <a:off x="0" y="0"/>
          <a:ext cx="0" cy="0"/>
          <a:chOff x="0" y="0"/>
          <a:chExt cx="0" cy="0"/>
        </a:xfrm>
      </p:grpSpPr>
      <p:sp>
        <p:nvSpPr>
          <p:cNvPr id="86" name="Google Shape;86;p132"/>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32"/>
          <p:cNvSpPr>
            <a:spLocks noGrp="1"/>
          </p:cNvSpPr>
          <p:nvPr>
            <p:ph type="pic" idx="2"/>
          </p:nvPr>
        </p:nvSpPr>
        <p:spPr>
          <a:xfrm>
            <a:off x="320540" y="335338"/>
            <a:ext cx="11578483" cy="6146707"/>
          </a:xfrm>
          <a:prstGeom prst="rect">
            <a:avLst/>
          </a:prstGeom>
          <a:solidFill>
            <a:srgbClr val="D8D8D8"/>
          </a:solidFill>
          <a:ln>
            <a:noFill/>
          </a:ln>
        </p:spPr>
      </p:sp>
      <p:sp>
        <p:nvSpPr>
          <p:cNvPr id="88" name="Google Shape;88;p132"/>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3"/>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Leader SEEDS</a:t>
            </a:r>
            <a:endParaRPr sz="1400" b="0" i="0" u="none" strike="noStrike" cap="none">
              <a:solidFill>
                <a:srgbClr val="000000"/>
              </a:solidFill>
              <a:latin typeface="Arial"/>
              <a:ea typeface="Arial"/>
              <a:cs typeface="Arial"/>
              <a:sym typeface="Arial"/>
            </a:endParaRPr>
          </a:p>
        </p:txBody>
      </p:sp>
      <p:cxnSp>
        <p:nvCxnSpPr>
          <p:cNvPr id="11" name="Google Shape;11;p123"/>
          <p:cNvCxnSpPr>
            <a:endCxn id="10"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12" name="Google Shape;12;p123"/>
          <p:cNvPicPr preferRelativeResize="0"/>
          <p:nvPr/>
        </p:nvPicPr>
        <p:blipFill rotWithShape="1">
          <a:blip r:embed="rId16">
            <a:alphaModFix/>
          </a:blip>
          <a:srcRect l="62665" t="45652" r="17120" b="41908"/>
          <a:stretch/>
        </p:blipFill>
        <p:spPr>
          <a:xfrm>
            <a:off x="10427999" y="6099654"/>
            <a:ext cx="600505" cy="3695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unf.edu/digitalliteracy#:~:text=The%20American%20Library%20Association%20%28ALA%29%20defines%20digital%20literacy,cognitive%20and%20technical%20skills%22%20%28ALA%2C%20n.d.%2C%20para.%201%2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upriseup.co.uk/blog/charity-digital-literacy-reports/"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5" Type="http://schemas.openxmlformats.org/officeDocument/2006/relationships/hyperlink" Target="https://joinup.ec.europa.eu/sites/default/files/document/2014-12/How%20to%20strenghten%20digital%20literacy%20-%20Practical%20example%20of%20a%20European%20initiative%20SPreaD.pdf" TargetMode="External"/><Relationship Id="rId4" Type="http://schemas.openxmlformats.org/officeDocument/2006/relationships/hyperlink" Target="https://www.capgemini.com/2020/09/digital-literacy-in-the-times-of-covid/"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news.microsoft.com/cloudforgood/_media/downloads/en/digital-literacy-en.pdf"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5" Type="http://schemas.openxmlformats.org/officeDocument/2006/relationships/hyperlink" Target="https://www.webwise.ie/teachers/digital_literacy/" TargetMode="External"/><Relationship Id="rId4" Type="http://schemas.openxmlformats.org/officeDocument/2006/relationships/hyperlink" Target="https://www.westernsydney.edu.au/studysmart/home/study_skills_guides/digital_literacy/what_is_digital_literacy#:~:text=Digital%20literacy%20means%20having%20the,social%20media%2C%20and%20mobile%20devices"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diggitmagazine.com/wiki/digital-culture#:~:text=Digital%20culture%20refers%20to%20culture%20shaped%20by%20the,personal%20computers%20and%20other%20devices%20such%20as%20smartphones"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hyperlink" Target="https://www.loginradius.com/blog/growth/7-mistakes-companies-make-during-digital-transformation/"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thirdsectorlab.co.uk/11-must-read-digital-inclusion-reports-and-case-studies/"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hyperlink" Target="https://www.educationalappstore.com/blog/4-best-apps-increasing-data-literacy-skills/" TargetMode="External"/><Relationship Id="rId5" Type="http://schemas.openxmlformats.org/officeDocument/2006/relationships/hyperlink" Target="https://dataschools.education/apps-tools-to-support-data-literacy/" TargetMode="External"/><Relationship Id="rId4" Type="http://schemas.openxmlformats.org/officeDocument/2006/relationships/hyperlink" Target="https://blog.remesh.ai/3-key-case-studies-for-successful-digital-transformation"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raconteur.net/technology/top-10-communication-and-collaboration-tools/"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hyperlink" Target="https://blog.mindmanager.com/blog/2020/07/07/202007problem-solving-tools/" TargetMode="External"/><Relationship Id="rId5" Type="http://schemas.openxmlformats.org/officeDocument/2006/relationships/hyperlink" Target="https://anvl.com/blog/keys-to-successful-digital-transformation/" TargetMode="External"/><Relationship Id="rId4" Type="http://schemas.openxmlformats.org/officeDocument/2006/relationships/hyperlink" Target="https://www.outbrain.com/blog/12-awesome-digital-content-creation-tools/"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lumapps.com/solutions/digital-transformation/digital-transformation-tools/" TargetMode="External"/><Relationship Id="rId2" Type="http://schemas.openxmlformats.org/officeDocument/2006/relationships/notesSlide" Target="../notesSlides/notesSlide105.xml"/><Relationship Id="rId1" Type="http://schemas.openxmlformats.org/officeDocument/2006/relationships/slideLayout" Target="../slideLayouts/slideLayout3.xml"/><Relationship Id="rId5" Type="http://schemas.openxmlformats.org/officeDocument/2006/relationships/hyperlink" Target="https://www.nibusinessinfo.co.uk/content/advantages-and-disadvantages-digital-marketing" TargetMode="External"/><Relationship Id="rId4" Type="http://schemas.openxmlformats.org/officeDocument/2006/relationships/hyperlink" Target="https://tedigitalmarketing.com/digital-marketing/5-tips-to-creating-a-successful-digital-marketing-strategy/"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ww.cardinaldigitalmarketing.com/blog/top-9-benefits-of-digital-marketing/" TargetMode="External"/><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hyperlink" Target="https://www.husson.edu/online/blog/2021/07/marketing-case-studies" TargetMode="External"/><Relationship Id="rId5" Type="http://schemas.openxmlformats.org/officeDocument/2006/relationships/hyperlink" Target="https://redmediauk.com/marketing-in-the-third-sector/" TargetMode="External"/><Relationship Id="rId4" Type="http://schemas.openxmlformats.org/officeDocument/2006/relationships/hyperlink" Target="https://linchpinseo.com/challenges-facing-digital-marketers/"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igileaders.com/how-to-lead-a-successful-digital-team/" TargetMode="External"/><Relationship Id="rId2" Type="http://schemas.openxmlformats.org/officeDocument/2006/relationships/notesSlide" Target="../notesSlides/notesSlide107.xml"/><Relationship Id="rId1" Type="http://schemas.openxmlformats.org/officeDocument/2006/relationships/slideLayout" Target="../slideLayouts/slideLayout3.xml"/><Relationship Id="rId6" Type="http://schemas.openxmlformats.org/officeDocument/2006/relationships/hyperlink" Target="https://www.ourtandem.com/" TargetMode="External"/><Relationship Id="rId5" Type="http://schemas.openxmlformats.org/officeDocument/2006/relationships/hyperlink" Target="https://www.capgemini.com/fi-en/wp-content/uploads/sites/27/2018/09/dti-digitalculture_report_v2.pdf" TargetMode="External"/><Relationship Id="rId4" Type="http://schemas.openxmlformats.org/officeDocument/2006/relationships/hyperlink" Target="https://knolskape.com/blog-characteristics-of-digital-cultur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5" Type="http://schemas.openxmlformats.org/officeDocument/2006/relationships/hyperlink" Target="https://www.westernsydney.edu.au/studysmart/home/study_skills_guides/digital_literacy/what_is_digital_literacy" TargetMode="External"/><Relationship Id="rId4" Type="http://schemas.openxmlformats.org/officeDocument/2006/relationships/hyperlink" Target="https://www.renaissance.com/2019/02/08/blog-digital-literacy-why-does-it-matter/#:~:text=The%20American%20Library%20Association%20(ALA,both%20cognitive%20and%20technical%20skills.%E2%80%9D"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hyperlink" Target="https://gdsgroup.com/insights/marketing/digital-transformation-framework/" TargetMode="External"/><Relationship Id="rId5" Type="http://schemas.openxmlformats.org/officeDocument/2006/relationships/hyperlink" Target="https://gdsgroup.com/insights/marketing/blueprint-for-digital-leadership/#:~:text=Digital%20leadership%20is%20the%20strategic,for%20overseeing%20the%20digital%20assets" TargetMode="External"/><Relationship Id="rId4" Type="http://schemas.openxmlformats.org/officeDocument/2006/relationships/hyperlink" Target="https://techboomers.com/importance-of-digital-literac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hyperlink" Target="https://careerwise.co.za/digital-literacy/" TargetMode="External"/><Relationship Id="rId2" Type="http://schemas.openxmlformats.org/officeDocument/2006/relationships/notesSlide" Target="../notesSlides/notesSlide110.xml"/><Relationship Id="rId1" Type="http://schemas.openxmlformats.org/officeDocument/2006/relationships/slideLayout" Target="../slideLayouts/slideLayout3.xml"/><Relationship Id="rId6" Type="http://schemas.openxmlformats.org/officeDocument/2006/relationships/hyperlink" Target="https://www.smartsheet.com/content-center/executive-center/digital-transformation/how-achieve-five-competencies-effective-digital-leaders" TargetMode="External"/><Relationship Id="rId5" Type="http://schemas.openxmlformats.org/officeDocument/2006/relationships/hyperlink" Target="https://upriseup.co.uk/blog/charity-digital-literacy-reports/" TargetMode="External"/><Relationship Id="rId4" Type="http://schemas.openxmlformats.org/officeDocument/2006/relationships/hyperlink" Target="https://ec.europa.eu/digital-single-market/en/news/new-report-shows-digital-skills-are-required-all-types-jobs"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www2.deloitte.com/content/dam/Deloitte/uk/Documents/public-sector/deloitte-uk-decoding-digital-leadership.pdf" TargetMode="External"/><Relationship Id="rId2" Type="http://schemas.openxmlformats.org/officeDocument/2006/relationships/notesSlide" Target="../notesSlides/notesSlide111.xml"/><Relationship Id="rId1" Type="http://schemas.openxmlformats.org/officeDocument/2006/relationships/slideLayout" Target="../slideLayouts/slideLayout3.xml"/><Relationship Id="rId5" Type="http://schemas.openxmlformats.org/officeDocument/2006/relationships/hyperlink" Target="https://www.redhat.com/en/services/consulting/open-innovation-labs?sc_cid=7013a00000269xoAAA&amp;gclid=CjwKCAiApfeQBhAUEiwA7K_UH-a88Ob-on_rMBHiP3zMRabjf-h7cLci5kaes4cUGxN8KDh__kImxBoChDUQAvD_BwE&amp;gclsrc=aw.ds" TargetMode="External"/><Relationship Id="rId4" Type="http://schemas.openxmlformats.org/officeDocument/2006/relationships/hyperlink" Target="https://theonebrief.com/the-digital-leader-core-competencies-for-a-new-era/"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www.redhat.com/en/engage/organize-for-innovation-20180913?sc_cid=7013a00000269xpAAA&amp;gclid=CjwKCAiApfeQBhAUEiwA7K_UHxPdDVA1s1OIJyVgw-8bDauRMsyT-ADFsErR-faXFBHkHVwvu2qP6BoC4FQQAvD_BwE&amp;gclsrc=aw.ds" TargetMode="External"/><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westernsydney.edu.au/studysmart/home/study_skills_guides/digital_literacy/what_is_digital_literac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pgemini.com/us-en/news/research-world-wealth-report-202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www.businessinsider.com/chart-of-the-day-why-americans-dont-use-the-internet-2010-8"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tu.int/hub/2021/11/facts-and-figures-2021-2-9-billion-people-still-offlin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elmmagazine.eu/adult-education-and-mature-learners/breaking-through-the-barrier-of-digital-complex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sheninger.blogspot.com/2020/05/the-vital-role-of-digital-leadership-in.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remesh.ai/"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joint-research-centre.ec.europa.eu/digcomp/digital-competence-framework-20_en"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researchgate.net/figure/The-digital-competence-and-its-areas-own-elaboration-based-on-Redecker-and-Punie-2017_fig1_337089672"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academy.itu.int/sites/default/files/media2/file/20-00227_1f_Digital_Skills_assessment_Guidebook_%2028%20May%202020.pdf"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martgraphs.concord.org/apps/graph-literacy/"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hyperlink" Target="https://trends.google.co.uk/trends/?geo=GB" TargetMode="External"/><Relationship Id="rId4" Type="http://schemas.openxmlformats.org/officeDocument/2006/relationships/hyperlink" Target="https://www.gapminder.org/tools/#$chart-type=bubbles&amp;url=v1"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atagifmaker.withgoogle.com/"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hyperlink" Target="https://www.tableau.com/products/mobile" TargetMode="External"/><Relationship Id="rId4" Type="http://schemas.openxmlformats.org/officeDocument/2006/relationships/hyperlink" Target="https://play.google.com/store/apps/details?id=com.techtweets.basicstatistics&amp;hl=en_U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lack.com/"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hyperlink" Target="https://basecamp.com/" TargetMode="External"/><Relationship Id="rId4" Type="http://schemas.openxmlformats.org/officeDocument/2006/relationships/hyperlink" Target="https://www.microsoft.com/en-us/microsoft-teams/log-i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hyperlink" Target="https://asana.com/?noredirect" TargetMode="External"/><Relationship Id="rId4" Type="http://schemas.openxmlformats.org/officeDocument/2006/relationships/hyperlink" Target="https://www.zoom.u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eaglesflight.com/resource/creating-a-culture-of-collaboration-5-strategies-to-help-you-do-so/"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www.peoplematters.in/site/interstitial?return_to=%2Farticle%2Fculture%2Fdiverse-and-collaborative-culture-is-a-powerful-competitive-advantage-15120" TargetMode="External"/><Relationship Id="rId5" Type="http://schemas.openxmlformats.org/officeDocument/2006/relationships/image" Target="../media/image14.png"/><Relationship Id="rId4" Type="http://schemas.openxmlformats.org/officeDocument/2006/relationships/hyperlink" Target="https://www.i4cp.com/productivity-blog/top-employers-are-5-5x-more-likely-to-reward-collaboration"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guinrank.com/blog/en/view/76/what-is-content-creation"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hyperlink" Target="https://blog.hubspot.com/marketing/content-creatio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top10antivirus.review/"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s://top10antivirus.review/"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blog.mindmanager.com/blog/2020/07/07/202007problem-solving-tools/"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reliableplant.com/Read/14690/high-performance-team"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hyperlink" Target="https://www.isixsigma.com/dictionary/deming-cycle-pdca/"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feedough.com/deming-cycle-pdca-cycle/"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s://www.smartinsights.com/digital-marketing-strategy/digital-strategy-development/10-reasons-for-digital-marketing-strategy/"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www.infoautonomos.com/plan-de-negocio/analisis-dafo/"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hyperlink" Target="https://creately.com/lp/swot-analysis-tool-online/" TargetMode="External"/><Relationship Id="rId5" Type="http://schemas.openxmlformats.org/officeDocument/2006/relationships/hyperlink" Target="https://www.alignment.io/templates" TargetMode="External"/><Relationship Id="rId4" Type="http://schemas.openxmlformats.org/officeDocument/2006/relationships/hyperlink" Target="https://www.vendasta.com/blog/10-steps-digital-marketing-strategy/"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visual-paradigm.com/guide/strategic-analysis/what-is-swot-analysis/"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4.xml.rels><?xml version="1.0" encoding="UTF-8" standalone="yes"?>
<Relationships xmlns="http://schemas.openxmlformats.org/package/2006/relationships"><Relationship Id="rId3" Type="http://schemas.openxmlformats.org/officeDocument/2006/relationships/hyperlink" Target="https://www.accuracast.com/case-study/fanatics-black-friday/"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s://get.apicbase.com/digital-transformation-restaurants-culture/"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hyperlink" Target="https://venturebeat.com/ai/how-levis-uses-ai-to-accelerate-its-design-process-and-digital-transformation/"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body" idx="1"/>
          </p:nvPr>
        </p:nvSpPr>
        <p:spPr>
          <a:xfrm>
            <a:off x="4000500" y="2255955"/>
            <a:ext cx="7815022" cy="8628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GB" b="0"/>
              <a:t>Alfabetización digital</a:t>
            </a:r>
            <a:endParaRPr/>
          </a:p>
        </p:txBody>
      </p:sp>
      <p:sp>
        <p:nvSpPr>
          <p:cNvPr id="151" name="Google Shape;151;p1"/>
          <p:cNvSpPr txBox="1">
            <a:spLocks noGrp="1"/>
          </p:cNvSpPr>
          <p:nvPr>
            <p:ph type="body" idx="3"/>
          </p:nvPr>
        </p:nvSpPr>
        <p:spPr>
          <a:xfrm>
            <a:off x="598505" y="5197523"/>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GB"/>
              <a:t>www.</a:t>
            </a:r>
            <a:r>
              <a:rPr lang="en-GB" sz="3600" b="1"/>
              <a:t>leaderseeds</a:t>
            </a:r>
            <a:r>
              <a:rPr lang="en-GB"/>
              <a:t>.eu</a:t>
            </a:r>
            <a:endParaRPr/>
          </a:p>
        </p:txBody>
      </p:sp>
      <p:sp>
        <p:nvSpPr>
          <p:cNvPr id="152" name="Google Shape;152;p1"/>
          <p:cNvSpPr txBox="1"/>
          <p:nvPr/>
        </p:nvSpPr>
        <p:spPr>
          <a:xfrm>
            <a:off x="4072927" y="3429000"/>
            <a:ext cx="7815022" cy="8628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GB" sz="4800" b="0" i="0" u="none" strike="noStrike" cap="none">
                <a:solidFill>
                  <a:srgbClr val="000000"/>
                </a:solidFill>
                <a:latin typeface="Calibri"/>
                <a:ea typeface="Calibri"/>
                <a:cs typeface="Calibri"/>
                <a:sym typeface="Calibri"/>
              </a:rPr>
              <a:t>Módulo 1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Alfabetización digital </a:t>
            </a:r>
            <a:r>
              <a:rPr lang="en-GB"/>
              <a:t>es según la definición de </a:t>
            </a:r>
            <a:r>
              <a:rPr lang="en-GB" u="sng">
                <a:solidFill>
                  <a:schemeClr val="hlink"/>
                </a:solidFill>
                <a:hlinkClick r:id="rId3"/>
              </a:rPr>
              <a:t>The American Library Association (ALA)</a:t>
            </a:r>
            <a:r>
              <a:rPr lang="en-GB"/>
              <a:t>, ¨la habilidad para usar la información y las herramientas tecnológicas para encontrar, evaluar, crear, y comunicar información, a través de competencias cognitivas y técnicas¨. </a:t>
            </a:r>
            <a:endParaRPr/>
          </a:p>
          <a:p>
            <a:pPr marL="228600" lvl="0" indent="-228600" algn="l" rtl="0">
              <a:lnSpc>
                <a:spcPct val="90000"/>
              </a:lnSpc>
              <a:spcBef>
                <a:spcPts val="1000"/>
              </a:spcBef>
              <a:spcAft>
                <a:spcPts val="0"/>
              </a:spcAft>
              <a:buClr>
                <a:srgbClr val="000000"/>
              </a:buClr>
              <a:buSzPts val="2400"/>
              <a:buNone/>
            </a:pPr>
            <a:endParaRPr/>
          </a:p>
        </p:txBody>
      </p:sp>
      <p:sp>
        <p:nvSpPr>
          <p:cNvPr id="217" name="Google Shape;217;p1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Definición de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0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https://upriseup.co.uk/blog/charity-digital-literacy-reports/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https://www.capgemini.com/2020/09/digital-literacy-in-the-times-of-covid/</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https://joinup.ec.europa.eu/sites/default/files/document/2014-12/How%20to%20strenghten%20digital%20literacy%20-%20Practical%20example%20of%20a%20European%20initiative%20SPreaD.pdf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961" name="Google Shape;961;p10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1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https://news.microsoft.com/cloudforgood/_media/downloads/en/digital-literacy-en.pdf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https://www.westernsydney.edu.au/studysmart/home/study_skills_guides/digital_literacy/what_is_digital_literacy#:~:text=Digital%20literacy%20means%20having%20the,social%20media%2C%20and%20mobile%20devices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https://www.webwise.ie/teachers/digital_literacy/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968" name="Google Shape;968;p11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a:t>
            </a:r>
            <a:endParaRPr/>
          </a:p>
          <a:p>
            <a:pPr marL="0" lvl="0" indent="0" algn="l" rtl="0">
              <a:lnSpc>
                <a:spcPct val="90000"/>
              </a:lnSpc>
              <a:spcBef>
                <a:spcPts val="0"/>
              </a:spcBef>
              <a:spcAft>
                <a:spcPts val="0"/>
              </a:spcAft>
              <a:buClr>
                <a:srgbClr val="000000"/>
              </a:buClr>
              <a:buSzPts val="3600"/>
              <a:buNone/>
            </a:pPr>
            <a:r>
              <a:rPr lang="en-GB"/>
              <a:t>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1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https://www.diggitmagazine.com/wiki/digital-culture#:~:text=Digital%20culture%20refers%20to%20culture%20shaped%20by%20the,personal%20computers%20and%20other%20devices%20such%20as%20smartphones</a:t>
            </a:r>
            <a:r>
              <a:rPr lang="en-GB" b="0" i="0" strike="noStrike" cap="none">
                <a:solidFill>
                  <a:srgbClr val="096E6C"/>
                </a:solidFill>
                <a:latin typeface="Calibri"/>
                <a:ea typeface="Calibri"/>
                <a:cs typeface="Calibri"/>
                <a:sym typeface="Calibri"/>
              </a:rPr>
              <a:t>.</a:t>
            </a:r>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https://www.loginradius.com/blog/growth/7-mistakes-companies-make-during-digital-transformation/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975" name="Google Shape;975;p11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1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https://thirdsectorlab.co.uk/11-must-read-digital-inclusion-reports-and-case-studies/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https://blog.remesh.ai/3-key-case-studies-for-successful-digital-transformation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https://dataschools.education/apps-tools-to-support-data-literacy/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https://www.educationalappstore.com/blog/4-best-apps-increasing-data-literacy-skills/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982" name="Google Shape;982;p11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a:t>
            </a:r>
            <a:endParaRPr/>
          </a:p>
          <a:p>
            <a:pPr marL="0" lvl="0" indent="0" algn="l" rtl="0">
              <a:lnSpc>
                <a:spcPct val="90000"/>
              </a:lnSpc>
              <a:spcBef>
                <a:spcPts val="0"/>
              </a:spcBef>
              <a:spcAft>
                <a:spcPts val="0"/>
              </a:spcAft>
              <a:buClr>
                <a:srgbClr val="000000"/>
              </a:buClr>
              <a:buSzPts val="3600"/>
              <a:buNone/>
            </a:pPr>
            <a:r>
              <a:rPr lang="en-GB"/>
              <a:t>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1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https://www.raconteur.net/technology/top-10-communication-and-collaboration-tools/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https://www.outbrain.com/blog/12-awesome-digital-content-creation-tools/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https://anvl.com/blog/keys-to-successful-digital-transformation/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https://blog.mindmanager.com/blog/2020/07/07/202007problem-solving-tools/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989" name="Google Shape;989;p11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1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https://www.lumapps.com/solutions/digital-transformation/digital-transformation-tools/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https://tedigitalmarketing.com/digital-marketing/5-tips-to-creating-a-successful-digital-marketing-strategy/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https://www.nibusinessinfo.co.uk/content/advantages-and-disadvantages-digital-marketing</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996" name="Google Shape;996;p11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1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https://www.cardinaldigitalmarketing.com/blog/top-9-benefits-of-digital-marketing/</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https://linchpinseo.com/challenges-facing-digital-marketers/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https://redmediauk.com/marketing-in-the-third-sector/</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https://www.husson.edu/online/blog/2021/07/marketing-case-studies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03" name="Google Shape;1003;p11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1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https://digileaders.com/how-to-lead-a-successful-digital-team/</a:t>
            </a: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https://knolskape.com/blog-characteristics-of-digital-culture/</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https://www.capgemini.com/fi-en/wp-content/uploads/sites/27/2018/09/dti-digitalculture_report_v2.pdf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https://www.ourtandem.com/</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10" name="Google Shape;1010;p11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1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https://hbr.org/2022/02/4-lessons-from-levis-digital-transformation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https://www.renaissance.com/2019/02/08/blog-digital-literacy-why-does-it-matter/#:~:text=The%20American%20Library%20Association%20(ALA,both%20cognitive%20and%20technical%20skills.%E2%80%9D</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https://www.westernsydney.edu.au/studysmart/home/study_skills_guides/digital_literacy/what_is_digital_literacy</a:t>
            </a: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17" name="Google Shape;1017;p11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18"/>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https://www.jisc.ac.uk/guides/developing-digital-literacies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https://techboomers.com/importance-of-digital-literacy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https://gdsgroup.com/insights/marketing/blueprint-for-digital-leadership/#:~:text=Digital%20leadership%20is%20the%20strategic,for%20overseeing%20the%20digital%20assets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https://gdsgroup.com/insights/marketing/digital-transformation-framework/</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24" name="Google Shape;1024;p118"/>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Hoy en día, la gran mayoría de los países tanto de la UE como fuera de esta, reconocen que vivimos en una sociedad completamente digital, en la cual se interactúa día a día con herramientas y dispositivos tecnológicos. </a:t>
            </a:r>
            <a:endParaRPr/>
          </a:p>
          <a:p>
            <a:pPr marL="342900" lvl="0" indent="-342900" algn="l" rtl="0">
              <a:lnSpc>
                <a:spcPct val="90000"/>
              </a:lnSpc>
              <a:spcBef>
                <a:spcPts val="1000"/>
              </a:spcBef>
              <a:spcAft>
                <a:spcPts val="0"/>
              </a:spcAft>
              <a:buClr>
                <a:schemeClr val="accent2"/>
              </a:buClr>
              <a:buSzPts val="2400"/>
              <a:buChar char="•"/>
            </a:pPr>
            <a:r>
              <a:rPr lang="en-GB"/>
              <a:t>Las herramientas digitales han cambiado casi cualquier aspecto de nuestra vida, incluyendo la forma en que nos comportamos, pensamos y comunicamos en sociedad.</a:t>
            </a:r>
            <a:endParaRPr/>
          </a:p>
        </p:txBody>
      </p:sp>
      <p:sp>
        <p:nvSpPr>
          <p:cNvPr id="223" name="Google Shape;223;p1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Definición de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1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https://careerwise.co.za/digital-literacy/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https://ec.europa.eu/digital-single-market/en/news/new-report-shows-digital-skills-are-required-all-types-jobs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https://upriseup.co.uk/blog/charity-digital-literacy-reports/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https://www.smartsheet.com/content-center/executive-center/digital-transformation/how-achieve-five-competencies-effective-digital-leaders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31" name="Google Shape;1031;p11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12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https://www2.deloitte.com/content/dam/Deloitte/uk/Documents/public-sector/deloitte-uk-decoding-digital-leadership.pdf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https://theonebrief.com/the-digital-leader-core-competencies-for-a-new-era/</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https://www.redhat.com/en/services/consulting/open-innovation-labs?sc_cid=7013a00000269xoAAA&amp;gclid=CjwKCAiApfeQBhAUEiwA7K_UH-a88Ob-on_rMBHiP3zMRabjf-h7cLci5kaes4cUGxN8KDh__kImxBoChDUQAvD_BwE&amp;gclsrc=aw.ds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38" name="Google Shape;1038;p12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2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https://www.redhat.com/en/engage/organize-for-innovation-20180913?sc_cid=7013a00000269xpAAA&amp;gclid=CjwKCAiApfeQBhAUEiwA7K_UHxPdDVA1s1OIJyVgw-8bDauRMsyT-ADFsErR-faXFBHkHVwvu2qP6BoC4FQQAvD_BwE&amp;gclsrc=aw.ds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45" name="Google Shape;1045;p12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Referencias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22"/>
          <p:cNvSpPr txBox="1">
            <a:spLocks noGrp="1"/>
          </p:cNvSpPr>
          <p:nvPr>
            <p:ph type="body" idx="2"/>
          </p:nvPr>
        </p:nvSpPr>
        <p:spPr>
          <a:xfrm>
            <a:off x="8262757" y="2875202"/>
            <a:ext cx="3195485" cy="8372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5000"/>
              <a:buNone/>
            </a:pPr>
            <a:r>
              <a:rPr lang="en-GB"/>
              <a:t>¡Gracias!</a:t>
            </a:r>
            <a:endParaRPr/>
          </a:p>
        </p:txBody>
      </p:sp>
      <p:sp>
        <p:nvSpPr>
          <p:cNvPr id="1052" name="Google Shape;1052;p122"/>
          <p:cNvSpPr txBox="1">
            <a:spLocks noGrp="1"/>
          </p:cNvSpPr>
          <p:nvPr>
            <p:ph type="body" idx="3"/>
          </p:nvPr>
        </p:nvSpPr>
        <p:spPr>
          <a:xfrm>
            <a:off x="700266" y="5330420"/>
            <a:ext cx="6101044"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GB"/>
              <a:t>www.</a:t>
            </a:r>
            <a:r>
              <a:rPr lang="en-GB" sz="3600" b="1"/>
              <a:t>leaderseeds</a:t>
            </a:r>
            <a:r>
              <a:rPr lang="en-GB"/>
              <a:t>.eu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Por otro lado, cuanto más sabemos sobre tecnologías digitales, más aventajados nos volvemos en una sociedad en la que la "alfabetización digital" es un requisito indispensable para tener éxito en el desarrollo profesional, siendo útil para establecer contactos, e incluso llevar una vida más autónoma.</a:t>
            </a:r>
            <a:endParaRPr/>
          </a:p>
        </p:txBody>
      </p:sp>
      <p:sp>
        <p:nvSpPr>
          <p:cNvPr id="229" name="Google Shape;229;p1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Definiciones de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El concepto de  “</a:t>
            </a:r>
            <a:r>
              <a:rPr lang="en-GB" b="1">
                <a:solidFill>
                  <a:schemeClr val="accent2"/>
                </a:solidFill>
              </a:rPr>
              <a:t>Alfabetización Digital</a:t>
            </a:r>
            <a:r>
              <a:rPr lang="en-GB"/>
              <a:t>” fue introducido por </a:t>
            </a:r>
            <a:r>
              <a:rPr lang="en-GB" b="1">
                <a:solidFill>
                  <a:schemeClr val="accent2"/>
                </a:solidFill>
              </a:rPr>
              <a:t>Paul Glister </a:t>
            </a:r>
            <a:r>
              <a:rPr lang="en-GB"/>
              <a:t>en 1997 como un conjunto de “competencias técnicas”.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El desarrollo de este término no sólo incluye las capacidades técnicas,  también engloba la lectura, la comprensión y la utilización de la información, por lo que abarca un conjunto de “competencias cognitivas”, es decir, la capacidad de evaluar, construir y comunicar información.</a:t>
            </a:r>
            <a:endParaRPr/>
          </a:p>
          <a:p>
            <a:pPr marL="228600" lvl="0" indent="-228600" algn="l" rtl="0">
              <a:lnSpc>
                <a:spcPct val="90000"/>
              </a:lnSpc>
              <a:spcBef>
                <a:spcPts val="1000"/>
              </a:spcBef>
              <a:spcAft>
                <a:spcPts val="0"/>
              </a:spcAft>
              <a:buClr>
                <a:srgbClr val="000000"/>
              </a:buClr>
              <a:buSzPts val="2400"/>
              <a:buNone/>
            </a:pPr>
            <a:endParaRPr/>
          </a:p>
        </p:txBody>
      </p:sp>
      <p:sp>
        <p:nvSpPr>
          <p:cNvPr id="235" name="Google Shape;235;p1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Definiciones de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body" idx="1"/>
          </p:nvPr>
        </p:nvSpPr>
        <p:spPr>
          <a:xfrm>
            <a:off x="798378" y="1900600"/>
            <a:ext cx="4800300" cy="3995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a:t>
            </a:r>
            <a:r>
              <a:rPr lang="en-GB" b="1">
                <a:solidFill>
                  <a:schemeClr val="accent2"/>
                </a:solidFill>
              </a:rPr>
              <a:t>Alfabetización digital</a:t>
            </a:r>
            <a:r>
              <a:rPr lang="en-GB"/>
              <a:t>” significa contar con una serie de habilidades, competencias y actitudes esenciales para la vida diaria. Son competencias necesarias para desarrollarse en la actual sociedad, pues el análisis y acceso a la información disponible es ya vital para la sociedad.  </a:t>
            </a:r>
            <a:endParaRPr/>
          </a:p>
          <a:p>
            <a:pPr marL="228600" lvl="0" indent="-228600" algn="l" rtl="0">
              <a:lnSpc>
                <a:spcPct val="90000"/>
              </a:lnSpc>
              <a:spcBef>
                <a:spcPts val="1000"/>
              </a:spcBef>
              <a:spcAft>
                <a:spcPts val="0"/>
              </a:spcAft>
              <a:buClr>
                <a:srgbClr val="000000"/>
              </a:buClr>
              <a:buSzPts val="2400"/>
              <a:buNone/>
            </a:pPr>
            <a:endParaRPr/>
          </a:p>
        </p:txBody>
      </p:sp>
      <p:sp>
        <p:nvSpPr>
          <p:cNvPr id="241" name="Google Shape;241;p14"/>
          <p:cNvSpPr txBox="1">
            <a:spLocks noGrp="1"/>
          </p:cNvSpPr>
          <p:nvPr>
            <p:ph type="body" idx="2"/>
          </p:nvPr>
        </p:nvSpPr>
        <p:spPr>
          <a:xfrm>
            <a:off x="798378" y="962300"/>
            <a:ext cx="8553848" cy="5330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sz="2800"/>
              <a:t>Definición de Alfabetización Digital</a:t>
            </a:r>
            <a:endParaRPr sz="2800"/>
          </a:p>
        </p:txBody>
      </p:sp>
      <p:pic>
        <p:nvPicPr>
          <p:cNvPr id="242" name="Google Shape;242;p14"/>
          <p:cNvPicPr preferRelativeResize="0"/>
          <p:nvPr/>
        </p:nvPicPr>
        <p:blipFill rotWithShape="1">
          <a:blip r:embed="rId3">
            <a:alphaModFix/>
          </a:blip>
          <a:srcRect/>
          <a:stretch/>
        </p:blipFill>
        <p:spPr>
          <a:xfrm>
            <a:off x="6840412" y="761600"/>
            <a:ext cx="4364575" cy="4438550"/>
          </a:xfrm>
          <a:prstGeom prst="rect">
            <a:avLst/>
          </a:prstGeom>
          <a:noFill/>
          <a:ln>
            <a:noFill/>
          </a:ln>
        </p:spPr>
      </p:pic>
      <p:sp>
        <p:nvSpPr>
          <p:cNvPr id="243" name="Google Shape;243;p14"/>
          <p:cNvSpPr txBox="1">
            <a:spLocks noGrp="1"/>
          </p:cNvSpPr>
          <p:nvPr>
            <p:ph type="body" idx="1"/>
          </p:nvPr>
        </p:nvSpPr>
        <p:spPr>
          <a:xfrm>
            <a:off x="6731449" y="5393325"/>
            <a:ext cx="4582500" cy="45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GB" sz="1000" u="sng">
                <a:solidFill>
                  <a:schemeClr val="hlink"/>
                </a:solidFill>
                <a:hlinkClick r:id="rId4"/>
              </a:rPr>
              <a:t>https://www.westernsydney.edu.au/studysmart/home/study_skills_guides/digital_literacy/what_is_digital_literacy</a:t>
            </a:r>
            <a:r>
              <a:rPr lang="en-GB" sz="1000"/>
              <a:t> </a:t>
            </a:r>
            <a:endParaRPr sz="1000"/>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Un estudio de la Comisión Europea (2017) ratifica que el 90% de los profesionales necesitan contar con competencias digitales básicas. </a:t>
            </a:r>
            <a:endParaRPr/>
          </a:p>
          <a:p>
            <a:pPr marL="342900" lvl="0" indent="-342900" algn="l" rtl="0">
              <a:lnSpc>
                <a:spcPct val="90000"/>
              </a:lnSpc>
              <a:spcBef>
                <a:spcPts val="1000"/>
              </a:spcBef>
              <a:spcAft>
                <a:spcPts val="0"/>
              </a:spcAft>
              <a:buClr>
                <a:schemeClr val="accent2"/>
              </a:buClr>
              <a:buSzPts val="2400"/>
              <a:buChar char="•"/>
            </a:pPr>
            <a:r>
              <a:rPr lang="en-GB"/>
              <a:t>De la misma forma, en el lugar de trabajo, los trabajadores deben utilizar la información de forma adecuada, interactuar con otras personas en entornos digitales y crear nuevos productos o ideas en  común haciendo uso de medios digitales.</a:t>
            </a:r>
            <a:endParaRPr/>
          </a:p>
          <a:p>
            <a:pPr marL="228600" lvl="0" indent="-228600" algn="l" rtl="0">
              <a:lnSpc>
                <a:spcPct val="90000"/>
              </a:lnSpc>
              <a:spcBef>
                <a:spcPts val="1000"/>
              </a:spcBef>
              <a:spcAft>
                <a:spcPts val="0"/>
              </a:spcAft>
              <a:buClr>
                <a:srgbClr val="000000"/>
              </a:buClr>
              <a:buSzPts val="2400"/>
              <a:buNone/>
            </a:pPr>
            <a:endParaRPr/>
          </a:p>
        </p:txBody>
      </p:sp>
      <p:sp>
        <p:nvSpPr>
          <p:cNvPr id="249" name="Google Shape;249;p1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Beneficios de la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 Networking: </a:t>
            </a:r>
            <a:r>
              <a:rPr lang="en-GB"/>
              <a:t>Se trata de la habilidad de conectar y establecer nuevas conversaciones con otras personas de forma sincronizada.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Reduce el coste: </a:t>
            </a:r>
            <a:r>
              <a:rPr lang="en-GB"/>
              <a:t>Algunos servicios y productos que se ofrecen en el mercado son gratuitos para las ONGs, y permiten ahorrar tiempo en la ejecución de tareas administrativas y financieras. </a:t>
            </a:r>
            <a:endParaRPr/>
          </a:p>
          <a:p>
            <a:pPr marL="228600" lvl="0" indent="-228600" algn="l" rtl="0">
              <a:lnSpc>
                <a:spcPct val="90000"/>
              </a:lnSpc>
              <a:spcBef>
                <a:spcPts val="1000"/>
              </a:spcBef>
              <a:spcAft>
                <a:spcPts val="0"/>
              </a:spcAft>
              <a:buClr>
                <a:srgbClr val="000000"/>
              </a:buClr>
              <a:buSzPts val="2400"/>
              <a:buNone/>
            </a:pPr>
            <a:endParaRPr/>
          </a:p>
        </p:txBody>
      </p:sp>
      <p:sp>
        <p:nvSpPr>
          <p:cNvPr id="255" name="Google Shape;255;p1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Beneficios</a:t>
            </a:r>
            <a:r>
              <a:rPr lang="en-GB" dirty="0"/>
              <a:t> de la </a:t>
            </a:r>
            <a:r>
              <a:rPr lang="en-GB" dirty="0" err="1"/>
              <a:t>Alfabetización</a:t>
            </a:r>
            <a:r>
              <a:rPr lang="en-GB" dirty="0"/>
              <a:t>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Ciberseguridad:  </a:t>
            </a:r>
            <a:r>
              <a:rPr lang="en-GB"/>
              <a:t>La alfabetización digital permite ser más consciente de los riesgos que puede enfrentar tu organización. Por ejemplo, proteger tus contraseñas e información confidencial de ciberataques. </a:t>
            </a:r>
            <a:endParaRPr/>
          </a:p>
          <a:p>
            <a:pPr marL="342900" lvl="0" indent="-190500" algn="l" rtl="0">
              <a:lnSpc>
                <a:spcPct val="90000"/>
              </a:lnSpc>
              <a:spcBef>
                <a:spcPts val="0"/>
              </a:spcBef>
              <a:spcAft>
                <a:spcPts val="0"/>
              </a:spcAft>
              <a:buClr>
                <a:schemeClr val="accent2"/>
              </a:buClr>
              <a:buSzPts val="2400"/>
              <a:buNone/>
            </a:pPr>
            <a:endParaRPr/>
          </a:p>
          <a:p>
            <a:pPr marL="342900" lvl="0" indent="-190500" algn="l" rtl="0">
              <a:lnSpc>
                <a:spcPct val="90000"/>
              </a:lnSpc>
              <a:spcBef>
                <a:spcPts val="0"/>
              </a:spcBef>
              <a:spcAft>
                <a:spcPts val="0"/>
              </a:spcAft>
              <a:buClr>
                <a:schemeClr val="accent2"/>
              </a:buClr>
              <a:buSzPts val="2400"/>
              <a:buNone/>
            </a:pPr>
            <a:endParaRPr/>
          </a:p>
          <a:p>
            <a:pPr marL="342900" lvl="0" indent="-190500" algn="l" rtl="0">
              <a:lnSpc>
                <a:spcPct val="90000"/>
              </a:lnSpc>
              <a:spcBef>
                <a:spcPts val="0"/>
              </a:spcBef>
              <a:spcAft>
                <a:spcPts val="0"/>
              </a:spcAft>
              <a:buClr>
                <a:schemeClr val="accent2"/>
              </a:buClr>
              <a:buSzPts val="2400"/>
              <a:buNone/>
            </a:pPr>
            <a:endParaRPr/>
          </a:p>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Alcanzar metas profesionales</a:t>
            </a:r>
            <a:r>
              <a:rPr lang="en-GB"/>
              <a:t>: Por ejemplo, crear una página web para tu negocio o una cuenta en LinkedIn puede potenciar la visibilidad de tu empresa.  </a:t>
            </a:r>
            <a:endParaRPr/>
          </a:p>
          <a:p>
            <a:pPr marL="342900" lvl="0" indent="-190500" algn="l" rtl="0">
              <a:lnSpc>
                <a:spcPct val="90000"/>
              </a:lnSpc>
              <a:spcBef>
                <a:spcPts val="0"/>
              </a:spcBef>
              <a:spcAft>
                <a:spcPts val="0"/>
              </a:spcAft>
              <a:buClr>
                <a:schemeClr val="accent2"/>
              </a:buClr>
              <a:buSzPts val="2400"/>
              <a:buNone/>
            </a:pPr>
            <a:endParaRPr/>
          </a:p>
          <a:p>
            <a:pPr marL="342900" lvl="0" indent="-190500" algn="l" rtl="0">
              <a:lnSpc>
                <a:spcPct val="90000"/>
              </a:lnSpc>
              <a:spcBef>
                <a:spcPts val="0"/>
              </a:spcBef>
              <a:spcAft>
                <a:spcPts val="0"/>
              </a:spcAft>
              <a:buClr>
                <a:schemeClr val="accent2"/>
              </a:buClr>
              <a:buSzPts val="2400"/>
              <a:buNone/>
            </a:pPr>
            <a:endParaRPr/>
          </a:p>
        </p:txBody>
      </p:sp>
      <p:sp>
        <p:nvSpPr>
          <p:cNvPr id="261" name="Google Shape;261;p1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Beneficios de la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chemeClr val="accent2"/>
              </a:buClr>
              <a:buSzPts val="2400"/>
              <a:buFont typeface="Arial"/>
              <a:buChar char="•"/>
            </a:pPr>
            <a:r>
              <a:rPr lang="en-GB" b="1">
                <a:solidFill>
                  <a:schemeClr val="accent2"/>
                </a:solidFill>
              </a:rPr>
              <a:t>Mejora el rendimiento laboral: </a:t>
            </a:r>
            <a:r>
              <a:rPr lang="en-GB"/>
              <a:t>Actualmente la gran variedad y calidad de las herramientas digitales que existen mejoran el rendimiento laboral. </a:t>
            </a:r>
            <a:endParaRPr/>
          </a:p>
          <a:p>
            <a:pPr marL="0" lvl="0" indent="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Sin embargo, es importante ofrecer formación a tus empleados/as con el objetivo de prevenir la brecha digital que pueda presentarse entre aquellos que hacen un uso regular de herramientas digitales y aquellos que puedan tener más dificultades para acceder o sean menos receptivos en el uso de nuevas herramientas digitales.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267" name="Google Shape;267;p1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Los Beneficios de la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a:spLocks noGrp="1"/>
          </p:cNvSpPr>
          <p:nvPr>
            <p:ph type="body" idx="1"/>
          </p:nvPr>
        </p:nvSpPr>
        <p:spPr>
          <a:xfrm>
            <a:off x="798374" y="1900600"/>
            <a:ext cx="5416200" cy="3995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Un informe de investigación sobre 2020 realizado por </a:t>
            </a:r>
            <a:r>
              <a:rPr lang="en-GB" u="sng">
                <a:solidFill>
                  <a:schemeClr val="hlink"/>
                </a:solidFill>
                <a:hlinkClick r:id="rId3"/>
              </a:rPr>
              <a:t>Capgemini</a:t>
            </a:r>
            <a:r>
              <a:rPr lang="en-GB"/>
              <a:t> demostró que casi la mitad de la población mundial sigue sin estar conectada a Internet.</a:t>
            </a: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273" name="Google Shape;273;p2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Algunos</a:t>
            </a:r>
            <a:r>
              <a:rPr lang="en-GB" dirty="0"/>
              <a:t> </a:t>
            </a:r>
            <a:r>
              <a:rPr lang="en-GB" dirty="0" err="1"/>
              <a:t>Desafíos</a:t>
            </a:r>
            <a:endParaRPr dirty="0"/>
          </a:p>
        </p:txBody>
      </p:sp>
      <p:pic>
        <p:nvPicPr>
          <p:cNvPr id="274" name="Google Shape;274;p20"/>
          <p:cNvPicPr preferRelativeResize="0"/>
          <p:nvPr/>
        </p:nvPicPr>
        <p:blipFill rotWithShape="1">
          <a:blip r:embed="rId4">
            <a:alphaModFix/>
          </a:blip>
          <a:srcRect/>
          <a:stretch/>
        </p:blipFill>
        <p:spPr>
          <a:xfrm>
            <a:off x="6296706" y="1565250"/>
            <a:ext cx="5319318" cy="3995100"/>
          </a:xfrm>
          <a:prstGeom prst="rect">
            <a:avLst/>
          </a:prstGeom>
          <a:noFill/>
          <a:ln>
            <a:noFill/>
          </a:ln>
        </p:spPr>
      </p:pic>
      <p:sp>
        <p:nvSpPr>
          <p:cNvPr id="275" name="Google Shape;275;p20"/>
          <p:cNvSpPr txBox="1">
            <a:spLocks noGrp="1"/>
          </p:cNvSpPr>
          <p:nvPr>
            <p:ph type="body" idx="1"/>
          </p:nvPr>
        </p:nvSpPr>
        <p:spPr>
          <a:xfrm>
            <a:off x="6248250" y="5423450"/>
            <a:ext cx="5416200" cy="586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GB" sz="1000" u="sng">
                <a:solidFill>
                  <a:schemeClr val="hlink"/>
                </a:solidFill>
                <a:hlinkClick r:id="rId5"/>
              </a:rPr>
              <a:t>https://www.businessinsider.com/chart-of-the-day-why-americans-dont-use-the-internet-2010-8</a:t>
            </a:r>
            <a:r>
              <a:rPr lang="en-GB"/>
              <a:t>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01</a:t>
            </a:r>
            <a:endParaRPr/>
          </a:p>
        </p:txBody>
      </p:sp>
      <p:sp>
        <p:nvSpPr>
          <p:cNvPr id="159" name="Google Shape;159;p2"/>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Guía sobre Alfabetización Digital</a:t>
            </a:r>
            <a:endParaRPr/>
          </a:p>
        </p:txBody>
      </p:sp>
      <p:sp>
        <p:nvSpPr>
          <p:cNvPr id="160" name="Google Shape;160;p2"/>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000000"/>
              </a:buClr>
              <a:buSzPts val="2400"/>
              <a:buNone/>
            </a:pPr>
            <a:r>
              <a:rPr lang="en-GB" b="1" i="1" dirty="0"/>
              <a:t>“Everyone can be great because everyone can serve.”</a:t>
            </a:r>
            <a:endParaRPr dirty="0"/>
          </a:p>
          <a:p>
            <a:pPr marL="228600" lvl="0" indent="-228600" algn="ctr" rtl="0">
              <a:lnSpc>
                <a:spcPct val="90000"/>
              </a:lnSpc>
              <a:spcBef>
                <a:spcPts val="1000"/>
              </a:spcBef>
              <a:spcAft>
                <a:spcPts val="0"/>
              </a:spcAft>
              <a:buClr>
                <a:srgbClr val="000000"/>
              </a:buClr>
              <a:buSzPts val="2400"/>
              <a:buNone/>
            </a:pPr>
            <a:r>
              <a:rPr lang="en-GB" b="1" i="1" dirty="0"/>
              <a:t> </a:t>
            </a:r>
            <a:r>
              <a:rPr lang="en-GB" b="1" dirty="0"/>
              <a:t>– Martin Luther King Jr.</a:t>
            </a:r>
            <a:endParaRPr dirty="0"/>
          </a:p>
        </p:txBody>
      </p:sp>
      <p:sp>
        <p:nvSpPr>
          <p:cNvPr id="161" name="Google Shape;161;p2"/>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02</a:t>
            </a:r>
            <a:endParaRPr/>
          </a:p>
        </p:txBody>
      </p:sp>
      <p:sp>
        <p:nvSpPr>
          <p:cNvPr id="162" name="Google Shape;162;p2"/>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Marco de Competencias Digitales</a:t>
            </a:r>
            <a:endParaRPr/>
          </a:p>
        </p:txBody>
      </p:sp>
      <p:sp>
        <p:nvSpPr>
          <p:cNvPr id="163" name="Google Shape;163;p2"/>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03</a:t>
            </a:r>
            <a:endParaRPr/>
          </a:p>
        </p:txBody>
      </p:sp>
      <p:sp>
        <p:nvSpPr>
          <p:cNvPr id="164" name="Google Shape;164;p2"/>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Marketing Digital </a:t>
            </a:r>
            <a:endParaRPr/>
          </a:p>
        </p:txBody>
      </p:sp>
      <p:sp>
        <p:nvSpPr>
          <p:cNvPr id="165" name="Google Shape;165;p2"/>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04</a:t>
            </a:r>
            <a:endParaRPr/>
          </a:p>
        </p:txBody>
      </p:sp>
      <p:sp>
        <p:nvSpPr>
          <p:cNvPr id="166" name="Google Shape;166;p2"/>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Cultura Corporativa Digital</a:t>
            </a:r>
            <a:endParaRPr/>
          </a:p>
        </p:txBody>
      </p:sp>
      <p:sp>
        <p:nvSpPr>
          <p:cNvPr id="167" name="Google Shape;167;p2"/>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05</a:t>
            </a:r>
            <a:endParaRPr/>
          </a:p>
        </p:txBody>
      </p:sp>
      <p:sp>
        <p:nvSpPr>
          <p:cNvPr id="168" name="Google Shape;168;p2"/>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Referencias</a:t>
            </a:r>
            <a:endParaRPr/>
          </a:p>
        </p:txBody>
      </p:sp>
      <p:sp>
        <p:nvSpPr>
          <p:cNvPr id="169" name="Google Shape;169;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a:t>Índice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p:cNvSpPr txBox="1">
            <a:spLocks noGrp="1"/>
          </p:cNvSpPr>
          <p:nvPr>
            <p:ph type="body" idx="1"/>
          </p:nvPr>
        </p:nvSpPr>
        <p:spPr>
          <a:xfrm>
            <a:off x="798380" y="1640519"/>
            <a:ext cx="10595100" cy="3995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El coste: </a:t>
            </a:r>
            <a:r>
              <a:rPr lang="en-GB"/>
              <a:t>Las </a:t>
            </a:r>
            <a:r>
              <a:rPr lang="en-GB" u="sng">
                <a:solidFill>
                  <a:schemeClr val="hlink"/>
                </a:solidFill>
                <a:hlinkClick r:id="rId3"/>
              </a:rPr>
              <a:t>estadísticas</a:t>
            </a:r>
            <a:r>
              <a:rPr lang="en-GB"/>
              <a:t> muestran que el 40%  de las personas que se encuentran sin acceso a internet, pagan por servicios por suscripción con precios por encima de los del mercado.</a:t>
            </a: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La complejidad: </a:t>
            </a:r>
            <a:r>
              <a:rPr lang="en-GB"/>
              <a:t>Tal y como presenta este </a:t>
            </a:r>
            <a:r>
              <a:rPr lang="en-GB" u="sng">
                <a:solidFill>
                  <a:schemeClr val="hlink"/>
                </a:solidFill>
                <a:hlinkClick r:id="rId4"/>
              </a:rPr>
              <a:t>informe</a:t>
            </a:r>
            <a:r>
              <a:rPr lang="en-GB"/>
              <a:t>, uno de los principales desafíos hacia la alfabetización es que no todos los empleados están familiarizados con programas y herramientas informáticas.</a:t>
            </a:r>
            <a:endParaRPr/>
          </a:p>
          <a:p>
            <a:pPr marL="342900" lvl="0" indent="-342900" algn="l" rtl="0">
              <a:lnSpc>
                <a:spcPct val="90000"/>
              </a:lnSpc>
              <a:spcBef>
                <a:spcPts val="1000"/>
              </a:spcBef>
              <a:spcAft>
                <a:spcPts val="0"/>
              </a:spcAft>
              <a:buClr>
                <a:schemeClr val="accent2"/>
              </a:buClr>
              <a:buSzPts val="2400"/>
              <a:buChar char="•"/>
            </a:pPr>
            <a:r>
              <a:rPr lang="en-GB"/>
              <a:t>“</a:t>
            </a:r>
            <a:r>
              <a:rPr lang="en-GB" b="1">
                <a:solidFill>
                  <a:schemeClr val="accent2"/>
                </a:solidFill>
              </a:rPr>
              <a:t>La falta de interés</a:t>
            </a:r>
            <a:r>
              <a:rPr lang="en-GB"/>
              <a:t>”:En algunas ocasiones, la falta de interés también supone una barrera hacia la adquisición de competencias digitales, teniendo en cuenta el rápido crecimiento y evolución de la mayoría de los medios digitales. </a:t>
            </a: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281" name="Google Shape;281;p2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Algunos</a:t>
            </a:r>
            <a:r>
              <a:rPr lang="en-GB" dirty="0"/>
              <a:t> </a:t>
            </a:r>
            <a:r>
              <a:rPr lang="en-GB" dirty="0" err="1"/>
              <a:t>Desafíos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000"/>
              <a:buNone/>
            </a:pPr>
            <a:r>
              <a:rPr lang="en-GB"/>
              <a:t>“El éxito no es definitivo; el fracaso no es fatal: lo que cuenta es el valor de continuar.” </a:t>
            </a:r>
            <a:endParaRPr/>
          </a:p>
        </p:txBody>
      </p:sp>
      <p:sp>
        <p:nvSpPr>
          <p:cNvPr id="287" name="Google Shape;287;p22"/>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Winston Churchill</a:t>
            </a:r>
            <a:endParaRPr sz="2200" b="1" i="1" u="none" strike="noStrike" cap="none">
              <a:solidFill>
                <a:srgbClr val="000000"/>
              </a:solidFill>
              <a:latin typeface="Calibri"/>
              <a:ea typeface="Calibri"/>
              <a:cs typeface="Calibri"/>
              <a:sym typeface="Calibri"/>
            </a:endParaRPr>
          </a:p>
        </p:txBody>
      </p:sp>
      <p:pic>
        <p:nvPicPr>
          <p:cNvPr id="288" name="Google Shape;288;p22" descr="One glowing light up arrow among other down arrows on green pastel color background"/>
          <p:cNvPicPr preferRelativeResize="0">
            <a:picLocks noGrp="1"/>
          </p:cNvPicPr>
          <p:nvPr>
            <p:ph type="pic" idx="2"/>
          </p:nvPr>
        </p:nvPicPr>
        <p:blipFill rotWithShape="1">
          <a:blip r:embed="rId3">
            <a:alphaModFix/>
          </a:blip>
          <a:srcRect l="8234" r="8234"/>
          <a:stretch/>
        </p:blipFill>
        <p:spPr>
          <a:xfrm>
            <a:off x="6096000" y="986088"/>
            <a:ext cx="5239644" cy="4704418"/>
          </a:xfrm>
          <a:prstGeom prst="rect">
            <a:avLst/>
          </a:prstGeom>
          <a:solidFill>
            <a:srgbClr val="D8D8D8"/>
          </a:solidFill>
          <a:ln>
            <a:noFill/>
          </a:ln>
        </p:spPr>
      </p:pic>
      <p:sp>
        <p:nvSpPr>
          <p:cNvPr id="289" name="Google Shape;289;p22"/>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235"/>
                </a:srgbClr>
              </a:gs>
              <a:gs pos="83000">
                <a:srgbClr val="AABC99">
                  <a:alpha val="47450"/>
                </a:srgbClr>
              </a:gs>
              <a:gs pos="100000">
                <a:srgbClr val="AABC99">
                  <a:alpha val="4352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90" name="Google Shape;290;p22"/>
          <p:cNvGrpSpPr/>
          <p:nvPr/>
        </p:nvGrpSpPr>
        <p:grpSpPr>
          <a:xfrm>
            <a:off x="5107779" y="748833"/>
            <a:ext cx="1487826" cy="1083162"/>
            <a:chOff x="3400450" y="986392"/>
            <a:chExt cx="1487826" cy="1083162"/>
          </a:xfrm>
        </p:grpSpPr>
        <p:sp>
          <p:nvSpPr>
            <p:cNvPr id="291" name="Google Shape;291;p22"/>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292" name="Google Shape;292;p22"/>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3"/>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Veamos algunas de las competencias, habilidades y actitudes que acompañan la alfabetización digital. </a:t>
            </a: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298" name="Google Shape;298;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Competencias</a:t>
            </a:r>
            <a:r>
              <a:rPr lang="en-GB" dirty="0"/>
              <a:t> </a:t>
            </a:r>
            <a:r>
              <a:rPr lang="en-GB" dirty="0" err="1"/>
              <a:t>en</a:t>
            </a:r>
            <a:r>
              <a:rPr lang="en-GB" dirty="0"/>
              <a:t> </a:t>
            </a:r>
            <a:r>
              <a:rPr lang="en-GB" dirty="0" err="1"/>
              <a:t>Alfabetización</a:t>
            </a:r>
            <a:r>
              <a:rPr lang="en-GB" dirty="0"/>
              <a:t>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4"/>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dirty="0" err="1">
                <a:solidFill>
                  <a:schemeClr val="accent2"/>
                </a:solidFill>
              </a:rPr>
              <a:t>Pensamiento</a:t>
            </a:r>
            <a:r>
              <a:rPr lang="en-GB" b="1" dirty="0">
                <a:solidFill>
                  <a:schemeClr val="accent2"/>
                </a:solidFill>
              </a:rPr>
              <a:t> </a:t>
            </a:r>
            <a:r>
              <a:rPr lang="en-GB" b="1" dirty="0" err="1">
                <a:solidFill>
                  <a:schemeClr val="accent2"/>
                </a:solidFill>
              </a:rPr>
              <a:t>crítico</a:t>
            </a:r>
            <a:r>
              <a:rPr lang="en-GB" b="1" dirty="0">
                <a:solidFill>
                  <a:schemeClr val="accent2"/>
                </a:solidFill>
              </a:rPr>
              <a:t>: </a:t>
            </a:r>
            <a:r>
              <a:rPr lang="en-GB" dirty="0"/>
              <a:t>El </a:t>
            </a:r>
            <a:r>
              <a:rPr lang="en-GB" dirty="0" err="1"/>
              <a:t>pensamiento</a:t>
            </a:r>
            <a:r>
              <a:rPr lang="en-GB" dirty="0"/>
              <a:t> </a:t>
            </a:r>
            <a:r>
              <a:rPr lang="en-GB" dirty="0" err="1"/>
              <a:t>crítico</a:t>
            </a:r>
            <a:r>
              <a:rPr lang="en-GB" dirty="0"/>
              <a:t> es </a:t>
            </a:r>
            <a:r>
              <a:rPr lang="en-GB" dirty="0" err="1"/>
              <a:t>esencial</a:t>
            </a:r>
            <a:r>
              <a:rPr lang="en-GB" dirty="0"/>
              <a:t> para </a:t>
            </a:r>
            <a:r>
              <a:rPr lang="en-GB" dirty="0" err="1"/>
              <a:t>trabajar</a:t>
            </a:r>
            <a:r>
              <a:rPr lang="en-GB" dirty="0"/>
              <a:t> con </a:t>
            </a:r>
            <a:r>
              <a:rPr lang="en-GB" dirty="0" err="1"/>
              <a:t>diferentes</a:t>
            </a:r>
            <a:r>
              <a:rPr lang="en-GB" dirty="0"/>
              <a:t> </a:t>
            </a:r>
            <a:r>
              <a:rPr lang="en-GB" dirty="0" err="1"/>
              <a:t>fuentes</a:t>
            </a:r>
            <a:r>
              <a:rPr lang="en-GB" dirty="0"/>
              <a:t> de </a:t>
            </a:r>
            <a:r>
              <a:rPr lang="en-GB" dirty="0" err="1"/>
              <a:t>información</a:t>
            </a:r>
            <a:r>
              <a:rPr lang="en-GB" dirty="0"/>
              <a:t> </a:t>
            </a:r>
            <a:r>
              <a:rPr lang="en-GB" dirty="0" err="1"/>
              <a:t>en</a:t>
            </a:r>
            <a:r>
              <a:rPr lang="en-GB" dirty="0"/>
              <a:t> </a:t>
            </a:r>
            <a:r>
              <a:rPr lang="en-GB" dirty="0" err="1"/>
              <a:t>diferentes</a:t>
            </a:r>
            <a:r>
              <a:rPr lang="en-GB" dirty="0"/>
              <a:t> </a:t>
            </a:r>
            <a:r>
              <a:rPr lang="en-GB" dirty="0" err="1"/>
              <a:t>formatos</a:t>
            </a:r>
            <a:r>
              <a:rPr lang="en-GB" dirty="0"/>
              <a:t>, lo que </a:t>
            </a:r>
            <a:r>
              <a:rPr lang="en-GB" dirty="0" err="1"/>
              <a:t>implica</a:t>
            </a:r>
            <a:r>
              <a:rPr lang="en-GB" dirty="0"/>
              <a:t> </a:t>
            </a:r>
            <a:r>
              <a:rPr lang="en-GB" dirty="0" err="1"/>
              <a:t>buscar</a:t>
            </a:r>
            <a:r>
              <a:rPr lang="en-GB" dirty="0"/>
              <a:t>, </a:t>
            </a:r>
            <a:r>
              <a:rPr lang="en-GB" dirty="0" err="1"/>
              <a:t>editar</a:t>
            </a:r>
            <a:r>
              <a:rPr lang="en-GB" dirty="0"/>
              <a:t>, </a:t>
            </a:r>
            <a:r>
              <a:rPr lang="en-GB" dirty="0" err="1"/>
              <a:t>evaluar</a:t>
            </a:r>
            <a:r>
              <a:rPr lang="en-GB" dirty="0"/>
              <a:t>, </a:t>
            </a:r>
            <a:r>
              <a:rPr lang="en-GB" dirty="0" err="1"/>
              <a:t>gestionar</a:t>
            </a:r>
            <a:r>
              <a:rPr lang="en-GB" dirty="0"/>
              <a:t> y </a:t>
            </a:r>
            <a:r>
              <a:rPr lang="en-GB" dirty="0" err="1"/>
              <a:t>producir</a:t>
            </a:r>
            <a:r>
              <a:rPr lang="en-GB" dirty="0"/>
              <a:t> </a:t>
            </a:r>
            <a:r>
              <a:rPr lang="en-GB" dirty="0" err="1"/>
              <a:t>información</a:t>
            </a:r>
            <a:r>
              <a:rPr lang="en-GB" dirty="0"/>
              <a: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lgn="l" rtl="0">
              <a:lnSpc>
                <a:spcPct val="90000"/>
              </a:lnSpc>
              <a:spcBef>
                <a:spcPts val="1000"/>
              </a:spcBef>
              <a:spcAft>
                <a:spcPts val="0"/>
              </a:spcAft>
              <a:buClr>
                <a:schemeClr val="accent2"/>
              </a:buClr>
              <a:buSzPts val="2400"/>
              <a:buChar char="•"/>
            </a:pPr>
            <a:r>
              <a:rPr lang="en-GB" b="1" dirty="0" err="1">
                <a:solidFill>
                  <a:schemeClr val="accent2"/>
                </a:solidFill>
              </a:rPr>
              <a:t>Comunicación</a:t>
            </a:r>
            <a:r>
              <a:rPr lang="en-GB" b="1" dirty="0">
                <a:solidFill>
                  <a:schemeClr val="accent2"/>
                </a:solidFill>
              </a:rPr>
              <a:t>: </a:t>
            </a:r>
            <a:r>
              <a:rPr lang="en-GB" dirty="0"/>
              <a:t>Los </a:t>
            </a:r>
            <a:r>
              <a:rPr lang="en-GB" dirty="0" err="1"/>
              <a:t>medios</a:t>
            </a:r>
            <a:r>
              <a:rPr lang="en-GB" dirty="0"/>
              <a:t> </a:t>
            </a:r>
            <a:r>
              <a:rPr lang="en-GB" dirty="0" err="1"/>
              <a:t>digitales</a:t>
            </a:r>
            <a:r>
              <a:rPr lang="en-GB" dirty="0"/>
              <a:t> son </a:t>
            </a:r>
            <a:r>
              <a:rPr lang="en-GB" dirty="0" err="1"/>
              <a:t>esenciales</a:t>
            </a:r>
            <a:r>
              <a:rPr lang="en-GB" dirty="0"/>
              <a:t> para </a:t>
            </a:r>
            <a:r>
              <a:rPr lang="en-GB" dirty="0" err="1"/>
              <a:t>expresar</a:t>
            </a:r>
            <a:r>
              <a:rPr lang="en-GB" dirty="0"/>
              <a:t> de forma </a:t>
            </a:r>
            <a:r>
              <a:rPr lang="en-GB" dirty="0" err="1"/>
              <a:t>clara</a:t>
            </a:r>
            <a:r>
              <a:rPr lang="en-GB" dirty="0"/>
              <a:t> y </a:t>
            </a:r>
            <a:r>
              <a:rPr lang="en-GB" dirty="0" err="1"/>
              <a:t>concisa</a:t>
            </a:r>
            <a:r>
              <a:rPr lang="en-GB" dirty="0"/>
              <a:t> </a:t>
            </a:r>
            <a:r>
              <a:rPr lang="en-GB" dirty="0" err="1"/>
              <a:t>nuestras</a:t>
            </a:r>
            <a:r>
              <a:rPr lang="en-GB" dirty="0"/>
              <a:t> ideas, </a:t>
            </a:r>
            <a:r>
              <a:rPr lang="en-GB" dirty="0" err="1"/>
              <a:t>preguntar</a:t>
            </a:r>
            <a:r>
              <a:rPr lang="en-GB" dirty="0"/>
              <a:t> </a:t>
            </a:r>
            <a:r>
              <a:rPr lang="en-GB" dirty="0" err="1"/>
              <a:t>dudas</a:t>
            </a:r>
            <a:r>
              <a:rPr lang="en-GB" dirty="0"/>
              <a:t>, </a:t>
            </a:r>
            <a:r>
              <a:rPr lang="en-GB" dirty="0" err="1"/>
              <a:t>mantener</a:t>
            </a:r>
            <a:r>
              <a:rPr lang="en-GB" dirty="0"/>
              <a:t> </a:t>
            </a:r>
            <a:r>
              <a:rPr lang="en-GB" dirty="0" err="1"/>
              <a:t>el</a:t>
            </a:r>
            <a:r>
              <a:rPr lang="en-GB" dirty="0"/>
              <a:t> </a:t>
            </a:r>
            <a:r>
              <a:rPr lang="en-GB" dirty="0" err="1"/>
              <a:t>respeto</a:t>
            </a:r>
            <a:r>
              <a:rPr lang="en-GB" dirty="0"/>
              <a:t>, etc.</a:t>
            </a:r>
            <a:endParaRPr dirty="0"/>
          </a:p>
        </p:txBody>
      </p:sp>
      <p:sp>
        <p:nvSpPr>
          <p:cNvPr id="304" name="Google Shape;304;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Competencias</a:t>
            </a:r>
            <a:r>
              <a:rPr lang="en-GB" dirty="0"/>
              <a:t> </a:t>
            </a:r>
            <a:r>
              <a:rPr lang="en-GB" dirty="0" err="1"/>
              <a:t>en</a:t>
            </a:r>
            <a:r>
              <a:rPr lang="en-GB" dirty="0"/>
              <a:t> </a:t>
            </a:r>
            <a:r>
              <a:rPr lang="en-GB" dirty="0" err="1"/>
              <a:t>Alfabetización</a:t>
            </a:r>
            <a:r>
              <a:rPr lang="en-GB" dirty="0"/>
              <a:t>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Competencias técnicas: </a:t>
            </a:r>
            <a:r>
              <a:rPr lang="en-GB"/>
              <a:t>Asociadas principalmente al conocimiento técnico (al menos a nivel usuario) de las herramientas más usadas, como por ejemplo: Microsoft Office.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10" name="Google Shape;310;p2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Competencias en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Colaboración y creatividad:</a:t>
            </a:r>
            <a:r>
              <a:rPr lang="en-GB"/>
              <a:t> Existen herramientas que permiten la colaboración sincronizada con diferentes personas. A través de esta colaboración y la fácil generación de ideas, se incentiva la innovación en las organizaciones. </a:t>
            </a:r>
            <a:endParaRPr/>
          </a:p>
          <a:p>
            <a:pPr marL="342900" lvl="0" indent="-190500" algn="l" rtl="0">
              <a:lnSpc>
                <a:spcPct val="90000"/>
              </a:lnSpc>
              <a:spcBef>
                <a:spcPts val="1000"/>
              </a:spcBef>
              <a:spcAft>
                <a:spcPts val="0"/>
              </a:spcAft>
              <a:buClr>
                <a:schemeClr val="accent2"/>
              </a:buClr>
              <a:buSzPts val="2400"/>
              <a:buFont typeface="Arial"/>
              <a:buNone/>
            </a:pP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16" name="Google Shape;316;p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Competencias</a:t>
            </a:r>
            <a:r>
              <a:rPr lang="en-GB" dirty="0"/>
              <a:t> </a:t>
            </a:r>
            <a:r>
              <a:rPr lang="en-GB" dirty="0" err="1"/>
              <a:t>en</a:t>
            </a:r>
            <a:r>
              <a:rPr lang="en-GB" dirty="0"/>
              <a:t> </a:t>
            </a:r>
            <a:r>
              <a:rPr lang="en-GB" dirty="0" err="1"/>
              <a:t>Alfabetización</a:t>
            </a:r>
            <a:r>
              <a:rPr lang="en-GB" dirty="0"/>
              <a:t>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Seguridad online: </a:t>
            </a:r>
            <a:r>
              <a:rPr lang="en-GB"/>
              <a:t>Principalmente a través de la identificación de riesgos, adquiriendo consciencia sobre la seguridad personal al trabajar desde dispositivos digitales. </a:t>
            </a:r>
            <a:endParaRPr/>
          </a:p>
          <a:p>
            <a:pPr marL="342900" lvl="0" indent="-190500" algn="l" rtl="0">
              <a:lnSpc>
                <a:spcPct val="90000"/>
              </a:lnSpc>
              <a:spcBef>
                <a:spcPts val="0"/>
              </a:spcBef>
              <a:spcAft>
                <a:spcPts val="0"/>
              </a:spcAft>
              <a:buClr>
                <a:schemeClr val="accent2"/>
              </a:buClr>
              <a:buSzPts val="2400"/>
              <a:buNone/>
            </a:pPr>
            <a:endParaRPr b="1">
              <a:solidFill>
                <a:schemeClr val="accent2"/>
              </a:solidFill>
            </a:endParaRPr>
          </a:p>
          <a:p>
            <a:pPr marL="0" lvl="0" indent="0" algn="l" rtl="0">
              <a:lnSpc>
                <a:spcPct val="90000"/>
              </a:lnSpc>
              <a:spcBef>
                <a:spcPts val="0"/>
              </a:spcBef>
              <a:spcAft>
                <a:spcPts val="0"/>
              </a:spcAft>
              <a:buClr>
                <a:schemeClr val="accent2"/>
              </a:buClr>
              <a:buSzPts val="2400"/>
              <a:buNone/>
            </a:pPr>
            <a:endParaRPr b="1">
              <a:solidFill>
                <a:schemeClr val="accent2"/>
              </a:solidFill>
            </a:endParaRPr>
          </a:p>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Cultura digital: </a:t>
            </a:r>
            <a:r>
              <a:rPr lang="en-GB"/>
              <a:t>se refiere al conocimiento de las prácticas y usos de la  tecnología.</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22" name="Google Shape;322;p2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Competencias en Alfabetización Digital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a:spLocks noGrp="1"/>
          </p:cNvSpPr>
          <p:nvPr>
            <p:ph type="body" idx="1"/>
          </p:nvPr>
        </p:nvSpPr>
        <p:spPr>
          <a:xfrm>
            <a:off x="798380" y="1900594"/>
            <a:ext cx="10595237" cy="380308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Clr>
                <a:schemeClr val="accent2"/>
              </a:buClr>
              <a:buSzPts val="2400"/>
              <a:buFont typeface="Arial"/>
              <a:buChar char="•"/>
            </a:pPr>
            <a:r>
              <a:rPr lang="en-GB"/>
              <a:t>En la siguiente imagen, podrás ver las 7 competencias más destacadas asociadas a la alfabetización digital:</a:t>
            </a:r>
            <a:endParaRPr/>
          </a:p>
          <a:p>
            <a:pPr marL="914400" lvl="1" indent="-457200" algn="l" rtl="0">
              <a:lnSpc>
                <a:spcPct val="90000"/>
              </a:lnSpc>
              <a:spcBef>
                <a:spcPts val="1000"/>
              </a:spcBef>
              <a:spcAft>
                <a:spcPts val="0"/>
              </a:spcAft>
              <a:buClr>
                <a:schemeClr val="accent2"/>
              </a:buClr>
              <a:buSzPts val="2400"/>
              <a:buFont typeface="Arial"/>
              <a:buAutoNum type="arabicPeriod"/>
            </a:pPr>
            <a:r>
              <a:rPr lang="en-GB">
                <a:solidFill>
                  <a:srgbClr val="055152"/>
                </a:solidFill>
              </a:rPr>
              <a:t>A</a:t>
            </a:r>
            <a:r>
              <a:rPr lang="en-GB">
                <a:solidFill>
                  <a:srgbClr val="033637"/>
                </a:solidFill>
              </a:rPr>
              <a:t>lfabetización Mediática</a:t>
            </a:r>
            <a:endParaRPr/>
          </a:p>
          <a:p>
            <a:pPr marL="914400" lvl="1" indent="-457200" algn="l" rtl="0">
              <a:lnSpc>
                <a:spcPct val="90000"/>
              </a:lnSpc>
              <a:spcBef>
                <a:spcPts val="1000"/>
              </a:spcBef>
              <a:spcAft>
                <a:spcPts val="0"/>
              </a:spcAft>
              <a:buClr>
                <a:schemeClr val="accent2"/>
              </a:buClr>
              <a:buSzPts val="2400"/>
              <a:buFont typeface="Arial"/>
              <a:buAutoNum type="arabicPeriod"/>
            </a:pPr>
            <a:r>
              <a:rPr lang="en-GB">
                <a:solidFill>
                  <a:srgbClr val="033637"/>
                </a:solidFill>
              </a:rPr>
              <a:t>Búsqueda de Información </a:t>
            </a:r>
            <a:endParaRPr/>
          </a:p>
          <a:p>
            <a:pPr marL="914400" lvl="1" indent="-457200" algn="l" rtl="0">
              <a:lnSpc>
                <a:spcPct val="90000"/>
              </a:lnSpc>
              <a:spcBef>
                <a:spcPts val="1000"/>
              </a:spcBef>
              <a:spcAft>
                <a:spcPts val="0"/>
              </a:spcAft>
              <a:buClr>
                <a:schemeClr val="accent2"/>
              </a:buClr>
              <a:buSzPts val="2400"/>
              <a:buFont typeface="Arial"/>
              <a:buAutoNum type="arabicPeriod"/>
            </a:pPr>
            <a:r>
              <a:rPr lang="en-GB">
                <a:solidFill>
                  <a:srgbClr val="033637"/>
                </a:solidFill>
              </a:rPr>
              <a:t>Aprendizaje Digital</a:t>
            </a:r>
            <a:endParaRPr/>
          </a:p>
          <a:p>
            <a:pPr marL="914400" lvl="1" indent="-457200" algn="l" rtl="0">
              <a:lnSpc>
                <a:spcPct val="90000"/>
              </a:lnSpc>
              <a:spcBef>
                <a:spcPts val="1000"/>
              </a:spcBef>
              <a:spcAft>
                <a:spcPts val="0"/>
              </a:spcAft>
              <a:buClr>
                <a:schemeClr val="accent2"/>
              </a:buClr>
              <a:buSzPts val="2400"/>
              <a:buFont typeface="Arial"/>
              <a:buAutoNum type="arabicPeriod"/>
            </a:pPr>
            <a:r>
              <a:rPr lang="en-GB">
                <a:solidFill>
                  <a:srgbClr val="055152"/>
                </a:solidFill>
              </a:rPr>
              <a:t>Habilidades de Aprendizaje</a:t>
            </a:r>
            <a:endParaRPr/>
          </a:p>
          <a:p>
            <a:pPr marL="914400" lvl="1" indent="-457200" algn="l" rtl="0">
              <a:lnSpc>
                <a:spcPct val="90000"/>
              </a:lnSpc>
              <a:spcBef>
                <a:spcPts val="1000"/>
              </a:spcBef>
              <a:spcAft>
                <a:spcPts val="0"/>
              </a:spcAft>
              <a:buClr>
                <a:schemeClr val="accent2"/>
              </a:buClr>
              <a:buSzPts val="2400"/>
              <a:buFont typeface="Arial"/>
              <a:buAutoNum type="arabicPeriod"/>
            </a:pPr>
            <a:r>
              <a:rPr lang="en-GB">
                <a:solidFill>
                  <a:srgbClr val="055152"/>
                </a:solidFill>
              </a:rPr>
              <a:t>Competencias Informáticas</a:t>
            </a:r>
            <a:endParaRPr/>
          </a:p>
          <a:p>
            <a:pPr marL="914400" lvl="1" indent="-457200" algn="l" rtl="0">
              <a:lnSpc>
                <a:spcPct val="90000"/>
              </a:lnSpc>
              <a:spcBef>
                <a:spcPts val="1000"/>
              </a:spcBef>
              <a:spcAft>
                <a:spcPts val="0"/>
              </a:spcAft>
              <a:buClr>
                <a:schemeClr val="accent2"/>
              </a:buClr>
              <a:buSzPts val="2400"/>
              <a:buFont typeface="Arial"/>
              <a:buAutoNum type="arabicPeriod"/>
            </a:pPr>
            <a:r>
              <a:rPr lang="en-GB">
                <a:solidFill>
                  <a:srgbClr val="055152"/>
                </a:solidFill>
              </a:rPr>
              <a:t>Gestión de Redes </a:t>
            </a:r>
            <a:endParaRPr/>
          </a:p>
          <a:p>
            <a:pPr marL="914400" lvl="1" indent="-457200" algn="l" rtl="0">
              <a:lnSpc>
                <a:spcPct val="90000"/>
              </a:lnSpc>
              <a:spcBef>
                <a:spcPts val="1000"/>
              </a:spcBef>
              <a:spcAft>
                <a:spcPts val="0"/>
              </a:spcAft>
              <a:buClr>
                <a:schemeClr val="accent2"/>
              </a:buClr>
              <a:buSzPts val="2400"/>
              <a:buFont typeface="Arial"/>
              <a:buAutoNum type="arabicPeriod"/>
            </a:pPr>
            <a:r>
              <a:rPr lang="en-GB">
                <a:solidFill>
                  <a:srgbClr val="055152"/>
                </a:solidFill>
              </a:rPr>
              <a:t>Comunicación y Colaboración</a:t>
            </a:r>
            <a:endParaRPr/>
          </a:p>
          <a:p>
            <a:pPr marL="914400" lvl="1" indent="-304800" algn="l" rtl="0">
              <a:lnSpc>
                <a:spcPct val="90000"/>
              </a:lnSpc>
              <a:spcBef>
                <a:spcPts val="1000"/>
              </a:spcBef>
              <a:spcAft>
                <a:spcPts val="0"/>
              </a:spcAft>
              <a:buClr>
                <a:schemeClr val="accent2"/>
              </a:buClr>
              <a:buSzPts val="2400"/>
              <a:buFont typeface="Arial"/>
              <a:buNone/>
            </a:pPr>
            <a:endParaRPr/>
          </a:p>
          <a:p>
            <a:pPr marL="457200" lvl="0" indent="-3048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28" name="Google Shape;328;p2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Competencias en Alfabetización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0"/>
          <p:cNvSpPr txBox="1"/>
          <p:nvPr/>
        </p:nvSpPr>
        <p:spPr>
          <a:xfrm>
            <a:off x="1698173" y="6031166"/>
            <a:ext cx="10191838" cy="359506"/>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GB" sz="1400" b="1" i="0" u="none" strike="noStrike" cap="small">
                <a:solidFill>
                  <a:srgbClr val="595959"/>
                </a:solidFill>
                <a:latin typeface="Calibri"/>
                <a:ea typeface="Calibri"/>
                <a:cs typeface="Calibri"/>
                <a:sym typeface="Calibri"/>
              </a:rPr>
              <a:t>Imagen:</a:t>
            </a:r>
            <a:r>
              <a:rPr lang="en-GB" sz="1800" b="1" i="0" u="none" strike="noStrike" cap="small">
                <a:solidFill>
                  <a:srgbClr val="595959"/>
                </a:solidFill>
                <a:latin typeface="Calibri"/>
                <a:ea typeface="Calibri"/>
                <a:cs typeface="Calibri"/>
                <a:sym typeface="Calibri"/>
              </a:rPr>
              <a:t> </a:t>
            </a:r>
            <a:r>
              <a:rPr lang="en-GB" sz="1400" b="1" i="0" u="none" strike="noStrike" cap="small">
                <a:solidFill>
                  <a:srgbClr val="595959"/>
                </a:solidFill>
                <a:latin typeface="Calibri"/>
                <a:ea typeface="Calibri"/>
                <a:cs typeface="Calibri"/>
                <a:sym typeface="Calibri"/>
              </a:rPr>
              <a:t>the seven elements of digital literacies/ source: </a:t>
            </a:r>
            <a:r>
              <a:rPr lang="en-GB" sz="1400" b="1" i="0" u="sng" strike="noStrike" cap="small">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https://www.jisc.ac.uk/guides/developing-digital-literacies</a:t>
            </a:r>
            <a:r>
              <a:rPr lang="en-GB" sz="1400" b="1" i="0" u="none" strike="noStrike" cap="small">
                <a:solidFill>
                  <a:srgbClr val="096E6C"/>
                </a:solidFill>
                <a:latin typeface="Calibri"/>
                <a:ea typeface="Calibri"/>
                <a:cs typeface="Calibri"/>
                <a:sym typeface="Calibri"/>
              </a:rPr>
              <a:t> </a:t>
            </a:r>
            <a:endParaRPr sz="1800" b="1" i="0" u="none" strike="noStrike" cap="small">
              <a:solidFill>
                <a:srgbClr val="096E6C"/>
              </a:solidFill>
              <a:latin typeface="Calibri"/>
              <a:ea typeface="Calibri"/>
              <a:cs typeface="Calibri"/>
              <a:sym typeface="Calibri"/>
            </a:endParaRPr>
          </a:p>
        </p:txBody>
      </p:sp>
      <p:pic>
        <p:nvPicPr>
          <p:cNvPr id="335" name="Google Shape;335;p30"/>
          <p:cNvPicPr preferRelativeResize="0"/>
          <p:nvPr/>
        </p:nvPicPr>
        <p:blipFill rotWithShape="1">
          <a:blip r:embed="rId4">
            <a:alphaModFix/>
          </a:blip>
          <a:srcRect/>
          <a:stretch/>
        </p:blipFill>
        <p:spPr>
          <a:xfrm>
            <a:off x="1676399" y="182120"/>
            <a:ext cx="8839201" cy="57230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1"/>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Un líder digital es aquella persona capaz de inspirar a otras a su alrededor e influir en su comportamiento hacia la mejora de la transformación digital en la organización, potenciando el uso de recursos y mejorando la productividad y desarrollo de la organización. </a:t>
            </a:r>
            <a:endParaRPr/>
          </a:p>
          <a:p>
            <a:pPr marL="342900" lvl="0" indent="-190500" algn="l" rtl="0">
              <a:lnSpc>
                <a:spcPct val="90000"/>
              </a:lnSpc>
              <a:spcBef>
                <a:spcPts val="1000"/>
              </a:spcBef>
              <a:spcAft>
                <a:spcPts val="0"/>
              </a:spcAft>
              <a:buClr>
                <a:schemeClr val="accent2"/>
              </a:buClr>
              <a:buSzPts val="2400"/>
              <a:buNone/>
            </a:pPr>
            <a:endParaRPr/>
          </a:p>
        </p:txBody>
      </p:sp>
      <p:sp>
        <p:nvSpPr>
          <p:cNvPr id="341" name="Google Shape;341;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Liderazgo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body" idx="1"/>
          </p:nvPr>
        </p:nvSpPr>
        <p:spPr>
          <a:xfrm>
            <a:off x="798380" y="1565257"/>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En este módulo, se presentan los conceptos esenciales para la alfabetización digital y su importancia para todo tipo de organizaciones del tercer sector.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Además, este describe el funcionamiento de algunas herramientas digitales y su aplicación de forma práctica.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Los líderes de las organizaciones del tercer sector entenderán cómo se pueden establecer políticas de Marketing Digital en las organizaciones, aprendiendo cómo convertir la ¨Cultura Corporativa Digital¨ en acciones concretas.</a:t>
            </a:r>
            <a:endParaRPr/>
          </a:p>
        </p:txBody>
      </p:sp>
      <p:sp>
        <p:nvSpPr>
          <p:cNvPr id="175" name="Google Shape;175;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Introducción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2"/>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Los líderes digitales son capaces de incorporar herramientas de colaboración y gestión interna (e.j: Google Drive, Dropbox, Asana, Slack, Teams, Mailchimp), así como el uso de otras herramientas para mejorar el funcionamiento interno. </a:t>
            </a:r>
            <a:endParaRPr/>
          </a:p>
          <a:p>
            <a:pPr marL="342900" lvl="0" indent="-342900" algn="l" rtl="0">
              <a:lnSpc>
                <a:spcPct val="90000"/>
              </a:lnSpc>
              <a:spcBef>
                <a:spcPts val="1000"/>
              </a:spcBef>
              <a:spcAft>
                <a:spcPts val="0"/>
              </a:spcAft>
              <a:buClr>
                <a:schemeClr val="accent2"/>
              </a:buClr>
              <a:buSzPts val="2400"/>
              <a:buChar char="•"/>
            </a:pPr>
            <a:r>
              <a:rPr lang="en-GB"/>
              <a:t>Por otro lado, los líderes destacan por el uso de redes sociales junto con los conocimientos estratégicos de marketing y la creación de publicaciones, vídeos, infografías, podcasts y el uso de métricas para entender el nivel de interacción de la audiencia. </a:t>
            </a: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47" name="Google Shape;347;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Liderazgo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183c36b7e0f_0_5"/>
          <p:cNvSpPr txBox="1">
            <a:spLocks noGrp="1"/>
          </p:cNvSpPr>
          <p:nvPr>
            <p:ph type="body" idx="1"/>
          </p:nvPr>
        </p:nvSpPr>
        <p:spPr>
          <a:xfrm>
            <a:off x="2009600" y="5468869"/>
            <a:ext cx="9452400" cy="36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GB" sz="1200" b="1" cap="small">
                <a:solidFill>
                  <a:srgbClr val="595959"/>
                </a:solidFill>
              </a:rPr>
              <a:t>Imagen: </a:t>
            </a:r>
            <a:r>
              <a:rPr lang="en-GB" sz="1200" u="sng">
                <a:solidFill>
                  <a:schemeClr val="hlink"/>
                </a:solidFill>
                <a:hlinkClick r:id="rId3"/>
              </a:rPr>
              <a:t>https://esheninger.blogspot.com/2020/05/the-vital-role-of-digital-leadership-in.html</a:t>
            </a:r>
            <a:r>
              <a:rPr lang="en-GB" sz="1200"/>
              <a:t> </a:t>
            </a:r>
            <a:endParaRPr sz="1200"/>
          </a:p>
        </p:txBody>
      </p:sp>
      <p:pic>
        <p:nvPicPr>
          <p:cNvPr id="354" name="Google Shape;354;g183c36b7e0f_0_5"/>
          <p:cNvPicPr preferRelativeResize="0"/>
          <p:nvPr/>
        </p:nvPicPr>
        <p:blipFill rotWithShape="1">
          <a:blip r:embed="rId4">
            <a:alphaModFix/>
          </a:blip>
          <a:srcRect/>
          <a:stretch/>
        </p:blipFill>
        <p:spPr>
          <a:xfrm>
            <a:off x="2009600" y="426175"/>
            <a:ext cx="8172660" cy="522539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3"/>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Invertiendo en formación: </a:t>
            </a:r>
            <a:r>
              <a:rPr lang="en-GB"/>
              <a:t>A través de la formación continua asegurarás que tu equipo obtiene las competencias necesarias para trabajar de forma efectiva y eficiente.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Divulgando información sobre seguridad, privacidad y protección en Internet: </a:t>
            </a:r>
            <a:r>
              <a:rPr lang="en-GB"/>
              <a:t>Tu equipo necesita conocer los protocolos de seguridad básicos mientras navegan en Internet, desarrollando un sentimiento de responsabilidad compartido.</a:t>
            </a: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60" name="Google Shape;360;p33"/>
          <p:cNvSpPr txBox="1">
            <a:spLocks noGrp="1"/>
          </p:cNvSpPr>
          <p:nvPr>
            <p:ph type="body" idx="2"/>
          </p:nvPr>
        </p:nvSpPr>
        <p:spPr>
          <a:xfrm>
            <a:off x="798382" y="761603"/>
            <a:ext cx="1046413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¿Cómo puede un líder digital potenciar las competencias digitales de su equipo?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Promocionando competencias de emprendimiento: </a:t>
            </a:r>
            <a:r>
              <a:rPr lang="en-GB"/>
              <a:t>Las habilidades de emprendimiento permitirán el crecimiento económico y el desarrollo de tu organización, así como el desarrollo profesional de tus empleados.  </a:t>
            </a:r>
            <a:endParaRPr/>
          </a:p>
          <a:p>
            <a:pPr marL="342900" lvl="0" indent="-190500" algn="l" rtl="0">
              <a:lnSpc>
                <a:spcPct val="90000"/>
              </a:lnSpc>
              <a:spcBef>
                <a:spcPts val="0"/>
              </a:spcBef>
              <a:spcAft>
                <a:spcPts val="0"/>
              </a:spcAft>
              <a:buClr>
                <a:schemeClr val="accent2"/>
              </a:buClr>
              <a:buSzPts val="2400"/>
              <a:buNone/>
            </a:pPr>
            <a:endParaRPr/>
          </a:p>
          <a:p>
            <a:pPr marL="342900" lvl="0" indent="-342900" algn="l" rtl="0">
              <a:lnSpc>
                <a:spcPct val="90000"/>
              </a:lnSpc>
              <a:spcBef>
                <a:spcPts val="0"/>
              </a:spcBef>
              <a:spcAft>
                <a:spcPts val="0"/>
              </a:spcAft>
              <a:buClr>
                <a:schemeClr val="accent2"/>
              </a:buClr>
              <a:buSzPts val="2400"/>
              <a:buChar char="•"/>
            </a:pPr>
            <a:r>
              <a:rPr lang="en-GB" b="1">
                <a:solidFill>
                  <a:schemeClr val="accent1"/>
                </a:solidFill>
              </a:rPr>
              <a:t>Invertir en mejorar el acceso a los servicios online</a:t>
            </a:r>
            <a:r>
              <a:rPr lang="en-GB"/>
              <a:t>: la disponibilidad de servicios online aumentará la participación de los empleados, tanto a distancia como en la oficina, al tiempo que incrementa su interés y compromiso con los objetivos de la empresa.</a:t>
            </a: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66" name="Google Shape;366;p3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¿Cómo puede un líder digital potenciar las competencias digitales de su equipo?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6"/>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000"/>
              <a:buNone/>
            </a:pPr>
            <a:r>
              <a:rPr lang="en-GB"/>
              <a:t>“Aunque vayas por el buen camino, te atropellarán si te quedas ahí sentado” </a:t>
            </a:r>
            <a:endParaRPr/>
          </a:p>
        </p:txBody>
      </p:sp>
      <p:sp>
        <p:nvSpPr>
          <p:cNvPr id="372" name="Google Shape;372;p36"/>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Will Rodgers</a:t>
            </a:r>
            <a:endParaRPr sz="2200" b="1" i="1" u="none" strike="noStrike" cap="none">
              <a:solidFill>
                <a:srgbClr val="000000"/>
              </a:solidFill>
              <a:latin typeface="Calibri"/>
              <a:ea typeface="Calibri"/>
              <a:cs typeface="Calibri"/>
              <a:sym typeface="Calibri"/>
            </a:endParaRPr>
          </a:p>
        </p:txBody>
      </p:sp>
      <p:pic>
        <p:nvPicPr>
          <p:cNvPr id="373" name="Google Shape;373;p36" descr="Two people running and biking together"/>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374" name="Google Shape;374;p36"/>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235"/>
                </a:srgbClr>
              </a:gs>
              <a:gs pos="83000">
                <a:srgbClr val="AABC99">
                  <a:alpha val="47450"/>
                </a:srgbClr>
              </a:gs>
              <a:gs pos="100000">
                <a:srgbClr val="AABC99">
                  <a:alpha val="4352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75" name="Google Shape;375;p36"/>
          <p:cNvGrpSpPr/>
          <p:nvPr/>
        </p:nvGrpSpPr>
        <p:grpSpPr>
          <a:xfrm>
            <a:off x="5107779" y="748833"/>
            <a:ext cx="1487826" cy="1083162"/>
            <a:chOff x="3400450" y="986392"/>
            <a:chExt cx="1487826" cy="1083162"/>
          </a:xfrm>
        </p:grpSpPr>
        <p:sp>
          <p:nvSpPr>
            <p:cNvPr id="376" name="Google Shape;376;p36"/>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377" name="Google Shape;377;p36"/>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7"/>
          <p:cNvSpPr txBox="1">
            <a:spLocks noGrp="1"/>
          </p:cNvSpPr>
          <p:nvPr>
            <p:ph type="body" idx="1"/>
          </p:nvPr>
        </p:nvSpPr>
        <p:spPr>
          <a:xfrm>
            <a:off x="798380" y="1946494"/>
            <a:ext cx="10595237" cy="394912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Desarrollar una estrategia: </a:t>
            </a:r>
            <a:r>
              <a:rPr lang="en-GB"/>
              <a:t>Es necesario establecer y planificar unas prioridades y estrategias para llevar a cabo una correcta implementación. Puedes empezar a través  de la definición de objetivos básicos como: cursos de formación en Marketing Digital.</a:t>
            </a: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Involucrar a las personas que llevan más tiempo en el proceso de digitalización: </a:t>
            </a:r>
            <a:r>
              <a:rPr lang="en-GB"/>
              <a:t>Los trabajadores/as que llevan más tiempo en la organización cuentan con avanzada experiencia y son un activo fundamental para la organización. Sin embargo, suelen ser más reacias a aceptar los procesos de transformación digital. </a:t>
            </a:r>
            <a:endParaRPr/>
          </a:p>
        </p:txBody>
      </p:sp>
      <p:sp>
        <p:nvSpPr>
          <p:cNvPr id="383" name="Google Shape;383;p37"/>
          <p:cNvSpPr txBox="1">
            <a:spLocks noGrp="1"/>
          </p:cNvSpPr>
          <p:nvPr>
            <p:ph type="body" idx="2"/>
          </p:nvPr>
        </p:nvSpPr>
        <p:spPr>
          <a:xfrm>
            <a:off x="798380" y="560551"/>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Consejos para Promocionar la Alfabetización Digital en el Tercer Sector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9"/>
          <p:cNvSpPr txBox="1">
            <a:spLocks noGrp="1"/>
          </p:cNvSpPr>
          <p:nvPr>
            <p:ph type="body" idx="1"/>
          </p:nvPr>
        </p:nvSpPr>
        <p:spPr>
          <a:xfrm>
            <a:off x="798380" y="2055136"/>
            <a:ext cx="10595237" cy="384048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Comunicación y participación: </a:t>
            </a:r>
            <a:r>
              <a:rPr lang="en-GB"/>
              <a:t>En este punto, es necesario asegurar que tu equipo y actores clave sean conscientes del proceso que se va a llevar a cabo en tu organización. De esta forma, se pueden evitar malos entendidos en caso de que la comunicación no sea fluida (cambios de correos electrónicos, reconstrucción de la página web, etc.)</a:t>
            </a: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Establece personal de apoyo: </a:t>
            </a:r>
            <a:r>
              <a:rPr lang="en-GB"/>
              <a:t>Pese a impartir formación, será necesario contar con trabajadores que puedan dar apoyo durante el proceso de transformación y que sirvan de mentores para otros compañeros/as.  </a:t>
            </a:r>
            <a:endParaRPr/>
          </a:p>
          <a:p>
            <a:pPr marL="228600" lvl="0" indent="-228600" algn="l" rtl="0">
              <a:lnSpc>
                <a:spcPct val="90000"/>
              </a:lnSpc>
              <a:spcBef>
                <a:spcPts val="1000"/>
              </a:spcBef>
              <a:spcAft>
                <a:spcPts val="0"/>
              </a:spcAft>
              <a:buClr>
                <a:srgbClr val="000000"/>
              </a:buClr>
              <a:buSzPts val="2400"/>
              <a:buNone/>
            </a:pPr>
            <a:endParaRPr/>
          </a:p>
        </p:txBody>
      </p:sp>
      <p:sp>
        <p:nvSpPr>
          <p:cNvPr id="389" name="Google Shape;389;p39"/>
          <p:cNvSpPr txBox="1">
            <a:spLocks noGrp="1"/>
          </p:cNvSpPr>
          <p:nvPr>
            <p:ph type="body" idx="2"/>
          </p:nvPr>
        </p:nvSpPr>
        <p:spPr>
          <a:xfrm>
            <a:off x="798381" y="761603"/>
            <a:ext cx="10595237" cy="7503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Consejos para Promocionar la Alfabetización Digital en el Tercer Sector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Consejos para Promocionar la Alfabetización Digital en el Tercer Sector</a:t>
            </a:r>
            <a:endParaRPr/>
          </a:p>
          <a:p>
            <a:pPr marL="0" lvl="0" indent="0" algn="l" rtl="0">
              <a:lnSpc>
                <a:spcPct val="90000"/>
              </a:lnSpc>
              <a:spcBef>
                <a:spcPts val="0"/>
              </a:spcBef>
              <a:spcAft>
                <a:spcPts val="0"/>
              </a:spcAft>
              <a:buSzPts val="3600"/>
              <a:buNone/>
            </a:pPr>
            <a:r>
              <a:rPr lang="en-GB"/>
              <a:t>                                       </a:t>
            </a:r>
            <a:endParaRPr/>
          </a:p>
          <a:p>
            <a:pPr marL="0" lvl="0" indent="0" algn="l" rtl="0">
              <a:lnSpc>
                <a:spcPct val="90000"/>
              </a:lnSpc>
              <a:spcBef>
                <a:spcPts val="0"/>
              </a:spcBef>
              <a:spcAft>
                <a:spcPts val="0"/>
              </a:spcAft>
              <a:buSzPts val="3600"/>
              <a:buNone/>
            </a:pPr>
            <a:endParaRPr/>
          </a:p>
          <a:p>
            <a:pPr marL="0" lvl="0" indent="0" algn="l" rtl="0">
              <a:lnSpc>
                <a:spcPct val="90000"/>
              </a:lnSpc>
              <a:spcBef>
                <a:spcPts val="0"/>
              </a:spcBef>
              <a:spcAft>
                <a:spcPts val="0"/>
              </a:spcAft>
              <a:buClr>
                <a:srgbClr val="000000"/>
              </a:buClr>
              <a:buSzPts val="3600"/>
              <a:buNone/>
            </a:pPr>
            <a:r>
              <a:rPr lang="en-GB"/>
              <a:t>                      </a:t>
            </a:r>
            <a:endParaRPr/>
          </a:p>
        </p:txBody>
      </p:sp>
      <p:sp>
        <p:nvSpPr>
          <p:cNvPr id="395" name="Google Shape;395;p41"/>
          <p:cNvSpPr txBox="1">
            <a:spLocks noGrp="1"/>
          </p:cNvSpPr>
          <p:nvPr>
            <p:ph type="body" idx="1"/>
          </p:nvPr>
        </p:nvSpPr>
        <p:spPr>
          <a:xfrm>
            <a:off x="798380" y="2046082"/>
            <a:ext cx="10595237" cy="384953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Cultura organizacional: </a:t>
            </a:r>
            <a:r>
              <a:rPr lang="en-GB"/>
              <a:t>Para asegurar el proceso de transformación, debes asegurar que los trabajadores se involucran activamente, a través de la incorporación de tareas que permitan integrar la cultura digital en la empresa.</a:t>
            </a:r>
            <a:endParaRPr/>
          </a:p>
          <a:p>
            <a:pPr marL="342900" lvl="0" indent="-342900" algn="l" rtl="0">
              <a:lnSpc>
                <a:spcPct val="90000"/>
              </a:lnSpc>
              <a:spcBef>
                <a:spcPts val="1000"/>
              </a:spcBef>
              <a:spcAft>
                <a:spcPts val="0"/>
              </a:spcAft>
              <a:buClr>
                <a:schemeClr val="accent2"/>
              </a:buClr>
              <a:buSzPts val="2400"/>
              <a:buFont typeface="Arial"/>
              <a:buChar char="•"/>
            </a:pPr>
            <a:r>
              <a:rPr lang="en-GB"/>
              <a:t>Por ejemplo, puedes invertir en nuevos convenios de colaboración en los que participarán trabajadores y usuarios para analizar las demandas y necesidades de la empresa de forma objetiva.  </a:t>
            </a:r>
            <a:endParaRPr/>
          </a:p>
          <a:p>
            <a:pPr marL="342900" lvl="0" indent="-342900" algn="l" rtl="0">
              <a:lnSpc>
                <a:spcPct val="90000"/>
              </a:lnSpc>
              <a:spcBef>
                <a:spcPts val="1000"/>
              </a:spcBef>
              <a:spcAft>
                <a:spcPts val="0"/>
              </a:spcAft>
              <a:buClr>
                <a:schemeClr val="accent2"/>
              </a:buClr>
              <a:buSzPts val="2400"/>
              <a:buFont typeface="Arial"/>
              <a:buChar char="•"/>
            </a:pPr>
            <a:r>
              <a:rPr lang="en-GB"/>
              <a:t>Por otro lado, es importante analizar el nivel de motivación de tus empleados/as para valorar el grado de participación y hacer un correcto seguimiento de sus propuestas. </a:t>
            </a:r>
            <a:endParaRPr/>
          </a:p>
          <a:p>
            <a:pPr marL="342900" lvl="0" indent="-190500" algn="l" rtl="0">
              <a:lnSpc>
                <a:spcPct val="90000"/>
              </a:lnSpc>
              <a:spcBef>
                <a:spcPts val="1000"/>
              </a:spcBef>
              <a:spcAft>
                <a:spcPts val="0"/>
              </a:spcAft>
              <a:buClr>
                <a:schemeClr val="accent2"/>
              </a:buClr>
              <a:buSzPts val="2400"/>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txBox="1">
            <a:spLocks noGrp="1"/>
          </p:cNvSpPr>
          <p:nvPr>
            <p:ph type="body" idx="1"/>
          </p:nvPr>
        </p:nvSpPr>
        <p:spPr>
          <a:xfrm>
            <a:off x="798380" y="2145671"/>
            <a:ext cx="10595237" cy="313431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Medir el impacto: </a:t>
            </a:r>
            <a:r>
              <a:rPr lang="en-GB"/>
              <a:t>Es necesario medir el grado de aceptación de los cambios para así seguir incorporando pasos necesarios para mejorar tu organización.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b="1">
                <a:solidFill>
                  <a:schemeClr val="accent2"/>
                </a:solidFill>
              </a:rPr>
              <a:t>Evaluar: </a:t>
            </a:r>
            <a:r>
              <a:rPr lang="en-GB"/>
              <a:t>La alfabetización digital también tiene un fuerte carácter preventivo, ya que te permite adaptar las medidas implementadas y rectificarlas, en caso de que no estén dando resultados óptimos o esperados.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01" name="Google Shape;401;p4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Consejos para Promocionar la Alfabetización Digital en el Tercer Sector</a:t>
            </a:r>
            <a:endParaRPr/>
          </a:p>
          <a:p>
            <a:pPr marL="0" lvl="0" indent="0" algn="l" rtl="0">
              <a:lnSpc>
                <a:spcPct val="90000"/>
              </a:lnSpc>
              <a:spcBef>
                <a:spcPts val="0"/>
              </a:spcBef>
              <a:spcAft>
                <a:spcPts val="0"/>
              </a:spcAft>
              <a:buClr>
                <a:srgbClr val="000000"/>
              </a:buClr>
              <a:buSzPts val="36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4"/>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Establecer objetivos difícilmente alcanzables: </a:t>
            </a:r>
            <a:r>
              <a:rPr lang="en-GB"/>
              <a:t>Es crucial tener un plan realista, para lo cual es imprescindible establecer objetivos de manera clara antes de empezar la transformación digital.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Mala interpretación de la digitalización: </a:t>
            </a:r>
            <a:r>
              <a:rPr lang="en-GB"/>
              <a:t>Considera formarte en competencias digitales y procesos de transformación de la cultura empresarial, para así establecer un plan operativo realista y ajustado a tus necesidades.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08" name="Google Shape;408;p4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Errores más Comunes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body" idx="1"/>
          </p:nvPr>
        </p:nvSpPr>
        <p:spPr>
          <a:xfrm>
            <a:off x="798380" y="1565257"/>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Objetivos de aprendizaje:</a:t>
            </a:r>
            <a:endParaRPr/>
          </a:p>
          <a:p>
            <a:pPr marL="0" lvl="0" indent="0" algn="l" rtl="0">
              <a:lnSpc>
                <a:spcPct val="90000"/>
              </a:lnSpc>
              <a:spcBef>
                <a:spcPts val="0"/>
              </a:spcBef>
              <a:spcAft>
                <a:spcPts val="0"/>
              </a:spcAft>
              <a:buClr>
                <a:schemeClr val="accent2"/>
              </a:buClr>
              <a:buSzPts val="2400"/>
              <a:buNone/>
            </a:pPr>
            <a:endParaRPr b="1">
              <a:solidFill>
                <a:schemeClr val="accent2"/>
              </a:solidFill>
            </a:endParaRPr>
          </a:p>
          <a:p>
            <a:pPr marL="342900" lvl="0" indent="-342900" algn="l" rtl="0">
              <a:lnSpc>
                <a:spcPct val="90000"/>
              </a:lnSpc>
              <a:spcBef>
                <a:spcPts val="1000"/>
              </a:spcBef>
              <a:spcAft>
                <a:spcPts val="0"/>
              </a:spcAft>
              <a:buClr>
                <a:schemeClr val="accent2"/>
              </a:buClr>
              <a:buSzPts val="2400"/>
              <a:buFont typeface="Arial"/>
              <a:buChar char="•"/>
            </a:pPr>
            <a:r>
              <a:rPr lang="en-GB"/>
              <a:t>Conocer los aspectos esenciales sobre la alfabetización digital y  su papel en las organizaciones. </a:t>
            </a:r>
            <a:endParaRPr/>
          </a:p>
          <a:p>
            <a:pPr marL="0" lvl="0" indent="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Objetivos de instrucción​:</a:t>
            </a:r>
            <a:endParaRPr/>
          </a:p>
          <a:p>
            <a:pPr marL="0" lvl="0" indent="0" algn="l" rtl="0">
              <a:lnSpc>
                <a:spcPct val="90000"/>
              </a:lnSpc>
              <a:spcBef>
                <a:spcPts val="1000"/>
              </a:spcBef>
              <a:spcAft>
                <a:spcPts val="0"/>
              </a:spcAft>
              <a:buClr>
                <a:schemeClr val="accent2"/>
              </a:buClr>
              <a:buSzPts val="2400"/>
              <a:buNone/>
            </a:pPr>
            <a:endParaRPr b="1">
              <a:solidFill>
                <a:schemeClr val="accent2"/>
              </a:solidFill>
            </a:endParaRPr>
          </a:p>
          <a:p>
            <a:pPr marL="342900" lvl="0" indent="-342900" algn="l" rtl="0">
              <a:lnSpc>
                <a:spcPct val="90000"/>
              </a:lnSpc>
              <a:spcBef>
                <a:spcPts val="1000"/>
              </a:spcBef>
              <a:spcAft>
                <a:spcPts val="0"/>
              </a:spcAft>
              <a:buClr>
                <a:schemeClr val="accent2"/>
              </a:buClr>
              <a:buSzPts val="2400"/>
              <a:buFont typeface="Arial"/>
              <a:buChar char="•"/>
            </a:pPr>
            <a:r>
              <a:rPr lang="en-GB"/>
              <a:t>Identificar definiciones, importancia y los usos de la alfabetización digital.</a:t>
            </a:r>
            <a:endParaRPr/>
          </a:p>
        </p:txBody>
      </p:sp>
      <p:sp>
        <p:nvSpPr>
          <p:cNvPr id="181" name="Google Shape;181;p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Objetivos</a:t>
            </a:r>
            <a:r>
              <a:rPr lang="en-GB" dirty="0"/>
              <a:t> de </a:t>
            </a:r>
            <a:r>
              <a:rPr lang="en-GB" dirty="0" err="1"/>
              <a:t>Aprendizaje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5"/>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Negar la transformación digital: </a:t>
            </a:r>
            <a:r>
              <a:rPr lang="en-GB"/>
              <a:t>Ya es bien conocido que la transformación digital es inevitable. Por ello, invierte el tiempo necesario en identificar nuevas oportunidades hacia una cultura digital ideal para tu organización.</a:t>
            </a: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No preparar a tu equipo: </a:t>
            </a:r>
            <a:r>
              <a:rPr lang="en-GB"/>
              <a:t>La transformación digital es un proceso que impacta a todo tu equipo, incluyendo usuarios e inversores. Invertir tiempo en informar a todas las partes interesadas sobre el cambio digital llevará a mayores éxitos y a una transición más fluida.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15" name="Google Shape;415;p4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Errores más Comunes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6"/>
          <p:cNvSpPr txBox="1">
            <a:spLocks noGrp="1"/>
          </p:cNvSpPr>
          <p:nvPr>
            <p:ph type="body" idx="1"/>
          </p:nvPr>
        </p:nvSpPr>
        <p:spPr>
          <a:xfrm>
            <a:off x="798381" y="1765910"/>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Ignorar la automatización de los procesos internos </a:t>
            </a:r>
            <a:r>
              <a:rPr lang="en-GB"/>
              <a:t>(ver módulo 3): Es fundamental garantizar el éxito de la transformación interna, ya que ello ayudará a aprovechar la inversión en los procesos de transformación orientados a tus usuarios/as finales.</a:t>
            </a: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Entender el proceso de forma no dinámica: </a:t>
            </a:r>
            <a:r>
              <a:rPr lang="en-GB"/>
              <a:t>La digitalización es un proceso contínuo que permite hacer frente a los cambios de forma rápida. </a:t>
            </a:r>
            <a:endParaRPr/>
          </a:p>
          <a:p>
            <a:pPr marL="342900" lvl="0" indent="-342900" algn="l" rtl="0">
              <a:lnSpc>
                <a:spcPct val="90000"/>
              </a:lnSpc>
              <a:spcBef>
                <a:spcPts val="1000"/>
              </a:spcBef>
              <a:spcAft>
                <a:spcPts val="0"/>
              </a:spcAft>
              <a:buClr>
                <a:schemeClr val="accent2"/>
              </a:buClr>
              <a:buSzPts val="2400"/>
              <a:buFont typeface="Arial"/>
              <a:buChar char="•"/>
            </a:pPr>
            <a:r>
              <a:rPr lang="en-GB" b="1">
                <a:solidFill>
                  <a:schemeClr val="accent2"/>
                </a:solidFill>
              </a:rPr>
              <a:t>Ignorar los KPIs (Indicadores Clave de Rendimiento): </a:t>
            </a:r>
            <a:r>
              <a:rPr lang="en-GB"/>
              <a:t>Definir las métricas que vas a analizar para evaluar el proceso y el éxito del proceso de transformación digital. Es aconsejable establecer evaluaciones intermedias, para analizar la consecucción de objetivos a corto, medio y largo plazo. </a:t>
            </a: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22" name="Google Shape;422;p4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Errores más Comunes: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183c36b7e0f_0_13"/>
          <p:cNvSpPr txBox="1">
            <a:spLocks noGrp="1"/>
          </p:cNvSpPr>
          <p:nvPr>
            <p:ph type="body" idx="1"/>
          </p:nvPr>
        </p:nvSpPr>
        <p:spPr>
          <a:xfrm>
            <a:off x="798380" y="1698172"/>
            <a:ext cx="10595100" cy="4197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La pandemia se convirtió en unos de los motores principales para el cambio tecnológico y el desarrollo digital en estos últimos años. En medio de esta, tanto las personas como las empresas se vieron obligadas a adaptarse a nuevas formas de funcionar, y muchas de ellas recurrieron a aplicaciones como Zoom y Google Hangout para mantenerse conectadas digitalmente con sus empleados.</a:t>
            </a:r>
            <a:endParaRPr/>
          </a:p>
          <a:p>
            <a:pPr marL="342900" lvl="0" indent="-190500" algn="l" rtl="0">
              <a:lnSpc>
                <a:spcPct val="90000"/>
              </a:lnSpc>
              <a:spcBef>
                <a:spcPts val="0"/>
              </a:spcBef>
              <a:spcAft>
                <a:spcPts val="0"/>
              </a:spcAft>
              <a:buClr>
                <a:schemeClr val="accent2"/>
              </a:buClr>
              <a:buSzPts val="2400"/>
              <a:buNone/>
            </a:pPr>
            <a:endParaRPr/>
          </a:p>
          <a:p>
            <a:pPr marL="342900" lvl="0" indent="-342900" algn="l" rtl="0">
              <a:lnSpc>
                <a:spcPct val="90000"/>
              </a:lnSpc>
              <a:spcBef>
                <a:spcPts val="0"/>
              </a:spcBef>
              <a:spcAft>
                <a:spcPts val="0"/>
              </a:spcAft>
              <a:buClr>
                <a:schemeClr val="accent2"/>
              </a:buClr>
              <a:buSzPts val="2400"/>
              <a:buChar char="•"/>
            </a:pPr>
            <a:r>
              <a:rPr lang="en-GB"/>
              <a:t>En Remesh se aplicó una nueva política de "Working from Everywhere“ (trabajar en cualquier parte) para que los miembros del equipo pudieran trabajar desde cualquier lugar. Esto ha mantenido al equipo a salvo de la incertidumbre del COVID-19, a la vez que ha aumentado la productividad y reducido los gastos de oficina. </a:t>
            </a: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29" name="Google Shape;429;g183c36b7e0f_0_13"/>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u="sng">
                <a:solidFill>
                  <a:schemeClr val="hlink"/>
                </a:solidFill>
                <a:hlinkClick r:id="rId3"/>
              </a:rPr>
              <a:t>Remesh</a:t>
            </a:r>
            <a:r>
              <a:rPr lang="en-GB"/>
              <a:t> – “Work form Everywhere” - Caso de Éxito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0"/>
          <p:cNvSpPr txBox="1">
            <a:spLocks noGrp="1"/>
          </p:cNvSpPr>
          <p:nvPr>
            <p:ph type="body" idx="1"/>
          </p:nvPr>
        </p:nvSpPr>
        <p:spPr>
          <a:xfrm>
            <a:off x="5278758" y="2930184"/>
            <a:ext cx="6309678" cy="30664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800"/>
              <a:buFont typeface="Arial"/>
              <a:buNone/>
            </a:pPr>
            <a:r>
              <a:rPr lang="en-GB" sz="4800" b="0" i="0" u="none" strike="noStrike" cap="none">
                <a:solidFill>
                  <a:srgbClr val="000000"/>
                </a:solidFill>
                <a:latin typeface="Calibri"/>
                <a:ea typeface="Calibri"/>
                <a:cs typeface="Calibri"/>
                <a:sym typeface="Calibri"/>
              </a:rPr>
              <a:t>Marco de </a:t>
            </a:r>
            <a:r>
              <a:rPr lang="en-GB"/>
              <a:t>C</a:t>
            </a:r>
            <a:r>
              <a:rPr lang="en-GB" sz="4800" b="0" i="0" u="none" strike="noStrike" cap="none">
                <a:solidFill>
                  <a:srgbClr val="000000"/>
                </a:solidFill>
                <a:latin typeface="Calibri"/>
                <a:ea typeface="Calibri"/>
                <a:cs typeface="Calibri"/>
                <a:sym typeface="Calibri"/>
              </a:rPr>
              <a:t>ompetencias </a:t>
            </a:r>
            <a:r>
              <a:rPr lang="en-GB"/>
              <a:t>D</a:t>
            </a:r>
            <a:r>
              <a:rPr lang="en-GB" sz="4800" b="0" i="0" u="none" strike="noStrike" cap="none">
                <a:solidFill>
                  <a:srgbClr val="000000"/>
                </a:solidFill>
                <a:latin typeface="Calibri"/>
                <a:ea typeface="Calibri"/>
                <a:cs typeface="Calibri"/>
                <a:sym typeface="Calibri"/>
              </a:rPr>
              <a:t>igitales</a:t>
            </a:r>
            <a:endParaRPr/>
          </a:p>
          <a:p>
            <a:pPr marL="0" lvl="0" indent="0" algn="l" rtl="0">
              <a:lnSpc>
                <a:spcPct val="90000"/>
              </a:lnSpc>
              <a:spcBef>
                <a:spcPts val="1000"/>
              </a:spcBef>
              <a:spcAft>
                <a:spcPts val="0"/>
              </a:spcAft>
              <a:buClr>
                <a:srgbClr val="000000"/>
              </a:buClr>
              <a:buSzPts val="4800"/>
              <a:buNone/>
            </a:pPr>
            <a:endParaRPr/>
          </a:p>
        </p:txBody>
      </p:sp>
      <p:sp>
        <p:nvSpPr>
          <p:cNvPr id="435" name="Google Shape;435;p50"/>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1"/>
          <p:cNvSpPr txBox="1">
            <a:spLocks noGrp="1"/>
          </p:cNvSpPr>
          <p:nvPr>
            <p:ph type="body" idx="1"/>
          </p:nvPr>
        </p:nvSpPr>
        <p:spPr>
          <a:xfrm>
            <a:off x="798374" y="1698175"/>
            <a:ext cx="10337387" cy="41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a:t>Puedes acceder al marco de competencias digitales a través del siguiente enlace: </a:t>
            </a: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DigiComp 2.0</a:t>
            </a:r>
            <a:endParaRPr/>
          </a:p>
          <a:p>
            <a:pPr marL="228600" marR="0" lvl="0" indent="0" algn="l" rtl="0">
              <a:lnSpc>
                <a:spcPct val="120000"/>
              </a:lnSpc>
              <a:spcBef>
                <a:spcPts val="0"/>
              </a:spcBef>
              <a:spcAft>
                <a:spcPts val="0"/>
              </a:spcAft>
              <a:buSzPts val="2400"/>
              <a:buNone/>
            </a:pPr>
            <a:endParaRPr/>
          </a:p>
          <a:p>
            <a:pPr marL="342900" marR="0" lvl="0" indent="-342900" algn="l" rtl="0">
              <a:lnSpc>
                <a:spcPct val="120000"/>
              </a:lnSpc>
              <a:spcBef>
                <a:spcPts val="0"/>
              </a:spcBef>
              <a:spcAft>
                <a:spcPts val="0"/>
              </a:spcAft>
              <a:buClr>
                <a:srgbClr val="000000"/>
              </a:buClr>
              <a:buSzPts val="2400"/>
              <a:buChar char="•"/>
            </a:pPr>
            <a:r>
              <a:rPr lang="en-GB"/>
              <a:t>Las competencias digitales están identificadas en 5 áreas principales. </a:t>
            </a:r>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42" name="Google Shape;442;p5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Marco de </a:t>
            </a:r>
            <a:r>
              <a:rPr lang="en-GB" dirty="0" err="1"/>
              <a:t>Competencias</a:t>
            </a:r>
            <a:r>
              <a:rPr lang="en-GB" dirty="0"/>
              <a:t> </a:t>
            </a:r>
            <a:r>
              <a:rPr lang="en-GB" dirty="0" err="1"/>
              <a:t>Digitales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8691a1c2e2_0_0"/>
          <p:cNvSpPr txBox="1">
            <a:spLocks noGrp="1"/>
          </p:cNvSpPr>
          <p:nvPr>
            <p:ph type="body" idx="1"/>
          </p:nvPr>
        </p:nvSpPr>
        <p:spPr>
          <a:xfrm>
            <a:off x="2848050" y="5206676"/>
            <a:ext cx="6495900" cy="221849"/>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2000"/>
              </a:spcBef>
              <a:spcAft>
                <a:spcPts val="0"/>
              </a:spcAft>
              <a:buClr>
                <a:schemeClr val="accent2"/>
              </a:buClr>
              <a:buSzPts val="2400"/>
              <a:buFont typeface="Arial"/>
              <a:buNone/>
            </a:pPr>
            <a:r>
              <a:rPr lang="en-GB" sz="1000"/>
              <a:t>Fuente: </a:t>
            </a:r>
            <a:r>
              <a:rPr lang="en-GB" sz="1000" u="sng">
                <a:solidFill>
                  <a:schemeClr val="hlink"/>
                </a:solidFill>
                <a:hlinkClick r:id="rId3"/>
              </a:rPr>
              <a:t>https://www.researchgate.net/figure/The-digital-competence-and-its-areas-own-elaboration-based-on-Redecker-and-Punie-2017_fig1_337089672</a:t>
            </a:r>
            <a:r>
              <a:rPr lang="en-GB" sz="1000"/>
              <a:t> </a:t>
            </a:r>
            <a:endParaRPr sz="1000"/>
          </a:p>
          <a:p>
            <a:pPr marL="342900" lvl="0" indent="-190500" algn="l" rtl="0">
              <a:lnSpc>
                <a:spcPct val="90000"/>
              </a:lnSpc>
              <a:spcBef>
                <a:spcPts val="1000"/>
              </a:spcBef>
              <a:spcAft>
                <a:spcPts val="0"/>
              </a:spcAft>
              <a:buClr>
                <a:schemeClr val="accent2"/>
              </a:buClr>
              <a:buSzPts val="2400"/>
              <a:buFont typeface="Arial"/>
              <a:buNone/>
            </a:pPr>
            <a:endParaRPr sz="1000"/>
          </a:p>
          <a:p>
            <a:pPr marL="228600" lvl="0" indent="-228600" algn="l" rtl="0">
              <a:lnSpc>
                <a:spcPct val="90000"/>
              </a:lnSpc>
              <a:spcBef>
                <a:spcPts val="1000"/>
              </a:spcBef>
              <a:spcAft>
                <a:spcPts val="0"/>
              </a:spcAft>
              <a:buClr>
                <a:srgbClr val="000000"/>
              </a:buClr>
              <a:buSzPts val="2400"/>
              <a:buNone/>
            </a:pPr>
            <a:endParaRPr/>
          </a:p>
        </p:txBody>
      </p:sp>
      <p:pic>
        <p:nvPicPr>
          <p:cNvPr id="449" name="Google Shape;449;g18691a1c2e2_0_0"/>
          <p:cNvPicPr preferRelativeResize="0"/>
          <p:nvPr/>
        </p:nvPicPr>
        <p:blipFill rotWithShape="1">
          <a:blip r:embed="rId4">
            <a:alphaModFix/>
          </a:blip>
          <a:srcRect/>
          <a:stretch/>
        </p:blipFill>
        <p:spPr>
          <a:xfrm>
            <a:off x="3970550" y="586675"/>
            <a:ext cx="4337949" cy="473092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Marco de </a:t>
            </a:r>
            <a:r>
              <a:rPr lang="en-GB" dirty="0" err="1"/>
              <a:t>Competencias</a:t>
            </a:r>
            <a:r>
              <a:rPr lang="en-GB" dirty="0"/>
              <a:t> </a:t>
            </a:r>
            <a:r>
              <a:rPr lang="en-GB" dirty="0" err="1"/>
              <a:t>Digitales</a:t>
            </a:r>
            <a:endParaRPr dirty="0"/>
          </a:p>
        </p:txBody>
      </p:sp>
      <p:grpSp>
        <p:nvGrpSpPr>
          <p:cNvPr id="456" name="Google Shape;456;p52"/>
          <p:cNvGrpSpPr/>
          <p:nvPr/>
        </p:nvGrpSpPr>
        <p:grpSpPr>
          <a:xfrm>
            <a:off x="798638" y="1837853"/>
            <a:ext cx="10862225" cy="3262413"/>
            <a:chOff x="256" y="1516295"/>
            <a:chExt cx="10794391" cy="3045128"/>
          </a:xfrm>
        </p:grpSpPr>
        <p:sp>
          <p:nvSpPr>
            <p:cNvPr id="457" name="Google Shape;457;p52"/>
            <p:cNvSpPr/>
            <p:nvPr/>
          </p:nvSpPr>
          <p:spPr>
            <a:xfrm>
              <a:off x="256" y="1588607"/>
              <a:ext cx="5149461" cy="297281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52"/>
            <p:cNvSpPr txBox="1"/>
            <p:nvPr/>
          </p:nvSpPr>
          <p:spPr>
            <a:xfrm>
              <a:off x="256" y="1516295"/>
              <a:ext cx="5212863" cy="304512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i="0" u="none" strike="noStrike" cap="none">
                  <a:solidFill>
                    <a:schemeClr val="lt1"/>
                  </a:solidFill>
                  <a:latin typeface="Calibri"/>
                  <a:ea typeface="Calibri"/>
                  <a:cs typeface="Calibri"/>
                  <a:sym typeface="Calibri"/>
                </a:rPr>
                <a:t>Información y análisis: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Clr>
                  <a:srgbClr val="FFFFFF"/>
                </a:buClr>
                <a:buSzPts val="2400"/>
                <a:buFont typeface="Calibri"/>
                <a:buNone/>
              </a:pPr>
              <a:r>
                <a:rPr lang="en-GB" sz="2400" b="0" i="0" u="none" strike="noStrike" cap="none">
                  <a:solidFill>
                    <a:srgbClr val="FFFFFF"/>
                  </a:solidFill>
                  <a:latin typeface="Calibri"/>
                  <a:ea typeface="Calibri"/>
                  <a:cs typeface="Calibri"/>
                  <a:sym typeface="Calibri"/>
                </a:rPr>
                <a:t>Articular las necesidades de información; localizar y recuperar datos, organizar información y contenidos digitales; juzgar la </a:t>
              </a:r>
              <a:r>
                <a:rPr lang="en-GB" sz="2400">
                  <a:solidFill>
                    <a:srgbClr val="FFFFFF"/>
                  </a:solidFill>
                  <a:latin typeface="Calibri"/>
                  <a:ea typeface="Calibri"/>
                  <a:cs typeface="Calibri"/>
                  <a:sym typeface="Calibri"/>
                </a:rPr>
                <a:t>fiabilidad </a:t>
              </a:r>
              <a:r>
                <a:rPr lang="en-GB" sz="2400" b="0" i="0" u="none" strike="noStrike" cap="none">
                  <a:solidFill>
                    <a:srgbClr val="FFFFFF"/>
                  </a:solidFill>
                  <a:latin typeface="Calibri"/>
                  <a:ea typeface="Calibri"/>
                  <a:cs typeface="Calibri"/>
                  <a:sym typeface="Calibri"/>
                </a:rPr>
                <a:t>de la fuente y su contenido; almacenar, gestionar y organizar datos, información y contenidos digitales.</a:t>
              </a:r>
              <a:endParaRPr sz="2400" b="0" i="0" u="none" strike="noStrike" cap="none">
                <a:solidFill>
                  <a:schemeClr val="lt1"/>
                </a:solidFill>
                <a:latin typeface="Calibri"/>
                <a:ea typeface="Calibri"/>
                <a:cs typeface="Calibri"/>
                <a:sym typeface="Calibri"/>
              </a:endParaRPr>
            </a:p>
          </p:txBody>
        </p:sp>
        <p:sp>
          <p:nvSpPr>
            <p:cNvPr id="459" name="Google Shape;459;p52"/>
            <p:cNvSpPr/>
            <p:nvPr/>
          </p:nvSpPr>
          <p:spPr>
            <a:xfrm>
              <a:off x="5645186" y="1588607"/>
              <a:ext cx="5149461" cy="297281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2"/>
            <p:cNvSpPr txBox="1"/>
            <p:nvPr/>
          </p:nvSpPr>
          <p:spPr>
            <a:xfrm>
              <a:off x="5645187" y="1787898"/>
              <a:ext cx="5063386" cy="254402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i="0" u="none" strike="noStrike" cap="none">
                  <a:solidFill>
                    <a:schemeClr val="lt1"/>
                  </a:solidFill>
                  <a:latin typeface="Calibri"/>
                  <a:ea typeface="Calibri"/>
                  <a:cs typeface="Calibri"/>
                  <a:sym typeface="Calibri"/>
                </a:rPr>
                <a:t>Comunicación y colaboración: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Interactuar, comunicarse y colaborar a través de las tecnologías digitales siendo conscientes de la diversidad cultural y generacional; participar en la sociedad a través de los servicios digitales públicos y privados y la ciudadanía participativa; gestionar la identidad y la reputación digital.</a:t>
              </a: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dirty="0"/>
              <a:t>Marco de </a:t>
            </a:r>
            <a:r>
              <a:rPr lang="en-GB" dirty="0" err="1"/>
              <a:t>Competencias</a:t>
            </a:r>
            <a:r>
              <a:rPr lang="en-GB" dirty="0"/>
              <a:t> </a:t>
            </a:r>
            <a:r>
              <a:rPr lang="en-GB" dirty="0" err="1"/>
              <a:t>Digitales</a:t>
            </a:r>
            <a:endParaRPr dirty="0"/>
          </a:p>
          <a:p>
            <a:pPr marL="0" lvl="0" indent="0" algn="l" rtl="0">
              <a:lnSpc>
                <a:spcPct val="90000"/>
              </a:lnSpc>
              <a:spcBef>
                <a:spcPts val="0"/>
              </a:spcBef>
              <a:spcAft>
                <a:spcPts val="0"/>
              </a:spcAft>
              <a:buClr>
                <a:srgbClr val="000000"/>
              </a:buClr>
              <a:buSzPts val="3600"/>
              <a:buNone/>
            </a:pPr>
            <a:endParaRPr dirty="0"/>
          </a:p>
        </p:txBody>
      </p:sp>
      <p:grpSp>
        <p:nvGrpSpPr>
          <p:cNvPr id="467" name="Google Shape;467;p53"/>
          <p:cNvGrpSpPr/>
          <p:nvPr/>
        </p:nvGrpSpPr>
        <p:grpSpPr>
          <a:xfrm>
            <a:off x="800173" y="1565257"/>
            <a:ext cx="10791318" cy="3954401"/>
            <a:chOff x="1792" y="1338340"/>
            <a:chExt cx="10791318" cy="3299576"/>
          </a:xfrm>
        </p:grpSpPr>
        <p:sp>
          <p:nvSpPr>
            <p:cNvPr id="468" name="Google Shape;468;p53"/>
            <p:cNvSpPr/>
            <p:nvPr/>
          </p:nvSpPr>
          <p:spPr>
            <a:xfrm>
              <a:off x="1792" y="1338340"/>
              <a:ext cx="5242589" cy="3299576"/>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3"/>
            <p:cNvSpPr txBox="1"/>
            <p:nvPr/>
          </p:nvSpPr>
          <p:spPr>
            <a:xfrm>
              <a:off x="1792" y="1338340"/>
              <a:ext cx="5242589" cy="329957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i="0" u="none" strike="noStrike" cap="none">
                  <a:solidFill>
                    <a:schemeClr val="lt1"/>
                  </a:solidFill>
                  <a:latin typeface="Calibri"/>
                  <a:ea typeface="Calibri"/>
                  <a:cs typeface="Calibri"/>
                  <a:sym typeface="Calibri"/>
                </a:rPr>
                <a:t>Creación de contenido digital: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None/>
              </a:pPr>
              <a:r>
                <a:rPr lang="en-GB" sz="2400" b="0" i="0" u="none" strike="noStrike" cap="none">
                  <a:solidFill>
                    <a:schemeClr val="lt1"/>
                  </a:solidFill>
                  <a:latin typeface="Calibri"/>
                  <a:ea typeface="Calibri"/>
                  <a:cs typeface="Calibri"/>
                  <a:sym typeface="Calibri"/>
                </a:rPr>
                <a:t>Crear y editar contenidos digitales mejorar e integrar la información y los contenidos en un conjunto de conocimientos existentes, comprendiendo al mismo tiempo cómo deben aplicarse los derechos de autor y las licencias; asimismo, conocer las instrucciones necesarias para un sistema informático.. </a:t>
              </a:r>
              <a:endParaRPr sz="2400" b="0" i="0" u="none" strike="noStrike" cap="none">
                <a:solidFill>
                  <a:schemeClr val="lt1"/>
                </a:solidFill>
                <a:latin typeface="Calibri"/>
                <a:ea typeface="Calibri"/>
                <a:cs typeface="Calibri"/>
                <a:sym typeface="Calibri"/>
              </a:endParaRPr>
            </a:p>
          </p:txBody>
        </p:sp>
        <p:sp>
          <p:nvSpPr>
            <p:cNvPr id="470" name="Google Shape;470;p53"/>
            <p:cNvSpPr/>
            <p:nvPr/>
          </p:nvSpPr>
          <p:spPr>
            <a:xfrm>
              <a:off x="5748812" y="1338340"/>
              <a:ext cx="5044298" cy="3299576"/>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53"/>
            <p:cNvSpPr txBox="1"/>
            <p:nvPr/>
          </p:nvSpPr>
          <p:spPr>
            <a:xfrm>
              <a:off x="5748812" y="1338340"/>
              <a:ext cx="5044298" cy="329957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i="0" u="none" strike="noStrike" cap="none">
                  <a:solidFill>
                    <a:schemeClr val="lt1"/>
                  </a:solidFill>
                  <a:latin typeface="Calibri"/>
                  <a:ea typeface="Calibri"/>
                  <a:cs typeface="Calibri"/>
                  <a:sym typeface="Calibri"/>
                </a:rPr>
                <a:t>Seguridad: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Proteger los dispositivos, los contenidos, los datos personales y la privacidad en los entornos digitales; proteger la salud tanto física como mental  y ser conscientes de las tecnologías digitales para el bienestar social y la inclusión social; ser conscientes del impacto medioambiental de las tecnologías digitales y su uso.</a:t>
              </a: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dirty="0"/>
              <a:t>Marco de </a:t>
            </a:r>
            <a:r>
              <a:rPr lang="en-GB" dirty="0" err="1"/>
              <a:t>Competencias</a:t>
            </a:r>
            <a:r>
              <a:rPr lang="en-GB" dirty="0"/>
              <a:t> </a:t>
            </a:r>
            <a:r>
              <a:rPr lang="en-GB" dirty="0" err="1"/>
              <a:t>Digitales</a:t>
            </a:r>
            <a:endParaRPr dirty="0"/>
          </a:p>
          <a:p>
            <a:pPr marL="0" lvl="0" indent="0" algn="l" rtl="0">
              <a:lnSpc>
                <a:spcPct val="90000"/>
              </a:lnSpc>
              <a:spcBef>
                <a:spcPts val="0"/>
              </a:spcBef>
              <a:spcAft>
                <a:spcPts val="0"/>
              </a:spcAft>
              <a:buClr>
                <a:srgbClr val="000000"/>
              </a:buClr>
              <a:buSzPts val="3600"/>
              <a:buNone/>
            </a:pPr>
            <a:endParaRPr dirty="0"/>
          </a:p>
        </p:txBody>
      </p:sp>
      <p:grpSp>
        <p:nvGrpSpPr>
          <p:cNvPr id="478" name="Google Shape;478;p54"/>
          <p:cNvGrpSpPr/>
          <p:nvPr/>
        </p:nvGrpSpPr>
        <p:grpSpPr>
          <a:xfrm>
            <a:off x="3759450" y="2256977"/>
            <a:ext cx="4977144" cy="2824174"/>
            <a:chOff x="2951394" y="334"/>
            <a:chExt cx="4977144" cy="2824174"/>
          </a:xfrm>
        </p:grpSpPr>
        <p:sp>
          <p:nvSpPr>
            <p:cNvPr id="479" name="Google Shape;479;p54"/>
            <p:cNvSpPr/>
            <p:nvPr/>
          </p:nvSpPr>
          <p:spPr>
            <a:xfrm>
              <a:off x="2951457" y="334"/>
              <a:ext cx="4891988" cy="2824174"/>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54"/>
            <p:cNvSpPr txBox="1"/>
            <p:nvPr/>
          </p:nvSpPr>
          <p:spPr>
            <a:xfrm>
              <a:off x="2951394" y="334"/>
              <a:ext cx="4977144" cy="27968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i="0" u="none" strike="noStrike" cap="none">
                  <a:solidFill>
                    <a:schemeClr val="lt1"/>
                  </a:solidFill>
                  <a:latin typeface="Calibri"/>
                  <a:ea typeface="Calibri"/>
                  <a:cs typeface="Calibri"/>
                  <a:sym typeface="Calibri"/>
                </a:rPr>
                <a:t>Resolución de problemas: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4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Identificar necesidades y problemas, resolver problemas conceptuales y situaciones problemáticas en entornos digitales; utilizar herramientas digitales para innovar procesos y productos; mantenerse al día de los avances digitales.</a:t>
              </a: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5"/>
          <p:cNvSpPr txBox="1">
            <a:spLocks noGrp="1"/>
          </p:cNvSpPr>
          <p:nvPr>
            <p:ph type="body" idx="1"/>
          </p:nvPr>
        </p:nvSpPr>
        <p:spPr>
          <a:xfrm>
            <a:off x="798380" y="1698172"/>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u="none" strike="noStrike" cap="none">
                <a:solidFill>
                  <a:srgbClr val="000000"/>
                </a:solidFill>
                <a:latin typeface="Calibri"/>
                <a:ea typeface="Calibri"/>
                <a:cs typeface="Calibri"/>
                <a:sym typeface="Calibri"/>
              </a:rPr>
              <a:t>El marco de competencias digitales está compuesto por 4 niveles</a:t>
            </a:r>
            <a:r>
              <a:rPr lang="en-GB"/>
              <a:t> (básico, intermedio, avanzado y experto)</a:t>
            </a:r>
            <a:r>
              <a:rPr lang="en-GB" b="0" i="0" u="none" strike="noStrike" cap="none">
                <a:solidFill>
                  <a:srgbClr val="000000"/>
                </a:solidFill>
                <a:latin typeface="Calibri"/>
                <a:ea typeface="Calibri"/>
                <a:cs typeface="Calibri"/>
                <a:sym typeface="Calibri"/>
              </a:rPr>
              <a:t>. </a:t>
            </a:r>
            <a:endParaRPr/>
          </a:p>
          <a:p>
            <a:pPr marL="342900" marR="0" lvl="0" indent="-190500" algn="l" rtl="0">
              <a:lnSpc>
                <a:spcPct val="120000"/>
              </a:lnSpc>
              <a:spcBef>
                <a:spcPts val="1000"/>
              </a:spcBef>
              <a:spcAft>
                <a:spcPts val="0"/>
              </a:spcAft>
              <a:buClr>
                <a:srgbClr val="000000"/>
              </a:buClr>
              <a:buSzPts val="2400"/>
              <a:buNone/>
            </a:pPr>
            <a:endParaRPr>
              <a:solidFill>
                <a:srgbClr val="000000"/>
              </a:solidFill>
              <a:latin typeface="Calibri"/>
              <a:ea typeface="Calibri"/>
              <a:cs typeface="Calibri"/>
              <a:sym typeface="Calibri"/>
            </a:endParaRPr>
          </a:p>
          <a:p>
            <a:pPr marL="342900" marR="0" lvl="0" indent="-342900" algn="l" rtl="0">
              <a:lnSpc>
                <a:spcPct val="120000"/>
              </a:lnSpc>
              <a:spcBef>
                <a:spcPts val="1000"/>
              </a:spcBef>
              <a:spcAft>
                <a:spcPts val="0"/>
              </a:spcAft>
              <a:buClr>
                <a:srgbClr val="000000"/>
              </a:buClr>
              <a:buSzPts val="2400"/>
              <a:buChar char="•"/>
            </a:pPr>
            <a:r>
              <a:rPr lang="en-GB" b="0" i="0" u="none" strike="noStrike" cap="none">
                <a:solidFill>
                  <a:srgbClr val="000000"/>
                </a:solidFill>
                <a:latin typeface="Calibri"/>
                <a:ea typeface="Calibri"/>
                <a:cs typeface="Calibri"/>
                <a:sym typeface="Calibri"/>
              </a:rPr>
              <a:t>Cada nivel representa una comprensión y adquisición de las competencias, dependiendo de la complejidad de las mismas. En este módulo trabajaremos el nivel intermedio y avanzado. </a:t>
            </a: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87" name="Google Shape;487;p5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dirty="0"/>
              <a:t>Marco de </a:t>
            </a:r>
            <a:r>
              <a:rPr lang="en-GB" dirty="0" err="1"/>
              <a:t>Competencias</a:t>
            </a:r>
            <a:r>
              <a:rPr lang="en-GB" dirty="0"/>
              <a:t> </a:t>
            </a:r>
            <a:r>
              <a:rPr lang="en-GB" dirty="0" err="1"/>
              <a:t>Digitales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798381" y="1587175"/>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dirty="0" err="1">
                <a:solidFill>
                  <a:schemeClr val="accent2"/>
                </a:solidFill>
              </a:rPr>
              <a:t>Objetivos</a:t>
            </a:r>
            <a:r>
              <a:rPr lang="en-GB" b="1" dirty="0">
                <a:solidFill>
                  <a:schemeClr val="accent2"/>
                </a:solidFill>
              </a:rPr>
              <a:t> de </a:t>
            </a:r>
            <a:r>
              <a:rPr lang="en-GB" b="1" dirty="0" err="1">
                <a:solidFill>
                  <a:schemeClr val="accent2"/>
                </a:solidFill>
              </a:rPr>
              <a:t>aprendizaje</a:t>
            </a:r>
            <a:r>
              <a:rPr lang="en-GB" b="1" dirty="0">
                <a:solidFill>
                  <a:schemeClr val="accent2"/>
                </a:solidFill>
              </a:rPr>
              <a:t>:</a:t>
            </a:r>
            <a:endParaRPr dirty="0"/>
          </a:p>
          <a:p>
            <a:pPr marL="342900" lvl="0" indent="-190500" algn="l" rtl="0">
              <a:lnSpc>
                <a:spcPct val="90000"/>
              </a:lnSpc>
              <a:spcBef>
                <a:spcPts val="1000"/>
              </a:spcBef>
              <a:spcAft>
                <a:spcPts val="0"/>
              </a:spcAft>
              <a:buClr>
                <a:srgbClr val="000000"/>
              </a:buClr>
              <a:buSzPts val="2400"/>
              <a:buNone/>
            </a:pPr>
            <a:endParaRPr b="1" dirty="0">
              <a:solidFill>
                <a:schemeClr val="accent2"/>
              </a:solidFill>
            </a:endParaRPr>
          </a:p>
          <a:p>
            <a:pPr marL="342900" lvl="0" indent="-342900" algn="l" rtl="0">
              <a:lnSpc>
                <a:spcPct val="90000"/>
              </a:lnSpc>
              <a:spcBef>
                <a:spcPts val="1000"/>
              </a:spcBef>
              <a:spcAft>
                <a:spcPts val="0"/>
              </a:spcAft>
              <a:buClr>
                <a:schemeClr val="accent2"/>
              </a:buClr>
              <a:buSzPts val="2400"/>
              <a:buFont typeface="Arial"/>
              <a:buChar char="•"/>
            </a:pPr>
            <a:r>
              <a:rPr lang="en-GB" dirty="0" err="1"/>
              <a:t>Identificar</a:t>
            </a:r>
            <a:r>
              <a:rPr lang="en-GB" dirty="0"/>
              <a:t> </a:t>
            </a:r>
            <a:r>
              <a:rPr lang="en-GB" dirty="0" err="1"/>
              <a:t>los</a:t>
            </a:r>
            <a:r>
              <a:rPr lang="en-GB" dirty="0"/>
              <a:t> </a:t>
            </a:r>
            <a:r>
              <a:rPr lang="en-GB" dirty="0" err="1"/>
              <a:t>desafíos</a:t>
            </a:r>
            <a:r>
              <a:rPr lang="en-GB" dirty="0"/>
              <a:t> y </a:t>
            </a:r>
            <a:r>
              <a:rPr lang="en-GB" dirty="0" err="1"/>
              <a:t>oportunidades</a:t>
            </a:r>
            <a:r>
              <a:rPr lang="en-GB" dirty="0"/>
              <a:t> de la </a:t>
            </a:r>
            <a:r>
              <a:rPr lang="en-GB" dirty="0" err="1"/>
              <a:t>alfabetización</a:t>
            </a:r>
            <a:r>
              <a:rPr lang="en-GB" dirty="0"/>
              <a:t> digital.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err="1"/>
              <a:t>Reconocer</a:t>
            </a:r>
            <a:r>
              <a:rPr lang="en-GB" dirty="0"/>
              <a:t> la </a:t>
            </a:r>
            <a:r>
              <a:rPr lang="en-GB" dirty="0" err="1"/>
              <a:t>diversidad</a:t>
            </a:r>
            <a:r>
              <a:rPr lang="en-GB" dirty="0"/>
              <a:t> de </a:t>
            </a:r>
            <a:r>
              <a:rPr lang="en-GB" dirty="0" err="1"/>
              <a:t>herramientas</a:t>
            </a:r>
            <a:r>
              <a:rPr lang="en-GB" dirty="0"/>
              <a:t> </a:t>
            </a:r>
            <a:r>
              <a:rPr lang="en-GB" dirty="0" err="1"/>
              <a:t>digitales</a:t>
            </a:r>
            <a:r>
              <a:rPr lang="en-GB" dirty="0"/>
              <a:t> y </a:t>
            </a:r>
            <a:r>
              <a:rPr lang="en-GB" dirty="0" err="1"/>
              <a:t>su</a:t>
            </a:r>
            <a:r>
              <a:rPr lang="en-GB" dirty="0"/>
              <a:t> </a:t>
            </a:r>
            <a:r>
              <a:rPr lang="en-GB" dirty="0" err="1"/>
              <a:t>funcionamiento</a:t>
            </a:r>
            <a:r>
              <a:rPr lang="en-GB" dirty="0"/>
              <a:t>.</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a:t>Saber </a:t>
            </a:r>
            <a:r>
              <a:rPr lang="en-GB" dirty="0" err="1"/>
              <a:t>cómo</a:t>
            </a:r>
            <a:r>
              <a:rPr lang="en-GB" dirty="0"/>
              <a:t> </a:t>
            </a:r>
            <a:r>
              <a:rPr lang="en-GB" dirty="0" err="1"/>
              <a:t>desarrollar</a:t>
            </a:r>
            <a:r>
              <a:rPr lang="en-GB" dirty="0"/>
              <a:t> </a:t>
            </a:r>
            <a:r>
              <a:rPr lang="en-GB" dirty="0" err="1"/>
              <a:t>políticas</a:t>
            </a:r>
            <a:r>
              <a:rPr lang="en-GB" dirty="0"/>
              <a:t> de Marketing Digital.</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err="1"/>
              <a:t>Actuar</a:t>
            </a:r>
            <a:r>
              <a:rPr lang="en-GB" dirty="0"/>
              <a:t> </a:t>
            </a:r>
            <a:r>
              <a:rPr lang="en-GB" dirty="0" err="1"/>
              <a:t>como</a:t>
            </a:r>
            <a:r>
              <a:rPr lang="en-GB" dirty="0"/>
              <a:t> </a:t>
            </a:r>
            <a:r>
              <a:rPr lang="en-GB" dirty="0" err="1"/>
              <a:t>líder</a:t>
            </a:r>
            <a:r>
              <a:rPr lang="en-GB" dirty="0"/>
              <a:t> digital para </a:t>
            </a:r>
            <a:r>
              <a:rPr lang="en-GB" dirty="0" err="1"/>
              <a:t>integrar</a:t>
            </a:r>
            <a:r>
              <a:rPr lang="en-GB" dirty="0"/>
              <a:t> </a:t>
            </a:r>
            <a:r>
              <a:rPr lang="en-GB" dirty="0" err="1"/>
              <a:t>una</a:t>
            </a:r>
            <a:r>
              <a:rPr lang="en-GB" dirty="0"/>
              <a:t> ¨Cultura </a:t>
            </a:r>
            <a:r>
              <a:rPr lang="en-GB" dirty="0" err="1"/>
              <a:t>Corporativa</a:t>
            </a:r>
            <a:r>
              <a:rPr lang="en-GB" dirty="0"/>
              <a:t> Digital¨.</a:t>
            </a:r>
            <a:endParaRPr dirty="0"/>
          </a:p>
          <a:p>
            <a:pPr marL="342900" lvl="0" indent="-190500" algn="l" rtl="0">
              <a:lnSpc>
                <a:spcPct val="90000"/>
              </a:lnSpc>
              <a:spcBef>
                <a:spcPts val="1000"/>
              </a:spcBef>
              <a:spcAft>
                <a:spcPts val="0"/>
              </a:spcAft>
              <a:buClr>
                <a:srgbClr val="000000"/>
              </a:buClr>
              <a:buSzPts val="2400"/>
              <a:buFont typeface="Arial"/>
              <a:buNone/>
            </a:pPr>
            <a:endParaRPr b="1" dirty="0">
              <a:solidFill>
                <a:schemeClr val="accent2"/>
              </a:solidFill>
            </a:endParaRPr>
          </a:p>
          <a:p>
            <a:pPr marL="228600" lvl="0" indent="-228600" algn="l" rtl="0">
              <a:lnSpc>
                <a:spcPct val="90000"/>
              </a:lnSpc>
              <a:spcBef>
                <a:spcPts val="1000"/>
              </a:spcBef>
              <a:spcAft>
                <a:spcPts val="0"/>
              </a:spcAft>
              <a:buClr>
                <a:srgbClr val="000000"/>
              </a:buClr>
              <a:buSzPts val="2400"/>
              <a:buNone/>
            </a:pPr>
            <a:endParaRPr dirty="0"/>
          </a:p>
        </p:txBody>
      </p:sp>
      <p:sp>
        <p:nvSpPr>
          <p:cNvPr id="187" name="Google Shape;187;p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dirty="0" err="1"/>
              <a:t>Objetivos</a:t>
            </a:r>
            <a:r>
              <a:rPr lang="en-GB" dirty="0"/>
              <a:t> de </a:t>
            </a:r>
            <a:r>
              <a:rPr lang="en-GB" dirty="0" err="1"/>
              <a:t>Aprendizaje</a:t>
            </a:r>
            <a:endParaRPr dirty="0"/>
          </a:p>
          <a:p>
            <a:pPr marL="0" lvl="0" indent="0" algn="l" rtl="0">
              <a:lnSpc>
                <a:spcPct val="90000"/>
              </a:lnSpc>
              <a:spcBef>
                <a:spcPts val="0"/>
              </a:spcBef>
              <a:spcAft>
                <a:spcPts val="0"/>
              </a:spcAft>
              <a:buClr>
                <a:srgbClr val="000000"/>
              </a:buClr>
              <a:buSzPts val="36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83c36b7e0f_0_24"/>
          <p:cNvSpPr txBox="1">
            <a:spLocks noGrp="1"/>
          </p:cNvSpPr>
          <p:nvPr>
            <p:ph type="body" idx="1"/>
          </p:nvPr>
        </p:nvSpPr>
        <p:spPr>
          <a:xfrm>
            <a:off x="798380" y="1868772"/>
            <a:ext cx="10595100" cy="4197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1000"/>
              </a:spcBef>
              <a:spcAft>
                <a:spcPts val="0"/>
              </a:spcAft>
              <a:buSzPts val="2400"/>
              <a:buNone/>
            </a:pPr>
            <a:r>
              <a:rPr lang="en-GB"/>
              <a:t>Hay varias formas de evaluar la adquisición de competencias digitales: </a:t>
            </a:r>
            <a:endParaRPr/>
          </a:p>
          <a:p>
            <a:pPr marL="914400" lvl="0" indent="-381000" algn="l" rtl="0">
              <a:lnSpc>
                <a:spcPct val="120000"/>
              </a:lnSpc>
              <a:spcBef>
                <a:spcPts val="1000"/>
              </a:spcBef>
              <a:spcAft>
                <a:spcPts val="0"/>
              </a:spcAft>
              <a:buClr>
                <a:srgbClr val="FF0000"/>
              </a:buClr>
              <a:buSzPts val="2400"/>
              <a:buChar char="●"/>
            </a:pPr>
            <a:r>
              <a:rPr lang="en-GB"/>
              <a:t>Autoevaluaciones</a:t>
            </a:r>
            <a:endParaRPr/>
          </a:p>
          <a:p>
            <a:pPr marL="914400" lvl="0" indent="-381000" algn="l" rtl="0">
              <a:lnSpc>
                <a:spcPct val="120000"/>
              </a:lnSpc>
              <a:spcBef>
                <a:spcPts val="1000"/>
              </a:spcBef>
              <a:spcAft>
                <a:spcPts val="0"/>
              </a:spcAft>
              <a:buClr>
                <a:srgbClr val="FF0000"/>
              </a:buClr>
              <a:buSzPts val="2400"/>
              <a:buChar char="●"/>
            </a:pPr>
            <a:r>
              <a:rPr lang="en-GB"/>
              <a:t>Evaluación de conocimientos</a:t>
            </a:r>
            <a:endParaRPr/>
          </a:p>
          <a:p>
            <a:pPr marL="914400" lvl="0" indent="-381000" algn="l" rtl="0">
              <a:lnSpc>
                <a:spcPct val="120000"/>
              </a:lnSpc>
              <a:spcBef>
                <a:spcPts val="1000"/>
              </a:spcBef>
              <a:spcAft>
                <a:spcPts val="0"/>
              </a:spcAft>
              <a:buClr>
                <a:srgbClr val="FF0000"/>
              </a:buClr>
              <a:buSzPts val="2400"/>
              <a:buChar char="●"/>
            </a:pPr>
            <a:r>
              <a:rPr lang="en-GB"/>
              <a:t>Evaluación basada en el rendimiento</a:t>
            </a:r>
            <a:endParaRPr/>
          </a:p>
          <a:p>
            <a:pPr marL="0" marR="0" lvl="0" indent="0" algn="l" rtl="0">
              <a:lnSpc>
                <a:spcPct val="120000"/>
              </a:lnSpc>
              <a:spcBef>
                <a:spcPts val="1000"/>
              </a:spcBef>
              <a:spcAft>
                <a:spcPts val="0"/>
              </a:spcAft>
              <a:buSzPts val="2400"/>
              <a:buNone/>
            </a:pPr>
            <a:r>
              <a:rPr lang="en-GB"/>
              <a:t>Algunos ejemplos: </a:t>
            </a:r>
            <a:r>
              <a:rPr lang="en-GB" u="sng">
                <a:solidFill>
                  <a:schemeClr val="hlink"/>
                </a:solidFill>
                <a:hlinkClick r:id="rId3"/>
              </a:rPr>
              <a:t>Digital Skills Assessment Guidebook</a:t>
            </a:r>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94" name="Google Shape;494;g183c36b7e0f_0_24"/>
          <p:cNvSpPr txBox="1">
            <a:spLocks noGrp="1"/>
          </p:cNvSpPr>
          <p:nvPr>
            <p:ph type="body" idx="2"/>
          </p:nvPr>
        </p:nvSpPr>
        <p:spPr>
          <a:xfrm>
            <a:off x="864369" y="7919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¿En qué nivel se encuentra tu organización?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6"/>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000"/>
              <a:buNone/>
            </a:pPr>
            <a:r>
              <a:rPr lang="en-GB"/>
              <a:t>"No hay secretos para el éxito. Es el resultado de la preparación, el trabajo duro y el aprendizaje del fracaso".</a:t>
            </a:r>
            <a:endParaRPr/>
          </a:p>
        </p:txBody>
      </p:sp>
      <p:sp>
        <p:nvSpPr>
          <p:cNvPr id="500" name="Google Shape;500;p56"/>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Colin Powell</a:t>
            </a:r>
            <a:endParaRPr sz="2200" b="1" i="1" u="none" strike="noStrike" cap="none">
              <a:solidFill>
                <a:srgbClr val="000000"/>
              </a:solidFill>
              <a:latin typeface="Calibri"/>
              <a:ea typeface="Calibri"/>
              <a:cs typeface="Calibri"/>
              <a:sym typeface="Calibri"/>
            </a:endParaRPr>
          </a:p>
        </p:txBody>
      </p:sp>
      <p:pic>
        <p:nvPicPr>
          <p:cNvPr id="501" name="Google Shape;501;p56" descr="Doctors monitoring patient condition on monitors"/>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502" name="Google Shape;502;p56"/>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235"/>
                </a:srgbClr>
              </a:gs>
              <a:gs pos="83000">
                <a:srgbClr val="AABC99">
                  <a:alpha val="47450"/>
                </a:srgbClr>
              </a:gs>
              <a:gs pos="100000">
                <a:srgbClr val="AABC99">
                  <a:alpha val="4352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03" name="Google Shape;503;p56"/>
          <p:cNvGrpSpPr/>
          <p:nvPr/>
        </p:nvGrpSpPr>
        <p:grpSpPr>
          <a:xfrm>
            <a:off x="5107779" y="748833"/>
            <a:ext cx="1487826" cy="1083162"/>
            <a:chOff x="3400450" y="986392"/>
            <a:chExt cx="1487826" cy="1083162"/>
          </a:xfrm>
        </p:grpSpPr>
        <p:sp>
          <p:nvSpPr>
            <p:cNvPr id="504" name="Google Shape;504;p56"/>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05" name="Google Shape;505;p56"/>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7"/>
          <p:cNvSpPr txBox="1">
            <a:spLocks noGrp="1"/>
          </p:cNvSpPr>
          <p:nvPr>
            <p:ph type="body" idx="1"/>
          </p:nvPr>
        </p:nvSpPr>
        <p:spPr>
          <a:xfrm>
            <a:off x="798380" y="2254312"/>
            <a:ext cx="10595237" cy="364130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Graph Literacy App</a:t>
            </a:r>
            <a:r>
              <a:rPr lang="en-GB" b="0" i="0" u="sng" strike="noStrike" cap="none">
                <a:solidFill>
                  <a:srgbClr val="096E6C"/>
                </a:solidFill>
                <a:latin typeface="Calibri"/>
                <a:ea typeface="Calibri"/>
                <a:cs typeface="Calibri"/>
                <a:sym typeface="Calibri"/>
              </a:rPr>
              <a:t> </a:t>
            </a:r>
            <a:endParaRPr/>
          </a:p>
          <a:p>
            <a:pPr marL="285750" marR="0" lvl="0" indent="-133350" algn="l" rtl="0">
              <a:lnSpc>
                <a:spcPct val="120000"/>
              </a:lnSpc>
              <a:spcBef>
                <a:spcPts val="0"/>
              </a:spcBef>
              <a:spcAft>
                <a:spcPts val="0"/>
              </a:spcAft>
              <a:buClr>
                <a:srgbClr val="000000"/>
              </a:buClr>
              <a:buSzPts val="2400"/>
              <a:buNone/>
            </a:pPr>
            <a:endParaRPr b="0" i="0" u="none" strike="noStrike" cap="none">
              <a:solidFill>
                <a:srgbClr val="0070C0"/>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Gapminder Tools</a:t>
            </a:r>
            <a:r>
              <a:rPr lang="en-GB" b="0" i="0" u="sng" strike="noStrike" cap="none">
                <a:solidFill>
                  <a:srgbClr val="096E6C"/>
                </a:solidFill>
                <a:latin typeface="Calibri"/>
                <a:ea typeface="Calibri"/>
                <a:cs typeface="Calibri"/>
                <a:sym typeface="Calibri"/>
              </a:rPr>
              <a:t> </a:t>
            </a:r>
            <a:r>
              <a:rPr lang="en-GB" b="0" i="0" u="none" strike="noStrike" cap="none">
                <a:solidFill>
                  <a:srgbClr val="096E6C"/>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Google Trends</a:t>
            </a:r>
            <a:r>
              <a:rPr lang="en-GB" b="0" i="0" u="sng" strike="noStrike" cap="none">
                <a:solidFill>
                  <a:srgbClr val="096E6C"/>
                </a:solidFill>
                <a:latin typeface="Calibri"/>
                <a:ea typeface="Calibri"/>
                <a:cs typeface="Calibri"/>
                <a:sym typeface="Calibri"/>
              </a:rPr>
              <a:t>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12" name="Google Shape;512;p5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Apps y </a:t>
            </a:r>
            <a:r>
              <a:rPr lang="en-GB" dirty="0" err="1"/>
              <a:t>Herramientas</a:t>
            </a:r>
            <a:r>
              <a:rPr lang="en-GB" dirty="0"/>
              <a:t> para </a:t>
            </a:r>
            <a:r>
              <a:rPr lang="en-GB" dirty="0" err="1"/>
              <a:t>Apoyar</a:t>
            </a:r>
            <a:r>
              <a:rPr lang="en-GB" dirty="0"/>
              <a:t> la </a:t>
            </a:r>
            <a:r>
              <a:rPr lang="en-GB" dirty="0" err="1"/>
              <a:t>Adquisición</a:t>
            </a:r>
            <a:r>
              <a:rPr lang="en-GB" dirty="0"/>
              <a:t> de </a:t>
            </a:r>
            <a:r>
              <a:rPr lang="en-GB" dirty="0" err="1"/>
              <a:t>Competencias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8"/>
          <p:cNvSpPr txBox="1">
            <a:spLocks noGrp="1"/>
          </p:cNvSpPr>
          <p:nvPr>
            <p:ph type="body" idx="1"/>
          </p:nvPr>
        </p:nvSpPr>
        <p:spPr>
          <a:xfrm>
            <a:off x="798381" y="2313808"/>
            <a:ext cx="10595237" cy="4197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Google GIF Maker</a:t>
            </a:r>
            <a:r>
              <a:rPr lang="en-GB" b="0" i="0" u="sng" strike="noStrike" cap="none" dirty="0">
                <a:solidFill>
                  <a:srgbClr val="096E6C"/>
                </a:solidFill>
                <a:latin typeface="Calibri"/>
                <a:ea typeface="Calibri"/>
                <a:cs typeface="Calibri"/>
                <a:sym typeface="Calibri"/>
              </a:rPr>
              <a:t> </a:t>
            </a:r>
            <a:endParaRPr dirty="0"/>
          </a:p>
          <a:p>
            <a:pPr marL="0" marR="0" lvl="0" indent="0" algn="l" rtl="0">
              <a:lnSpc>
                <a:spcPct val="120000"/>
              </a:lnSpc>
              <a:spcBef>
                <a:spcPts val="0"/>
              </a:spcBef>
              <a:spcAft>
                <a:spcPts val="0"/>
              </a:spcAft>
              <a:buClr>
                <a:srgbClr val="000000"/>
              </a:buClr>
              <a:buSzPts val="2400"/>
              <a:buNone/>
            </a:pPr>
            <a:endParaRPr b="0" i="0" u="none" strike="noStrike" cap="none" dirty="0">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Basics Statistics App</a:t>
            </a:r>
            <a:endParaRPr b="0" i="0" u="sng" strike="noStrike" cap="none" dirty="0">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u="none" strike="noStrike" cap="none" dirty="0">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dirty="0">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Tableau Mobile App</a:t>
            </a:r>
            <a:r>
              <a:rPr lang="en-GB" b="0" i="0" u="sng" strike="noStrike" cap="none" dirty="0">
                <a:solidFill>
                  <a:srgbClr val="096E6C"/>
                </a:solidFill>
                <a:latin typeface="Calibri"/>
                <a:ea typeface="Calibri"/>
                <a:cs typeface="Calibri"/>
                <a:sym typeface="Calibri"/>
              </a:rPr>
              <a:t> </a:t>
            </a:r>
            <a:endParaRPr b="0" i="0" u="none" strike="noStrike" cap="none" dirty="0">
              <a:solidFill>
                <a:srgbClr val="096E6C"/>
              </a:solidFill>
              <a:latin typeface="Calibri"/>
              <a:ea typeface="Calibri"/>
              <a:cs typeface="Calibri"/>
              <a:sym typeface="Calibri"/>
            </a:endParaRPr>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19" name="Google Shape;519;p58"/>
          <p:cNvSpPr txBox="1">
            <a:spLocks noGrp="1"/>
          </p:cNvSpPr>
          <p:nvPr>
            <p:ph type="body" idx="2"/>
          </p:nvPr>
        </p:nvSpPr>
        <p:spPr>
          <a:xfrm>
            <a:off x="798381" y="761603"/>
            <a:ext cx="10595237" cy="74127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s-ES" dirty="0"/>
              <a:t>Apps y Herramientas para Apoyar la Adquisición de Competencias</a:t>
            </a:r>
          </a:p>
          <a:p>
            <a:pPr marL="0" lvl="0" indent="0" algn="l" rtl="0">
              <a:lnSpc>
                <a:spcPct val="90000"/>
              </a:lnSpc>
              <a:spcBef>
                <a:spcPts val="0"/>
              </a:spcBef>
              <a:spcAft>
                <a:spcPts val="0"/>
              </a:spcAft>
              <a:buClr>
                <a:srgbClr val="000000"/>
              </a:buClr>
              <a:buSzPts val="36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9"/>
          <p:cNvSpPr txBox="1">
            <a:spLocks noGrp="1"/>
          </p:cNvSpPr>
          <p:nvPr>
            <p:ph type="body" idx="1"/>
          </p:nvPr>
        </p:nvSpPr>
        <p:spPr>
          <a:xfrm>
            <a:off x="798379" y="2090058"/>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Slack</a:t>
            </a:r>
            <a:endParaRPr b="0" i="0" u="sng" strike="noStrike" cap="none">
              <a:solidFill>
                <a:schemeClr val="accent2"/>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Microsoft Teams</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Basecamp</a:t>
            </a:r>
            <a:r>
              <a:rPr lang="en-GB" b="0" i="0" u="none" strike="noStrike" cap="none">
                <a:solidFill>
                  <a:schemeClr val="accent2"/>
                </a:solidFill>
                <a:latin typeface="Calibri"/>
                <a:ea typeface="Calibri"/>
                <a:cs typeface="Calibri"/>
                <a:sym typeface="Calibri"/>
              </a:rPr>
              <a:t> </a:t>
            </a:r>
            <a:endParaRPr b="0" i="0" u="none" strike="noStrike" cap="none">
              <a:solidFill>
                <a:schemeClr val="accent2"/>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None/>
            </a:pPr>
            <a:endParaRPr/>
          </a:p>
        </p:txBody>
      </p:sp>
      <p:sp>
        <p:nvSpPr>
          <p:cNvPr id="526" name="Google Shape;526;p5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s-ES" dirty="0"/>
              <a:t>Apps y Herramientas para Apoyar la Adquisición de Competencias</a:t>
            </a:r>
          </a:p>
          <a:p>
            <a:pPr marL="0" lvl="0" indent="0" algn="l" rtl="0">
              <a:lnSpc>
                <a:spcPct val="90000"/>
              </a:lnSpc>
              <a:spcBef>
                <a:spcPts val="0"/>
              </a:spcBef>
              <a:spcAft>
                <a:spcPts val="0"/>
              </a:spcAft>
              <a:buClr>
                <a:srgbClr val="000000"/>
              </a:buClr>
              <a:buSzPts val="36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0"/>
          <p:cNvSpPr txBox="1">
            <a:spLocks noGrp="1"/>
          </p:cNvSpPr>
          <p:nvPr>
            <p:ph type="body" idx="1"/>
          </p:nvPr>
        </p:nvSpPr>
        <p:spPr>
          <a:xfrm>
            <a:off x="798379" y="2090058"/>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Trello</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Zoom</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Asana</a:t>
            </a:r>
            <a:endParaRPr b="0" i="0" u="none" strike="noStrike" cap="none">
              <a:solidFill>
                <a:schemeClr val="accent2"/>
              </a:solidFill>
              <a:latin typeface="Calibri"/>
              <a:ea typeface="Calibri"/>
              <a:cs typeface="Calibri"/>
              <a:sym typeface="Calibri"/>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33" name="Google Shape;533;p60"/>
          <p:cNvSpPr txBox="1">
            <a:spLocks noGrp="1"/>
          </p:cNvSpPr>
          <p:nvPr>
            <p:ph type="body" idx="2"/>
          </p:nvPr>
        </p:nvSpPr>
        <p:spPr>
          <a:xfrm>
            <a:off x="952289" y="734442"/>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s-ES" dirty="0"/>
              <a:t>Apps y Herramientas para Apoyar la Adquisición de Competencias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183c36b7e0f_0_45"/>
          <p:cNvSpPr txBox="1">
            <a:spLocks noGrp="1"/>
          </p:cNvSpPr>
          <p:nvPr>
            <p:ph type="body" idx="1"/>
          </p:nvPr>
        </p:nvSpPr>
        <p:spPr>
          <a:xfrm>
            <a:off x="715250" y="1789600"/>
            <a:ext cx="6183600" cy="3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000"/>
              </a:spcBef>
              <a:spcAft>
                <a:spcPts val="0"/>
              </a:spcAft>
              <a:buSzPts val="2400"/>
              <a:buNone/>
            </a:pPr>
            <a:r>
              <a:rPr lang="en-GB" u="sng">
                <a:solidFill>
                  <a:srgbClr val="87A66E"/>
                </a:solidFill>
                <a:hlinkClick r:id="rId3">
                  <a:extLst>
                    <a:ext uri="{A12FA001-AC4F-418D-AE19-62706E023703}">
                      <ahyp:hlinkClr xmlns:ahyp="http://schemas.microsoft.com/office/drawing/2018/hyperlinkcolor" val="tx"/>
                    </a:ext>
                  </a:extLst>
                </a:hlinkClick>
              </a:rPr>
              <a:t>Una cultura de colaboración </a:t>
            </a:r>
            <a:r>
              <a:rPr lang="en-GB"/>
              <a:t>te permite maximizar la adquisición de conocimientos, habilidades y competencias a través del intercambio de ideas e información.   </a:t>
            </a:r>
            <a:endParaRPr/>
          </a:p>
          <a:p>
            <a:pPr marL="0" lvl="0" indent="0" algn="l" rtl="0">
              <a:lnSpc>
                <a:spcPct val="90000"/>
              </a:lnSpc>
              <a:spcBef>
                <a:spcPts val="2000"/>
              </a:spcBef>
              <a:spcAft>
                <a:spcPts val="0"/>
              </a:spcAft>
              <a:buSzPts val="2400"/>
              <a:buNone/>
            </a:pPr>
            <a:r>
              <a:rPr lang="en-GB"/>
              <a:t>Un estudio desarrollado por el </a:t>
            </a:r>
            <a:r>
              <a:rPr lang="en-GB" u="sng">
                <a:solidFill>
                  <a:schemeClr val="hlink"/>
                </a:solidFill>
                <a:hlinkClick r:id="rId4"/>
              </a:rPr>
              <a:t>Instituto de Productividad empresarial</a:t>
            </a:r>
            <a:r>
              <a:rPr lang="en-GB"/>
              <a:t> concluyó que las empresas con una cultura colaborativa son cinco veces más productivas que aquellas que no cuentan con esta cultura. </a:t>
            </a: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40" name="Google Shape;540;g183c36b7e0f_0_45"/>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Establecer</a:t>
            </a:r>
            <a:r>
              <a:rPr lang="en-GB" dirty="0"/>
              <a:t> </a:t>
            </a:r>
            <a:r>
              <a:rPr lang="en-GB" dirty="0" err="1"/>
              <a:t>una</a:t>
            </a:r>
            <a:r>
              <a:rPr lang="en-GB" dirty="0"/>
              <a:t> Cultura de </a:t>
            </a:r>
            <a:r>
              <a:rPr lang="en-GB" dirty="0" err="1"/>
              <a:t>Colaboración</a:t>
            </a:r>
            <a:r>
              <a:rPr lang="en-GB" dirty="0"/>
              <a:t>:</a:t>
            </a:r>
            <a:endParaRPr dirty="0"/>
          </a:p>
        </p:txBody>
      </p:sp>
      <p:pic>
        <p:nvPicPr>
          <p:cNvPr id="541" name="Google Shape;541;g183c36b7e0f_0_45"/>
          <p:cNvPicPr preferRelativeResize="0"/>
          <p:nvPr/>
        </p:nvPicPr>
        <p:blipFill rotWithShape="1">
          <a:blip r:embed="rId5">
            <a:alphaModFix/>
          </a:blip>
          <a:srcRect/>
          <a:stretch/>
        </p:blipFill>
        <p:spPr>
          <a:xfrm>
            <a:off x="7275725" y="1983728"/>
            <a:ext cx="4298351" cy="2417822"/>
          </a:xfrm>
          <a:prstGeom prst="rect">
            <a:avLst/>
          </a:prstGeom>
          <a:noFill/>
          <a:ln>
            <a:noFill/>
          </a:ln>
        </p:spPr>
      </p:pic>
      <p:sp>
        <p:nvSpPr>
          <p:cNvPr id="542" name="Google Shape;542;g183c36b7e0f_0_45"/>
          <p:cNvSpPr txBox="1">
            <a:spLocks noGrp="1"/>
          </p:cNvSpPr>
          <p:nvPr>
            <p:ph type="body" idx="1"/>
          </p:nvPr>
        </p:nvSpPr>
        <p:spPr>
          <a:xfrm>
            <a:off x="7200900" y="4518950"/>
            <a:ext cx="4436100" cy="36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accent2"/>
              </a:buClr>
              <a:buSzPts val="2400"/>
              <a:buFont typeface="Arial"/>
              <a:buNone/>
            </a:pPr>
            <a:r>
              <a:rPr lang="en-GB" sz="1000">
                <a:solidFill>
                  <a:srgbClr val="FF0000"/>
                </a:solidFill>
              </a:rPr>
              <a:t>Source: </a:t>
            </a:r>
            <a:r>
              <a:rPr lang="en-GB" sz="1000" u="sng">
                <a:solidFill>
                  <a:schemeClr val="hlink"/>
                </a:solidFill>
                <a:hlinkClick r:id="rId6"/>
              </a:rPr>
              <a:t>https://www.peoplematters.in/site/interstitial?return_to=%2Farticle%2Fculture%2Fdiverse-and-collaborative-culture-is-a-powerful-competitive-advantage-15120</a:t>
            </a:r>
            <a:r>
              <a:rPr lang="en-GB" sz="1000">
                <a:solidFill>
                  <a:srgbClr val="FF0000"/>
                </a:solidFill>
              </a:rPr>
              <a:t> </a:t>
            </a:r>
            <a:endParaRPr sz="1000">
              <a:solidFill>
                <a:srgbClr val="FF0000"/>
              </a:solidFill>
            </a:endParaRPr>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183c36b7e0f_0_51"/>
          <p:cNvSpPr txBox="1">
            <a:spLocks noGrp="1"/>
          </p:cNvSpPr>
          <p:nvPr>
            <p:ph type="body" idx="1"/>
          </p:nvPr>
        </p:nvSpPr>
        <p:spPr>
          <a:xfrm>
            <a:off x="731875" y="1004934"/>
            <a:ext cx="10880400" cy="4834552"/>
          </a:xfrm>
          <a:prstGeom prst="rect">
            <a:avLst/>
          </a:prstGeom>
          <a:noFill/>
          <a:ln>
            <a:noFill/>
          </a:ln>
        </p:spPr>
        <p:txBody>
          <a:bodyPr spcFirstLastPara="1" wrap="square" lIns="91425" tIns="45700" rIns="91425" bIns="45700" anchor="t" anchorCtr="0">
            <a:noAutofit/>
          </a:bodyPr>
          <a:lstStyle/>
          <a:p>
            <a:pPr marL="533400" lvl="0" indent="-457200" algn="l" rtl="0">
              <a:lnSpc>
                <a:spcPct val="90000"/>
              </a:lnSpc>
              <a:spcBef>
                <a:spcPts val="2000"/>
              </a:spcBef>
              <a:spcAft>
                <a:spcPts val="0"/>
              </a:spcAft>
              <a:buClr>
                <a:srgbClr val="556B41"/>
              </a:buClr>
              <a:buSzPts val="2400"/>
              <a:buFont typeface="Arial"/>
              <a:buAutoNum type="arabicPeriod"/>
            </a:pPr>
            <a:r>
              <a:rPr lang="en-GB" b="1">
                <a:solidFill>
                  <a:srgbClr val="556B41"/>
                </a:solidFill>
              </a:rPr>
              <a:t>Comunicar una visión clara:</a:t>
            </a:r>
            <a:r>
              <a:rPr lang="en-GB">
                <a:solidFill>
                  <a:srgbClr val="556B41"/>
                </a:solidFill>
              </a:rPr>
              <a:t> </a:t>
            </a:r>
            <a:r>
              <a:rPr lang="en-GB"/>
              <a:t>Este proceso incluye el establecimiento de una serie de compartamientos y actitudes que serán compartidas con el resto de los compañeros/as. </a:t>
            </a:r>
            <a:endParaRPr/>
          </a:p>
          <a:p>
            <a:pPr marL="533400" lvl="0" indent="-457200" algn="l" rtl="0">
              <a:lnSpc>
                <a:spcPct val="90000"/>
              </a:lnSpc>
              <a:spcBef>
                <a:spcPts val="0"/>
              </a:spcBef>
              <a:spcAft>
                <a:spcPts val="0"/>
              </a:spcAft>
              <a:buClr>
                <a:srgbClr val="556B41"/>
              </a:buClr>
              <a:buSzPts val="2400"/>
              <a:buFont typeface="Arial"/>
              <a:buAutoNum type="arabicPeriod"/>
            </a:pPr>
            <a:r>
              <a:rPr lang="en-GB" b="1">
                <a:solidFill>
                  <a:srgbClr val="556B41"/>
                </a:solidFill>
              </a:rPr>
              <a:t>Desarrollar líderes colaborativos:</a:t>
            </a:r>
            <a:r>
              <a:rPr lang="en-GB">
                <a:solidFill>
                  <a:srgbClr val="556B41"/>
                </a:solidFill>
              </a:rPr>
              <a:t> </a:t>
            </a:r>
            <a:r>
              <a:rPr lang="en-GB"/>
              <a:t>Los líderes con un fuerte compromiso al trabajo en equipo y resolutivos, contribuyen a la creación de la cultura colaborativa.</a:t>
            </a:r>
            <a:endParaRPr/>
          </a:p>
          <a:p>
            <a:pPr marL="533400" lvl="0" indent="-457200" algn="l" rtl="0">
              <a:lnSpc>
                <a:spcPct val="90000"/>
              </a:lnSpc>
              <a:spcBef>
                <a:spcPts val="0"/>
              </a:spcBef>
              <a:spcAft>
                <a:spcPts val="0"/>
              </a:spcAft>
              <a:buClr>
                <a:srgbClr val="556B41"/>
              </a:buClr>
              <a:buSzPts val="2400"/>
              <a:buFont typeface="Arial"/>
              <a:buAutoNum type="arabicPeriod"/>
            </a:pPr>
            <a:r>
              <a:rPr lang="en-GB" b="1">
                <a:solidFill>
                  <a:srgbClr val="556B41"/>
                </a:solidFill>
              </a:rPr>
              <a:t>Crear oportunidades para la colaboración:</a:t>
            </a:r>
            <a:r>
              <a:rPr lang="en-GB">
                <a:solidFill>
                  <a:srgbClr val="556B41"/>
                </a:solidFill>
              </a:rPr>
              <a:t> </a:t>
            </a:r>
            <a:r>
              <a:rPr lang="en-GB"/>
              <a:t>Los proyectos conjuntos de equipo, los grupos de discusión interdisciplinares así como la creación de chats de grupo para el intercambio de información son herramientas útiles para fomentar una cultura de colaboración dentro de una organización.</a:t>
            </a:r>
            <a:endParaRPr/>
          </a:p>
          <a:p>
            <a:pPr marL="533400" lvl="0" indent="-457200" algn="l" rtl="0">
              <a:lnSpc>
                <a:spcPct val="90000"/>
              </a:lnSpc>
              <a:spcBef>
                <a:spcPts val="0"/>
              </a:spcBef>
              <a:spcAft>
                <a:spcPts val="0"/>
              </a:spcAft>
              <a:buClr>
                <a:srgbClr val="556B41"/>
              </a:buClr>
              <a:buSzPts val="2400"/>
              <a:buFont typeface="Arial"/>
              <a:buAutoNum type="arabicPeriod"/>
            </a:pPr>
            <a:r>
              <a:rPr lang="en-GB" b="1">
                <a:solidFill>
                  <a:srgbClr val="556B41"/>
                </a:solidFill>
              </a:rPr>
              <a:t>Aprovechar las herramientas  de colaboración social:</a:t>
            </a:r>
            <a:r>
              <a:rPr lang="en-GB" b="1"/>
              <a:t> </a:t>
            </a:r>
            <a:r>
              <a:rPr lang="en-GB"/>
              <a:t>Las redes de comunicación internas y aquellas basadadas en la ¨nube¨ son una herramienta principal para favorecer la colaboración. </a:t>
            </a: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49" name="Google Shape;549;g183c36b7e0f_0_51"/>
          <p:cNvSpPr txBox="1">
            <a:spLocks noGrp="1"/>
          </p:cNvSpPr>
          <p:nvPr>
            <p:ph type="body" idx="2"/>
          </p:nvPr>
        </p:nvSpPr>
        <p:spPr>
          <a:xfrm>
            <a:off x="798450" y="472307"/>
            <a:ext cx="10595100" cy="5326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¿Cómo podría establecer una cultura de colaboración?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Herramientas</a:t>
            </a:r>
            <a:r>
              <a:rPr lang="en-GB" dirty="0"/>
              <a:t> online para la </a:t>
            </a:r>
            <a:r>
              <a:rPr lang="en-GB" dirty="0" err="1"/>
              <a:t>Creación</a:t>
            </a:r>
            <a:r>
              <a:rPr lang="en-GB" dirty="0"/>
              <a:t> de </a:t>
            </a:r>
            <a:r>
              <a:rPr lang="en-GB" dirty="0" err="1"/>
              <a:t>Contenido</a:t>
            </a:r>
            <a:endParaRPr dirty="0"/>
          </a:p>
        </p:txBody>
      </p:sp>
      <p:grpSp>
        <p:nvGrpSpPr>
          <p:cNvPr id="556" name="Google Shape;556;p61"/>
          <p:cNvGrpSpPr/>
          <p:nvPr/>
        </p:nvGrpSpPr>
        <p:grpSpPr>
          <a:xfrm>
            <a:off x="849888" y="2107235"/>
            <a:ext cx="10132988" cy="3063461"/>
            <a:chOff x="231124" y="849"/>
            <a:chExt cx="10132988" cy="3063461"/>
          </a:xfrm>
        </p:grpSpPr>
        <p:sp>
          <p:nvSpPr>
            <p:cNvPr id="557" name="Google Shape;557;p61"/>
            <p:cNvSpPr/>
            <p:nvPr/>
          </p:nvSpPr>
          <p:spPr>
            <a:xfrm>
              <a:off x="231124"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61"/>
            <p:cNvSpPr txBox="1"/>
            <p:nvPr/>
          </p:nvSpPr>
          <p:spPr>
            <a:xfrm>
              <a:off x="231124"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GIPHY</a:t>
              </a:r>
              <a:endParaRPr sz="1400" b="0" i="0" u="none" strike="noStrike" cap="none">
                <a:solidFill>
                  <a:srgbClr val="000000"/>
                </a:solidFill>
                <a:latin typeface="Arial"/>
                <a:ea typeface="Arial"/>
                <a:cs typeface="Arial"/>
                <a:sym typeface="Arial"/>
              </a:endParaRPr>
            </a:p>
          </p:txBody>
        </p:sp>
        <p:sp>
          <p:nvSpPr>
            <p:cNvPr id="559" name="Google Shape;559;p61"/>
            <p:cNvSpPr/>
            <p:nvPr/>
          </p:nvSpPr>
          <p:spPr>
            <a:xfrm>
              <a:off x="2823284"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61"/>
            <p:cNvSpPr txBox="1"/>
            <p:nvPr/>
          </p:nvSpPr>
          <p:spPr>
            <a:xfrm>
              <a:off x="2823284"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SurveyMonkey</a:t>
              </a:r>
              <a:endParaRPr sz="1400" b="0" i="0" u="none" strike="noStrike" cap="none">
                <a:solidFill>
                  <a:srgbClr val="000000"/>
                </a:solidFill>
                <a:latin typeface="Arial"/>
                <a:ea typeface="Arial"/>
                <a:cs typeface="Arial"/>
                <a:sym typeface="Arial"/>
              </a:endParaRPr>
            </a:p>
          </p:txBody>
        </p:sp>
        <p:sp>
          <p:nvSpPr>
            <p:cNvPr id="561" name="Google Shape;561;p61"/>
            <p:cNvSpPr/>
            <p:nvPr/>
          </p:nvSpPr>
          <p:spPr>
            <a:xfrm>
              <a:off x="5415443"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61"/>
            <p:cNvSpPr txBox="1"/>
            <p:nvPr/>
          </p:nvSpPr>
          <p:spPr>
            <a:xfrm>
              <a:off x="5415443"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Snappa</a:t>
              </a:r>
              <a:endParaRPr sz="1400" b="0" i="0" u="none" strike="noStrike" cap="none">
                <a:solidFill>
                  <a:srgbClr val="000000"/>
                </a:solidFill>
                <a:latin typeface="Arial"/>
                <a:ea typeface="Arial"/>
                <a:cs typeface="Arial"/>
                <a:sym typeface="Arial"/>
              </a:endParaRPr>
            </a:p>
          </p:txBody>
        </p:sp>
        <p:sp>
          <p:nvSpPr>
            <p:cNvPr id="563" name="Google Shape;563;p61"/>
            <p:cNvSpPr/>
            <p:nvPr/>
          </p:nvSpPr>
          <p:spPr>
            <a:xfrm>
              <a:off x="8007603"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61"/>
            <p:cNvSpPr txBox="1"/>
            <p:nvPr/>
          </p:nvSpPr>
          <p:spPr>
            <a:xfrm>
              <a:off x="8007603"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Wideo</a:t>
              </a:r>
              <a:endParaRPr sz="1400" b="0" i="0" u="none" strike="noStrike" cap="none">
                <a:solidFill>
                  <a:srgbClr val="000000"/>
                </a:solidFill>
                <a:latin typeface="Arial"/>
                <a:ea typeface="Arial"/>
                <a:cs typeface="Arial"/>
                <a:sym typeface="Arial"/>
              </a:endParaRPr>
            </a:p>
          </p:txBody>
        </p:sp>
        <p:sp>
          <p:nvSpPr>
            <p:cNvPr id="565" name="Google Shape;565;p61"/>
            <p:cNvSpPr/>
            <p:nvPr/>
          </p:nvSpPr>
          <p:spPr>
            <a:xfrm>
              <a:off x="2823284" y="1650405"/>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61"/>
            <p:cNvSpPr txBox="1"/>
            <p:nvPr/>
          </p:nvSpPr>
          <p:spPr>
            <a:xfrm>
              <a:off x="2823284" y="1650405"/>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Venngage</a:t>
              </a:r>
              <a:endParaRPr sz="1400" b="0" i="0" u="none" strike="noStrike" cap="none">
                <a:solidFill>
                  <a:srgbClr val="000000"/>
                </a:solidFill>
                <a:latin typeface="Arial"/>
                <a:ea typeface="Arial"/>
                <a:cs typeface="Arial"/>
                <a:sym typeface="Arial"/>
              </a:endParaRPr>
            </a:p>
          </p:txBody>
        </p:sp>
        <p:sp>
          <p:nvSpPr>
            <p:cNvPr id="567" name="Google Shape;567;p61"/>
            <p:cNvSpPr/>
            <p:nvPr/>
          </p:nvSpPr>
          <p:spPr>
            <a:xfrm>
              <a:off x="5415443" y="1650405"/>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61"/>
            <p:cNvSpPr txBox="1"/>
            <p:nvPr/>
          </p:nvSpPr>
          <p:spPr>
            <a:xfrm>
              <a:off x="5415443" y="1650405"/>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Meme Generator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dirty="0" err="1"/>
              <a:t>Herramientas</a:t>
            </a:r>
            <a:r>
              <a:rPr lang="en-GB" dirty="0"/>
              <a:t> online para la </a:t>
            </a:r>
            <a:r>
              <a:rPr lang="en-GB" dirty="0" err="1"/>
              <a:t>Creación</a:t>
            </a:r>
            <a:r>
              <a:rPr lang="en-GB" dirty="0"/>
              <a:t> de </a:t>
            </a:r>
            <a:r>
              <a:rPr lang="en-GB" dirty="0" err="1"/>
              <a:t>Contenido</a:t>
            </a:r>
            <a:endParaRPr dirty="0"/>
          </a:p>
          <a:p>
            <a:pPr marL="0" lvl="0" indent="0" algn="l" rtl="0">
              <a:lnSpc>
                <a:spcPct val="90000"/>
              </a:lnSpc>
              <a:spcBef>
                <a:spcPts val="0"/>
              </a:spcBef>
              <a:spcAft>
                <a:spcPts val="0"/>
              </a:spcAft>
              <a:buClr>
                <a:srgbClr val="000000"/>
              </a:buClr>
              <a:buSzPts val="3600"/>
              <a:buNone/>
            </a:pPr>
            <a:endParaRPr dirty="0"/>
          </a:p>
        </p:txBody>
      </p:sp>
      <p:grpSp>
        <p:nvGrpSpPr>
          <p:cNvPr id="575" name="Google Shape;575;p62"/>
          <p:cNvGrpSpPr/>
          <p:nvPr/>
        </p:nvGrpSpPr>
        <p:grpSpPr>
          <a:xfrm>
            <a:off x="866573" y="2171734"/>
            <a:ext cx="10099619" cy="3053373"/>
            <a:chOff x="247808" y="34"/>
            <a:chExt cx="10099619" cy="3053373"/>
          </a:xfrm>
        </p:grpSpPr>
        <p:sp>
          <p:nvSpPr>
            <p:cNvPr id="576" name="Google Shape;576;p62"/>
            <p:cNvSpPr/>
            <p:nvPr/>
          </p:nvSpPr>
          <p:spPr>
            <a:xfrm>
              <a:off x="247808"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62"/>
            <p:cNvSpPr txBox="1"/>
            <p:nvPr/>
          </p:nvSpPr>
          <p:spPr>
            <a:xfrm>
              <a:off x="247808"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GameFroot</a:t>
              </a:r>
              <a:endParaRPr sz="2400" b="0" i="0" u="none" strike="noStrike" cap="none">
                <a:solidFill>
                  <a:schemeClr val="lt1"/>
                </a:solidFill>
                <a:latin typeface="Calibri"/>
                <a:ea typeface="Calibri"/>
                <a:cs typeface="Calibri"/>
                <a:sym typeface="Calibri"/>
              </a:endParaRPr>
            </a:p>
          </p:txBody>
        </p:sp>
        <p:sp>
          <p:nvSpPr>
            <p:cNvPr id="578" name="Google Shape;578;p62"/>
            <p:cNvSpPr/>
            <p:nvPr/>
          </p:nvSpPr>
          <p:spPr>
            <a:xfrm>
              <a:off x="2831432"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62"/>
            <p:cNvSpPr txBox="1"/>
            <p:nvPr/>
          </p:nvSpPr>
          <p:spPr>
            <a:xfrm>
              <a:off x="2831432"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NoNotes</a:t>
              </a:r>
              <a:endParaRPr sz="2400" b="0" i="0" u="none" strike="noStrike" cap="none">
                <a:solidFill>
                  <a:schemeClr val="lt1"/>
                </a:solidFill>
                <a:latin typeface="Calibri"/>
                <a:ea typeface="Calibri"/>
                <a:cs typeface="Calibri"/>
                <a:sym typeface="Calibri"/>
              </a:endParaRPr>
            </a:p>
          </p:txBody>
        </p:sp>
        <p:sp>
          <p:nvSpPr>
            <p:cNvPr id="580" name="Google Shape;580;p62"/>
            <p:cNvSpPr/>
            <p:nvPr/>
          </p:nvSpPr>
          <p:spPr>
            <a:xfrm>
              <a:off x="5415055"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62"/>
            <p:cNvSpPr txBox="1"/>
            <p:nvPr/>
          </p:nvSpPr>
          <p:spPr>
            <a:xfrm>
              <a:off x="5415055"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Checklist</a:t>
              </a:r>
              <a:endParaRPr sz="1400" b="0" i="0" u="none" strike="noStrike" cap="none">
                <a:solidFill>
                  <a:srgbClr val="000000"/>
                </a:solidFill>
                <a:latin typeface="Arial"/>
                <a:ea typeface="Arial"/>
                <a:cs typeface="Arial"/>
                <a:sym typeface="Arial"/>
              </a:endParaRPr>
            </a:p>
          </p:txBody>
        </p:sp>
        <p:sp>
          <p:nvSpPr>
            <p:cNvPr id="582" name="Google Shape;582;p62"/>
            <p:cNvSpPr/>
            <p:nvPr/>
          </p:nvSpPr>
          <p:spPr>
            <a:xfrm>
              <a:off x="7998679"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62"/>
            <p:cNvSpPr txBox="1"/>
            <p:nvPr/>
          </p:nvSpPr>
          <p:spPr>
            <a:xfrm>
              <a:off x="7998679"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Designspiration</a:t>
              </a:r>
              <a:endParaRPr sz="2400" b="0" i="0" u="none" strike="noStrike" cap="none">
                <a:solidFill>
                  <a:schemeClr val="lt1"/>
                </a:solidFill>
                <a:latin typeface="Calibri"/>
                <a:ea typeface="Calibri"/>
                <a:cs typeface="Calibri"/>
                <a:sym typeface="Calibri"/>
              </a:endParaRPr>
            </a:p>
          </p:txBody>
        </p:sp>
        <p:sp>
          <p:nvSpPr>
            <p:cNvPr id="584" name="Google Shape;584;p62"/>
            <p:cNvSpPr/>
            <p:nvPr/>
          </p:nvSpPr>
          <p:spPr>
            <a:xfrm>
              <a:off x="2831432" y="1644158"/>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62"/>
            <p:cNvSpPr txBox="1"/>
            <p:nvPr/>
          </p:nvSpPr>
          <p:spPr>
            <a:xfrm>
              <a:off x="2831432" y="1644158"/>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PhraseGenerator</a:t>
              </a:r>
              <a:endParaRPr sz="2400" b="0" i="0" u="none" strike="noStrike" cap="none">
                <a:solidFill>
                  <a:schemeClr val="lt1"/>
                </a:solidFill>
                <a:latin typeface="Calibri"/>
                <a:ea typeface="Calibri"/>
                <a:cs typeface="Calibri"/>
                <a:sym typeface="Calibri"/>
              </a:endParaRPr>
            </a:p>
          </p:txBody>
        </p:sp>
        <p:sp>
          <p:nvSpPr>
            <p:cNvPr id="586" name="Google Shape;586;p62"/>
            <p:cNvSpPr/>
            <p:nvPr/>
          </p:nvSpPr>
          <p:spPr>
            <a:xfrm>
              <a:off x="5415055" y="1644158"/>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62"/>
            <p:cNvSpPr txBox="1"/>
            <p:nvPr/>
          </p:nvSpPr>
          <p:spPr>
            <a:xfrm>
              <a:off x="5415055" y="1644158"/>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ThingLink </a:t>
              </a:r>
              <a:endParaRPr sz="1400" b="0" i="0" u="none" strike="noStrike" cap="none">
                <a:solidFill>
                  <a:srgbClr val="000000"/>
                </a:solidFill>
                <a:latin typeface="Arial"/>
                <a:ea typeface="Arial"/>
                <a:cs typeface="Arial"/>
                <a:sym typeface="Arial"/>
              </a:endParaRPr>
            </a:p>
          </p:txBody>
        </p:sp>
      </p:grpSp>
      <p:sp>
        <p:nvSpPr>
          <p:cNvPr id="588" name="Google Shape;588;p62"/>
          <p:cNvSpPr txBox="1"/>
          <p:nvPr/>
        </p:nvSpPr>
        <p:spPr>
          <a:xfrm>
            <a:off x="3049361" y="5472696"/>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Link to </a:t>
            </a:r>
            <a:r>
              <a:rPr lang="en-GB" sz="1800"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b="0" i="0" u="none" strike="noStrike" cap="none">
              <a:solidFill>
                <a:srgbClr val="096E6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Char char="•"/>
            </a:pPr>
            <a:r>
              <a:rPr lang="en-GB"/>
              <a:t>Analizar el grado de ¨Alfabetización Digital¨ en una organización y los pasos a seguir para la implementación de mejoras. </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rgbClr val="000000"/>
              </a:buClr>
              <a:buSzPts val="2400"/>
              <a:buChar char="•"/>
            </a:pPr>
            <a:r>
              <a:rPr lang="en-GB"/>
              <a:t>Conocer el Marco Europeo de Referencia sobre las Competencias Digitales</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rgbClr val="000000"/>
              </a:buClr>
              <a:buSzPts val="2400"/>
              <a:buChar char="•"/>
            </a:pPr>
            <a:r>
              <a:rPr lang="en-GB"/>
              <a:t>Desarrollar dichas Competencias Digitales</a:t>
            </a:r>
            <a:endParaRPr/>
          </a:p>
          <a:p>
            <a:pPr marL="0" lvl="0" indent="0" algn="l" rtl="0">
              <a:lnSpc>
                <a:spcPct val="90000"/>
              </a:lnSpc>
              <a:spcBef>
                <a:spcPts val="1000"/>
              </a:spcBef>
              <a:spcAft>
                <a:spcPts val="0"/>
              </a:spcAft>
              <a:buClr>
                <a:srgbClr val="000000"/>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193" name="Google Shape;193;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Aptitudes</a:t>
            </a:r>
            <a:endParaRPr/>
          </a:p>
          <a:p>
            <a:pPr marL="0" lvl="0" indent="0" algn="l" rtl="0">
              <a:lnSpc>
                <a:spcPct val="90000"/>
              </a:lnSpc>
              <a:spcBef>
                <a:spcPts val="1000"/>
              </a:spcBef>
              <a:spcAft>
                <a:spcPts val="0"/>
              </a:spcAft>
              <a:buClr>
                <a:srgbClr val="000000"/>
              </a:buClr>
              <a:buSzPts val="36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183c36b7e0f_0_30"/>
          <p:cNvSpPr txBox="1">
            <a:spLocks noGrp="1"/>
          </p:cNvSpPr>
          <p:nvPr>
            <p:ph type="body" idx="1"/>
          </p:nvPr>
        </p:nvSpPr>
        <p:spPr>
          <a:xfrm>
            <a:off x="798380" y="1698172"/>
            <a:ext cx="10595100" cy="1425274"/>
          </a:xfrm>
          <a:prstGeom prst="rect">
            <a:avLst/>
          </a:prstGeom>
          <a:noFill/>
          <a:ln>
            <a:noFill/>
          </a:ln>
        </p:spPr>
        <p:txBody>
          <a:bodyPr spcFirstLastPara="1" wrap="square" lIns="91425" tIns="45700" rIns="91425" bIns="45700" anchor="t" anchorCtr="0">
            <a:noAutofit/>
          </a:bodyPr>
          <a:lstStyle/>
          <a:p>
            <a:pPr marL="419100" marR="0" lvl="0" indent="-342900" algn="l" rtl="0">
              <a:lnSpc>
                <a:spcPct val="120000"/>
              </a:lnSpc>
              <a:spcBef>
                <a:spcPts val="0"/>
              </a:spcBef>
              <a:spcAft>
                <a:spcPts val="0"/>
              </a:spcAft>
              <a:buClr>
                <a:schemeClr val="hlink"/>
              </a:buClr>
              <a:buSzPts val="2400"/>
              <a:buFont typeface="Arial"/>
              <a:buChar char="•"/>
            </a:pPr>
            <a:r>
              <a:rPr lang="en-GB" u="sng">
                <a:solidFill>
                  <a:schemeClr val="hlink"/>
                </a:solidFill>
                <a:hlinkClick r:id="rId3"/>
              </a:rPr>
              <a:t>La creación de contenidos </a:t>
            </a:r>
            <a:r>
              <a:rPr lang="en-GB"/>
              <a:t>es la base para el Marketing Digital, y como resultado, las empresas y las organizaciones utilizan una diversidad de herramientas para la creación de contenido y conectar con su audiencia. </a:t>
            </a:r>
            <a:endParaRPr/>
          </a:p>
          <a:p>
            <a:pPr marL="76200" marR="0" lvl="0" indent="0" algn="l" rtl="0">
              <a:lnSpc>
                <a:spcPct val="120000"/>
              </a:lnSpc>
              <a:spcBef>
                <a:spcPts val="0"/>
              </a:spcBef>
              <a:spcAft>
                <a:spcPts val="0"/>
              </a:spcAft>
              <a:buClr>
                <a:srgbClr val="000000"/>
              </a:buClr>
              <a:buSzPts val="2400"/>
              <a:buNone/>
            </a:pPr>
            <a:endParaRPr>
              <a:solidFill>
                <a:srgbClr val="FF0000"/>
              </a:solidFill>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95" name="Google Shape;595;g183c36b7e0f_0_30"/>
          <p:cNvSpPr txBox="1">
            <a:spLocks noGrp="1"/>
          </p:cNvSpPr>
          <p:nvPr>
            <p:ph type="body" idx="2"/>
          </p:nvPr>
        </p:nvSpPr>
        <p:spPr>
          <a:xfrm>
            <a:off x="798381" y="761603"/>
            <a:ext cx="10595100" cy="5783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¿Cuál es la importancia de la creación de contenido?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g183c36b7e0f_0_36"/>
          <p:cNvPicPr preferRelativeResize="0"/>
          <p:nvPr/>
        </p:nvPicPr>
        <p:blipFill rotWithShape="1">
          <a:blip r:embed="rId3">
            <a:alphaModFix/>
          </a:blip>
          <a:srcRect/>
          <a:stretch/>
        </p:blipFill>
        <p:spPr>
          <a:xfrm>
            <a:off x="2009425" y="626225"/>
            <a:ext cx="8173150" cy="4400925"/>
          </a:xfrm>
          <a:prstGeom prst="rect">
            <a:avLst/>
          </a:prstGeom>
          <a:noFill/>
          <a:ln>
            <a:noFill/>
          </a:ln>
        </p:spPr>
      </p:pic>
      <p:sp>
        <p:nvSpPr>
          <p:cNvPr id="602" name="Google Shape;602;g183c36b7e0f_0_36"/>
          <p:cNvSpPr txBox="1">
            <a:spLocks noGrp="1"/>
          </p:cNvSpPr>
          <p:nvPr>
            <p:ph type="body" idx="1"/>
          </p:nvPr>
        </p:nvSpPr>
        <p:spPr>
          <a:xfrm>
            <a:off x="1943075" y="5091650"/>
            <a:ext cx="8239500" cy="803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2400"/>
              <a:buNone/>
            </a:pPr>
            <a:r>
              <a:rPr lang="en-GB" sz="1000">
                <a:solidFill>
                  <a:srgbClr val="FF0000"/>
                </a:solidFill>
              </a:rPr>
              <a:t>Source: </a:t>
            </a:r>
            <a:r>
              <a:rPr lang="en-GB" sz="1000" u="sng">
                <a:solidFill>
                  <a:schemeClr val="hlink"/>
                </a:solidFill>
                <a:hlinkClick r:id="rId4"/>
              </a:rPr>
              <a:t>https://blog.hubspot.com/marketing/content-creation</a:t>
            </a:r>
            <a:r>
              <a:rPr lang="en-GB" sz="1000">
                <a:solidFill>
                  <a:srgbClr val="FF0000"/>
                </a:solidFill>
              </a:rPr>
              <a:t>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VPN Software (Red virtual privada)</a:t>
            </a:r>
            <a:endParaRPr/>
          </a:p>
        </p:txBody>
      </p:sp>
      <p:grpSp>
        <p:nvGrpSpPr>
          <p:cNvPr id="609" name="Google Shape;609;p63"/>
          <p:cNvGrpSpPr/>
          <p:nvPr/>
        </p:nvGrpSpPr>
        <p:grpSpPr>
          <a:xfrm>
            <a:off x="620058" y="2437391"/>
            <a:ext cx="10592650" cy="2522059"/>
            <a:chOff x="1293" y="265691"/>
            <a:chExt cx="10592650" cy="2522059"/>
          </a:xfrm>
        </p:grpSpPr>
        <p:sp>
          <p:nvSpPr>
            <p:cNvPr id="610" name="Google Shape;610;p63"/>
            <p:cNvSpPr/>
            <p:nvPr/>
          </p:nvSpPr>
          <p:spPr>
            <a:xfrm>
              <a:off x="1293"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63"/>
            <p:cNvSpPr txBox="1"/>
            <p:nvPr/>
          </p:nvSpPr>
          <p:spPr>
            <a:xfrm>
              <a:off x="370640"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ExpressVPN</a:t>
              </a:r>
              <a:endParaRPr sz="2400" b="0" i="0" u="none" strike="noStrike" cap="none">
                <a:solidFill>
                  <a:srgbClr val="000000"/>
                </a:solidFill>
                <a:latin typeface="Calibri"/>
                <a:ea typeface="Calibri"/>
                <a:cs typeface="Calibri"/>
                <a:sym typeface="Calibri"/>
              </a:endParaRPr>
            </a:p>
          </p:txBody>
        </p:sp>
        <p:sp>
          <p:nvSpPr>
            <p:cNvPr id="612" name="Google Shape;612;p63"/>
            <p:cNvSpPr/>
            <p:nvPr/>
          </p:nvSpPr>
          <p:spPr>
            <a:xfrm>
              <a:off x="2018941"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63"/>
            <p:cNvSpPr txBox="1"/>
            <p:nvPr/>
          </p:nvSpPr>
          <p:spPr>
            <a:xfrm>
              <a:off x="2388288"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ACCESS</a:t>
              </a:r>
              <a:endParaRPr sz="1400" b="0" i="0" u="none" strike="noStrike" cap="none">
                <a:solidFill>
                  <a:srgbClr val="000000"/>
                </a:solidFill>
                <a:latin typeface="Arial"/>
                <a:ea typeface="Arial"/>
                <a:cs typeface="Arial"/>
                <a:sym typeface="Arial"/>
              </a:endParaRPr>
            </a:p>
          </p:txBody>
        </p:sp>
        <p:sp>
          <p:nvSpPr>
            <p:cNvPr id="614" name="Google Shape;614;p63"/>
            <p:cNvSpPr/>
            <p:nvPr/>
          </p:nvSpPr>
          <p:spPr>
            <a:xfrm>
              <a:off x="4036588"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63"/>
            <p:cNvSpPr txBox="1"/>
            <p:nvPr/>
          </p:nvSpPr>
          <p:spPr>
            <a:xfrm>
              <a:off x="4405935"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CyberGhost</a:t>
              </a:r>
              <a:endParaRPr sz="1400" b="0" i="0" u="none" strike="noStrike" cap="none">
                <a:solidFill>
                  <a:srgbClr val="000000"/>
                </a:solidFill>
                <a:latin typeface="Arial"/>
                <a:ea typeface="Arial"/>
                <a:cs typeface="Arial"/>
                <a:sym typeface="Arial"/>
              </a:endParaRPr>
            </a:p>
          </p:txBody>
        </p:sp>
        <p:sp>
          <p:nvSpPr>
            <p:cNvPr id="616" name="Google Shape;616;p63"/>
            <p:cNvSpPr/>
            <p:nvPr/>
          </p:nvSpPr>
          <p:spPr>
            <a:xfrm>
              <a:off x="6054236"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63"/>
            <p:cNvSpPr txBox="1"/>
            <p:nvPr/>
          </p:nvSpPr>
          <p:spPr>
            <a:xfrm>
              <a:off x="6423583"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IPVANISH</a:t>
              </a:r>
              <a:endParaRPr sz="1400" b="0" i="0" u="none" strike="noStrike" cap="none">
                <a:solidFill>
                  <a:srgbClr val="000000"/>
                </a:solidFill>
                <a:latin typeface="Arial"/>
                <a:ea typeface="Arial"/>
                <a:cs typeface="Arial"/>
                <a:sym typeface="Arial"/>
              </a:endParaRPr>
            </a:p>
          </p:txBody>
        </p:sp>
        <p:sp>
          <p:nvSpPr>
            <p:cNvPr id="618" name="Google Shape;618;p63"/>
            <p:cNvSpPr/>
            <p:nvPr/>
          </p:nvSpPr>
          <p:spPr>
            <a:xfrm>
              <a:off x="8071884"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63"/>
            <p:cNvSpPr txBox="1"/>
            <p:nvPr/>
          </p:nvSpPr>
          <p:spPr>
            <a:xfrm>
              <a:off x="8441231"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Surfshark</a:t>
              </a:r>
              <a:endParaRPr sz="1400" b="0" i="0" u="none" strike="noStrike" cap="none">
                <a:solidFill>
                  <a:srgbClr val="000000"/>
                </a:solidFill>
                <a:latin typeface="Arial"/>
                <a:ea typeface="Arial"/>
                <a:cs typeface="Arial"/>
                <a:sym typeface="Arial"/>
              </a:endParaRPr>
            </a:p>
          </p:txBody>
        </p:sp>
      </p:grpSp>
      <p:sp>
        <p:nvSpPr>
          <p:cNvPr id="620" name="Google Shape;620;p63"/>
          <p:cNvSpPr txBox="1"/>
          <p:nvPr/>
        </p:nvSpPr>
        <p:spPr>
          <a:xfrm>
            <a:off x="3049361" y="5472696"/>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Link to </a:t>
            </a:r>
            <a:r>
              <a:rPr lang="en-GB" sz="1800"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b="0" i="0" u="none" strike="noStrike" cap="none">
              <a:solidFill>
                <a:srgbClr val="096E6C"/>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6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VPN Software (Red virtual privada)</a:t>
            </a:r>
            <a:endParaRPr/>
          </a:p>
        </p:txBody>
      </p:sp>
      <p:grpSp>
        <p:nvGrpSpPr>
          <p:cNvPr id="627" name="Google Shape;627;p64"/>
          <p:cNvGrpSpPr/>
          <p:nvPr/>
        </p:nvGrpSpPr>
        <p:grpSpPr>
          <a:xfrm>
            <a:off x="620058" y="2437391"/>
            <a:ext cx="10592650" cy="2522059"/>
            <a:chOff x="1293" y="265691"/>
            <a:chExt cx="10592650" cy="2522059"/>
          </a:xfrm>
        </p:grpSpPr>
        <p:sp>
          <p:nvSpPr>
            <p:cNvPr id="628" name="Google Shape;628;p64"/>
            <p:cNvSpPr/>
            <p:nvPr/>
          </p:nvSpPr>
          <p:spPr>
            <a:xfrm>
              <a:off x="1293"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64"/>
            <p:cNvSpPr txBox="1"/>
            <p:nvPr/>
          </p:nvSpPr>
          <p:spPr>
            <a:xfrm>
              <a:off x="370640"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b="0" i="0" u="none" strike="noStrike" cap="none">
                  <a:solidFill>
                    <a:srgbClr val="000000"/>
                  </a:solidFill>
                  <a:latin typeface="Calibri"/>
                  <a:ea typeface="Calibri"/>
                  <a:cs typeface="Calibri"/>
                  <a:sym typeface="Calibri"/>
                </a:rPr>
                <a:t>PrivateVPN</a:t>
              </a:r>
              <a:endParaRPr sz="2300" b="0" i="0" u="none" strike="noStrike" cap="none">
                <a:solidFill>
                  <a:srgbClr val="000000"/>
                </a:solidFill>
                <a:latin typeface="Calibri"/>
                <a:ea typeface="Calibri"/>
                <a:cs typeface="Calibri"/>
                <a:sym typeface="Calibri"/>
              </a:endParaRPr>
            </a:p>
          </p:txBody>
        </p:sp>
        <p:sp>
          <p:nvSpPr>
            <p:cNvPr id="630" name="Google Shape;630;p64"/>
            <p:cNvSpPr/>
            <p:nvPr/>
          </p:nvSpPr>
          <p:spPr>
            <a:xfrm>
              <a:off x="2018941"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64"/>
            <p:cNvSpPr txBox="1"/>
            <p:nvPr/>
          </p:nvSpPr>
          <p:spPr>
            <a:xfrm>
              <a:off x="2388288"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b="0" i="0" u="none" strike="noStrike" cap="none">
                  <a:solidFill>
                    <a:srgbClr val="000000"/>
                  </a:solidFill>
                  <a:latin typeface="Calibri"/>
                  <a:ea typeface="Calibri"/>
                  <a:cs typeface="Calibri"/>
                  <a:sym typeface="Calibri"/>
                </a:rPr>
                <a:t>Hotspot Shield</a:t>
              </a:r>
              <a:endParaRPr sz="1400" b="0" i="0" u="none" strike="noStrike" cap="none">
                <a:solidFill>
                  <a:srgbClr val="000000"/>
                </a:solidFill>
                <a:latin typeface="Arial"/>
                <a:ea typeface="Arial"/>
                <a:cs typeface="Arial"/>
                <a:sym typeface="Arial"/>
              </a:endParaRPr>
            </a:p>
          </p:txBody>
        </p:sp>
        <p:sp>
          <p:nvSpPr>
            <p:cNvPr id="632" name="Google Shape;632;p64"/>
            <p:cNvSpPr/>
            <p:nvPr/>
          </p:nvSpPr>
          <p:spPr>
            <a:xfrm>
              <a:off x="4036588"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64"/>
            <p:cNvSpPr txBox="1"/>
            <p:nvPr/>
          </p:nvSpPr>
          <p:spPr>
            <a:xfrm>
              <a:off x="4405935"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b="0" i="0" u="none" strike="noStrike" cap="none">
                  <a:solidFill>
                    <a:srgbClr val="000000"/>
                  </a:solidFill>
                  <a:latin typeface="Calibri"/>
                  <a:ea typeface="Calibri"/>
                  <a:cs typeface="Calibri"/>
                  <a:sym typeface="Calibri"/>
                </a:rPr>
                <a:t>NordVPN</a:t>
              </a:r>
              <a:endParaRPr sz="1400" b="0" i="0" u="none" strike="noStrike" cap="none">
                <a:solidFill>
                  <a:srgbClr val="000000"/>
                </a:solidFill>
                <a:latin typeface="Arial"/>
                <a:ea typeface="Arial"/>
                <a:cs typeface="Arial"/>
                <a:sym typeface="Arial"/>
              </a:endParaRPr>
            </a:p>
          </p:txBody>
        </p:sp>
        <p:sp>
          <p:nvSpPr>
            <p:cNvPr id="634" name="Google Shape;634;p64"/>
            <p:cNvSpPr/>
            <p:nvPr/>
          </p:nvSpPr>
          <p:spPr>
            <a:xfrm>
              <a:off x="6054236"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64"/>
            <p:cNvSpPr txBox="1"/>
            <p:nvPr/>
          </p:nvSpPr>
          <p:spPr>
            <a:xfrm>
              <a:off x="6423583"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b="0" i="0" u="none" strike="noStrike" cap="none">
                  <a:solidFill>
                    <a:srgbClr val="000000"/>
                  </a:solidFill>
                  <a:latin typeface="Calibri"/>
                  <a:ea typeface="Calibri"/>
                  <a:cs typeface="Calibri"/>
                  <a:sym typeface="Calibri"/>
                </a:rPr>
                <a:t>STRONGVPN</a:t>
              </a:r>
              <a:endParaRPr sz="1400" b="0" i="0" u="none" strike="noStrike" cap="none">
                <a:solidFill>
                  <a:srgbClr val="000000"/>
                </a:solidFill>
                <a:latin typeface="Arial"/>
                <a:ea typeface="Arial"/>
                <a:cs typeface="Arial"/>
                <a:sym typeface="Arial"/>
              </a:endParaRPr>
            </a:p>
          </p:txBody>
        </p:sp>
        <p:sp>
          <p:nvSpPr>
            <p:cNvPr id="636" name="Google Shape;636;p64"/>
            <p:cNvSpPr/>
            <p:nvPr/>
          </p:nvSpPr>
          <p:spPr>
            <a:xfrm>
              <a:off x="8071884" y="265691"/>
              <a:ext cx="2522059" cy="2522059"/>
            </a:xfrm>
            <a:prstGeom prst="ellipse">
              <a:avLst/>
            </a:prstGeom>
            <a:gradFill>
              <a:gsLst>
                <a:gs pos="0">
                  <a:srgbClr val="477E7F">
                    <a:alpha val="49411"/>
                  </a:srgbClr>
                </a:gs>
                <a:gs pos="50000">
                  <a:srgbClr val="007173">
                    <a:alpha val="49411"/>
                  </a:srgbClr>
                </a:gs>
                <a:gs pos="100000">
                  <a:srgbClr val="006769">
                    <a:alpha val="49411"/>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64"/>
            <p:cNvSpPr txBox="1"/>
            <p:nvPr/>
          </p:nvSpPr>
          <p:spPr>
            <a:xfrm>
              <a:off x="8441231"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b="0" i="0" u="none" strike="noStrike" cap="none">
                  <a:solidFill>
                    <a:srgbClr val="000000"/>
                  </a:solidFill>
                  <a:latin typeface="Calibri"/>
                  <a:ea typeface="Calibri"/>
                  <a:cs typeface="Calibri"/>
                  <a:sym typeface="Calibri"/>
                </a:rPr>
                <a:t>Purevpn</a:t>
              </a:r>
              <a:endParaRPr sz="1400" b="0" i="0" u="none" strike="noStrike" cap="none">
                <a:solidFill>
                  <a:srgbClr val="000000"/>
                </a:solidFill>
                <a:latin typeface="Arial"/>
                <a:ea typeface="Arial"/>
                <a:cs typeface="Arial"/>
                <a:sym typeface="Arial"/>
              </a:endParaRPr>
            </a:p>
          </p:txBody>
        </p:sp>
      </p:grpSp>
      <p:sp>
        <p:nvSpPr>
          <p:cNvPr id="638" name="Google Shape;638;p64"/>
          <p:cNvSpPr txBox="1"/>
          <p:nvPr/>
        </p:nvSpPr>
        <p:spPr>
          <a:xfrm>
            <a:off x="3049361" y="5472696"/>
            <a:ext cx="6098720"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a:t>
            </a:r>
            <a:r>
              <a:rPr lang="en-GB" sz="1800"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b="0" i="0" u="none" strike="noStrike" cap="none">
              <a:solidFill>
                <a:srgbClr val="096E6C"/>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Programa</a:t>
            </a:r>
            <a:r>
              <a:rPr lang="en-GB" dirty="0"/>
              <a:t> de Antivirus </a:t>
            </a:r>
            <a:endParaRPr dirty="0"/>
          </a:p>
        </p:txBody>
      </p:sp>
      <p:grpSp>
        <p:nvGrpSpPr>
          <p:cNvPr id="645" name="Google Shape;645;p65"/>
          <p:cNvGrpSpPr/>
          <p:nvPr/>
        </p:nvGrpSpPr>
        <p:grpSpPr>
          <a:xfrm>
            <a:off x="623421" y="3087695"/>
            <a:ext cx="10585924" cy="1221452"/>
            <a:chOff x="4656" y="915995"/>
            <a:chExt cx="10585924" cy="1221452"/>
          </a:xfrm>
        </p:grpSpPr>
        <p:sp>
          <p:nvSpPr>
            <p:cNvPr id="646" name="Google Shape;646;p65"/>
            <p:cNvSpPr/>
            <p:nvPr/>
          </p:nvSpPr>
          <p:spPr>
            <a:xfrm>
              <a:off x="465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65"/>
            <p:cNvSpPr txBox="1"/>
            <p:nvPr/>
          </p:nvSpPr>
          <p:spPr>
            <a:xfrm>
              <a:off x="4043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a:solidFill>
                    <a:schemeClr val="lt2"/>
                  </a:solidFill>
                  <a:latin typeface="Calibri"/>
                  <a:ea typeface="Calibri"/>
                  <a:cs typeface="Calibri"/>
                  <a:sym typeface="Calibri"/>
                </a:rPr>
                <a:t>TOTALAV</a:t>
              </a:r>
              <a:endParaRPr sz="1400" b="0" i="0" u="none" strike="noStrike" cap="none">
                <a:solidFill>
                  <a:srgbClr val="000000"/>
                </a:solidFill>
                <a:latin typeface="Arial"/>
                <a:ea typeface="Arial"/>
                <a:cs typeface="Arial"/>
                <a:sym typeface="Arial"/>
              </a:endParaRPr>
            </a:p>
          </p:txBody>
        </p:sp>
        <p:sp>
          <p:nvSpPr>
            <p:cNvPr id="648" name="Google Shape;648;p65"/>
            <p:cNvSpPr/>
            <p:nvPr/>
          </p:nvSpPr>
          <p:spPr>
            <a:xfrm>
              <a:off x="2243986"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65"/>
            <p:cNvSpPr txBox="1"/>
            <p:nvPr/>
          </p:nvSpPr>
          <p:spPr>
            <a:xfrm>
              <a:off x="2243986"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b="0" i="0" u="none" strike="noStrike" cap="none">
                <a:solidFill>
                  <a:schemeClr val="lt1"/>
                </a:solidFill>
                <a:latin typeface="Calibri"/>
                <a:ea typeface="Calibri"/>
                <a:cs typeface="Calibri"/>
                <a:sym typeface="Calibri"/>
              </a:endParaRPr>
            </a:p>
          </p:txBody>
        </p:sp>
        <p:sp>
          <p:nvSpPr>
            <p:cNvPr id="650" name="Google Shape;650;p65"/>
            <p:cNvSpPr/>
            <p:nvPr/>
          </p:nvSpPr>
          <p:spPr>
            <a:xfrm>
              <a:off x="2854712"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65"/>
            <p:cNvSpPr txBox="1"/>
            <p:nvPr/>
          </p:nvSpPr>
          <p:spPr>
            <a:xfrm>
              <a:off x="2890487"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a:solidFill>
                    <a:schemeClr val="lt2"/>
                  </a:solidFill>
                  <a:latin typeface="Calibri"/>
                  <a:ea typeface="Calibri"/>
                  <a:cs typeface="Calibri"/>
                  <a:sym typeface="Calibri"/>
                </a:rPr>
                <a:t>Norton</a:t>
              </a:r>
              <a:endParaRPr sz="1400" b="0" i="0" u="none" strike="noStrike" cap="none">
                <a:solidFill>
                  <a:srgbClr val="000000"/>
                </a:solidFill>
                <a:latin typeface="Arial"/>
                <a:ea typeface="Arial"/>
                <a:cs typeface="Arial"/>
                <a:sym typeface="Arial"/>
              </a:endParaRPr>
            </a:p>
          </p:txBody>
        </p:sp>
        <p:sp>
          <p:nvSpPr>
            <p:cNvPr id="652" name="Google Shape;652;p65"/>
            <p:cNvSpPr/>
            <p:nvPr/>
          </p:nvSpPr>
          <p:spPr>
            <a:xfrm>
              <a:off x="5094043"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65"/>
            <p:cNvSpPr txBox="1"/>
            <p:nvPr/>
          </p:nvSpPr>
          <p:spPr>
            <a:xfrm>
              <a:off x="5094043"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b="0" i="0" u="none" strike="noStrike" cap="none">
                <a:solidFill>
                  <a:schemeClr val="lt1"/>
                </a:solidFill>
                <a:latin typeface="Calibri"/>
                <a:ea typeface="Calibri"/>
                <a:cs typeface="Calibri"/>
                <a:sym typeface="Calibri"/>
              </a:endParaRPr>
            </a:p>
          </p:txBody>
        </p:sp>
        <p:sp>
          <p:nvSpPr>
            <p:cNvPr id="654" name="Google Shape;654;p65"/>
            <p:cNvSpPr/>
            <p:nvPr/>
          </p:nvSpPr>
          <p:spPr>
            <a:xfrm>
              <a:off x="5704769"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65"/>
            <p:cNvSpPr txBox="1"/>
            <p:nvPr/>
          </p:nvSpPr>
          <p:spPr>
            <a:xfrm>
              <a:off x="5740544"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a:solidFill>
                    <a:schemeClr val="lt2"/>
                  </a:solidFill>
                  <a:latin typeface="Calibri"/>
                  <a:ea typeface="Calibri"/>
                  <a:cs typeface="Calibri"/>
                  <a:sym typeface="Calibri"/>
                </a:rPr>
                <a:t>Bitfinder</a:t>
              </a:r>
              <a:endParaRPr sz="1400" b="0" i="0" u="none" strike="noStrike" cap="none">
                <a:solidFill>
                  <a:srgbClr val="000000"/>
                </a:solidFill>
                <a:latin typeface="Arial"/>
                <a:ea typeface="Arial"/>
                <a:cs typeface="Arial"/>
                <a:sym typeface="Arial"/>
              </a:endParaRPr>
            </a:p>
          </p:txBody>
        </p:sp>
        <p:sp>
          <p:nvSpPr>
            <p:cNvPr id="656" name="Google Shape;656;p65"/>
            <p:cNvSpPr/>
            <p:nvPr/>
          </p:nvSpPr>
          <p:spPr>
            <a:xfrm>
              <a:off x="7944099"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65"/>
            <p:cNvSpPr txBox="1"/>
            <p:nvPr/>
          </p:nvSpPr>
          <p:spPr>
            <a:xfrm>
              <a:off x="7944099"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b="0" i="0" u="none" strike="noStrike" cap="none">
                <a:solidFill>
                  <a:schemeClr val="lt1"/>
                </a:solidFill>
                <a:latin typeface="Calibri"/>
                <a:ea typeface="Calibri"/>
                <a:cs typeface="Calibri"/>
                <a:sym typeface="Calibri"/>
              </a:endParaRPr>
            </a:p>
          </p:txBody>
        </p:sp>
        <p:sp>
          <p:nvSpPr>
            <p:cNvPr id="658" name="Google Shape;658;p65"/>
            <p:cNvSpPr/>
            <p:nvPr/>
          </p:nvSpPr>
          <p:spPr>
            <a:xfrm>
              <a:off x="855482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65"/>
            <p:cNvSpPr txBox="1"/>
            <p:nvPr/>
          </p:nvSpPr>
          <p:spPr>
            <a:xfrm>
              <a:off x="859060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a:solidFill>
                    <a:schemeClr val="lt2"/>
                  </a:solidFill>
                  <a:latin typeface="Calibri"/>
                  <a:ea typeface="Calibri"/>
                  <a:cs typeface="Calibri"/>
                  <a:sym typeface="Calibri"/>
                </a:rPr>
                <a:t>Panda </a:t>
              </a:r>
              <a:endParaRPr sz="1400" b="0" i="0" u="none" strike="noStrike" cap="none">
                <a:solidFill>
                  <a:srgbClr val="000000"/>
                </a:solidFill>
                <a:latin typeface="Arial"/>
                <a:ea typeface="Arial"/>
                <a:cs typeface="Arial"/>
                <a:sym typeface="Arial"/>
              </a:endParaRPr>
            </a:p>
          </p:txBody>
        </p:sp>
      </p:grpSp>
      <p:sp>
        <p:nvSpPr>
          <p:cNvPr id="660" name="Google Shape;660;p65"/>
          <p:cNvSpPr txBox="1"/>
          <p:nvPr/>
        </p:nvSpPr>
        <p:spPr>
          <a:xfrm>
            <a:off x="3049361" y="5456367"/>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Link to </a:t>
            </a:r>
            <a:r>
              <a:rPr lang="en-GB" sz="1800"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b="0" i="0" u="none" strike="noStrike" cap="none">
              <a:solidFill>
                <a:srgbClr val="096E6C"/>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6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Programa</a:t>
            </a:r>
            <a:r>
              <a:rPr lang="en-GB" dirty="0"/>
              <a:t> de Antivirus</a:t>
            </a:r>
            <a:endParaRPr dirty="0"/>
          </a:p>
        </p:txBody>
      </p:sp>
      <p:grpSp>
        <p:nvGrpSpPr>
          <p:cNvPr id="667" name="Google Shape;667;p66"/>
          <p:cNvGrpSpPr/>
          <p:nvPr/>
        </p:nvGrpSpPr>
        <p:grpSpPr>
          <a:xfrm>
            <a:off x="623421" y="3087695"/>
            <a:ext cx="10585924" cy="1221452"/>
            <a:chOff x="4656" y="915995"/>
            <a:chExt cx="10585924" cy="1221452"/>
          </a:xfrm>
        </p:grpSpPr>
        <p:sp>
          <p:nvSpPr>
            <p:cNvPr id="668" name="Google Shape;668;p66"/>
            <p:cNvSpPr/>
            <p:nvPr/>
          </p:nvSpPr>
          <p:spPr>
            <a:xfrm>
              <a:off x="465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66"/>
            <p:cNvSpPr txBox="1"/>
            <p:nvPr/>
          </p:nvSpPr>
          <p:spPr>
            <a:xfrm>
              <a:off x="4043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a:solidFill>
                    <a:schemeClr val="lt2"/>
                  </a:solidFill>
                  <a:latin typeface="Calibri"/>
                  <a:ea typeface="Calibri"/>
                  <a:cs typeface="Calibri"/>
                  <a:sym typeface="Calibri"/>
                </a:rPr>
                <a:t>Avira</a:t>
              </a:r>
              <a:endParaRPr sz="1400" b="0" i="0" u="none" strike="noStrike" cap="none">
                <a:solidFill>
                  <a:srgbClr val="000000"/>
                </a:solidFill>
                <a:latin typeface="Arial"/>
                <a:ea typeface="Arial"/>
                <a:cs typeface="Arial"/>
                <a:sym typeface="Arial"/>
              </a:endParaRPr>
            </a:p>
          </p:txBody>
        </p:sp>
        <p:sp>
          <p:nvSpPr>
            <p:cNvPr id="670" name="Google Shape;670;p66"/>
            <p:cNvSpPr/>
            <p:nvPr/>
          </p:nvSpPr>
          <p:spPr>
            <a:xfrm>
              <a:off x="2243986"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66"/>
            <p:cNvSpPr txBox="1"/>
            <p:nvPr/>
          </p:nvSpPr>
          <p:spPr>
            <a:xfrm>
              <a:off x="2243986"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b="0" i="0" u="none" strike="noStrike" cap="none">
                <a:solidFill>
                  <a:schemeClr val="lt1"/>
                </a:solidFill>
                <a:latin typeface="Calibri"/>
                <a:ea typeface="Calibri"/>
                <a:cs typeface="Calibri"/>
                <a:sym typeface="Calibri"/>
              </a:endParaRPr>
            </a:p>
          </p:txBody>
        </p:sp>
        <p:sp>
          <p:nvSpPr>
            <p:cNvPr id="672" name="Google Shape;672;p66"/>
            <p:cNvSpPr/>
            <p:nvPr/>
          </p:nvSpPr>
          <p:spPr>
            <a:xfrm>
              <a:off x="2854712"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66"/>
            <p:cNvSpPr txBox="1"/>
            <p:nvPr/>
          </p:nvSpPr>
          <p:spPr>
            <a:xfrm>
              <a:off x="2890487"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a:solidFill>
                    <a:schemeClr val="lt2"/>
                  </a:solidFill>
                  <a:latin typeface="Calibri"/>
                  <a:ea typeface="Calibri"/>
                  <a:cs typeface="Calibri"/>
                  <a:sym typeface="Calibri"/>
                </a:rPr>
                <a:t>PCPROTECT</a:t>
              </a:r>
              <a:endParaRPr sz="1400" b="0" i="0" u="none" strike="noStrike" cap="none">
                <a:solidFill>
                  <a:srgbClr val="000000"/>
                </a:solidFill>
                <a:latin typeface="Arial"/>
                <a:ea typeface="Arial"/>
                <a:cs typeface="Arial"/>
                <a:sym typeface="Arial"/>
              </a:endParaRPr>
            </a:p>
          </p:txBody>
        </p:sp>
        <p:sp>
          <p:nvSpPr>
            <p:cNvPr id="674" name="Google Shape;674;p66"/>
            <p:cNvSpPr/>
            <p:nvPr/>
          </p:nvSpPr>
          <p:spPr>
            <a:xfrm>
              <a:off x="5094043"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66"/>
            <p:cNvSpPr txBox="1"/>
            <p:nvPr/>
          </p:nvSpPr>
          <p:spPr>
            <a:xfrm>
              <a:off x="5094043"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b="0" i="0" u="none" strike="noStrike" cap="none">
                <a:solidFill>
                  <a:schemeClr val="lt1"/>
                </a:solidFill>
                <a:latin typeface="Calibri"/>
                <a:ea typeface="Calibri"/>
                <a:cs typeface="Calibri"/>
                <a:sym typeface="Calibri"/>
              </a:endParaRPr>
            </a:p>
          </p:txBody>
        </p:sp>
        <p:sp>
          <p:nvSpPr>
            <p:cNvPr id="676" name="Google Shape;676;p66"/>
            <p:cNvSpPr/>
            <p:nvPr/>
          </p:nvSpPr>
          <p:spPr>
            <a:xfrm>
              <a:off x="5704769"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66"/>
            <p:cNvSpPr txBox="1"/>
            <p:nvPr/>
          </p:nvSpPr>
          <p:spPr>
            <a:xfrm>
              <a:off x="5740544"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a:solidFill>
                    <a:schemeClr val="lt2"/>
                  </a:solidFill>
                  <a:latin typeface="Calibri"/>
                  <a:ea typeface="Calibri"/>
                  <a:cs typeface="Calibri"/>
                  <a:sym typeface="Calibri"/>
                </a:rPr>
                <a:t>McAfee</a:t>
              </a:r>
              <a:endParaRPr sz="1400" b="0" i="0" u="none" strike="noStrike" cap="none">
                <a:solidFill>
                  <a:srgbClr val="000000"/>
                </a:solidFill>
                <a:latin typeface="Arial"/>
                <a:ea typeface="Arial"/>
                <a:cs typeface="Arial"/>
                <a:sym typeface="Arial"/>
              </a:endParaRPr>
            </a:p>
          </p:txBody>
        </p:sp>
        <p:sp>
          <p:nvSpPr>
            <p:cNvPr id="678" name="Google Shape;678;p66"/>
            <p:cNvSpPr/>
            <p:nvPr/>
          </p:nvSpPr>
          <p:spPr>
            <a:xfrm>
              <a:off x="7944099"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66"/>
            <p:cNvSpPr txBox="1"/>
            <p:nvPr/>
          </p:nvSpPr>
          <p:spPr>
            <a:xfrm>
              <a:off x="7944099"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b="0" i="0" u="none" strike="noStrike" cap="none">
                <a:solidFill>
                  <a:schemeClr val="lt1"/>
                </a:solidFill>
                <a:latin typeface="Calibri"/>
                <a:ea typeface="Calibri"/>
                <a:cs typeface="Calibri"/>
                <a:sym typeface="Calibri"/>
              </a:endParaRPr>
            </a:p>
          </p:txBody>
        </p:sp>
        <p:sp>
          <p:nvSpPr>
            <p:cNvPr id="680" name="Google Shape;680;p66"/>
            <p:cNvSpPr/>
            <p:nvPr/>
          </p:nvSpPr>
          <p:spPr>
            <a:xfrm>
              <a:off x="855482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66"/>
            <p:cNvSpPr txBox="1"/>
            <p:nvPr/>
          </p:nvSpPr>
          <p:spPr>
            <a:xfrm>
              <a:off x="859060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a:solidFill>
                    <a:schemeClr val="lt2"/>
                  </a:solidFill>
                  <a:latin typeface="Calibri"/>
                  <a:ea typeface="Calibri"/>
                  <a:cs typeface="Calibri"/>
                  <a:sym typeface="Calibri"/>
                </a:rPr>
                <a:t>Avast</a:t>
              </a:r>
              <a:endParaRPr sz="1400" b="0" i="0" u="none" strike="noStrike" cap="none">
                <a:solidFill>
                  <a:srgbClr val="000000"/>
                </a:solidFill>
                <a:latin typeface="Arial"/>
                <a:ea typeface="Arial"/>
                <a:cs typeface="Arial"/>
                <a:sym typeface="Arial"/>
              </a:endParaRPr>
            </a:p>
          </p:txBody>
        </p:sp>
      </p:grpSp>
      <p:sp>
        <p:nvSpPr>
          <p:cNvPr id="682" name="Google Shape;682;p66"/>
          <p:cNvSpPr txBox="1"/>
          <p:nvPr/>
        </p:nvSpPr>
        <p:spPr>
          <a:xfrm>
            <a:off x="3049361" y="5456367"/>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b="0" i="0" u="none" strike="noStrike" cap="none">
                <a:solidFill>
                  <a:srgbClr val="000000"/>
                </a:solidFill>
                <a:latin typeface="Calibri"/>
                <a:ea typeface="Calibri"/>
                <a:cs typeface="Calibri"/>
                <a:sym typeface="Calibri"/>
              </a:rPr>
              <a:t>Link to </a:t>
            </a:r>
            <a:r>
              <a:rPr lang="en-GB" sz="1800"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b="0" i="0" u="none" strike="noStrike" cap="none">
              <a:solidFill>
                <a:srgbClr val="096E6C"/>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Herramientas</a:t>
            </a:r>
            <a:r>
              <a:rPr lang="en-GB" dirty="0"/>
              <a:t> de </a:t>
            </a:r>
            <a:r>
              <a:rPr lang="en-GB" dirty="0" err="1"/>
              <a:t>Resolución</a:t>
            </a:r>
            <a:r>
              <a:rPr lang="en-GB" dirty="0"/>
              <a:t> de </a:t>
            </a:r>
            <a:r>
              <a:rPr lang="en-GB" dirty="0" err="1"/>
              <a:t>Problemas</a:t>
            </a:r>
            <a:endParaRPr dirty="0"/>
          </a:p>
        </p:txBody>
      </p:sp>
      <p:grpSp>
        <p:nvGrpSpPr>
          <p:cNvPr id="689" name="Google Shape;689;p67"/>
          <p:cNvGrpSpPr/>
          <p:nvPr/>
        </p:nvGrpSpPr>
        <p:grpSpPr>
          <a:xfrm>
            <a:off x="622386" y="2015726"/>
            <a:ext cx="10587993" cy="2548961"/>
            <a:chOff x="3621" y="252240"/>
            <a:chExt cx="10587993" cy="2548961"/>
          </a:xfrm>
        </p:grpSpPr>
        <p:sp>
          <p:nvSpPr>
            <p:cNvPr id="690" name="Google Shape;690;p67"/>
            <p:cNvSpPr/>
            <p:nvPr/>
          </p:nvSpPr>
          <p:spPr>
            <a:xfrm>
              <a:off x="3621"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67"/>
            <p:cNvSpPr txBox="1"/>
            <p:nvPr/>
          </p:nvSpPr>
          <p:spPr>
            <a:xfrm>
              <a:off x="3621"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err="1">
                  <a:solidFill>
                    <a:schemeClr val="lt2"/>
                  </a:solidFill>
                  <a:latin typeface="Calibri"/>
                  <a:ea typeface="Calibri"/>
                  <a:cs typeface="Calibri"/>
                  <a:sym typeface="Calibri"/>
                </a:rPr>
                <a:t>Diagramas</a:t>
              </a:r>
              <a:r>
                <a:rPr lang="en-GB" sz="2400" b="0" i="0" u="none" strike="noStrike" cap="none" dirty="0">
                  <a:solidFill>
                    <a:schemeClr val="lt2"/>
                  </a:solidFill>
                  <a:latin typeface="Calibri"/>
                  <a:ea typeface="Calibri"/>
                  <a:cs typeface="Calibri"/>
                  <a:sym typeface="Calibri"/>
                </a:rPr>
                <a:t> de </a:t>
              </a:r>
              <a:r>
                <a:rPr lang="en-GB" sz="2400" b="0" i="0" u="none" strike="noStrike" cap="none" dirty="0" err="1">
                  <a:solidFill>
                    <a:schemeClr val="lt2"/>
                  </a:solidFill>
                  <a:latin typeface="Calibri"/>
                  <a:ea typeface="Calibri"/>
                  <a:cs typeface="Calibri"/>
                  <a:sym typeface="Calibri"/>
                </a:rPr>
                <a:t>Espinazo</a:t>
              </a:r>
              <a:endParaRPr sz="1400" b="0" i="0" u="none" strike="noStrike" cap="none" dirty="0">
                <a:solidFill>
                  <a:srgbClr val="000000"/>
                </a:solidFill>
                <a:latin typeface="Arial"/>
                <a:ea typeface="Arial"/>
                <a:cs typeface="Arial"/>
                <a:sym typeface="Arial"/>
              </a:endParaRPr>
            </a:p>
          </p:txBody>
        </p:sp>
        <p:sp>
          <p:nvSpPr>
            <p:cNvPr id="692" name="Google Shape;692;p67"/>
            <p:cNvSpPr/>
            <p:nvPr/>
          </p:nvSpPr>
          <p:spPr>
            <a:xfrm>
              <a:off x="2160435"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67"/>
            <p:cNvSpPr txBox="1"/>
            <p:nvPr/>
          </p:nvSpPr>
          <p:spPr>
            <a:xfrm>
              <a:off x="2160435"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a:solidFill>
                    <a:schemeClr val="lt2"/>
                  </a:solidFill>
                  <a:latin typeface="Calibri"/>
                  <a:ea typeface="Calibri"/>
                  <a:cs typeface="Calibri"/>
                  <a:sym typeface="Calibri"/>
                </a:rPr>
                <a:t>Flowcharts</a:t>
              </a:r>
              <a:endParaRPr sz="1400" b="0" i="0" u="none" strike="noStrike" cap="none" dirty="0">
                <a:solidFill>
                  <a:srgbClr val="000000"/>
                </a:solidFill>
                <a:latin typeface="Arial"/>
                <a:ea typeface="Arial"/>
                <a:cs typeface="Arial"/>
                <a:sym typeface="Arial"/>
              </a:endParaRPr>
            </a:p>
          </p:txBody>
        </p:sp>
        <p:sp>
          <p:nvSpPr>
            <p:cNvPr id="694" name="Google Shape;694;p67"/>
            <p:cNvSpPr/>
            <p:nvPr/>
          </p:nvSpPr>
          <p:spPr>
            <a:xfrm>
              <a:off x="4317248"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67"/>
            <p:cNvSpPr txBox="1"/>
            <p:nvPr/>
          </p:nvSpPr>
          <p:spPr>
            <a:xfrm>
              <a:off x="4317248"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a:solidFill>
                    <a:schemeClr val="lt2"/>
                  </a:solidFill>
                  <a:latin typeface="Calibri"/>
                  <a:ea typeface="Calibri"/>
                  <a:cs typeface="Calibri"/>
                  <a:sym typeface="Calibri"/>
                </a:rPr>
                <a:t>Mapas de </a:t>
              </a:r>
              <a:r>
                <a:rPr lang="en-GB" sz="2400" b="0" i="0" u="none" strike="noStrike" cap="none" dirty="0" err="1">
                  <a:solidFill>
                    <a:schemeClr val="lt2"/>
                  </a:solidFill>
                  <a:latin typeface="Calibri"/>
                  <a:ea typeface="Calibri"/>
                  <a:cs typeface="Calibri"/>
                  <a:sym typeface="Calibri"/>
                </a:rPr>
                <a:t>Estrategia</a:t>
              </a:r>
              <a:endParaRPr sz="1400" b="0" i="0" u="none" strike="noStrike" cap="none" dirty="0">
                <a:solidFill>
                  <a:srgbClr val="000000"/>
                </a:solidFill>
                <a:latin typeface="Arial"/>
                <a:ea typeface="Arial"/>
                <a:cs typeface="Arial"/>
                <a:sym typeface="Arial"/>
              </a:endParaRPr>
            </a:p>
          </p:txBody>
        </p:sp>
        <p:sp>
          <p:nvSpPr>
            <p:cNvPr id="696" name="Google Shape;696;p67"/>
            <p:cNvSpPr/>
            <p:nvPr/>
          </p:nvSpPr>
          <p:spPr>
            <a:xfrm>
              <a:off x="6474062"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67"/>
            <p:cNvSpPr txBox="1"/>
            <p:nvPr/>
          </p:nvSpPr>
          <p:spPr>
            <a:xfrm>
              <a:off x="6474062"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a:solidFill>
                    <a:schemeClr val="lt2"/>
                  </a:solidFill>
                  <a:latin typeface="Calibri"/>
                  <a:ea typeface="Calibri"/>
                  <a:cs typeface="Calibri"/>
                  <a:sym typeface="Calibri"/>
                </a:rPr>
                <a:t>Mapas </a:t>
              </a:r>
              <a:r>
                <a:rPr lang="en-GB" sz="2400" b="0" i="0" u="none" strike="noStrike" cap="none" dirty="0" err="1">
                  <a:solidFill>
                    <a:schemeClr val="lt2"/>
                  </a:solidFill>
                  <a:latin typeface="Calibri"/>
                  <a:ea typeface="Calibri"/>
                  <a:cs typeface="Calibri"/>
                  <a:sym typeface="Calibri"/>
                </a:rPr>
                <a:t>Mentales</a:t>
              </a:r>
              <a:endParaRPr sz="1400" b="0" i="0" u="none" strike="noStrike" cap="none" dirty="0">
                <a:solidFill>
                  <a:srgbClr val="000000"/>
                </a:solidFill>
                <a:latin typeface="Arial"/>
                <a:ea typeface="Arial"/>
                <a:cs typeface="Arial"/>
                <a:sym typeface="Arial"/>
              </a:endParaRPr>
            </a:p>
          </p:txBody>
        </p:sp>
        <p:sp>
          <p:nvSpPr>
            <p:cNvPr id="698" name="Google Shape;698;p67"/>
            <p:cNvSpPr/>
            <p:nvPr/>
          </p:nvSpPr>
          <p:spPr>
            <a:xfrm>
              <a:off x="8630875"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67"/>
            <p:cNvSpPr txBox="1"/>
            <p:nvPr/>
          </p:nvSpPr>
          <p:spPr>
            <a:xfrm>
              <a:off x="8630875"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a:solidFill>
                    <a:schemeClr val="lt2"/>
                  </a:solidFill>
                  <a:latin typeface="Calibri"/>
                  <a:ea typeface="Calibri"/>
                  <a:cs typeface="Calibri"/>
                  <a:sym typeface="Calibri"/>
                </a:rPr>
                <a:t>Mapas de Ideas</a:t>
              </a:r>
              <a:endParaRPr sz="1400" b="0" i="0" u="none" strike="noStrike" cap="none" dirty="0">
                <a:solidFill>
                  <a:srgbClr val="000000"/>
                </a:solidFill>
                <a:latin typeface="Arial"/>
                <a:ea typeface="Arial"/>
                <a:cs typeface="Arial"/>
                <a:sym typeface="Arial"/>
              </a:endParaRPr>
            </a:p>
          </p:txBody>
        </p:sp>
        <p:sp>
          <p:nvSpPr>
            <p:cNvPr id="700" name="Google Shape;700;p67"/>
            <p:cNvSpPr/>
            <p:nvPr/>
          </p:nvSpPr>
          <p:spPr>
            <a:xfrm>
              <a:off x="1082028"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67"/>
            <p:cNvSpPr txBox="1"/>
            <p:nvPr/>
          </p:nvSpPr>
          <p:spPr>
            <a:xfrm>
              <a:off x="1082028"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a:solidFill>
                    <a:schemeClr val="lt2"/>
                  </a:solidFill>
                  <a:latin typeface="Calibri"/>
                  <a:ea typeface="Calibri"/>
                  <a:cs typeface="Calibri"/>
                  <a:sym typeface="Calibri"/>
                </a:rPr>
                <a:t>Mapas </a:t>
              </a:r>
              <a:r>
                <a:rPr lang="en-GB" sz="2400" b="0" i="0" u="none" strike="noStrike" cap="none" dirty="0" err="1">
                  <a:solidFill>
                    <a:schemeClr val="lt2"/>
                  </a:solidFill>
                  <a:latin typeface="Calibri"/>
                  <a:ea typeface="Calibri"/>
                  <a:cs typeface="Calibri"/>
                  <a:sym typeface="Calibri"/>
                </a:rPr>
                <a:t>Conceptuales</a:t>
              </a:r>
              <a:endParaRPr sz="1400" b="0" i="0" u="none" strike="noStrike" cap="none" dirty="0">
                <a:solidFill>
                  <a:srgbClr val="000000"/>
                </a:solidFill>
                <a:latin typeface="Arial"/>
                <a:ea typeface="Arial"/>
                <a:cs typeface="Arial"/>
                <a:sym typeface="Arial"/>
              </a:endParaRPr>
            </a:p>
          </p:txBody>
        </p:sp>
        <p:sp>
          <p:nvSpPr>
            <p:cNvPr id="702" name="Google Shape;702;p67"/>
            <p:cNvSpPr/>
            <p:nvPr/>
          </p:nvSpPr>
          <p:spPr>
            <a:xfrm>
              <a:off x="3238841"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67"/>
            <p:cNvSpPr txBox="1"/>
            <p:nvPr/>
          </p:nvSpPr>
          <p:spPr>
            <a:xfrm>
              <a:off x="3238841"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err="1">
                  <a:solidFill>
                    <a:schemeClr val="lt2"/>
                  </a:solidFill>
                  <a:latin typeface="Calibri"/>
                  <a:ea typeface="Calibri"/>
                  <a:cs typeface="Calibri"/>
                  <a:sym typeface="Calibri"/>
                </a:rPr>
                <a:t>Auditoría</a:t>
              </a:r>
              <a:r>
                <a:rPr lang="en-GB" sz="2400" b="0" i="0" u="none" strike="noStrike" cap="none" dirty="0">
                  <a:solidFill>
                    <a:schemeClr val="lt2"/>
                  </a:solidFill>
                  <a:latin typeface="Calibri"/>
                  <a:ea typeface="Calibri"/>
                  <a:cs typeface="Calibri"/>
                  <a:sym typeface="Calibri"/>
                </a:rPr>
                <a:t> a </a:t>
              </a:r>
              <a:r>
                <a:rPr lang="en-GB" sz="2400" b="0" i="0" u="none" strike="noStrike" cap="none" dirty="0" err="1">
                  <a:solidFill>
                    <a:schemeClr val="lt2"/>
                  </a:solidFill>
                  <a:latin typeface="Calibri"/>
                  <a:ea typeface="Calibri"/>
                  <a:cs typeface="Calibri"/>
                  <a:sym typeface="Calibri"/>
                </a:rPr>
                <a:t>Capas</a:t>
              </a:r>
              <a:endParaRPr sz="1400" b="0" i="0" u="none" strike="noStrike" cap="none" dirty="0">
                <a:solidFill>
                  <a:srgbClr val="000000"/>
                </a:solidFill>
                <a:latin typeface="Arial"/>
                <a:ea typeface="Arial"/>
                <a:cs typeface="Arial"/>
                <a:sym typeface="Arial"/>
              </a:endParaRPr>
            </a:p>
          </p:txBody>
        </p:sp>
        <p:sp>
          <p:nvSpPr>
            <p:cNvPr id="704" name="Google Shape;704;p67"/>
            <p:cNvSpPr/>
            <p:nvPr/>
          </p:nvSpPr>
          <p:spPr>
            <a:xfrm>
              <a:off x="5395655"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67"/>
            <p:cNvSpPr txBox="1"/>
            <p:nvPr/>
          </p:nvSpPr>
          <p:spPr>
            <a:xfrm>
              <a:off x="5395655"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err="1">
                  <a:solidFill>
                    <a:schemeClr val="lt2"/>
                  </a:solidFill>
                  <a:latin typeface="Calibri"/>
                  <a:ea typeface="Calibri"/>
                  <a:cs typeface="Calibri"/>
                  <a:sym typeface="Calibri"/>
                </a:rPr>
                <a:t>Esquemas</a:t>
              </a:r>
              <a:endParaRPr sz="1400" b="0" i="0" u="none" strike="noStrike" cap="none" dirty="0">
                <a:solidFill>
                  <a:srgbClr val="000000"/>
                </a:solidFill>
                <a:latin typeface="Arial"/>
                <a:ea typeface="Arial"/>
                <a:cs typeface="Arial"/>
                <a:sym typeface="Arial"/>
              </a:endParaRPr>
            </a:p>
          </p:txBody>
        </p:sp>
        <p:sp>
          <p:nvSpPr>
            <p:cNvPr id="706" name="Google Shape;706;p67"/>
            <p:cNvSpPr/>
            <p:nvPr/>
          </p:nvSpPr>
          <p:spPr>
            <a:xfrm>
              <a:off x="7552469"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67"/>
            <p:cNvSpPr txBox="1"/>
            <p:nvPr/>
          </p:nvSpPr>
          <p:spPr>
            <a:xfrm>
              <a:off x="7552469"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b="0" i="0" u="none" strike="noStrike" cap="none" dirty="0">
                  <a:solidFill>
                    <a:schemeClr val="lt2"/>
                  </a:solidFill>
                  <a:latin typeface="Calibri"/>
                  <a:ea typeface="Calibri"/>
                  <a:cs typeface="Calibri"/>
                  <a:sym typeface="Calibri"/>
                </a:rPr>
                <a:t>MindManager</a:t>
              </a:r>
              <a:endParaRPr sz="1400" b="0" i="0" u="none" strike="noStrike" cap="none" dirty="0">
                <a:solidFill>
                  <a:srgbClr val="000000"/>
                </a:solidFill>
                <a:latin typeface="Arial"/>
                <a:ea typeface="Arial"/>
                <a:cs typeface="Arial"/>
                <a:sym typeface="Arial"/>
              </a:endParaRPr>
            </a:p>
          </p:txBody>
        </p:sp>
      </p:grpSp>
      <p:sp>
        <p:nvSpPr>
          <p:cNvPr id="708" name="Google Shape;708;p67"/>
          <p:cNvSpPr txBox="1"/>
          <p:nvPr/>
        </p:nvSpPr>
        <p:spPr>
          <a:xfrm>
            <a:off x="3049361" y="5276415"/>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Link to </a:t>
            </a:r>
            <a:r>
              <a:rPr lang="en-GB" sz="1800"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b="0" i="0" u="none" strike="noStrike" cap="none">
              <a:solidFill>
                <a:srgbClr val="096E6C"/>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183c36b7e0f_0_66"/>
          <p:cNvSpPr txBox="1">
            <a:spLocks noGrp="1"/>
          </p:cNvSpPr>
          <p:nvPr>
            <p:ph type="body" idx="1"/>
          </p:nvPr>
        </p:nvSpPr>
        <p:spPr>
          <a:xfrm>
            <a:off x="563850" y="1515303"/>
            <a:ext cx="11064300" cy="4197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2400"/>
              <a:buNone/>
            </a:pPr>
            <a:r>
              <a:rPr lang="en-GB"/>
              <a:t>El ciclo</a:t>
            </a:r>
            <a:r>
              <a:rPr lang="en-GB">
                <a:solidFill>
                  <a:srgbClr val="FF0000"/>
                </a:solidFill>
              </a:rPr>
              <a:t> </a:t>
            </a:r>
            <a:r>
              <a:rPr lang="en-GB" u="sng">
                <a:solidFill>
                  <a:schemeClr val="hlink"/>
                </a:solidFill>
                <a:hlinkClick r:id="rId3"/>
              </a:rPr>
              <a:t>PDCA</a:t>
            </a:r>
            <a:r>
              <a:rPr lang="en-GB"/>
              <a:t>  o también conocido como el ciclo Deming, ofrece una serie de instrucciones paso a paso para la resolución de problemas. Fue introducido por el  Dr. Edwards Deming en los años 1920 estableciendo </a:t>
            </a:r>
            <a:r>
              <a:rPr lang="en-GB" u="sng">
                <a:solidFill>
                  <a:schemeClr val="hlink"/>
                </a:solidFill>
                <a:hlinkClick r:id="rId4"/>
              </a:rPr>
              <a:t>tres pasos principales</a:t>
            </a:r>
            <a:r>
              <a:rPr lang="en-GB"/>
              <a:t>.</a:t>
            </a:r>
            <a:endParaRPr>
              <a:solidFill>
                <a:srgbClr val="FF0000"/>
              </a:solidFill>
            </a:endParaRPr>
          </a:p>
          <a:p>
            <a:pPr marL="914400" marR="0" lvl="0" indent="-381000" algn="l" rtl="0">
              <a:lnSpc>
                <a:spcPct val="120000"/>
              </a:lnSpc>
              <a:spcBef>
                <a:spcPts val="0"/>
              </a:spcBef>
              <a:spcAft>
                <a:spcPts val="0"/>
              </a:spcAft>
              <a:buClr>
                <a:srgbClr val="000000"/>
              </a:buClr>
              <a:buSzPts val="2400"/>
              <a:buAutoNum type="arabicPeriod"/>
            </a:pPr>
            <a:r>
              <a:rPr lang="en-GB" b="1"/>
              <a:t>Planificar:</a:t>
            </a:r>
            <a:r>
              <a:rPr lang="en-GB"/>
              <a:t> Investigar el contexto actual e identificar el problema.</a:t>
            </a:r>
            <a:endParaRPr/>
          </a:p>
          <a:p>
            <a:pPr marL="914400" marR="0" lvl="0" indent="-381000" algn="l" rtl="0">
              <a:lnSpc>
                <a:spcPct val="120000"/>
              </a:lnSpc>
              <a:spcBef>
                <a:spcPts val="0"/>
              </a:spcBef>
              <a:spcAft>
                <a:spcPts val="0"/>
              </a:spcAft>
              <a:buClr>
                <a:srgbClr val="000000"/>
              </a:buClr>
              <a:buSzPts val="2400"/>
              <a:buAutoNum type="arabicPeriod"/>
            </a:pPr>
            <a:r>
              <a:rPr lang="en-GB" b="1"/>
              <a:t>Hacer:</a:t>
            </a:r>
            <a:r>
              <a:rPr lang="en-GB"/>
              <a:t> Identificar las causas del problema y crear un plan de acción para resolverlo. </a:t>
            </a:r>
            <a:endParaRPr/>
          </a:p>
          <a:p>
            <a:pPr marL="914400" marR="0" lvl="0" indent="-381000" algn="l" rtl="0">
              <a:lnSpc>
                <a:spcPct val="120000"/>
              </a:lnSpc>
              <a:spcBef>
                <a:spcPts val="0"/>
              </a:spcBef>
              <a:spcAft>
                <a:spcPts val="0"/>
              </a:spcAft>
              <a:buClr>
                <a:srgbClr val="000000"/>
              </a:buClr>
              <a:buSzPts val="2400"/>
              <a:buAutoNum type="arabicPeriod"/>
            </a:pPr>
            <a:r>
              <a:rPr lang="en-GB" b="1"/>
              <a:t>Evaluar:</a:t>
            </a:r>
            <a:r>
              <a:rPr lang="en-GB"/>
              <a:t> Evaluar la efectividad de la solución. </a:t>
            </a:r>
            <a:endParaRPr/>
          </a:p>
          <a:p>
            <a:pPr marL="914400" marR="0" lvl="0" indent="-381000" algn="l" rtl="0">
              <a:lnSpc>
                <a:spcPct val="120000"/>
              </a:lnSpc>
              <a:spcBef>
                <a:spcPts val="0"/>
              </a:spcBef>
              <a:spcAft>
                <a:spcPts val="0"/>
              </a:spcAft>
              <a:buClr>
                <a:srgbClr val="000000"/>
              </a:buClr>
              <a:buSzPts val="2400"/>
              <a:buAutoNum type="arabicPeriod"/>
            </a:pPr>
            <a:r>
              <a:rPr lang="en-GB" b="1"/>
              <a:t>Actuar:</a:t>
            </a:r>
            <a:r>
              <a:rPr lang="en-GB"/>
              <a:t> Implementación de la solución.</a:t>
            </a:r>
            <a:endParaRPr/>
          </a:p>
          <a:p>
            <a:pPr marL="0" marR="0" lvl="0" indent="0" algn="l" rtl="0">
              <a:lnSpc>
                <a:spcPct val="120000"/>
              </a:lnSpc>
              <a:spcBef>
                <a:spcPts val="0"/>
              </a:spcBef>
              <a:spcAft>
                <a:spcPts val="0"/>
              </a:spcAft>
              <a:buSzPts val="2400"/>
              <a:buNone/>
            </a:pPr>
            <a:endParaRPr>
              <a:solidFill>
                <a:srgbClr val="FF0000"/>
              </a:solidFill>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715" name="Google Shape;715;g183c36b7e0f_0_66"/>
          <p:cNvSpPr txBox="1">
            <a:spLocks noGrp="1"/>
          </p:cNvSpPr>
          <p:nvPr>
            <p:ph type="body" idx="2"/>
          </p:nvPr>
        </p:nvSpPr>
        <p:spPr>
          <a:xfrm>
            <a:off x="623806" y="71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El </a:t>
            </a:r>
            <a:r>
              <a:rPr lang="en-GB" dirty="0" err="1"/>
              <a:t>Ciclo</a:t>
            </a:r>
            <a:r>
              <a:rPr lang="en-GB" dirty="0"/>
              <a:t> PDCA: Plan, Do, Check, Act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183c36b7e0f_0_73"/>
          <p:cNvSpPr txBox="1">
            <a:spLocks noGrp="1"/>
          </p:cNvSpPr>
          <p:nvPr>
            <p:ph type="body" idx="1"/>
          </p:nvPr>
        </p:nvSpPr>
        <p:spPr>
          <a:xfrm>
            <a:off x="2167525" y="5199725"/>
            <a:ext cx="8239500" cy="8037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SzPts val="2400"/>
              <a:buNone/>
            </a:pPr>
            <a:r>
              <a:rPr lang="en-GB" sz="1000">
                <a:solidFill>
                  <a:srgbClr val="033637"/>
                </a:solidFill>
              </a:rPr>
              <a:t>Fuente</a:t>
            </a:r>
            <a:r>
              <a:rPr lang="en-GB" sz="1000">
                <a:solidFill>
                  <a:srgbClr val="FF0000"/>
                </a:solidFill>
              </a:rPr>
              <a:t>: </a:t>
            </a:r>
            <a:r>
              <a:rPr lang="en-GB" sz="1000" u="sng">
                <a:solidFill>
                  <a:schemeClr val="hlink"/>
                </a:solidFill>
                <a:hlinkClick r:id="rId3"/>
              </a:rPr>
              <a:t>https://www.feedough.com/deming-cycle-pdca-cycle/</a:t>
            </a:r>
            <a:r>
              <a:rPr lang="en-GB" sz="1000">
                <a:solidFill>
                  <a:srgbClr val="FF0000"/>
                </a:solidFill>
              </a:rPr>
              <a:t> </a:t>
            </a:r>
            <a:endParaRPr/>
          </a:p>
        </p:txBody>
      </p:sp>
      <p:pic>
        <p:nvPicPr>
          <p:cNvPr id="722" name="Google Shape;722;g183c36b7e0f_0_73"/>
          <p:cNvPicPr preferRelativeResize="0"/>
          <p:nvPr/>
        </p:nvPicPr>
        <p:blipFill rotWithShape="1">
          <a:blip r:embed="rId4">
            <a:alphaModFix/>
          </a:blip>
          <a:srcRect/>
          <a:stretch/>
        </p:blipFill>
        <p:spPr>
          <a:xfrm>
            <a:off x="3701238" y="503900"/>
            <a:ext cx="5172075" cy="46958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8"/>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800"/>
              <a:buFont typeface="Arial"/>
              <a:buNone/>
            </a:pPr>
            <a:r>
              <a:rPr lang="en-GB" sz="4800" b="0" i="0" u="none" strike="noStrike" cap="none" dirty="0">
                <a:solidFill>
                  <a:srgbClr val="000000"/>
                </a:solidFill>
                <a:latin typeface="Calibri"/>
                <a:ea typeface="Calibri"/>
                <a:cs typeface="Calibri"/>
                <a:sym typeface="Calibri"/>
              </a:rPr>
              <a:t>Marketing Digital</a:t>
            </a:r>
            <a:endParaRPr dirty="0"/>
          </a:p>
          <a:p>
            <a:pPr marL="0" lvl="0" indent="0" algn="l" rtl="0">
              <a:lnSpc>
                <a:spcPct val="90000"/>
              </a:lnSpc>
              <a:spcBef>
                <a:spcPts val="1000"/>
              </a:spcBef>
              <a:spcAft>
                <a:spcPts val="0"/>
              </a:spcAft>
              <a:buClr>
                <a:srgbClr val="000000"/>
              </a:buClr>
              <a:buSzPts val="4800"/>
              <a:buNone/>
            </a:pPr>
            <a:endParaRPr dirty="0"/>
          </a:p>
        </p:txBody>
      </p:sp>
      <p:sp>
        <p:nvSpPr>
          <p:cNvPr id="728" name="Google Shape;728;p68"/>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Char char="•"/>
            </a:pPr>
            <a:r>
              <a:rPr lang="en-GB"/>
              <a:t>Conocer la importancia del Liderazgo Digital</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rgbClr val="000000"/>
              </a:buClr>
              <a:buSzPts val="2400"/>
              <a:buChar char="•"/>
            </a:pPr>
            <a:r>
              <a:rPr lang="en-GB"/>
              <a:t>Conocer la importancia del Marketing Digital</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rgbClr val="000000"/>
              </a:buClr>
              <a:buSzPts val="2400"/>
              <a:buChar char="•"/>
            </a:pPr>
            <a:r>
              <a:rPr lang="en-GB"/>
              <a:t>Desarrollar una ¨Cultura Corporativa Digital¨</a:t>
            </a:r>
            <a:endParaRPr/>
          </a:p>
          <a:p>
            <a:pPr marL="228600" lvl="0" indent="-228600" algn="l" rtl="0">
              <a:lnSpc>
                <a:spcPct val="90000"/>
              </a:lnSpc>
              <a:spcBef>
                <a:spcPts val="1000"/>
              </a:spcBef>
              <a:spcAft>
                <a:spcPts val="0"/>
              </a:spcAft>
              <a:buClr>
                <a:srgbClr val="000000"/>
              </a:buClr>
              <a:buSzPts val="2400"/>
              <a:buNone/>
            </a:pPr>
            <a:endParaRPr/>
          </a:p>
        </p:txBody>
      </p:sp>
      <p:sp>
        <p:nvSpPr>
          <p:cNvPr id="199" name="Google Shape;199;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Competencias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9"/>
          <p:cNvSpPr txBox="1">
            <a:spLocks noGrp="1"/>
          </p:cNvSpPr>
          <p:nvPr>
            <p:ph type="body" idx="1"/>
          </p:nvPr>
        </p:nvSpPr>
        <p:spPr>
          <a:xfrm>
            <a:off x="798379" y="1511929"/>
            <a:ext cx="10595237" cy="458446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El </a:t>
            </a:r>
            <a:r>
              <a:rPr lang="en-GB" b="1" i="0" strike="noStrike" cap="none">
                <a:solidFill>
                  <a:schemeClr val="accent1"/>
                </a:solidFill>
                <a:latin typeface="Calibri"/>
                <a:ea typeface="Calibri"/>
                <a:cs typeface="Calibri"/>
                <a:sym typeface="Calibri"/>
              </a:rPr>
              <a:t>Marketing digital </a:t>
            </a:r>
            <a:r>
              <a:rPr lang="en-GB" b="0" i="0" strike="noStrike" cap="none">
                <a:latin typeface="Calibri"/>
                <a:ea typeface="Calibri"/>
                <a:cs typeface="Calibri"/>
                <a:sym typeface="Calibri"/>
              </a:rPr>
              <a:t>es un </a:t>
            </a:r>
            <a:r>
              <a:rPr lang="en-GB"/>
              <a:t>elemento esencial de cualquier organización, permitiendo la promoción de iniciativas para conectar con usuarios clave y otras organizaciones a través de una variedad de herramientas como: correo electrónico, redes sociales, anuncios en la página web, texto y mensajes multimedia.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p:txBody>
      </p:sp>
      <p:sp>
        <p:nvSpPr>
          <p:cNvPr id="735" name="Google Shape;735;p69"/>
          <p:cNvSpPr txBox="1">
            <a:spLocks noGrp="1"/>
          </p:cNvSpPr>
          <p:nvPr>
            <p:ph type="body" idx="2"/>
          </p:nvPr>
        </p:nvSpPr>
        <p:spPr>
          <a:xfrm>
            <a:off x="798380" y="761603"/>
            <a:ext cx="10595237" cy="6778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El Marketing Digital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7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El </a:t>
            </a:r>
            <a:r>
              <a:rPr lang="en-GB" b="1" i="0" strike="noStrike" cap="none">
                <a:solidFill>
                  <a:schemeClr val="accent1"/>
                </a:solidFill>
                <a:latin typeface="Calibri"/>
                <a:ea typeface="Calibri"/>
                <a:cs typeface="Calibri"/>
                <a:sym typeface="Calibri"/>
              </a:rPr>
              <a:t>Marketing digital </a:t>
            </a:r>
            <a:r>
              <a:rPr lang="en-GB" b="0" i="0" strike="noStrike" cap="none">
                <a:latin typeface="Calibri"/>
                <a:ea typeface="Calibri"/>
                <a:cs typeface="Calibri"/>
                <a:sym typeface="Calibri"/>
              </a:rPr>
              <a:t>permite reducer las barreras de accesibilidad y conexión. En otras palabras, fomenta que las personas no sólo reciban</a:t>
            </a:r>
            <a:r>
              <a:rPr lang="en-GB"/>
              <a:t> contenido promocional, sino que también, </a:t>
            </a:r>
            <a:r>
              <a:rPr lang="en-GB" b="0" i="0" strike="noStrike" cap="none">
                <a:latin typeface="Calibri"/>
                <a:ea typeface="Calibri"/>
                <a:cs typeface="Calibri"/>
                <a:sym typeface="Calibri"/>
              </a:rPr>
              <a:t> difundir las iniciativas a través del ¨boca a boca¨.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p:txBody>
      </p:sp>
      <p:sp>
        <p:nvSpPr>
          <p:cNvPr id="742" name="Google Shape;742;p7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Marketing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dirty="0">
                <a:latin typeface="Calibri"/>
                <a:ea typeface="Calibri"/>
                <a:cs typeface="Calibri"/>
                <a:sym typeface="Calibri"/>
              </a:rPr>
              <a:t>Una </a:t>
            </a:r>
            <a:r>
              <a:rPr lang="en-GB" b="0" i="0" strike="noStrike" cap="none" dirty="0" err="1">
                <a:latin typeface="Calibri"/>
                <a:ea typeface="Calibri"/>
                <a:cs typeface="Calibri"/>
                <a:sym typeface="Calibri"/>
              </a:rPr>
              <a:t>estrategia</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concreta</a:t>
            </a:r>
            <a:r>
              <a:rPr lang="en-GB" b="0" i="0" strike="noStrike" cap="none" dirty="0">
                <a:latin typeface="Calibri"/>
                <a:ea typeface="Calibri"/>
                <a:cs typeface="Calibri"/>
                <a:sym typeface="Calibri"/>
              </a:rPr>
              <a:t> de Marketing </a:t>
            </a:r>
            <a:r>
              <a:rPr lang="en-GB" b="0" i="0" strike="noStrike" cap="none" dirty="0" err="1">
                <a:latin typeface="Calibri"/>
                <a:ea typeface="Calibri"/>
                <a:cs typeface="Calibri"/>
                <a:sym typeface="Calibri"/>
              </a:rPr>
              <a:t>puede</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mejorar</a:t>
            </a:r>
            <a:r>
              <a:rPr lang="en-GB" b="0" i="0" strike="noStrike" cap="none" dirty="0">
                <a:latin typeface="Calibri"/>
                <a:ea typeface="Calibri"/>
                <a:cs typeface="Calibri"/>
                <a:sym typeface="Calibri"/>
              </a:rPr>
              <a:t> la </a:t>
            </a:r>
            <a:r>
              <a:rPr lang="en-GB" b="0" i="0" strike="noStrike" cap="none" dirty="0" err="1">
                <a:latin typeface="Calibri"/>
                <a:ea typeface="Calibri"/>
                <a:cs typeface="Calibri"/>
                <a:sym typeface="Calibri"/>
              </a:rPr>
              <a:t>visibilidad</a:t>
            </a:r>
            <a:r>
              <a:rPr lang="en-GB" b="0" i="0" strike="noStrike" cap="none" dirty="0">
                <a:latin typeface="Calibri"/>
                <a:ea typeface="Calibri"/>
                <a:cs typeface="Calibri"/>
                <a:sym typeface="Calibri"/>
              </a:rPr>
              <a:t> de la </a:t>
            </a:r>
            <a:r>
              <a:rPr lang="en-GB" b="0" i="0" strike="noStrike" cap="none" dirty="0" err="1">
                <a:latin typeface="Calibri"/>
                <a:ea typeface="Calibri"/>
                <a:cs typeface="Calibri"/>
                <a:sym typeface="Calibri"/>
              </a:rPr>
              <a:t>organización</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permitiéndote</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destacar</a:t>
            </a:r>
            <a:r>
              <a:rPr lang="en-GB" dirty="0"/>
              <a:t>-</a:t>
            </a:r>
            <a:r>
              <a:rPr lang="en-GB" b="0" i="0" strike="noStrike" cap="none" dirty="0">
                <a:latin typeface="Calibri"/>
                <a:ea typeface="Calibri"/>
                <a:cs typeface="Calibri"/>
                <a:sym typeface="Calibri"/>
              </a:rPr>
              <a:t>, y </a:t>
            </a:r>
            <a:r>
              <a:rPr lang="en-GB" b="0" i="0" strike="noStrike" cap="none" dirty="0" err="1">
                <a:latin typeface="Calibri"/>
                <a:ea typeface="Calibri"/>
                <a:cs typeface="Calibri"/>
                <a:sym typeface="Calibri"/>
              </a:rPr>
              <a:t>fomentando</a:t>
            </a:r>
            <a:r>
              <a:rPr lang="en-GB" b="0" i="0" strike="noStrike" cap="none" dirty="0">
                <a:latin typeface="Calibri"/>
                <a:ea typeface="Calibri"/>
                <a:cs typeface="Calibri"/>
                <a:sym typeface="Calibri"/>
              </a:rPr>
              <a:t> la </a:t>
            </a:r>
            <a:r>
              <a:rPr lang="en-GB" b="0" i="0" strike="noStrike" cap="none" dirty="0" err="1">
                <a:latin typeface="Calibri"/>
                <a:ea typeface="Calibri"/>
                <a:cs typeface="Calibri"/>
                <a:sym typeface="Calibri"/>
              </a:rPr>
              <a:t>competitividad</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respecto</a:t>
            </a:r>
            <a:r>
              <a:rPr lang="en-GB" b="0" i="0" strike="noStrike" cap="none" dirty="0">
                <a:latin typeface="Calibri"/>
                <a:ea typeface="Calibri"/>
                <a:cs typeface="Calibri"/>
                <a:sym typeface="Calibri"/>
              </a:rPr>
              <a:t> a </a:t>
            </a:r>
            <a:r>
              <a:rPr lang="en-GB" b="0" i="0" strike="noStrike" cap="none" dirty="0" err="1">
                <a:latin typeface="Calibri"/>
                <a:ea typeface="Calibri"/>
                <a:cs typeface="Calibri"/>
                <a:sym typeface="Calibri"/>
              </a:rPr>
              <a:t>otras</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organizaciones</a:t>
            </a:r>
            <a:r>
              <a:rPr lang="en-GB" dirty="0"/>
              <a:t>. </a:t>
            </a:r>
            <a:endParaRPr dirty="0"/>
          </a:p>
          <a:p>
            <a:pPr marL="342900" marR="0" lvl="0" indent="-190500" algn="l" rtl="0">
              <a:lnSpc>
                <a:spcPct val="120000"/>
              </a:lnSpc>
              <a:spcBef>
                <a:spcPts val="0"/>
              </a:spcBef>
              <a:spcAft>
                <a:spcPts val="0"/>
              </a:spcAft>
              <a:buClr>
                <a:srgbClr val="000000"/>
              </a:buClr>
              <a:buSzPts val="2400"/>
              <a:buNone/>
            </a:pPr>
            <a:endParaRPr dirty="0">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Char char="•"/>
            </a:pPr>
            <a:r>
              <a:rPr lang="en-GB" b="0" i="0" strike="noStrike" cap="none" dirty="0" err="1">
                <a:latin typeface="Calibri"/>
                <a:ea typeface="Calibri"/>
                <a:cs typeface="Calibri"/>
                <a:sym typeface="Calibri"/>
              </a:rPr>
              <a:t>Además</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esta</a:t>
            </a:r>
            <a:r>
              <a:rPr lang="en-GB" b="0" i="0" strike="noStrike" cap="none" dirty="0">
                <a:latin typeface="Calibri"/>
                <a:ea typeface="Calibri"/>
                <a:cs typeface="Calibri"/>
                <a:sym typeface="Calibri"/>
              </a:rPr>
              <a:t> </a:t>
            </a:r>
            <a:r>
              <a:rPr lang="en-GB" dirty="0"/>
              <a:t>mayor </a:t>
            </a:r>
            <a:r>
              <a:rPr lang="en-GB" dirty="0" err="1"/>
              <a:t>visibilidad</a:t>
            </a:r>
            <a:r>
              <a:rPr lang="en-GB" dirty="0"/>
              <a:t> </a:t>
            </a:r>
            <a:r>
              <a:rPr lang="en-GB" dirty="0" err="1"/>
              <a:t>facilita</a:t>
            </a:r>
            <a:r>
              <a:rPr lang="en-GB" dirty="0"/>
              <a:t> que las personas se </a:t>
            </a:r>
            <a:r>
              <a:rPr lang="en-GB" dirty="0" err="1"/>
              <a:t>asocien</a:t>
            </a:r>
            <a:r>
              <a:rPr lang="en-GB" dirty="0"/>
              <a:t> con las </a:t>
            </a:r>
            <a:r>
              <a:rPr lang="en-GB" dirty="0" err="1"/>
              <a:t>actividades</a:t>
            </a:r>
            <a:r>
              <a:rPr lang="en-GB" dirty="0"/>
              <a:t> de la </a:t>
            </a:r>
            <a:r>
              <a:rPr lang="en-GB" dirty="0" err="1"/>
              <a:t>organización</a:t>
            </a:r>
            <a:r>
              <a:rPr lang="en-GB" b="0" i="0" strike="noStrike" cap="none" dirty="0">
                <a:latin typeface="Calibri"/>
                <a:ea typeface="Calibri"/>
                <a:cs typeface="Calibri"/>
                <a:sym typeface="Calibri"/>
              </a:rPr>
              <a:t>. </a:t>
            </a:r>
            <a:endParaRPr dirty="0"/>
          </a:p>
          <a:p>
            <a:pPr marL="342900" marR="0" lvl="0" indent="-190500" algn="l" rtl="0">
              <a:lnSpc>
                <a:spcPct val="120000"/>
              </a:lnSpc>
              <a:spcBef>
                <a:spcPts val="0"/>
              </a:spcBef>
              <a:spcAft>
                <a:spcPts val="0"/>
              </a:spcAft>
              <a:buClr>
                <a:srgbClr val="000000"/>
              </a:buClr>
              <a:buSzPts val="2400"/>
              <a:buNone/>
            </a:pPr>
            <a:endParaRPr dirty="0">
              <a:latin typeface="Calibri"/>
              <a:ea typeface="Calibri"/>
              <a:cs typeface="Calibri"/>
              <a:sym typeface="Calibri"/>
            </a:endParaRPr>
          </a:p>
        </p:txBody>
      </p:sp>
      <p:sp>
        <p:nvSpPr>
          <p:cNvPr id="749" name="Google Shape;749;p7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Marketing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Por otro lado</a:t>
            </a:r>
            <a:r>
              <a:rPr lang="en-GB"/>
              <a:t>, las organizaciones son capaces de construir y mantener la credibilidad utilizando a través de sus acciones estratégicas de Marketing, compartiendo sus logros y siendo coherente con la misión principal de la organización.  </a:t>
            </a:r>
            <a:endParaRPr/>
          </a:p>
          <a:p>
            <a:pPr marL="0" marR="0" lvl="0" indent="0" algn="l" rtl="0">
              <a:lnSpc>
                <a:spcPct val="120000"/>
              </a:lnSpc>
              <a:spcBef>
                <a:spcPts val="0"/>
              </a:spcBef>
              <a:spcAft>
                <a:spcPts val="0"/>
              </a:spcAft>
              <a:buClr>
                <a:srgbClr val="000000"/>
              </a:buClr>
              <a:buSzPts val="2400"/>
              <a:buNone/>
            </a:pPr>
            <a:endParaRPr/>
          </a:p>
          <a:p>
            <a:pPr marL="342900" lvl="0" indent="-342900" algn="l" rtl="0">
              <a:lnSpc>
                <a:spcPct val="120000"/>
              </a:lnSpc>
              <a:spcBef>
                <a:spcPts val="0"/>
              </a:spcBef>
              <a:spcAft>
                <a:spcPts val="0"/>
              </a:spcAft>
              <a:buSzPts val="2400"/>
              <a:buFont typeface="Arial"/>
              <a:buChar char="•"/>
            </a:pPr>
            <a:r>
              <a:rPr lang="en-GB" b="0" i="0" strike="noStrike" cap="none">
                <a:latin typeface="Calibri"/>
                <a:ea typeface="Calibri"/>
                <a:cs typeface="Calibri"/>
                <a:sym typeface="Calibri"/>
              </a:rPr>
              <a:t>En el módulo 2, se </a:t>
            </a:r>
            <a:r>
              <a:rPr lang="en-GB"/>
              <a:t>ofrece una visión detallada del proceso de comunicación. </a:t>
            </a:r>
            <a:endParaRPr/>
          </a:p>
          <a:p>
            <a:pPr marL="342900" marR="0" lvl="0" indent="-19050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p:txBody>
      </p:sp>
      <p:sp>
        <p:nvSpPr>
          <p:cNvPr id="756" name="Google Shape;756;p7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Marketing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dirty="0" err="1">
                <a:solidFill>
                  <a:schemeClr val="accent2"/>
                </a:solidFill>
                <a:latin typeface="Calibri"/>
                <a:ea typeface="Calibri"/>
                <a:cs typeface="Calibri"/>
                <a:sym typeface="Calibri"/>
              </a:rPr>
              <a:t>Conoce</a:t>
            </a:r>
            <a:r>
              <a:rPr lang="en-GB" b="1" i="0" strike="noStrike" cap="none" dirty="0">
                <a:solidFill>
                  <a:schemeClr val="accent2"/>
                </a:solidFill>
                <a:latin typeface="Calibri"/>
                <a:ea typeface="Calibri"/>
                <a:cs typeface="Calibri"/>
                <a:sym typeface="Calibri"/>
              </a:rPr>
              <a:t> </a:t>
            </a:r>
            <a:r>
              <a:rPr lang="en-GB" b="1" i="0" strike="noStrike" cap="none" dirty="0" err="1">
                <a:solidFill>
                  <a:schemeClr val="accent2"/>
                </a:solidFill>
                <a:latin typeface="Calibri"/>
                <a:ea typeface="Calibri"/>
                <a:cs typeface="Calibri"/>
                <a:sym typeface="Calibri"/>
              </a:rPr>
              <a:t>tu</a:t>
            </a:r>
            <a:r>
              <a:rPr lang="en-GB" b="1" i="0" strike="noStrike" cap="none" dirty="0">
                <a:solidFill>
                  <a:schemeClr val="accent2"/>
                </a:solidFill>
                <a:latin typeface="Calibri"/>
                <a:ea typeface="Calibri"/>
                <a:cs typeface="Calibri"/>
                <a:sym typeface="Calibri"/>
              </a:rPr>
              <a:t> audiencia: </a:t>
            </a:r>
            <a:r>
              <a:rPr lang="en-GB" dirty="0"/>
              <a:t>es </a:t>
            </a:r>
            <a:r>
              <a:rPr lang="en-GB" dirty="0" err="1"/>
              <a:t>importante</a:t>
            </a:r>
            <a:r>
              <a:rPr lang="en-GB" dirty="0"/>
              <a:t> </a:t>
            </a:r>
            <a:r>
              <a:rPr lang="en-GB" dirty="0" err="1"/>
              <a:t>investigar</a:t>
            </a:r>
            <a:r>
              <a:rPr lang="en-GB" dirty="0"/>
              <a:t> las </a:t>
            </a:r>
            <a:r>
              <a:rPr lang="en-GB" dirty="0" err="1"/>
              <a:t>necesidades</a:t>
            </a:r>
            <a:r>
              <a:rPr lang="en-GB" dirty="0"/>
              <a:t> de </a:t>
            </a:r>
            <a:r>
              <a:rPr lang="en-GB" dirty="0" err="1"/>
              <a:t>tus</a:t>
            </a:r>
            <a:r>
              <a:rPr lang="en-GB" dirty="0"/>
              <a:t> </a:t>
            </a:r>
            <a:r>
              <a:rPr lang="en-GB" dirty="0" err="1"/>
              <a:t>usuarios</a:t>
            </a:r>
            <a:r>
              <a:rPr lang="en-GB" dirty="0"/>
              <a:t> </a:t>
            </a:r>
            <a:r>
              <a:rPr lang="en-GB" dirty="0" err="1"/>
              <a:t>cuando</a:t>
            </a:r>
            <a:r>
              <a:rPr lang="en-GB" dirty="0"/>
              <a:t> </a:t>
            </a:r>
            <a:r>
              <a:rPr lang="en-GB" dirty="0" err="1"/>
              <a:t>vayas</a:t>
            </a:r>
            <a:r>
              <a:rPr lang="en-GB" dirty="0"/>
              <a:t> a </a:t>
            </a:r>
            <a:r>
              <a:rPr lang="en-GB" dirty="0" err="1"/>
              <a:t>llevar</a:t>
            </a:r>
            <a:r>
              <a:rPr lang="en-GB" dirty="0"/>
              <a:t> a </a:t>
            </a:r>
            <a:r>
              <a:rPr lang="en-GB" dirty="0" err="1"/>
              <a:t>cabo</a:t>
            </a:r>
            <a:r>
              <a:rPr lang="en-GB" dirty="0"/>
              <a:t> </a:t>
            </a:r>
            <a:r>
              <a:rPr lang="en-GB" b="0" i="0" strike="noStrike" cap="none" dirty="0" err="1">
                <a:latin typeface="Calibri"/>
                <a:ea typeface="Calibri"/>
                <a:cs typeface="Calibri"/>
                <a:sym typeface="Calibri"/>
              </a:rPr>
              <a:t>una</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estrategia</a:t>
            </a:r>
            <a:r>
              <a:rPr lang="en-GB" b="0" i="0" strike="noStrike" cap="none" dirty="0">
                <a:latin typeface="Calibri"/>
                <a:ea typeface="Calibri"/>
                <a:cs typeface="Calibri"/>
                <a:sym typeface="Calibri"/>
              </a:rPr>
              <a:t> de Marketing. </a:t>
            </a:r>
            <a:endParaRPr dirty="0"/>
          </a:p>
          <a:p>
            <a:pPr marL="0" marR="0" lvl="0" indent="0" algn="l" rtl="0">
              <a:lnSpc>
                <a:spcPct val="120000"/>
              </a:lnSpc>
              <a:spcBef>
                <a:spcPts val="0"/>
              </a:spcBef>
              <a:spcAft>
                <a:spcPts val="0"/>
              </a:spcAft>
              <a:buClr>
                <a:srgbClr val="000000"/>
              </a:buClr>
              <a:buSzPts val="2400"/>
              <a:buNone/>
            </a:pPr>
            <a:endParaRPr b="0" i="0" strike="noStrike" cap="none" dirty="0">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dirty="0" err="1">
                <a:solidFill>
                  <a:schemeClr val="accent2"/>
                </a:solidFill>
                <a:latin typeface="Calibri"/>
                <a:ea typeface="Calibri"/>
                <a:cs typeface="Calibri"/>
                <a:sym typeface="Calibri"/>
              </a:rPr>
              <a:t>Revisa</a:t>
            </a:r>
            <a:r>
              <a:rPr lang="en-GB" b="1" i="0" strike="noStrike" cap="none" dirty="0">
                <a:solidFill>
                  <a:schemeClr val="accent2"/>
                </a:solidFill>
                <a:latin typeface="Calibri"/>
                <a:ea typeface="Calibri"/>
                <a:cs typeface="Calibri"/>
                <a:sym typeface="Calibri"/>
              </a:rPr>
              <a:t> la </a:t>
            </a:r>
            <a:r>
              <a:rPr lang="en-GB" b="1" i="0" strike="noStrike" cap="none" dirty="0" err="1">
                <a:solidFill>
                  <a:schemeClr val="accent2"/>
                </a:solidFill>
                <a:latin typeface="Calibri"/>
                <a:ea typeface="Calibri"/>
                <a:cs typeface="Calibri"/>
                <a:sym typeface="Calibri"/>
              </a:rPr>
              <a:t>analítica</a:t>
            </a:r>
            <a:r>
              <a:rPr lang="en-GB" b="1" i="0" strike="noStrike" cap="none" dirty="0">
                <a:solidFill>
                  <a:schemeClr val="accent2"/>
                </a:solidFill>
                <a:latin typeface="Calibri"/>
                <a:ea typeface="Calibri"/>
                <a:cs typeface="Calibri"/>
                <a:sym typeface="Calibri"/>
              </a:rPr>
              <a:t> de </a:t>
            </a:r>
            <a:r>
              <a:rPr lang="en-GB" b="1" i="0" strike="noStrike" cap="none" dirty="0" err="1">
                <a:solidFill>
                  <a:schemeClr val="accent2"/>
                </a:solidFill>
                <a:latin typeface="Calibri"/>
                <a:ea typeface="Calibri"/>
                <a:cs typeface="Calibri"/>
                <a:sym typeface="Calibri"/>
              </a:rPr>
              <a:t>tu</a:t>
            </a:r>
            <a:r>
              <a:rPr lang="en-GB" b="1" i="0" strike="noStrike" cap="none" dirty="0">
                <a:solidFill>
                  <a:schemeClr val="accent2"/>
                </a:solidFill>
                <a:latin typeface="Calibri"/>
                <a:ea typeface="Calibri"/>
                <a:cs typeface="Calibri"/>
                <a:sym typeface="Calibri"/>
              </a:rPr>
              <a:t> </a:t>
            </a:r>
            <a:r>
              <a:rPr lang="en-GB" b="1" i="0" strike="noStrike" cap="none" dirty="0" err="1">
                <a:solidFill>
                  <a:schemeClr val="accent2"/>
                </a:solidFill>
                <a:latin typeface="Calibri"/>
                <a:ea typeface="Calibri"/>
                <a:cs typeface="Calibri"/>
                <a:sym typeface="Calibri"/>
              </a:rPr>
              <a:t>página</a:t>
            </a:r>
            <a:r>
              <a:rPr lang="en-GB" b="1" i="0" strike="noStrike" cap="none" dirty="0">
                <a:solidFill>
                  <a:schemeClr val="accent2"/>
                </a:solidFill>
                <a:latin typeface="Calibri"/>
                <a:ea typeface="Calibri"/>
                <a:cs typeface="Calibri"/>
                <a:sym typeface="Calibri"/>
              </a:rPr>
              <a:t> web: </a:t>
            </a:r>
            <a:r>
              <a:rPr lang="en-GB" b="0" i="0" strike="noStrike" cap="none" dirty="0" err="1">
                <a:latin typeface="Calibri"/>
                <a:ea typeface="Calibri"/>
                <a:cs typeface="Calibri"/>
                <a:sym typeface="Calibri"/>
              </a:rPr>
              <a:t>te</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permitirá</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entender</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tu</a:t>
            </a:r>
            <a:r>
              <a:rPr lang="en-GB" b="0" i="0" strike="noStrike" cap="none" dirty="0">
                <a:latin typeface="Calibri"/>
                <a:ea typeface="Calibri"/>
                <a:cs typeface="Calibri"/>
                <a:sym typeface="Calibri"/>
              </a:rPr>
              <a:t> audiencia </a:t>
            </a:r>
            <a:r>
              <a:rPr lang="en-GB" b="0" i="0" strike="noStrike" cap="none" dirty="0" err="1">
                <a:latin typeface="Calibri"/>
                <a:ea typeface="Calibri"/>
                <a:cs typeface="Calibri"/>
                <a:sym typeface="Calibri"/>
              </a:rPr>
              <a:t>mejor</a:t>
            </a:r>
            <a:r>
              <a:rPr lang="en-GB" b="0" i="0" strike="noStrike" cap="none" dirty="0">
                <a:latin typeface="Calibri"/>
                <a:ea typeface="Calibri"/>
                <a:cs typeface="Calibri"/>
                <a:sym typeface="Calibri"/>
              </a:rPr>
              <a:t> y </a:t>
            </a:r>
            <a:r>
              <a:rPr lang="en-GB" b="0" i="0" strike="noStrike" cap="none" dirty="0" err="1">
                <a:latin typeface="Calibri"/>
                <a:ea typeface="Calibri"/>
                <a:cs typeface="Calibri"/>
                <a:sym typeface="Calibri"/>
              </a:rPr>
              <a:t>evaluar</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el</a:t>
            </a:r>
            <a:r>
              <a:rPr lang="en-GB" b="0" i="0" strike="noStrike" cap="none" dirty="0">
                <a:latin typeface="Calibri"/>
                <a:ea typeface="Calibri"/>
                <a:cs typeface="Calibri"/>
                <a:sym typeface="Calibri"/>
              </a:rPr>
              <a:t> </a:t>
            </a:r>
            <a:r>
              <a:rPr lang="en-GB" dirty="0" err="1"/>
              <a:t>éxito</a:t>
            </a:r>
            <a:r>
              <a:rPr lang="en-GB" dirty="0"/>
              <a:t> de </a:t>
            </a:r>
            <a:r>
              <a:rPr lang="en-GB" dirty="0" err="1"/>
              <a:t>tus</a:t>
            </a:r>
            <a:r>
              <a:rPr lang="en-GB" dirty="0"/>
              <a:t> </a:t>
            </a:r>
            <a:r>
              <a:rPr lang="en-GB" dirty="0" err="1"/>
              <a:t>acciones</a:t>
            </a:r>
            <a:r>
              <a:rPr lang="en-GB" dirty="0"/>
              <a:t>, </a:t>
            </a:r>
            <a:r>
              <a:rPr lang="en-GB" dirty="0" err="1"/>
              <a:t>además</a:t>
            </a:r>
            <a:r>
              <a:rPr lang="en-GB" dirty="0"/>
              <a:t> de </a:t>
            </a:r>
            <a:r>
              <a:rPr lang="en-GB" dirty="0" err="1"/>
              <a:t>revisar</a:t>
            </a:r>
            <a:r>
              <a:rPr lang="en-GB" dirty="0"/>
              <a:t> </a:t>
            </a:r>
            <a:r>
              <a:rPr lang="en-GB" dirty="0" err="1"/>
              <a:t>aquellas</a:t>
            </a:r>
            <a:r>
              <a:rPr lang="en-GB" dirty="0"/>
              <a:t> </a:t>
            </a:r>
            <a:r>
              <a:rPr lang="en-GB" dirty="0" err="1"/>
              <a:t>acciones</a:t>
            </a:r>
            <a:r>
              <a:rPr lang="en-GB" dirty="0"/>
              <a:t> que </a:t>
            </a:r>
            <a:r>
              <a:rPr lang="en-GB" dirty="0" err="1"/>
              <a:t>necesitan</a:t>
            </a:r>
            <a:r>
              <a:rPr lang="en-GB" dirty="0"/>
              <a:t> ser </a:t>
            </a:r>
            <a:r>
              <a:rPr lang="en-GB" dirty="0" err="1"/>
              <a:t>mejoradas</a:t>
            </a:r>
            <a:r>
              <a:rPr lang="en-GB" b="0" i="0" strike="noStrike" cap="none" dirty="0">
                <a:latin typeface="Calibri"/>
                <a:ea typeface="Calibri"/>
                <a:cs typeface="Calibri"/>
                <a:sym typeface="Calibri"/>
              </a:rPr>
              <a:t>. </a:t>
            </a:r>
            <a:endParaRPr dirty="0"/>
          </a:p>
          <a:p>
            <a:pPr marL="0" marR="0" lvl="0" indent="0" algn="l" rtl="0">
              <a:lnSpc>
                <a:spcPct val="120000"/>
              </a:lnSpc>
              <a:spcBef>
                <a:spcPts val="0"/>
              </a:spcBef>
              <a:spcAft>
                <a:spcPts val="0"/>
              </a:spcAft>
              <a:buClr>
                <a:srgbClr val="000000"/>
              </a:buClr>
              <a:buSzPts val="2400"/>
              <a:buNone/>
            </a:pPr>
            <a:endParaRPr b="0" i="0" strike="noStrike" cap="none" dirty="0">
              <a:latin typeface="Calibri"/>
              <a:ea typeface="Calibri"/>
              <a:cs typeface="Calibri"/>
              <a:sym typeface="Calibri"/>
            </a:endParaRPr>
          </a:p>
        </p:txBody>
      </p:sp>
      <p:sp>
        <p:nvSpPr>
          <p:cNvPr id="763" name="Google Shape;763;p7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Algunos</a:t>
            </a:r>
            <a:r>
              <a:rPr lang="en-GB" dirty="0"/>
              <a:t> </a:t>
            </a:r>
            <a:r>
              <a:rPr lang="en-GB" dirty="0" err="1"/>
              <a:t>Consejos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7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SEO (Search Engineer Optimization): </a:t>
            </a:r>
            <a:r>
              <a:rPr lang="en-GB"/>
              <a:t>deberías centrarte en priorizar la información de tu página web y redes sociales para atraer a una mayor audiencia</a:t>
            </a:r>
            <a:r>
              <a:rPr lang="en-GB" b="0" i="0" strike="noStrike" cap="none">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a:solidFill>
                  <a:schemeClr val="accent2"/>
                </a:solidFill>
              </a:rPr>
              <a:t>Uso de redes sociales</a:t>
            </a:r>
            <a:r>
              <a:rPr lang="en-GB" b="1" i="0" strike="noStrike" cap="none">
                <a:solidFill>
                  <a:schemeClr val="accent2"/>
                </a:solidFill>
                <a:latin typeface="Calibri"/>
                <a:ea typeface="Calibri"/>
                <a:cs typeface="Calibri"/>
                <a:sym typeface="Calibri"/>
              </a:rPr>
              <a:t>: </a:t>
            </a:r>
            <a:r>
              <a:rPr lang="en-GB" b="0" i="0" strike="noStrike" cap="none">
                <a:latin typeface="Calibri"/>
                <a:ea typeface="Calibri"/>
                <a:cs typeface="Calibri"/>
                <a:sym typeface="Calibri"/>
              </a:rPr>
              <a:t>las redes sociales son una herramienta perfecta de comunicación que fomentará  el establecimiento de tu marca. </a:t>
            </a:r>
            <a:endParaRPr/>
          </a:p>
        </p:txBody>
      </p:sp>
      <p:sp>
        <p:nvSpPr>
          <p:cNvPr id="770" name="Google Shape;770;p7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dirty="0" err="1"/>
              <a:t>Algunos</a:t>
            </a:r>
            <a:r>
              <a:rPr lang="en-GB" dirty="0"/>
              <a:t> </a:t>
            </a:r>
            <a:r>
              <a:rPr lang="en-GB" dirty="0" err="1"/>
              <a:t>Consejos</a:t>
            </a:r>
            <a:endParaRPr dirty="0"/>
          </a:p>
          <a:p>
            <a:pPr marL="0" lvl="0" indent="0" algn="l" rtl="0">
              <a:lnSpc>
                <a:spcPct val="90000"/>
              </a:lnSpc>
              <a:spcBef>
                <a:spcPts val="0"/>
              </a:spcBef>
              <a:spcAft>
                <a:spcPts val="0"/>
              </a:spcAft>
              <a:buClr>
                <a:srgbClr val="000000"/>
              </a:buClr>
              <a:buSzPts val="36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7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Cuenta con profesionales específicos: </a:t>
            </a:r>
            <a:r>
              <a:rPr lang="en-GB"/>
              <a:t>trata de incoporar trabajadores que cuenten con competencias en Marketing.  </a:t>
            </a:r>
            <a:r>
              <a:rPr lang="en-GB" b="0" i="0" strike="noStrike" cap="none">
                <a:latin typeface="Calibri"/>
                <a:ea typeface="Calibri"/>
                <a:cs typeface="Calibri"/>
                <a:sym typeface="Calibri"/>
              </a:rPr>
              <a:t>Es importante</a:t>
            </a:r>
            <a:r>
              <a:rPr lang="en-GB"/>
              <a:t>, contar con un equipo que mejore tu empresa para asegurar la profesionalidad y el desarollo personal. </a:t>
            </a:r>
            <a:endParaRPr/>
          </a:p>
        </p:txBody>
      </p:sp>
      <p:sp>
        <p:nvSpPr>
          <p:cNvPr id="777" name="Google Shape;777;p7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Consejos</a:t>
            </a:r>
            <a:r>
              <a:rPr lang="en-GB" dirty="0"/>
              <a:t> para </a:t>
            </a:r>
            <a:r>
              <a:rPr lang="en-GB" dirty="0" err="1"/>
              <a:t>Desarrollar</a:t>
            </a:r>
            <a:r>
              <a:rPr lang="en-GB" dirty="0"/>
              <a:t> </a:t>
            </a:r>
            <a:r>
              <a:rPr lang="en-GB" dirty="0" err="1"/>
              <a:t>una</a:t>
            </a:r>
            <a:r>
              <a:rPr lang="en-GB" dirty="0"/>
              <a:t> Política de Marketing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183c36b7e0f_0_81"/>
          <p:cNvSpPr txBox="1">
            <a:spLocks noGrp="1"/>
          </p:cNvSpPr>
          <p:nvPr>
            <p:ph type="body" idx="1"/>
          </p:nvPr>
        </p:nvSpPr>
        <p:spPr>
          <a:xfrm>
            <a:off x="2117650" y="5623675"/>
            <a:ext cx="8239500" cy="28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2400"/>
              <a:buNone/>
            </a:pPr>
            <a:r>
              <a:rPr lang="en-GB" sz="1000">
                <a:solidFill>
                  <a:srgbClr val="FF0000"/>
                </a:solidFill>
              </a:rPr>
              <a:t>Fuente: </a:t>
            </a:r>
            <a:r>
              <a:rPr lang="en-GB" sz="1000" u="sng">
                <a:solidFill>
                  <a:schemeClr val="hlink"/>
                </a:solidFill>
                <a:hlinkClick r:id="rId3"/>
              </a:rPr>
              <a:t>https://www.smartinsights.com/digital-marketing-strategy/digital-strategy-development/10-reasons-for-digital-marketing-strategy/</a:t>
            </a:r>
            <a:r>
              <a:rPr lang="en-GB" sz="1000">
                <a:solidFill>
                  <a:srgbClr val="FF0000"/>
                </a:solidFill>
              </a:rPr>
              <a:t> </a:t>
            </a:r>
            <a:endParaRPr/>
          </a:p>
        </p:txBody>
      </p:sp>
      <p:pic>
        <p:nvPicPr>
          <p:cNvPr id="784" name="Google Shape;784;g183c36b7e0f_0_81"/>
          <p:cNvPicPr preferRelativeResize="0"/>
          <p:nvPr/>
        </p:nvPicPr>
        <p:blipFill rotWithShape="1">
          <a:blip r:embed="rId4">
            <a:alphaModFix/>
          </a:blip>
          <a:srcRect/>
          <a:stretch/>
        </p:blipFill>
        <p:spPr>
          <a:xfrm>
            <a:off x="1435550" y="535775"/>
            <a:ext cx="9603702" cy="5087901"/>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78"/>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GB" dirty="0"/>
              <a:t>“The only way around is through.”</a:t>
            </a:r>
            <a:endParaRPr dirty="0"/>
          </a:p>
        </p:txBody>
      </p:sp>
      <p:sp>
        <p:nvSpPr>
          <p:cNvPr id="790" name="Google Shape;790;p78"/>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Robert Frost</a:t>
            </a:r>
            <a:endParaRPr sz="2200" b="1" i="1" u="none" strike="noStrike" cap="none">
              <a:solidFill>
                <a:srgbClr val="000000"/>
              </a:solidFill>
              <a:latin typeface="Calibri"/>
              <a:ea typeface="Calibri"/>
              <a:cs typeface="Calibri"/>
              <a:sym typeface="Calibri"/>
            </a:endParaRPr>
          </a:p>
        </p:txBody>
      </p:sp>
      <p:pic>
        <p:nvPicPr>
          <p:cNvPr id="791" name="Google Shape;791;p78" descr="Male engineer with flashlight inspecting steel cylinder"/>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792" name="Google Shape;792;p78"/>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235"/>
                </a:srgbClr>
              </a:gs>
              <a:gs pos="83000">
                <a:srgbClr val="AABC99">
                  <a:alpha val="47450"/>
                </a:srgbClr>
              </a:gs>
              <a:gs pos="100000">
                <a:srgbClr val="AABC99">
                  <a:alpha val="4352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793" name="Google Shape;793;p78"/>
          <p:cNvGrpSpPr/>
          <p:nvPr/>
        </p:nvGrpSpPr>
        <p:grpSpPr>
          <a:xfrm>
            <a:off x="5107779" y="748833"/>
            <a:ext cx="1487826" cy="1083162"/>
            <a:chOff x="3400450" y="986392"/>
            <a:chExt cx="1487826" cy="1083162"/>
          </a:xfrm>
        </p:grpSpPr>
        <p:sp>
          <p:nvSpPr>
            <p:cNvPr id="794" name="Google Shape;794;p78"/>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795" name="Google Shape;795;p78"/>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79"/>
          <p:cNvSpPr txBox="1">
            <a:spLocks noGrp="1"/>
          </p:cNvSpPr>
          <p:nvPr>
            <p:ph type="body" idx="1"/>
          </p:nvPr>
        </p:nvSpPr>
        <p:spPr>
          <a:xfrm>
            <a:off x="798379" y="1500594"/>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dirty="0" err="1">
                <a:solidFill>
                  <a:schemeClr val="accent2"/>
                </a:solidFill>
                <a:latin typeface="Calibri"/>
                <a:ea typeface="Calibri"/>
                <a:cs typeface="Calibri"/>
                <a:sym typeface="Calibri"/>
              </a:rPr>
              <a:t>Incrementa</a:t>
            </a:r>
            <a:r>
              <a:rPr lang="en-GB" b="1" i="0" strike="noStrike" cap="none" dirty="0">
                <a:solidFill>
                  <a:schemeClr val="accent2"/>
                </a:solidFill>
                <a:latin typeface="Calibri"/>
                <a:ea typeface="Calibri"/>
                <a:cs typeface="Calibri"/>
                <a:sym typeface="Calibri"/>
              </a:rPr>
              <a:t> la ¨</a:t>
            </a:r>
            <a:r>
              <a:rPr lang="en-GB" b="1" i="0" strike="noStrike" cap="none" dirty="0" err="1">
                <a:solidFill>
                  <a:schemeClr val="accent2"/>
                </a:solidFill>
                <a:latin typeface="Calibri"/>
                <a:ea typeface="Calibri"/>
                <a:cs typeface="Calibri"/>
                <a:sym typeface="Calibri"/>
              </a:rPr>
              <a:t>lealtad</a:t>
            </a:r>
            <a:r>
              <a:rPr lang="en-GB" b="1" i="0" strike="noStrike" cap="none" dirty="0">
                <a:solidFill>
                  <a:schemeClr val="accent2"/>
                </a:solidFill>
                <a:latin typeface="Calibri"/>
                <a:ea typeface="Calibri"/>
                <a:cs typeface="Calibri"/>
                <a:sym typeface="Calibri"/>
              </a:rPr>
              <a:t> del </a:t>
            </a:r>
            <a:r>
              <a:rPr lang="en-GB" b="1" i="0" strike="noStrike" cap="none" dirty="0" err="1">
                <a:solidFill>
                  <a:schemeClr val="accent2"/>
                </a:solidFill>
                <a:latin typeface="Calibri"/>
                <a:ea typeface="Calibri"/>
                <a:cs typeface="Calibri"/>
                <a:sym typeface="Calibri"/>
              </a:rPr>
              <a:t>consumidor</a:t>
            </a:r>
            <a:r>
              <a:rPr lang="en-GB" b="1" i="0" strike="noStrike" cap="none" dirty="0">
                <a:solidFill>
                  <a:schemeClr val="accent2"/>
                </a:solidFill>
                <a:latin typeface="Calibri"/>
                <a:ea typeface="Calibri"/>
                <a:cs typeface="Calibri"/>
                <a:sym typeface="Calibri"/>
              </a:rPr>
              <a:t>¨: </a:t>
            </a:r>
            <a:r>
              <a:rPr lang="en-GB" b="0" i="0" strike="noStrike" cap="none" dirty="0">
                <a:latin typeface="Calibri"/>
                <a:ea typeface="Calibri"/>
                <a:cs typeface="Calibri"/>
                <a:sym typeface="Calibri"/>
              </a:rPr>
              <a:t>El </a:t>
            </a:r>
            <a:r>
              <a:rPr lang="en-GB" b="0" i="0" u="sng" strike="noStrike" cap="none" dirty="0">
                <a:solidFill>
                  <a:schemeClr val="hlink"/>
                </a:solidFill>
                <a:latin typeface="Calibri"/>
                <a:ea typeface="Calibri"/>
                <a:cs typeface="Calibri"/>
                <a:sym typeface="Calibri"/>
                <a:hlinkClick r:id="rId3"/>
              </a:rPr>
              <a:t>Marketing digital </a:t>
            </a:r>
            <a:r>
              <a:rPr lang="en-GB" b="0" i="0" strike="noStrike" cap="none" dirty="0" err="1">
                <a:latin typeface="Calibri"/>
                <a:ea typeface="Calibri"/>
                <a:cs typeface="Calibri"/>
                <a:sym typeface="Calibri"/>
              </a:rPr>
              <a:t>beneficiará</a:t>
            </a:r>
            <a:r>
              <a:rPr lang="en-GB" b="0" i="0" strike="noStrike" cap="none" dirty="0">
                <a:latin typeface="Calibri"/>
                <a:ea typeface="Calibri"/>
                <a:cs typeface="Calibri"/>
                <a:sym typeface="Calibri"/>
              </a:rPr>
              <a:t> la </a:t>
            </a:r>
            <a:r>
              <a:rPr lang="en-GB" b="0" i="0" strike="noStrike" cap="none" dirty="0" err="1">
                <a:latin typeface="Calibri"/>
                <a:ea typeface="Calibri"/>
                <a:cs typeface="Calibri"/>
                <a:sym typeface="Calibri"/>
              </a:rPr>
              <a:t>experencia</a:t>
            </a:r>
            <a:r>
              <a:rPr lang="en-GB" b="0" i="0" strike="noStrike" cap="none" dirty="0">
                <a:latin typeface="Calibri"/>
                <a:ea typeface="Calibri"/>
                <a:cs typeface="Calibri"/>
                <a:sym typeface="Calibri"/>
              </a:rPr>
              <a:t> del </a:t>
            </a:r>
            <a:r>
              <a:rPr lang="en-GB" b="0" i="0" strike="noStrike" cap="none" dirty="0" err="1">
                <a:latin typeface="Calibri"/>
                <a:ea typeface="Calibri"/>
                <a:cs typeface="Calibri"/>
                <a:sym typeface="Calibri"/>
              </a:rPr>
              <a:t>usuario</a:t>
            </a:r>
            <a:r>
              <a:rPr lang="en-GB" dirty="0"/>
              <a:t> </a:t>
            </a:r>
            <a:r>
              <a:rPr lang="en-GB" b="0" i="0" strike="noStrike" cap="none" dirty="0">
                <a:latin typeface="Calibri"/>
                <a:ea typeface="Calibri"/>
                <a:cs typeface="Calibri"/>
                <a:sym typeface="Calibri"/>
              </a:rPr>
              <a:t>(</a:t>
            </a:r>
            <a:r>
              <a:rPr lang="en-GB" b="0" i="0" strike="noStrike" cap="none" dirty="0" err="1">
                <a:latin typeface="Calibri"/>
                <a:ea typeface="Calibri"/>
                <a:cs typeface="Calibri"/>
                <a:sym typeface="Calibri"/>
              </a:rPr>
              <a:t>e.j</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ofertas</a:t>
            </a:r>
            <a:r>
              <a:rPr lang="en-GB" b="0" i="0" strike="noStrike" cap="none" dirty="0">
                <a:latin typeface="Calibri"/>
                <a:ea typeface="Calibri"/>
                <a:cs typeface="Calibri"/>
                <a:sym typeface="Calibri"/>
              </a:rPr>
              <a:t> de </a:t>
            </a:r>
            <a:r>
              <a:rPr lang="en-GB" b="0" i="0" strike="noStrike" cap="none" dirty="0" err="1">
                <a:latin typeface="Calibri"/>
                <a:ea typeface="Calibri"/>
                <a:cs typeface="Calibri"/>
                <a:sym typeface="Calibri"/>
              </a:rPr>
              <a:t>promoción</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especiales</a:t>
            </a:r>
            <a:r>
              <a:rPr lang="en-GB" dirty="0"/>
              <a:t> a </a:t>
            </a:r>
            <a:r>
              <a:rPr lang="en-GB" dirty="0" err="1"/>
              <a:t>través</a:t>
            </a:r>
            <a:r>
              <a:rPr lang="en-GB" dirty="0"/>
              <a:t> de </a:t>
            </a:r>
            <a:r>
              <a:rPr lang="en-GB" dirty="0" err="1"/>
              <a:t>correo</a:t>
            </a:r>
            <a:r>
              <a:rPr lang="en-GB" dirty="0"/>
              <a:t> </a:t>
            </a:r>
            <a:r>
              <a:rPr lang="en-GB" dirty="0" err="1"/>
              <a:t>electrónico</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además</a:t>
            </a:r>
            <a:r>
              <a:rPr lang="en-GB" b="0" i="0" strike="noStrike" cap="none" dirty="0">
                <a:latin typeface="Calibri"/>
                <a:ea typeface="Calibri"/>
                <a:cs typeface="Calibri"/>
                <a:sym typeface="Calibri"/>
              </a:rPr>
              <a:t> de </a:t>
            </a:r>
            <a:r>
              <a:rPr lang="en-GB" b="0" i="0" strike="noStrike" cap="none" dirty="0" err="1">
                <a:latin typeface="Calibri"/>
                <a:ea typeface="Calibri"/>
                <a:cs typeface="Calibri"/>
                <a:sym typeface="Calibri"/>
              </a:rPr>
              <a:t>incrementar</a:t>
            </a:r>
            <a:r>
              <a:rPr lang="en-GB" b="0" i="0" strike="noStrike" cap="none" dirty="0">
                <a:latin typeface="Calibri"/>
                <a:ea typeface="Calibri"/>
                <a:cs typeface="Calibri"/>
                <a:sym typeface="Calibri"/>
              </a:rPr>
              <a:t> la </a:t>
            </a:r>
            <a:r>
              <a:rPr lang="en-GB" b="0" i="0" strike="noStrike" cap="none" dirty="0" err="1">
                <a:latin typeface="Calibri"/>
                <a:ea typeface="Calibri"/>
                <a:cs typeface="Calibri"/>
                <a:sym typeface="Calibri"/>
              </a:rPr>
              <a:t>confianza</a:t>
            </a:r>
            <a:r>
              <a:rPr lang="en-GB" b="0" i="0" strike="noStrike" cap="none" dirty="0">
                <a:latin typeface="Calibri"/>
                <a:ea typeface="Calibri"/>
                <a:cs typeface="Calibri"/>
                <a:sym typeface="Calibri"/>
              </a:rPr>
              <a:t> de </a:t>
            </a:r>
            <a:r>
              <a:rPr lang="en-GB" b="0" i="0" strike="noStrike" cap="none" dirty="0" err="1">
                <a:latin typeface="Calibri"/>
                <a:ea typeface="Calibri"/>
                <a:cs typeface="Calibri"/>
                <a:sym typeface="Calibri"/>
              </a:rPr>
              <a:t>tus</a:t>
            </a:r>
            <a:r>
              <a:rPr lang="en-GB" b="0" i="0" strike="noStrike" cap="none" dirty="0">
                <a:latin typeface="Calibri"/>
                <a:ea typeface="Calibri"/>
                <a:cs typeface="Calibri"/>
                <a:sym typeface="Calibri"/>
              </a:rPr>
              <a:t> </a:t>
            </a:r>
            <a:r>
              <a:rPr lang="en-GB" b="0" i="0" strike="noStrike" cap="none" dirty="0" err="1">
                <a:latin typeface="Calibri"/>
                <a:ea typeface="Calibri"/>
                <a:cs typeface="Calibri"/>
                <a:sym typeface="Calibri"/>
              </a:rPr>
              <a:t>usuarios</a:t>
            </a:r>
            <a:r>
              <a:rPr lang="en-GB" b="0" i="0" strike="noStrike" cap="none" dirty="0">
                <a:latin typeface="Calibri"/>
                <a:ea typeface="Calibri"/>
                <a:cs typeface="Calibri"/>
                <a:sym typeface="Calibri"/>
              </a:rPr>
              <a:t>.   </a:t>
            </a:r>
            <a:endParaRPr dirty="0"/>
          </a:p>
          <a:p>
            <a:pPr marL="0" marR="0" lvl="0" indent="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a:p>
            <a:pPr marL="342900" lvl="0" indent="-342900" algn="l" rtl="0">
              <a:lnSpc>
                <a:spcPct val="120000"/>
              </a:lnSpc>
              <a:spcBef>
                <a:spcPts val="0"/>
              </a:spcBef>
              <a:spcAft>
                <a:spcPts val="0"/>
              </a:spcAft>
              <a:buClr>
                <a:schemeClr val="accent2"/>
              </a:buClr>
              <a:buSzPts val="2400"/>
              <a:buChar char="•"/>
            </a:pPr>
            <a:r>
              <a:rPr lang="en-GB" b="1" dirty="0" err="1">
                <a:solidFill>
                  <a:schemeClr val="accent2"/>
                </a:solidFill>
              </a:rPr>
              <a:t>Focaliza</a:t>
            </a:r>
            <a:r>
              <a:rPr lang="en-GB" b="1" dirty="0">
                <a:solidFill>
                  <a:schemeClr val="accent2"/>
                </a:solidFill>
              </a:rPr>
              <a:t> la audiencia y </a:t>
            </a:r>
            <a:r>
              <a:rPr lang="en-GB" b="1" dirty="0" err="1">
                <a:solidFill>
                  <a:schemeClr val="accent2"/>
                </a:solidFill>
              </a:rPr>
              <a:t>crea</a:t>
            </a:r>
            <a:r>
              <a:rPr lang="en-GB" b="1" dirty="0">
                <a:solidFill>
                  <a:schemeClr val="accent2"/>
                </a:solidFill>
              </a:rPr>
              <a:t> </a:t>
            </a:r>
            <a:r>
              <a:rPr lang="en-GB" b="1" dirty="0" err="1">
                <a:solidFill>
                  <a:schemeClr val="accent2"/>
                </a:solidFill>
              </a:rPr>
              <a:t>consistencia</a:t>
            </a:r>
            <a:r>
              <a:rPr lang="en-GB" b="1" dirty="0">
                <a:solidFill>
                  <a:schemeClr val="accent2"/>
                </a:solidFill>
              </a:rPr>
              <a:t>: </a:t>
            </a:r>
            <a:r>
              <a:rPr lang="en-GB" dirty="0" err="1"/>
              <a:t>te</a:t>
            </a:r>
            <a:r>
              <a:rPr lang="en-GB" dirty="0"/>
              <a:t> </a:t>
            </a:r>
            <a:r>
              <a:rPr lang="en-GB" dirty="0" err="1"/>
              <a:t>permitirá</a:t>
            </a:r>
            <a:r>
              <a:rPr lang="en-GB" dirty="0"/>
              <a:t> </a:t>
            </a:r>
            <a:r>
              <a:rPr lang="en-GB" dirty="0" err="1"/>
              <a:t>segmentar</a:t>
            </a:r>
            <a:r>
              <a:rPr lang="en-GB" dirty="0"/>
              <a:t> de </a:t>
            </a:r>
            <a:r>
              <a:rPr lang="en-GB" dirty="0" err="1"/>
              <a:t>una</a:t>
            </a:r>
            <a:r>
              <a:rPr lang="en-GB" dirty="0"/>
              <a:t> </a:t>
            </a:r>
            <a:r>
              <a:rPr lang="en-GB" dirty="0" err="1"/>
              <a:t>manera</a:t>
            </a:r>
            <a:r>
              <a:rPr lang="en-GB" dirty="0"/>
              <a:t> </a:t>
            </a:r>
            <a:r>
              <a:rPr lang="en-GB" dirty="0" err="1"/>
              <a:t>más</a:t>
            </a:r>
            <a:r>
              <a:rPr lang="en-GB" dirty="0"/>
              <a:t> </a:t>
            </a:r>
            <a:r>
              <a:rPr lang="en-GB" dirty="0" err="1"/>
              <a:t>adecuada</a:t>
            </a:r>
            <a:r>
              <a:rPr lang="en-GB" dirty="0"/>
              <a:t> </a:t>
            </a:r>
            <a:r>
              <a:rPr lang="en-GB" dirty="0" err="1"/>
              <a:t>el</a:t>
            </a:r>
            <a:r>
              <a:rPr lang="en-GB" dirty="0"/>
              <a:t> </a:t>
            </a:r>
            <a:r>
              <a:rPr lang="en-GB" dirty="0" err="1"/>
              <a:t>tipo</a:t>
            </a:r>
            <a:r>
              <a:rPr lang="en-GB" dirty="0"/>
              <a:t> de audiencia al que </a:t>
            </a:r>
            <a:r>
              <a:rPr lang="en-GB" dirty="0" err="1"/>
              <a:t>va</a:t>
            </a:r>
            <a:r>
              <a:rPr lang="en-GB" dirty="0"/>
              <a:t> </a:t>
            </a:r>
            <a:r>
              <a:rPr lang="en-GB" dirty="0" err="1"/>
              <a:t>dirigida</a:t>
            </a:r>
            <a:r>
              <a:rPr lang="en-GB" dirty="0"/>
              <a:t> </a:t>
            </a:r>
            <a:r>
              <a:rPr lang="en-GB" dirty="0" err="1"/>
              <a:t>tus</a:t>
            </a:r>
            <a:r>
              <a:rPr lang="en-GB" dirty="0"/>
              <a:t> </a:t>
            </a:r>
            <a:r>
              <a:rPr lang="en-GB" dirty="0" err="1"/>
              <a:t>acciones</a:t>
            </a:r>
            <a:r>
              <a:rPr lang="en-GB" dirty="0"/>
              <a:t>, </a:t>
            </a:r>
            <a:r>
              <a:rPr lang="en-GB" dirty="0" err="1"/>
              <a:t>así</a:t>
            </a:r>
            <a:r>
              <a:rPr lang="en-GB" dirty="0"/>
              <a:t> </a:t>
            </a:r>
            <a:r>
              <a:rPr lang="en-GB" dirty="0" err="1"/>
              <a:t>como</a:t>
            </a:r>
            <a:r>
              <a:rPr lang="en-GB" dirty="0"/>
              <a:t> </a:t>
            </a:r>
            <a:r>
              <a:rPr lang="en-GB" dirty="0" err="1"/>
              <a:t>crear</a:t>
            </a:r>
            <a:r>
              <a:rPr lang="en-GB" dirty="0"/>
              <a:t>,  </a:t>
            </a:r>
            <a:r>
              <a:rPr lang="en-GB" dirty="0" err="1"/>
              <a:t>evaluar</a:t>
            </a:r>
            <a:r>
              <a:rPr lang="en-GB" dirty="0"/>
              <a:t> y </a:t>
            </a:r>
            <a:r>
              <a:rPr lang="en-GB" dirty="0" err="1"/>
              <a:t>mantener</a:t>
            </a:r>
            <a:r>
              <a:rPr lang="en-GB" dirty="0"/>
              <a:t> </a:t>
            </a:r>
            <a:r>
              <a:rPr lang="en-GB" dirty="0" err="1"/>
              <a:t>consistencia</a:t>
            </a:r>
            <a:r>
              <a:rPr lang="en-GB" dirty="0"/>
              <a:t> a </a:t>
            </a:r>
            <a:r>
              <a:rPr lang="en-GB" dirty="0" err="1"/>
              <a:t>través</a:t>
            </a:r>
            <a:r>
              <a:rPr lang="en-GB" dirty="0"/>
              <a:t> de </a:t>
            </a:r>
            <a:r>
              <a:rPr lang="en-GB" dirty="0" err="1"/>
              <a:t>los</a:t>
            </a:r>
            <a:r>
              <a:rPr lang="en-GB" dirty="0"/>
              <a:t> </a:t>
            </a:r>
            <a:r>
              <a:rPr lang="en-GB" dirty="0" err="1"/>
              <a:t>resultados</a:t>
            </a:r>
            <a:r>
              <a:rPr lang="en-GB" dirty="0"/>
              <a:t>. </a:t>
            </a:r>
            <a:endParaRPr dirty="0"/>
          </a:p>
          <a:p>
            <a:pPr marL="342900" marR="0" lvl="0" indent="-190500" algn="l" rtl="0">
              <a:lnSpc>
                <a:spcPct val="120000"/>
              </a:lnSpc>
              <a:spcBef>
                <a:spcPts val="0"/>
              </a:spcBef>
              <a:spcAft>
                <a:spcPts val="0"/>
              </a:spcAft>
              <a:buClr>
                <a:schemeClr val="accent2"/>
              </a:buClr>
              <a:buSzPts val="2400"/>
              <a:buNone/>
            </a:pPr>
            <a:endParaRPr dirty="0"/>
          </a:p>
          <a:p>
            <a:pPr marL="0" marR="0" lvl="0" indent="0" algn="l" rtl="0">
              <a:lnSpc>
                <a:spcPct val="120000"/>
              </a:lnSpc>
              <a:spcBef>
                <a:spcPts val="0"/>
              </a:spcBef>
              <a:spcAft>
                <a:spcPts val="0"/>
              </a:spcAft>
              <a:buClr>
                <a:schemeClr val="accent2"/>
              </a:buClr>
              <a:buSzPts val="2400"/>
              <a:buNone/>
            </a:pPr>
            <a:endParaRPr b="0" i="0" strike="noStrike" cap="none" dirty="0">
              <a:latin typeface="Calibri"/>
              <a:ea typeface="Calibri"/>
              <a:cs typeface="Calibri"/>
              <a:sym typeface="Calibri"/>
            </a:endParaRPr>
          </a:p>
        </p:txBody>
      </p:sp>
      <p:sp>
        <p:nvSpPr>
          <p:cNvPr id="802" name="Google Shape;802;p7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Beneficios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Duración total: </a:t>
            </a:r>
            <a:r>
              <a:rPr lang="en-GB"/>
              <a:t>3.5 horas </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1.50h para completar la parte teórica (PDF y Presentaciones)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1h para completar los ejercicios y la evaluación final</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1h para conocer las herramientas digitales</a:t>
            </a:r>
            <a:endParaRPr/>
          </a:p>
          <a:p>
            <a:pPr marL="228600" lvl="0" indent="-228600" algn="l" rtl="0">
              <a:lnSpc>
                <a:spcPct val="90000"/>
              </a:lnSpc>
              <a:spcBef>
                <a:spcPts val="1000"/>
              </a:spcBef>
              <a:spcAft>
                <a:spcPts val="0"/>
              </a:spcAft>
              <a:buClr>
                <a:srgbClr val="000000"/>
              </a:buClr>
              <a:buSzPts val="2400"/>
              <a:buNone/>
            </a:pPr>
            <a:endParaRPr/>
          </a:p>
        </p:txBody>
      </p:sp>
      <p:sp>
        <p:nvSpPr>
          <p:cNvPr id="205" name="Google Shape;205;p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Duración de los Módulos </a:t>
            </a:r>
            <a:endParaRPr/>
          </a:p>
          <a:p>
            <a:pPr marL="0" lvl="0" indent="0" algn="l" rtl="0">
              <a:lnSpc>
                <a:spcPct val="90000"/>
              </a:lnSpc>
              <a:spcBef>
                <a:spcPts val="1000"/>
              </a:spcBef>
              <a:spcAft>
                <a:spcPts val="0"/>
              </a:spcAft>
              <a:buClr>
                <a:srgbClr val="000000"/>
              </a:buClr>
              <a:buSzPts val="36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g1873aed434a_0_0"/>
          <p:cNvSpPr txBox="1">
            <a:spLocks noGrp="1"/>
          </p:cNvSpPr>
          <p:nvPr>
            <p:ph type="body" idx="1"/>
          </p:nvPr>
        </p:nvSpPr>
        <p:spPr>
          <a:xfrm>
            <a:off x="3075025" y="5499000"/>
            <a:ext cx="7986000" cy="38575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2400"/>
              <a:buNone/>
            </a:pPr>
            <a:r>
              <a:rPr lang="en-GB" sz="1000"/>
              <a:t>Fuente: </a:t>
            </a:r>
            <a:r>
              <a:rPr lang="en-GB" sz="1000" u="sng">
                <a:solidFill>
                  <a:schemeClr val="hlink"/>
                </a:solidFill>
                <a:hlinkClick r:id="rId3"/>
              </a:rPr>
              <a:t>https://digifix.com.au/how-to-improve-customer-loyalty-with-digital-marketing/</a:t>
            </a:r>
            <a:r>
              <a:rPr lang="en-GB" sz="1000">
                <a:solidFill>
                  <a:srgbClr val="FF0000"/>
                </a:solidFill>
              </a:rPr>
              <a:t> </a:t>
            </a:r>
            <a:endParaRPr sz="1000">
              <a:solidFill>
                <a:srgbClr val="FF0000"/>
              </a:solidFill>
            </a:endParaRPr>
          </a:p>
        </p:txBody>
      </p:sp>
      <p:pic>
        <p:nvPicPr>
          <p:cNvPr id="809" name="Google Shape;809;g1873aed434a_0_0"/>
          <p:cNvPicPr preferRelativeResize="0"/>
          <p:nvPr/>
        </p:nvPicPr>
        <p:blipFill rotWithShape="1">
          <a:blip r:embed="rId4">
            <a:alphaModFix/>
          </a:blip>
          <a:srcRect/>
          <a:stretch/>
        </p:blipFill>
        <p:spPr>
          <a:xfrm>
            <a:off x="3075026" y="653649"/>
            <a:ext cx="5642075" cy="464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88"/>
          <p:cNvSpPr txBox="1">
            <a:spLocks noGrp="1"/>
          </p:cNvSpPr>
          <p:nvPr>
            <p:ph type="body" idx="1"/>
          </p:nvPr>
        </p:nvSpPr>
        <p:spPr>
          <a:xfrm>
            <a:off x="798380" y="1839752"/>
            <a:ext cx="10595100" cy="38639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2400"/>
              <a:buNone/>
            </a:pPr>
            <a:r>
              <a:rPr lang="en-GB" u="sng">
                <a:solidFill>
                  <a:schemeClr val="hlink"/>
                </a:solidFill>
                <a:hlinkClick r:id="rId3"/>
              </a:rPr>
              <a:t>Antes de llevar a cabo el plan</a:t>
            </a:r>
            <a:r>
              <a:rPr lang="en-GB"/>
              <a:t>, es necesario asegurarte que tu estrategia incluye todos los aspectos del Marketing digital.</a:t>
            </a:r>
            <a:endParaRPr/>
          </a:p>
          <a:p>
            <a:pPr marL="0" marR="0" lvl="0" indent="0" algn="l" rtl="0">
              <a:lnSpc>
                <a:spcPct val="120000"/>
              </a:lnSpc>
              <a:spcBef>
                <a:spcPts val="0"/>
              </a:spcBef>
              <a:spcAft>
                <a:spcPts val="0"/>
              </a:spcAft>
              <a:buSzPts val="2400"/>
              <a:buNone/>
            </a:pPr>
            <a:endParaRPr/>
          </a:p>
          <a:p>
            <a:pPr marL="0" marR="0" lvl="0" indent="0" algn="l" rtl="0">
              <a:lnSpc>
                <a:spcPct val="120000"/>
              </a:lnSpc>
              <a:spcBef>
                <a:spcPts val="0"/>
              </a:spcBef>
              <a:spcAft>
                <a:spcPts val="0"/>
              </a:spcAft>
              <a:buSzPts val="2400"/>
              <a:buNone/>
            </a:pPr>
            <a:r>
              <a:rPr lang="en-GB"/>
              <a:t>Algunas cuestiones que deberás tener en cuenta: </a:t>
            </a:r>
            <a:endParaRPr/>
          </a:p>
          <a:p>
            <a:pPr marL="457200" marR="0" lvl="0" indent="-381000" algn="l" rtl="0">
              <a:lnSpc>
                <a:spcPct val="120000"/>
              </a:lnSpc>
              <a:spcBef>
                <a:spcPts val="0"/>
              </a:spcBef>
              <a:spcAft>
                <a:spcPts val="0"/>
              </a:spcAft>
              <a:buClr>
                <a:srgbClr val="000000"/>
              </a:buClr>
              <a:buSzPts val="2400"/>
              <a:buChar char="-"/>
            </a:pPr>
            <a:r>
              <a:rPr lang="en-GB"/>
              <a:t>¿Has identificado tus objetivos generales y específicos? </a:t>
            </a:r>
            <a:endParaRPr/>
          </a:p>
          <a:p>
            <a:pPr marL="457200" marR="0" lvl="0" indent="-381000" algn="l" rtl="0">
              <a:lnSpc>
                <a:spcPct val="120000"/>
              </a:lnSpc>
              <a:spcBef>
                <a:spcPts val="0"/>
              </a:spcBef>
              <a:spcAft>
                <a:spcPts val="0"/>
              </a:spcAft>
              <a:buClr>
                <a:srgbClr val="000000"/>
              </a:buClr>
              <a:buSzPts val="2400"/>
              <a:buChar char="-"/>
            </a:pPr>
            <a:r>
              <a:rPr lang="en-GB"/>
              <a:t>¿Has identificado a tu audiencia principal? </a:t>
            </a:r>
            <a:endParaRPr/>
          </a:p>
          <a:p>
            <a:pPr marL="457200" marR="0" lvl="0" indent="-381000" algn="l" rtl="0">
              <a:lnSpc>
                <a:spcPct val="120000"/>
              </a:lnSpc>
              <a:spcBef>
                <a:spcPts val="0"/>
              </a:spcBef>
              <a:spcAft>
                <a:spcPts val="0"/>
              </a:spcAft>
              <a:buClr>
                <a:srgbClr val="000000"/>
              </a:buClr>
              <a:buSzPts val="2400"/>
              <a:buChar char="-"/>
            </a:pPr>
            <a:r>
              <a:rPr lang="en-GB"/>
              <a:t>¿Has identificado los principales canales de comunicación que utiliza tu audiencia? </a:t>
            </a:r>
            <a:endParaRPr/>
          </a:p>
          <a:p>
            <a:pPr marL="457200" marR="0" lvl="0" indent="-381000" algn="l" rtl="0">
              <a:lnSpc>
                <a:spcPct val="120000"/>
              </a:lnSpc>
              <a:spcBef>
                <a:spcPts val="0"/>
              </a:spcBef>
              <a:spcAft>
                <a:spcPts val="0"/>
              </a:spcAft>
              <a:buClr>
                <a:srgbClr val="000000"/>
              </a:buClr>
              <a:buSzPts val="2400"/>
              <a:buChar char="-"/>
            </a:pPr>
            <a:r>
              <a:rPr lang="en-GB"/>
              <a:t>¿Cuándo vas a evaluar tu estrategia para saber si funciona? </a:t>
            </a:r>
            <a:endParaRPr/>
          </a:p>
        </p:txBody>
      </p:sp>
      <p:sp>
        <p:nvSpPr>
          <p:cNvPr id="816" name="Google Shape;816;p88"/>
          <p:cNvSpPr txBox="1">
            <a:spLocks noGrp="1"/>
          </p:cNvSpPr>
          <p:nvPr>
            <p:ph type="body" idx="2"/>
          </p:nvPr>
        </p:nvSpPr>
        <p:spPr>
          <a:xfrm>
            <a:off x="798380" y="60945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¿Tienes pensado llevar a cabo una estrategia de  Marketing?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1873aed434a_0_17"/>
          <p:cNvSpPr txBox="1">
            <a:spLocks noGrp="1"/>
          </p:cNvSpPr>
          <p:nvPr>
            <p:ph type="body" idx="1"/>
          </p:nvPr>
        </p:nvSpPr>
        <p:spPr>
          <a:xfrm>
            <a:off x="798380" y="1690717"/>
            <a:ext cx="10595100" cy="388621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Font typeface="Calibri"/>
              <a:buChar char="●"/>
            </a:pPr>
            <a:r>
              <a:rPr lang="en-GB" b="1" i="0" strike="noStrike" cap="none">
                <a:solidFill>
                  <a:schemeClr val="accent2"/>
                </a:solidFill>
                <a:latin typeface="Calibri"/>
                <a:ea typeface="Calibri"/>
                <a:cs typeface="Calibri"/>
                <a:sym typeface="Calibri"/>
              </a:rPr>
              <a:t>Crea tu identidad</a:t>
            </a:r>
            <a:endParaRPr/>
          </a:p>
          <a:p>
            <a:pPr marL="342900" marR="0" lvl="0" indent="-190500" algn="l" rtl="0">
              <a:lnSpc>
                <a:spcPct val="120000"/>
              </a:lnSpc>
              <a:spcBef>
                <a:spcPts val="0"/>
              </a:spcBef>
              <a:spcAft>
                <a:spcPts val="0"/>
              </a:spcAft>
              <a:buClr>
                <a:srgbClr val="000000"/>
              </a:buClr>
              <a:buSzPts val="2400"/>
              <a:buFont typeface="Calibri"/>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Calibri"/>
              <a:buChar char="●"/>
            </a:pPr>
            <a:r>
              <a:rPr lang="en-GB" b="1" i="0" strike="noStrike" cap="none">
                <a:solidFill>
                  <a:schemeClr val="accent2"/>
                </a:solidFill>
                <a:latin typeface="Calibri"/>
                <a:ea typeface="Calibri"/>
                <a:cs typeface="Calibri"/>
                <a:sym typeface="Calibri"/>
              </a:rPr>
              <a:t>Mejora el diseño de tu página</a:t>
            </a:r>
            <a:endParaRPr b="1" i="0" strike="noStrike" cap="none">
              <a:solidFill>
                <a:schemeClr val="accent2"/>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Calibri"/>
              <a:buNone/>
            </a:pPr>
            <a:endParaRPr b="1">
              <a:solidFill>
                <a:schemeClr val="accent2"/>
              </a:solidFill>
            </a:endParaRPr>
          </a:p>
          <a:p>
            <a:pPr marL="342900" lvl="0" indent="-342900" algn="l" rtl="0">
              <a:lnSpc>
                <a:spcPct val="120000"/>
              </a:lnSpc>
              <a:spcBef>
                <a:spcPts val="0"/>
              </a:spcBef>
              <a:spcAft>
                <a:spcPts val="0"/>
              </a:spcAft>
              <a:buClr>
                <a:schemeClr val="accent2"/>
              </a:buClr>
              <a:buSzPts val="2400"/>
              <a:buFont typeface="Calibri"/>
              <a:buChar char="●"/>
            </a:pPr>
            <a:r>
              <a:rPr lang="en-GB" b="1" i="0" strike="noStrike" cap="none">
                <a:solidFill>
                  <a:schemeClr val="accent2"/>
                </a:solidFill>
                <a:latin typeface="Calibri"/>
                <a:ea typeface="Calibri"/>
                <a:cs typeface="Calibri"/>
                <a:sym typeface="Calibri"/>
              </a:rPr>
              <a:t>Lleva a cabo un análisis DAFO (amenazas,oportunidades,fortalezas y debilidades): </a:t>
            </a:r>
            <a:r>
              <a:rPr lang="en-GB" i="0" strike="noStrike" cap="none"/>
              <a:t>Si quieres conocer más sobre cómo llevar un análisis DAFO, </a:t>
            </a:r>
            <a:r>
              <a:rPr lang="en-GB" i="0" u="sng" strike="noStrike" cap="none">
                <a:solidFill>
                  <a:schemeClr val="hlink"/>
                </a:solidFill>
                <a:hlinkClick r:id="rId3"/>
              </a:rPr>
              <a:t>haz clic aquí</a:t>
            </a:r>
            <a:r>
              <a:rPr lang="en-GB"/>
              <a:t>. Algunas herramientas que destacamos son: </a:t>
            </a:r>
            <a:r>
              <a:rPr lang="en-GB" u="sng">
                <a:solidFill>
                  <a:schemeClr val="hlink"/>
                </a:solidFill>
                <a:hlinkClick r:id="rId4"/>
              </a:rPr>
              <a:t>VisualParadigm</a:t>
            </a:r>
            <a:r>
              <a:rPr lang="en-GB"/>
              <a:t>,</a:t>
            </a:r>
            <a:r>
              <a:rPr lang="en-GB">
                <a:solidFill>
                  <a:srgbClr val="FF0000"/>
                </a:solidFill>
              </a:rPr>
              <a:t> </a:t>
            </a:r>
            <a:r>
              <a:rPr lang="en-GB" u="sng">
                <a:solidFill>
                  <a:schemeClr val="hlink"/>
                </a:solidFill>
                <a:hlinkClick r:id="rId5"/>
              </a:rPr>
              <a:t>Alignment</a:t>
            </a:r>
            <a:r>
              <a:rPr lang="en-GB"/>
              <a:t>,</a:t>
            </a:r>
            <a:r>
              <a:rPr lang="en-GB">
                <a:solidFill>
                  <a:srgbClr val="FF0000"/>
                </a:solidFill>
              </a:rPr>
              <a:t> </a:t>
            </a:r>
            <a:r>
              <a:rPr lang="en-GB" u="sng">
                <a:solidFill>
                  <a:schemeClr val="hlink"/>
                </a:solidFill>
                <a:hlinkClick r:id="rId6"/>
              </a:rPr>
              <a:t>Creately</a:t>
            </a:r>
            <a:r>
              <a:rPr lang="en-GB" u="sng">
                <a:solidFill>
                  <a:schemeClr val="hlink"/>
                </a:solidFill>
              </a:rPr>
              <a:t>.</a:t>
            </a:r>
            <a:endParaRPr i="0" strike="noStrike" cap="none"/>
          </a:p>
          <a:p>
            <a:pPr marL="342900" marR="0" lvl="0" indent="-190500" algn="l" rtl="0">
              <a:lnSpc>
                <a:spcPct val="120000"/>
              </a:lnSpc>
              <a:spcBef>
                <a:spcPts val="0"/>
              </a:spcBef>
              <a:spcAft>
                <a:spcPts val="0"/>
              </a:spcAft>
              <a:buClr>
                <a:srgbClr val="000000"/>
              </a:buClr>
              <a:buSzPts val="2400"/>
              <a:buFont typeface="Calibri"/>
              <a:buNone/>
            </a:pPr>
            <a:endParaRPr/>
          </a:p>
          <a:p>
            <a:pPr marL="15240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p:txBody>
      </p:sp>
      <p:sp>
        <p:nvSpPr>
          <p:cNvPr id="823" name="Google Shape;823;g1873aed434a_0_17"/>
          <p:cNvSpPr txBox="1">
            <a:spLocks noGrp="1"/>
          </p:cNvSpPr>
          <p:nvPr>
            <p:ph type="body" idx="2"/>
          </p:nvPr>
        </p:nvSpPr>
        <p:spPr>
          <a:xfrm>
            <a:off x="798380"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Algunos</a:t>
            </a:r>
            <a:r>
              <a:rPr lang="en-GB" dirty="0"/>
              <a:t> Pasos para </a:t>
            </a:r>
            <a:r>
              <a:rPr lang="en-GB" dirty="0" err="1"/>
              <a:t>Desarollar</a:t>
            </a:r>
            <a:r>
              <a:rPr lang="en-GB" dirty="0"/>
              <a:t> </a:t>
            </a:r>
            <a:r>
              <a:rPr lang="en-GB" dirty="0" err="1"/>
              <a:t>tu</a:t>
            </a:r>
            <a:r>
              <a:rPr lang="en-GB" dirty="0"/>
              <a:t> </a:t>
            </a:r>
            <a:r>
              <a:rPr lang="en-GB" dirty="0" err="1"/>
              <a:t>Estrategia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g1873aed434a_0_29"/>
          <p:cNvSpPr txBox="1">
            <a:spLocks noGrp="1"/>
          </p:cNvSpPr>
          <p:nvPr>
            <p:ph type="body" idx="1"/>
          </p:nvPr>
        </p:nvSpPr>
        <p:spPr>
          <a:xfrm>
            <a:off x="3642625" y="5639450"/>
            <a:ext cx="7986000" cy="606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2400"/>
              <a:buNone/>
            </a:pPr>
            <a:r>
              <a:rPr lang="en-GB" sz="1000">
                <a:solidFill>
                  <a:srgbClr val="FF0000"/>
                </a:solidFill>
              </a:rPr>
              <a:t>Fuente: </a:t>
            </a:r>
            <a:r>
              <a:rPr lang="en-GB" sz="1000" u="sng">
                <a:solidFill>
                  <a:schemeClr val="hlink"/>
                </a:solidFill>
                <a:hlinkClick r:id="rId3"/>
              </a:rPr>
              <a:t>https://www.visual-paradigm.com/guide/strategic-analysis/what-is-swot-analysis/</a:t>
            </a:r>
            <a:r>
              <a:rPr lang="en-GB" sz="1000">
                <a:solidFill>
                  <a:srgbClr val="FF0000"/>
                </a:solidFill>
              </a:rPr>
              <a:t> </a:t>
            </a:r>
            <a:endParaRPr sz="1000">
              <a:solidFill>
                <a:srgbClr val="FF0000"/>
              </a:solidFill>
            </a:endParaRPr>
          </a:p>
        </p:txBody>
      </p:sp>
      <p:pic>
        <p:nvPicPr>
          <p:cNvPr id="830" name="Google Shape;830;g1873aed434a_0_29"/>
          <p:cNvPicPr preferRelativeResize="0"/>
          <p:nvPr/>
        </p:nvPicPr>
        <p:blipFill rotWithShape="1">
          <a:blip r:embed="rId4">
            <a:alphaModFix/>
          </a:blip>
          <a:srcRect/>
          <a:stretch/>
        </p:blipFill>
        <p:spPr>
          <a:xfrm>
            <a:off x="3642613" y="518375"/>
            <a:ext cx="4906775" cy="4980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89"/>
          <p:cNvSpPr txBox="1">
            <a:spLocks noGrp="1"/>
          </p:cNvSpPr>
          <p:nvPr>
            <p:ph type="body" idx="1"/>
          </p:nvPr>
        </p:nvSpPr>
        <p:spPr>
          <a:xfrm>
            <a:off x="798379" y="1898947"/>
            <a:ext cx="10595237" cy="203931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accent2"/>
              </a:buClr>
              <a:buSzPts val="2400"/>
              <a:buChar char="•"/>
            </a:pPr>
            <a:r>
              <a:rPr lang="en-GB" b="0" i="0" u="sng" strike="noStrike" cap="none">
                <a:solidFill>
                  <a:schemeClr val="hlink"/>
                </a:solidFill>
                <a:latin typeface="Calibri"/>
                <a:ea typeface="Calibri"/>
                <a:cs typeface="Calibri"/>
                <a:sym typeface="Calibri"/>
                <a:hlinkClick r:id="rId3"/>
              </a:rPr>
              <a:t>Fanatics</a:t>
            </a:r>
            <a:r>
              <a:rPr lang="en-GB" b="0" i="0" strike="noStrike" cap="none">
                <a:latin typeface="Calibri"/>
                <a:ea typeface="Calibri"/>
                <a:cs typeface="Calibri"/>
                <a:sym typeface="Calibri"/>
              </a:rPr>
              <a:t>, es una tienda online que vende material deportivo y que vió un aumento de sus venta</a:t>
            </a:r>
            <a:r>
              <a:rPr lang="en-GB"/>
              <a:t>s cuando decidieron usar el Marketing digital. La empresa usó AdWords, Google Shopping y campañas de Facebook para llegar a un público más amplio y establecer un vínculo más sólido. </a:t>
            </a:r>
            <a:endParaRPr/>
          </a:p>
          <a:p>
            <a:pPr marL="0" marR="0" lvl="0" indent="0" algn="l" rtl="0">
              <a:lnSpc>
                <a:spcPct val="120000"/>
              </a:lnSpc>
              <a:spcBef>
                <a:spcPts val="0"/>
              </a:spcBef>
              <a:spcAft>
                <a:spcPts val="0"/>
              </a:spcAft>
              <a:buSzPts val="2400"/>
              <a:buNone/>
            </a:pPr>
            <a:endParaRPr>
              <a:solidFill>
                <a:srgbClr val="FF0000"/>
              </a:solidFill>
            </a:endParaRPr>
          </a:p>
          <a:p>
            <a:pPr marL="685800" marR="0" lvl="1" indent="-228600" algn="l" rtl="0">
              <a:lnSpc>
                <a:spcPct val="120000"/>
              </a:lnSpc>
              <a:spcBef>
                <a:spcPts val="0"/>
              </a:spcBef>
              <a:spcAft>
                <a:spcPts val="0"/>
              </a:spcAft>
              <a:buSzPts val="2000"/>
              <a:buNone/>
            </a:pPr>
            <a:endParaRPr/>
          </a:p>
        </p:txBody>
      </p:sp>
      <p:sp>
        <p:nvSpPr>
          <p:cNvPr id="837" name="Google Shape;837;p8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Casos de </a:t>
            </a:r>
            <a:r>
              <a:rPr lang="en-GB" dirty="0" err="1"/>
              <a:t>Éxito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0"/>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a:t>Cultura Digital</a:t>
            </a:r>
            <a:endParaRPr dirty="0"/>
          </a:p>
          <a:p>
            <a:pPr marL="0" lvl="0" indent="0" algn="l" rtl="0">
              <a:lnSpc>
                <a:spcPct val="90000"/>
              </a:lnSpc>
              <a:spcBef>
                <a:spcPts val="1000"/>
              </a:spcBef>
              <a:spcAft>
                <a:spcPts val="0"/>
              </a:spcAft>
              <a:buClr>
                <a:srgbClr val="000000"/>
              </a:buClr>
              <a:buSzPts val="4800"/>
              <a:buNone/>
            </a:pPr>
            <a:endParaRPr dirty="0"/>
          </a:p>
        </p:txBody>
      </p:sp>
      <p:sp>
        <p:nvSpPr>
          <p:cNvPr id="843" name="Google Shape;843;p90"/>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04</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9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accent2"/>
              </a:buClr>
              <a:buSzPts val="2400"/>
              <a:buChar char="•"/>
            </a:pPr>
            <a:r>
              <a:rPr lang="en-GB"/>
              <a:t>La transformación digital, la implantación y el uso de tecnologías digitales más nuevas, rápidas y, a menudo, requieren no sólo de un cambio en las habilidades y competencias de los empleados, sino también en la cultura organizativa que les ayude a forjar nuevos modelos de negocio </a:t>
            </a:r>
            <a:r>
              <a:rPr lang="en-GB" b="0" i="0" strike="noStrike" cap="none">
                <a:latin typeface="Calibri"/>
                <a:ea typeface="Calibri"/>
                <a:cs typeface="Calibri"/>
                <a:sym typeface="Calibri"/>
              </a:rPr>
              <a:t>(Cassidy 2019). </a:t>
            </a:r>
            <a:endParaRPr/>
          </a:p>
          <a:p>
            <a:pPr marL="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lvl="0" indent="-342900" algn="l" rtl="0">
              <a:lnSpc>
                <a:spcPct val="120000"/>
              </a:lnSpc>
              <a:spcBef>
                <a:spcPts val="0"/>
              </a:spcBef>
              <a:spcAft>
                <a:spcPts val="0"/>
              </a:spcAft>
              <a:buClr>
                <a:schemeClr val="accent2"/>
              </a:buClr>
              <a:buSzPts val="2400"/>
              <a:buChar char="•"/>
            </a:pPr>
            <a:r>
              <a:rPr lang="en-GB"/>
              <a:t>Por ello, los líderes de las organizaciones necesitan reconocer la transformación digital como un paradigma fundamental que requiere la incorporación de una cultura que favorezca al cambio, transmitiendo los beneficios de la digitalización.</a:t>
            </a:r>
            <a:endParaRPr/>
          </a:p>
        </p:txBody>
      </p:sp>
      <p:sp>
        <p:nvSpPr>
          <p:cNvPr id="850" name="Google Shape;850;p9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Cultura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9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a:t>La cultura digital, permitirá establecer un marco común para llevar a cabo las acciones necesarias, a la vez que reforzará los valores de la organización. Al compartir unos valores en común, se podrán tomar decisiones más ajustadas al plan de transformación digital establecido. </a:t>
            </a:r>
            <a:endParaRPr/>
          </a:p>
        </p:txBody>
      </p:sp>
      <p:sp>
        <p:nvSpPr>
          <p:cNvPr id="857" name="Google Shape;857;p9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Cultura Digital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183c36b7e0f_0_102"/>
          <p:cNvSpPr txBox="1">
            <a:spLocks noGrp="1"/>
          </p:cNvSpPr>
          <p:nvPr>
            <p:ph type="body" idx="1"/>
          </p:nvPr>
        </p:nvSpPr>
        <p:spPr>
          <a:xfrm>
            <a:off x="2428875" y="5432475"/>
            <a:ext cx="7334400" cy="28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2400"/>
              <a:buNone/>
            </a:pPr>
            <a:r>
              <a:rPr lang="en-GB" sz="1000">
                <a:solidFill>
                  <a:srgbClr val="FF0000"/>
                </a:solidFill>
              </a:rPr>
              <a:t>Source: </a:t>
            </a:r>
            <a:r>
              <a:rPr lang="en-GB" sz="1000" u="sng">
                <a:solidFill>
                  <a:schemeClr val="hlink"/>
                </a:solidFill>
                <a:hlinkClick r:id="rId3"/>
              </a:rPr>
              <a:t>https://get.apicbase.com/digital-transformation-restaurants-culture/</a:t>
            </a:r>
            <a:r>
              <a:rPr lang="en-GB" sz="1000">
                <a:solidFill>
                  <a:srgbClr val="FF0000"/>
                </a:solidFill>
              </a:rPr>
              <a:t> </a:t>
            </a:r>
            <a:endParaRPr/>
          </a:p>
        </p:txBody>
      </p:sp>
      <p:pic>
        <p:nvPicPr>
          <p:cNvPr id="864" name="Google Shape;864;g183c36b7e0f_0_102"/>
          <p:cNvPicPr preferRelativeResize="0"/>
          <p:nvPr/>
        </p:nvPicPr>
        <p:blipFill rotWithShape="1">
          <a:blip r:embed="rId4">
            <a:alphaModFix/>
          </a:blip>
          <a:srcRect/>
          <a:stretch/>
        </p:blipFill>
        <p:spPr>
          <a:xfrm>
            <a:off x="2428875" y="534775"/>
            <a:ext cx="7334250" cy="47625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94"/>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000"/>
              <a:buNone/>
            </a:pPr>
            <a:r>
              <a:rPr lang="en-GB"/>
              <a:t>"Siempre entregamos más de lo esperado".</a:t>
            </a:r>
            <a:endParaRPr/>
          </a:p>
        </p:txBody>
      </p:sp>
      <p:sp>
        <p:nvSpPr>
          <p:cNvPr id="870" name="Google Shape;870;p94"/>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rgbClr val="000000"/>
                </a:solidFill>
                <a:latin typeface="Calibri"/>
                <a:ea typeface="Calibri"/>
                <a:cs typeface="Calibri"/>
                <a:sym typeface="Calibri"/>
              </a:rPr>
              <a:t>Larry Page</a:t>
            </a:r>
            <a:endParaRPr sz="2200" b="1" i="1" u="none" strike="noStrike" cap="none">
              <a:solidFill>
                <a:srgbClr val="000000"/>
              </a:solidFill>
              <a:latin typeface="Calibri"/>
              <a:ea typeface="Calibri"/>
              <a:cs typeface="Calibri"/>
              <a:sym typeface="Calibri"/>
            </a:endParaRPr>
          </a:p>
        </p:txBody>
      </p:sp>
      <p:pic>
        <p:nvPicPr>
          <p:cNvPr id="871" name="Google Shape;871;p94" descr="Smiling businesswoman with digital tablet looking out office window"/>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872" name="Google Shape;872;p94"/>
          <p:cNvSpPr/>
          <p:nvPr/>
        </p:nvSpPr>
        <p:spPr>
          <a:xfrm>
            <a:off x="6096000" y="990689"/>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235"/>
                </a:srgbClr>
              </a:gs>
              <a:gs pos="83000">
                <a:srgbClr val="AABC99">
                  <a:alpha val="47450"/>
                </a:srgbClr>
              </a:gs>
              <a:gs pos="100000">
                <a:srgbClr val="AABC99">
                  <a:alpha val="4352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73" name="Google Shape;873;p94"/>
          <p:cNvGrpSpPr/>
          <p:nvPr/>
        </p:nvGrpSpPr>
        <p:grpSpPr>
          <a:xfrm>
            <a:off x="5107779" y="748833"/>
            <a:ext cx="1487826" cy="1083162"/>
            <a:chOff x="3400450" y="986392"/>
            <a:chExt cx="1487826" cy="1083162"/>
          </a:xfrm>
        </p:grpSpPr>
        <p:sp>
          <p:nvSpPr>
            <p:cNvPr id="874" name="Google Shape;874;p94"/>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875" name="Google Shape;875;p94"/>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Guía sobre Alfabetización Digital</a:t>
            </a:r>
            <a:endParaRPr/>
          </a:p>
          <a:p>
            <a:pPr marL="0" lvl="0" indent="0" algn="l" rtl="0">
              <a:lnSpc>
                <a:spcPct val="90000"/>
              </a:lnSpc>
              <a:spcBef>
                <a:spcPts val="1000"/>
              </a:spcBef>
              <a:spcAft>
                <a:spcPts val="0"/>
              </a:spcAft>
              <a:buClr>
                <a:srgbClr val="000000"/>
              </a:buClr>
              <a:buSzPts val="4800"/>
              <a:buNone/>
            </a:pPr>
            <a:endParaRPr/>
          </a:p>
        </p:txBody>
      </p:sp>
      <p:sp>
        <p:nvSpPr>
          <p:cNvPr id="211" name="Google Shape;211;p9"/>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01</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9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strike="noStrike" cap="none">
                <a:solidFill>
                  <a:schemeClr val="accent2"/>
                </a:solidFill>
                <a:latin typeface="Calibri"/>
                <a:ea typeface="Calibri"/>
                <a:cs typeface="Calibri"/>
                <a:sym typeface="Calibri"/>
              </a:rPr>
              <a:t>Centrarte en la innovación: </a:t>
            </a:r>
            <a:r>
              <a:rPr lang="en-GB"/>
              <a:t>Un líder digital debería centrarse en innovar e identificar aquellos aspectos que puedan ser mejorados.  </a:t>
            </a:r>
            <a:endParaRPr b="0" i="0" strike="noStrike" cap="none">
              <a:latin typeface="Calibri"/>
              <a:ea typeface="Calibri"/>
              <a:cs typeface="Calibri"/>
              <a:sym typeface="Calibri"/>
            </a:endParaRPr>
          </a:p>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Garantizar la financiación: </a:t>
            </a:r>
            <a:r>
              <a:rPr lang="en-GB">
                <a:solidFill>
                  <a:srgbClr val="033637"/>
                </a:solidFill>
              </a:rPr>
              <a:t>Igual de importante para un líder digital sería la capacidad de garantizar la financiación que permita la creación e impartición de actividades de formación.</a:t>
            </a:r>
            <a:endParaRPr>
              <a:solidFill>
                <a:srgbClr val="033637"/>
              </a:solidFill>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882" name="Google Shape;882;p9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¿Cómo ser un buen líder digital?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9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strike="noStrike" cap="none">
                <a:solidFill>
                  <a:schemeClr val="accent2"/>
                </a:solidFill>
                <a:latin typeface="Calibri"/>
                <a:ea typeface="Calibri"/>
                <a:cs typeface="Calibri"/>
                <a:sym typeface="Calibri"/>
              </a:rPr>
              <a:t>Establecer objetivos claros: </a:t>
            </a:r>
            <a:r>
              <a:rPr lang="en-GB" b="0" i="0" strike="noStrike" cap="none">
                <a:latin typeface="Calibri"/>
                <a:ea typeface="Calibri"/>
                <a:cs typeface="Calibri"/>
                <a:sym typeface="Calibri"/>
              </a:rPr>
              <a:t>es esencial para un </a:t>
            </a:r>
            <a:r>
              <a:rPr lang="en-GB"/>
              <a:t>líder contar con unas buenas habilidades de comunicación y ser capaz de interactuar con</a:t>
            </a:r>
            <a:r>
              <a:rPr lang="en-GB" b="0" i="0" strike="noStrike" cap="none">
                <a:latin typeface="Calibri"/>
                <a:ea typeface="Calibri"/>
                <a:cs typeface="Calibri"/>
                <a:sym typeface="Calibri"/>
              </a:rPr>
              <a:t> tu equipo de manera flexible.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Evalúar las herramientas digitales: </a:t>
            </a:r>
            <a:r>
              <a:rPr lang="en-GB"/>
              <a:t>es fundamental invertir en el desarrollo continuo y, por tanto, saber si las herramientas actuales están a la altura del reto de la digitalización o si es necesario sustituirlas. </a:t>
            </a:r>
            <a:endParaRPr b="0" i="0" strike="noStrike" cap="none">
              <a:latin typeface="Calibri"/>
              <a:ea typeface="Calibri"/>
              <a:cs typeface="Calibri"/>
              <a:sym typeface="Calibri"/>
            </a:endParaRPr>
          </a:p>
        </p:txBody>
      </p:sp>
      <p:sp>
        <p:nvSpPr>
          <p:cNvPr id="889" name="Google Shape;889;p9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¿Cómo ser un buen líder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8"/>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Centrado en el usuario: </a:t>
            </a:r>
            <a:r>
              <a:rPr lang="en-GB">
                <a:solidFill>
                  <a:srgbClr val="033637"/>
                </a:solidFill>
              </a:rPr>
              <a:t>tener un conjunto de valores que sitúen a los usuarios al frente de las actividades y operaciones.</a:t>
            </a:r>
            <a:r>
              <a:rPr lang="en-GB">
                <a:solidFill>
                  <a:schemeClr val="accent2"/>
                </a:solidFill>
              </a:rPr>
              <a:t> </a:t>
            </a:r>
            <a:endParaRPr/>
          </a:p>
          <a:p>
            <a:pPr marL="0" lvl="0" indent="0" algn="l" rtl="0">
              <a:lnSpc>
                <a:spcPct val="120000"/>
              </a:lnSpc>
              <a:spcBef>
                <a:spcPts val="0"/>
              </a:spcBef>
              <a:spcAft>
                <a:spcPts val="0"/>
              </a:spcAft>
              <a:buClr>
                <a:schemeClr val="accent2"/>
              </a:buClr>
              <a:buSzPts val="2400"/>
              <a:buNone/>
            </a:pPr>
            <a:endParaRPr b="1">
              <a:solidFill>
                <a:schemeClr val="accent2"/>
              </a:solidFill>
            </a:endParaRPr>
          </a:p>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Centrada en los datos: </a:t>
            </a:r>
            <a:r>
              <a:rPr lang="en-GB">
                <a:solidFill>
                  <a:srgbClr val="033637"/>
                </a:solidFill>
              </a:rPr>
              <a:t>situar los datos en el centro del desarrollo de una empresa permitirá a esta hacer un seguimiento de sus éxitos e identificar potenciales de mejora continua.</a:t>
            </a:r>
            <a:endParaRPr>
              <a:solidFill>
                <a:srgbClr val="033637"/>
              </a:solidFill>
            </a:endParaRPr>
          </a:p>
        </p:txBody>
      </p:sp>
      <p:sp>
        <p:nvSpPr>
          <p:cNvPr id="896" name="Google Shape;896;p98"/>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¿Qué características predominan en la cultura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99"/>
          <p:cNvSpPr txBox="1">
            <a:spLocks noGrp="1"/>
          </p:cNvSpPr>
          <p:nvPr>
            <p:ph type="body" idx="1"/>
          </p:nvPr>
        </p:nvSpPr>
        <p:spPr>
          <a:xfrm>
            <a:off x="798379" y="1726931"/>
            <a:ext cx="10595237" cy="419745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Asumir riesgos e innovar: </a:t>
            </a:r>
            <a:r>
              <a:rPr lang="en-GB">
                <a:solidFill>
                  <a:srgbClr val="033637"/>
                </a:solidFill>
              </a:rPr>
              <a:t>asumir riesgos puede llevar a algunos fracasos, pero también es el primer paso hacia la innovación y el desarrollo. Al fin y al cabo, ¡cada paso es un proceso de aprendizaje!</a:t>
            </a:r>
            <a:endParaRPr/>
          </a:p>
          <a:p>
            <a:pPr marL="342900" lvl="0" indent="-190500" algn="l" rtl="0">
              <a:lnSpc>
                <a:spcPct val="120000"/>
              </a:lnSpc>
              <a:spcBef>
                <a:spcPts val="0"/>
              </a:spcBef>
              <a:spcAft>
                <a:spcPts val="0"/>
              </a:spcAft>
              <a:buClr>
                <a:schemeClr val="accent2"/>
              </a:buClr>
              <a:buSzPts val="2400"/>
              <a:buNone/>
            </a:pPr>
            <a:endParaRPr b="1">
              <a:solidFill>
                <a:schemeClr val="accent2"/>
              </a:solidFill>
            </a:endParaRPr>
          </a:p>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Colaboración: </a:t>
            </a:r>
            <a:r>
              <a:rPr lang="en-GB">
                <a:solidFill>
                  <a:srgbClr val="033637"/>
                </a:solidFill>
              </a:rPr>
              <a:t>proporcionar un entorno seguro para que las personas se relacionen dentro de una empresa aumentará la creatividad y la productividad dentro de un equipo y conducirá al desarrollo de soluciones interdepartamentales para posibles problemas.</a:t>
            </a:r>
            <a:r>
              <a:rPr lang="en-GB" i="0" strike="noStrike" cap="none">
                <a:solidFill>
                  <a:srgbClr val="033637"/>
                </a:solidFill>
              </a:rPr>
              <a:t> </a:t>
            </a:r>
            <a:endParaRPr>
              <a:solidFill>
                <a:srgbClr val="033637"/>
              </a:solidFill>
            </a:endParaRPr>
          </a:p>
        </p:txBody>
      </p:sp>
      <p:sp>
        <p:nvSpPr>
          <p:cNvPr id="903" name="Google Shape;903;p9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¿Qué características predominan en la cultura digital?</a:t>
            </a:r>
            <a:endParaRPr/>
          </a:p>
          <a:p>
            <a:pPr marL="0" lvl="0" indent="0" algn="l" rtl="0">
              <a:lnSpc>
                <a:spcPct val="90000"/>
              </a:lnSpc>
              <a:spcBef>
                <a:spcPts val="0"/>
              </a:spcBef>
              <a:spcAft>
                <a:spcPts val="0"/>
              </a:spcAft>
              <a:buClr>
                <a:srgbClr val="000000"/>
              </a:buClr>
              <a:buSzPts val="36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00"/>
          <p:cNvSpPr txBox="1">
            <a:spLocks noGrp="1"/>
          </p:cNvSpPr>
          <p:nvPr>
            <p:ph type="body" idx="1"/>
          </p:nvPr>
        </p:nvSpPr>
        <p:spPr>
          <a:xfrm>
            <a:off x="798380" y="1737273"/>
            <a:ext cx="10595237" cy="3214973"/>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Ágil: </a:t>
            </a:r>
            <a:r>
              <a:rPr lang="en-GB">
                <a:solidFill>
                  <a:srgbClr val="033637"/>
                </a:solidFill>
              </a:rPr>
              <a:t>la agilidad permitirá a toda la plantilla ser más adaptable y responsable, aceptar el fracaso como parte del proceso global y como una experiencia de aprendizaje al tiempo de buscar la mejora constante. </a:t>
            </a:r>
            <a:endParaRPr/>
          </a:p>
          <a:p>
            <a:pPr marL="342900" lvl="0" indent="-190500" algn="l" rtl="0">
              <a:lnSpc>
                <a:spcPct val="120000"/>
              </a:lnSpc>
              <a:spcBef>
                <a:spcPts val="0"/>
              </a:spcBef>
              <a:spcAft>
                <a:spcPts val="0"/>
              </a:spcAft>
              <a:buClr>
                <a:schemeClr val="accent2"/>
              </a:buClr>
              <a:buSzPts val="2400"/>
              <a:buNone/>
            </a:pPr>
            <a:endParaRPr b="1">
              <a:solidFill>
                <a:schemeClr val="accent2"/>
              </a:solidFill>
            </a:endParaRPr>
          </a:p>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Transparente: </a:t>
            </a:r>
            <a:r>
              <a:rPr lang="en-GB">
                <a:solidFill>
                  <a:srgbClr val="033637"/>
                </a:solidFill>
              </a:rPr>
              <a:t>la transparencia fomenta la confianza y mejora el compromiso de clientes y empleados con las actividades de una empresa, lo que se traduce en mejores resultados y en un aumento de los beneficios.</a:t>
            </a:r>
            <a:endParaRPr>
              <a:solidFill>
                <a:srgbClr val="033637"/>
              </a:solidFill>
            </a:endParaRPr>
          </a:p>
        </p:txBody>
      </p:sp>
      <p:sp>
        <p:nvSpPr>
          <p:cNvPr id="910" name="Google Shape;910;p10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GB"/>
              <a:t>¿Qué características predominan en la cultura digital?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g183c36b7e0f_0_90"/>
          <p:cNvSpPr txBox="1">
            <a:spLocks noGrp="1"/>
          </p:cNvSpPr>
          <p:nvPr>
            <p:ph type="body" idx="1"/>
          </p:nvPr>
        </p:nvSpPr>
        <p:spPr>
          <a:xfrm>
            <a:off x="582305" y="1084020"/>
            <a:ext cx="11214360" cy="488221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SzPts val="2400"/>
              <a:buNone/>
            </a:pPr>
            <a:r>
              <a:rPr lang="en-GB"/>
              <a:t>La resistencia al cambio es natural, y cómo resultado, es normal enfrentarse a obstáculos a la hora de establecer una nueva cultural digital. Algunos de los obstáculos más comunes son: </a:t>
            </a:r>
            <a:endParaRPr/>
          </a:p>
          <a:p>
            <a:pPr marL="457200" lvl="0" indent="-457200" algn="l" rtl="0">
              <a:lnSpc>
                <a:spcPct val="120000"/>
              </a:lnSpc>
              <a:spcBef>
                <a:spcPts val="0"/>
              </a:spcBef>
              <a:spcAft>
                <a:spcPts val="0"/>
              </a:spcAft>
              <a:buSzPts val="2400"/>
              <a:buFont typeface="Arial"/>
              <a:buAutoNum type="arabicPeriod"/>
            </a:pPr>
            <a:r>
              <a:rPr lang="en-GB"/>
              <a:t>El/la líder no reconoce la importancia de una cultura digital a la hora de planificar la transformación digital.</a:t>
            </a:r>
            <a:endParaRPr/>
          </a:p>
          <a:p>
            <a:pPr marL="457200" lvl="0" indent="-457200" algn="l" rtl="0">
              <a:lnSpc>
                <a:spcPct val="120000"/>
              </a:lnSpc>
              <a:spcBef>
                <a:spcPts val="0"/>
              </a:spcBef>
              <a:spcAft>
                <a:spcPts val="0"/>
              </a:spcAft>
              <a:buSzPts val="2400"/>
              <a:buFont typeface="Arial"/>
              <a:buAutoNum type="arabicPeriod"/>
            </a:pPr>
            <a:r>
              <a:rPr lang="en-GB"/>
              <a:t>La cultura corporativa está integrada en el trabajo diario y es difícil introducir cambios en ella. </a:t>
            </a:r>
            <a:endParaRPr/>
          </a:p>
          <a:p>
            <a:pPr marL="457200" lvl="0" indent="-457200" algn="l" rtl="0">
              <a:lnSpc>
                <a:spcPct val="120000"/>
              </a:lnSpc>
              <a:spcBef>
                <a:spcPts val="0"/>
              </a:spcBef>
              <a:spcAft>
                <a:spcPts val="0"/>
              </a:spcAft>
              <a:buSzPts val="2400"/>
              <a:buFont typeface="Arial"/>
              <a:buAutoNum type="arabicPeriod"/>
            </a:pPr>
            <a:r>
              <a:rPr lang="en-GB"/>
              <a:t>Todo el mundo está cada vez más alfabetizado digitalmente y, por tanto, es fácil identificar cuándo el liderazgo no posee las competencias digitales adecuadas.</a:t>
            </a:r>
            <a:endParaRPr/>
          </a:p>
          <a:p>
            <a:pPr marL="457200" lvl="0" indent="-457200" algn="l" rtl="0">
              <a:lnSpc>
                <a:spcPct val="120000"/>
              </a:lnSpc>
              <a:spcBef>
                <a:spcPts val="0"/>
              </a:spcBef>
              <a:spcAft>
                <a:spcPts val="0"/>
              </a:spcAft>
              <a:buSzPts val="2400"/>
              <a:buFont typeface="Arial"/>
              <a:buAutoNum type="arabicPeriod"/>
            </a:pPr>
            <a:r>
              <a:rPr lang="en-GB"/>
              <a:t> La falta de disciplina a la hora de iniciar un cambio es una parte crucial del establecimiento de una cultura digital.</a:t>
            </a:r>
            <a:endParaRPr>
              <a:solidFill>
                <a:srgbClr val="FF0000"/>
              </a:solidFill>
            </a:endParaRPr>
          </a:p>
        </p:txBody>
      </p:sp>
      <p:sp>
        <p:nvSpPr>
          <p:cNvPr id="917" name="Google Shape;917;g183c36b7e0f_0_90"/>
          <p:cNvSpPr txBox="1">
            <a:spLocks noGrp="1"/>
          </p:cNvSpPr>
          <p:nvPr>
            <p:ph type="body" idx="2"/>
          </p:nvPr>
        </p:nvSpPr>
        <p:spPr>
          <a:xfrm>
            <a:off x="582305" y="407520"/>
            <a:ext cx="10595100" cy="5633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solidFill>
                  <a:srgbClr val="033637"/>
                </a:solidFill>
              </a:rPr>
              <a:t>¿Intentando modificar la Cultura Digital?</a:t>
            </a:r>
            <a:endParaRPr>
              <a:solidFill>
                <a:srgbClr val="03363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0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accent2"/>
              </a:buClr>
              <a:buSzPts val="2400"/>
              <a:buChar char="•"/>
            </a:pPr>
            <a:r>
              <a:rPr lang="en-GB" b="1">
                <a:solidFill>
                  <a:schemeClr val="accent2"/>
                </a:solidFill>
              </a:rPr>
              <a:t>Tandem </a:t>
            </a:r>
            <a:r>
              <a:rPr lang="en-GB"/>
              <a:t>es una plataforma líder mundial de Gestión Basada en el Rendimiento Continuo que ayuda a las organizaciones, incluidas las ONGs, a adaptarse a una nueva cultura corporativa digital y a prepararse para una era centrada en el usuario en medio de los rápidos avances tecnológicos y digitales.</a:t>
            </a:r>
            <a:endParaRPr i="0" strike="noStrike" cap="none"/>
          </a:p>
        </p:txBody>
      </p:sp>
      <p:sp>
        <p:nvSpPr>
          <p:cNvPr id="924" name="Google Shape;924;p104"/>
          <p:cNvSpPr txBox="1">
            <a:spLocks noGrp="1"/>
          </p:cNvSpPr>
          <p:nvPr>
            <p:ph type="body" idx="2"/>
          </p:nvPr>
        </p:nvSpPr>
        <p:spPr>
          <a:xfrm>
            <a:off x="562990" y="623973"/>
            <a:ext cx="11287996"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Método</a:t>
            </a:r>
            <a:r>
              <a:rPr lang="en-GB" dirty="0"/>
              <a:t> </a:t>
            </a:r>
            <a:r>
              <a:rPr lang="en-GB" dirty="0" err="1"/>
              <a:t>Tándem</a:t>
            </a:r>
            <a:r>
              <a:rPr lang="en-GB" dirty="0"/>
              <a:t> para </a:t>
            </a:r>
            <a:r>
              <a:rPr lang="en-GB" dirty="0" err="1"/>
              <a:t>satisfacer</a:t>
            </a:r>
            <a:r>
              <a:rPr lang="en-GB" dirty="0"/>
              <a:t> las </a:t>
            </a:r>
            <a:r>
              <a:rPr lang="en-GB" dirty="0" err="1"/>
              <a:t>Necesidades</a:t>
            </a:r>
            <a:r>
              <a:rPr lang="en-GB" dirty="0"/>
              <a:t> </a:t>
            </a:r>
            <a:r>
              <a:rPr lang="en-GB" dirty="0" err="1"/>
              <a:t>Digitales</a:t>
            </a:r>
            <a:endParaRPr dirty="0"/>
          </a:p>
        </p:txBody>
      </p:sp>
      <p:grpSp>
        <p:nvGrpSpPr>
          <p:cNvPr id="925" name="Google Shape;925;p104"/>
          <p:cNvGrpSpPr/>
          <p:nvPr/>
        </p:nvGrpSpPr>
        <p:grpSpPr>
          <a:xfrm>
            <a:off x="2275919" y="3997844"/>
            <a:ext cx="7640158" cy="1432529"/>
            <a:chOff x="1477538" y="172"/>
            <a:chExt cx="7640158" cy="1432529"/>
          </a:xfrm>
        </p:grpSpPr>
        <p:sp>
          <p:nvSpPr>
            <p:cNvPr id="926" name="Google Shape;926;p104"/>
            <p:cNvSpPr/>
            <p:nvPr/>
          </p:nvSpPr>
          <p:spPr>
            <a:xfrm>
              <a:off x="1477538"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04"/>
            <p:cNvSpPr txBox="1"/>
            <p:nvPr/>
          </p:nvSpPr>
          <p:spPr>
            <a:xfrm>
              <a:off x="1477538"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Transformar a los líderes en entrenadores</a:t>
              </a:r>
              <a:endParaRPr sz="1400" b="0" i="0" u="none" strike="noStrike" cap="none">
                <a:solidFill>
                  <a:srgbClr val="000000"/>
                </a:solidFill>
                <a:latin typeface="Arial"/>
                <a:ea typeface="Arial"/>
                <a:cs typeface="Arial"/>
                <a:sym typeface="Arial"/>
              </a:endParaRPr>
            </a:p>
          </p:txBody>
        </p:sp>
        <p:sp>
          <p:nvSpPr>
            <p:cNvPr id="928" name="Google Shape;928;p104"/>
            <p:cNvSpPr/>
            <p:nvPr/>
          </p:nvSpPr>
          <p:spPr>
            <a:xfrm>
              <a:off x="4103843"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04"/>
            <p:cNvSpPr txBox="1"/>
            <p:nvPr/>
          </p:nvSpPr>
          <p:spPr>
            <a:xfrm>
              <a:off x="4103843"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Impulsar el desarrollo de la propiedad de los empleados</a:t>
              </a:r>
              <a:endParaRPr sz="1400" b="0" i="0" u="none" strike="noStrike" cap="none">
                <a:solidFill>
                  <a:srgbClr val="000000"/>
                </a:solidFill>
                <a:latin typeface="Arial"/>
                <a:ea typeface="Arial"/>
                <a:cs typeface="Arial"/>
                <a:sym typeface="Arial"/>
              </a:endParaRPr>
            </a:p>
          </p:txBody>
        </p:sp>
        <p:sp>
          <p:nvSpPr>
            <p:cNvPr id="930" name="Google Shape;930;p104"/>
            <p:cNvSpPr/>
            <p:nvPr/>
          </p:nvSpPr>
          <p:spPr>
            <a:xfrm>
              <a:off x="6730147"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04"/>
            <p:cNvSpPr txBox="1"/>
            <p:nvPr/>
          </p:nvSpPr>
          <p:spPr>
            <a:xfrm>
              <a:off x="6730147"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Fácil de usar, preparado para la empresa y medible</a:t>
              </a:r>
              <a:endParaRPr sz="24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05"/>
          <p:cNvSpPr txBox="1">
            <a:spLocks noGrp="1"/>
          </p:cNvSpPr>
          <p:nvPr>
            <p:ph type="body" idx="1"/>
          </p:nvPr>
        </p:nvSpPr>
        <p:spPr>
          <a:xfrm>
            <a:off x="798374" y="1898950"/>
            <a:ext cx="9941100" cy="41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strike="noStrike" cap="none">
                <a:latin typeface="Calibri"/>
                <a:ea typeface="Calibri"/>
                <a:cs typeface="Calibri"/>
                <a:sym typeface="Calibri"/>
              </a:rPr>
              <a:t>Tradicionalmente, la innovación en </a:t>
            </a: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LS&amp;Co</a:t>
            </a:r>
            <a:r>
              <a:rPr lang="en-GB" b="0" i="0" strike="noStrike" cap="none">
                <a:latin typeface="Calibri"/>
                <a:ea typeface="Calibri"/>
                <a:cs typeface="Calibri"/>
                <a:sym typeface="Calibri"/>
              </a:rPr>
              <a:t> tardaría meses e incluso años en ser desarrollada. </a:t>
            </a:r>
            <a:r>
              <a:rPr lang="en-GB"/>
              <a:t>La aparición del coronavirus, permitió a la empresa desarrollarse rápidamente y crear nuevas oportunidades para facilitar el trabajo desde casa. </a:t>
            </a:r>
            <a:endParaRPr/>
          </a:p>
        </p:txBody>
      </p:sp>
      <p:sp>
        <p:nvSpPr>
          <p:cNvPr id="938" name="Google Shape;938;p10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Estudio</a:t>
            </a:r>
            <a:r>
              <a:rPr lang="en-GB" dirty="0"/>
              <a:t> de Caso– La </a:t>
            </a:r>
            <a:r>
              <a:rPr lang="en-GB" dirty="0" err="1"/>
              <a:t>Transformación</a:t>
            </a:r>
            <a:r>
              <a:rPr lang="en-GB" dirty="0"/>
              <a:t> Digital </a:t>
            </a:r>
            <a:r>
              <a:rPr lang="en-GB" dirty="0" err="1"/>
              <a:t>en</a:t>
            </a:r>
            <a:r>
              <a:rPr lang="en-GB" dirty="0"/>
              <a:t> Levi’s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06"/>
          <p:cNvSpPr txBox="1">
            <a:spLocks noGrp="1"/>
          </p:cNvSpPr>
          <p:nvPr>
            <p:ph type="body" idx="1"/>
          </p:nvPr>
        </p:nvSpPr>
        <p:spPr>
          <a:xfrm>
            <a:off x="798380" y="1565257"/>
            <a:ext cx="5297620" cy="41973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chemeClr val="accent2"/>
              </a:buClr>
              <a:buSzPts val="2400"/>
              <a:buChar char="•"/>
            </a:pPr>
            <a:r>
              <a:rPr lang="en-GB"/>
              <a:t>Fue un duro comienzo en el desarrollo de una cultura corporativa digital para esta empresa, pero finalmente se tradujo en numerosos beneficios, como el aumento de la creatividad, la búsqueda de soluciones más rápidamente y con menos costes y el aumento de la productividad</a:t>
            </a:r>
            <a:r>
              <a:rPr lang="en-GB" b="0" i="0" strike="noStrike" cap="none">
                <a:latin typeface="Calibri"/>
                <a:ea typeface="Calibri"/>
                <a:cs typeface="Calibri"/>
                <a:sym typeface="Calibri"/>
              </a:rPr>
              <a:t>.</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945" name="Google Shape;945;p10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err="1"/>
              <a:t>Estudio</a:t>
            </a:r>
            <a:r>
              <a:rPr lang="en-GB" dirty="0"/>
              <a:t> de Caso– La </a:t>
            </a:r>
            <a:r>
              <a:rPr lang="en-GB" dirty="0" err="1"/>
              <a:t>Transformación</a:t>
            </a:r>
            <a:r>
              <a:rPr lang="en-GB" dirty="0"/>
              <a:t> Digital </a:t>
            </a:r>
            <a:r>
              <a:rPr lang="en-GB" dirty="0" err="1"/>
              <a:t>en</a:t>
            </a:r>
            <a:r>
              <a:rPr lang="en-GB" dirty="0"/>
              <a:t> Levi’s</a:t>
            </a:r>
            <a:endParaRPr dirty="0"/>
          </a:p>
        </p:txBody>
      </p:sp>
      <p:pic>
        <p:nvPicPr>
          <p:cNvPr id="946" name="Google Shape;946;p106"/>
          <p:cNvPicPr preferRelativeResize="0"/>
          <p:nvPr/>
        </p:nvPicPr>
        <p:blipFill rotWithShape="1">
          <a:blip r:embed="rId3">
            <a:alphaModFix/>
          </a:blip>
          <a:srcRect/>
          <a:stretch/>
        </p:blipFill>
        <p:spPr>
          <a:xfrm>
            <a:off x="6294725" y="1725945"/>
            <a:ext cx="4627500" cy="3107525"/>
          </a:xfrm>
          <a:prstGeom prst="rect">
            <a:avLst/>
          </a:prstGeom>
          <a:noFill/>
          <a:ln>
            <a:noFill/>
          </a:ln>
        </p:spPr>
      </p:pic>
      <p:sp>
        <p:nvSpPr>
          <p:cNvPr id="947" name="Google Shape;947;p106"/>
          <p:cNvSpPr txBox="1">
            <a:spLocks noGrp="1"/>
          </p:cNvSpPr>
          <p:nvPr>
            <p:ph type="body" idx="1"/>
          </p:nvPr>
        </p:nvSpPr>
        <p:spPr>
          <a:xfrm>
            <a:off x="6294725" y="4945725"/>
            <a:ext cx="4685700" cy="387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2"/>
              </a:buClr>
              <a:buSzPts val="2400"/>
              <a:buNone/>
            </a:pPr>
            <a:r>
              <a:rPr lang="en-GB" sz="1000">
                <a:solidFill>
                  <a:srgbClr val="FF0000"/>
                </a:solidFill>
              </a:rPr>
              <a:t>Fuente: </a:t>
            </a:r>
            <a:r>
              <a:rPr lang="en-GB" sz="1000" u="sng">
                <a:solidFill>
                  <a:schemeClr val="hlink"/>
                </a:solidFill>
                <a:hlinkClick r:id="rId4"/>
              </a:rPr>
              <a:t>https://venturebeat.com/ai/how-levis-uses-ai-to-accelerate-its-design-process-and-digital-transformation/</a:t>
            </a:r>
            <a:r>
              <a:rPr lang="en-GB" sz="1000"/>
              <a:t> </a:t>
            </a:r>
            <a:endParaRPr sz="1000" b="0" i="0" strike="noStrike" cap="none">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08"/>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Referencias</a:t>
            </a:r>
            <a:endParaRPr/>
          </a:p>
        </p:txBody>
      </p:sp>
      <p:sp>
        <p:nvSpPr>
          <p:cNvPr id="954" name="Google Shape;954;p108"/>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5812</Words>
  <Application>Microsoft Office PowerPoint</Application>
  <PresentationFormat>Panorámica</PresentationFormat>
  <Paragraphs>592</Paragraphs>
  <Slides>113</Slides>
  <Notes>113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113</vt:i4>
      </vt:variant>
    </vt:vector>
  </HeadingPairs>
  <TitlesOfParts>
    <vt:vector size="117" baseType="lpstr">
      <vt:lpstr>Arial</vt:lpstr>
      <vt:lpstr>Montserrat Light</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Gillian Keane</dc:creator>
  <cp:lastModifiedBy>DRAMBLYS (G02550697)</cp:lastModifiedBy>
  <cp:revision>2</cp:revision>
  <dcterms:created xsi:type="dcterms:W3CDTF">2020-10-14T13:32:04Z</dcterms:created>
  <dcterms:modified xsi:type="dcterms:W3CDTF">2023-09-21T12:37:54Z</dcterms:modified>
</cp:coreProperties>
</file>