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Lst>
  <p:sldSz cx="12192000" cy="6858000"/>
  <p:notesSz cx="6858000" cy="9144000"/>
  <p:embeddedFontLst>
    <p:embeddedFont>
      <p:font typeface="Calibri" panose="020F0502020204030204" pitchFamily="34" charset="0"/>
      <p:regular r:id="rId142"/>
      <p:bold r:id="rId143"/>
      <p:italic r:id="rId144"/>
      <p:boldItalic r:id="rId145"/>
    </p:embeddedFont>
    <p:embeddedFont>
      <p:font typeface="Montserrat Light" panose="020F0302020204030204" pitchFamily="34" charset="0"/>
      <p:regular r:id="rId146"/>
      <p:bold r:id="rId147"/>
      <p:italic r:id="rId148"/>
      <p:boldItalic r:id="rId1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0" roundtripDataSignature="AMtx7mhmfYdSmxLsxynpiwQqF8sdwq0H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694"/>
  </p:normalViewPr>
  <p:slideViewPr>
    <p:cSldViewPr snapToGrid="0">
      <p:cViewPr varScale="1">
        <p:scale>
          <a:sx n="93" d="100"/>
          <a:sy n="93" d="100"/>
        </p:scale>
        <p:origin x="216"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font" Target="fonts/font8.fntdata"/><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customschemas.google.com/relationships/presentationmetadata" Target="meta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146"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font" Target="fonts/font1.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font" Target="fonts/font2.fntdata"/><Relationship Id="rId148"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font" Target="fonts/font3.fntdata"/><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1873aed434a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9" name="Google Shape;939;g1873aed434a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0" name="Google Shape;940;g1873aed434a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1873aed434a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6" name="Google Shape;946;g1873aed434a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7" name="Google Shape;947;g1873aed434a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1873aed434a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3" name="Google Shape;953;g1873aed434a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4" name="Google Shape;954;g1873aed434a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0" name="Google Shape;960;p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1" name="Google Shape;961;p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p9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7" name="Google Shape;967;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3" name="Google Shape;973;p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4" name="Google Shape;974;p9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0" name="Google Shape;980;p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1" name="Google Shape;981;p9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7" name="Google Shape;987;p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8" name="Google Shape;988;p9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g183c36b7e0f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4" name="Google Shape;994;g183c36b7e0f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5" name="Google Shape;995;g183c36b7e0f_0_1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p9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1" name="Google Shape;1001;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2" name="Google Shape;1012;p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3" name="Google Shape;1013;p9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p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9" name="Google Shape;1019;p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0" name="Google Shape;1020;p9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6" name="Google Shape;1026;p9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7" name="Google Shape;1027;p9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4" name="Google Shape;1034;p9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0" name="Google Shape;1040;p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1" name="Google Shape;1041;p9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7" name="Google Shape;1047;p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 name="Google Shape;1048;p10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4" name="Google Shape;1054;p1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5" name="Google Shape;1055;p10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1" name="Google Shape;1061;p1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2" name="Google Shape;1062;p10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8" name="Google Shape;1068;p1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9" name="Google Shape;1069;p10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g183c36b7e0f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5" name="Google Shape;1075;g183c36b7e0f_0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6" name="Google Shape;1076;g183c36b7e0f_0_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g183c36b7e0f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2" name="Google Shape;1082;g183c36b7e0f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3" name="Google Shape;1083;g183c36b7e0f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9" name="Google Shape;1089;p1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0" name="Google Shape;1090;p10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3" name="Google Shape;1103;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4" name="Google Shape;1104;p1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p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0" name="Google Shape;1110;p10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1" name="Google Shape;1111;p10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9" name="Google Shape;1119;p1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0" name="Google Shape;1120;p10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p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6" name="Google Shape;1126;p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7" name="Google Shape;1127;p10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p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3" name="Google Shape;1133;p1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4" name="Google Shape;1134;p10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p1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1" name="Google Shape;1141;p1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p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7" name="Google Shape;1147;p1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8" name="Google Shape;1148;p1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p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4" name="Google Shape;1154;p1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5" name="Google Shape;1155;p1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p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1" name="Google Shape;1161;p1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2" name="Google Shape;1162;p1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1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9" name="Google Shape;1169;p1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p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5" name="Google Shape;1175;p1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6" name="Google Shape;1176;p1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p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2" name="Google Shape;1182;p1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3" name="Google Shape;1183;p1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Google Shape;1188;p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9" name="Google Shape;1189;p1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0" name="Google Shape;1190;p1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p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6" name="Google Shape;1196;p1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7" name="Google Shape;1197;p1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p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3" name="Google Shape;1203;p1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4" name="Google Shape;1204;p1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p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0" name="Google Shape;1210;p1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1" name="Google Shape;1211;p1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p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7" name="Google Shape;1217;p1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8" name="Google Shape;1218;p1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p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4" name="Google Shape;1224;p1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5" name="Google Shape;1225;p1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139</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83c36b7e0f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83c36b7e0f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g183c36b7e0f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83c36b7e0f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g183c36b7e0f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g183c36b7e0f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 name="Google Shape;489;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18691a1c2e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g18691a1c2e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g18691a1c2e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5" name="Google Shape;525;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83c36b7e0f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g183c36b7e0f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g183c36b7e0f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6" name="Google Shape;566;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3" name="Google Shape;573;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0" name="Google Shape;580;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183c36b7e0f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g183c36b7e0f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g183c36b7e0f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183c36b7e0f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g183c36b7e0f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6" name="Google Shape;596;g183c36b7e0f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3" name="Google Shape;603;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2" name="Google Shape;622;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183c36b7e0f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g183c36b7e0f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g183c36b7e0f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83c36b7e0f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g183c36b7e0f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9" name="Google Shape;649;g183c36b7e0f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6" name="Google Shape;656;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3" name="Google Shape;673;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4" name="Google Shape;674;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1" name="Google Shape;691;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2" name="Google Shape;692;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4" name="Google Shape;714;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5" name="Google Shape;735;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6" name="Google Shape;736;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183c36b7e0f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g183c36b7e0f_0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2" name="Google Shape;762;g183c36b7e0f_0_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183c36b7e0f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8" name="Google Shape;768;g183c36b7e0f_0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9" name="Google Shape;769;g183c36b7e0f_0_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5" name="Google Shape;775;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1" name="Google Shape;781;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2" name="Google Shape;782;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9" name="Google Shape;789;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5" name="Google Shape;795;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6" name="Google Shape;796;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2" name="Google Shape;802;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3" name="Google Shape;803;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9" name="Google Shape;809;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0" name="Google Shape;810;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7" name="Google Shape;817;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3" name="Google Shape;823;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4" name="Google Shape;824;p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0" name="Google Shape;830;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1" name="Google Shape;831;p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7" name="Google Shape;837;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8" name="Google Shape;838;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183c36b7e0f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4" name="Google Shape;844;g183c36b7e0f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g183c36b7e0f_0_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p7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1" name="Google Shape;851;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2" name="Google Shape;862;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3" name="Google Shape;863;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9" name="Google Shape;869;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0" name="Google Shape;870;p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7" name="Google Shape;877;p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3" name="Google Shape;883;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4" name="Google Shape;884;p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1873aed434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g1873aed434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1" name="Google Shape;891;g1873aed434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7" name="Google Shape;897;p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8" name="Google Shape;898;p8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4" name="Google Shape;904;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5" name="Google Shape;905;p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1" name="Google Shape;911;p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2" name="Google Shape;912;p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8" name="Google Shape;918;p8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9" name="Google Shape;919;p8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5" name="Google Shape;925;p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6" name="Google Shape;926;p8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2" name="Google Shape;932;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3" name="Google Shape;933;p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
  <p:cSld name="Cover Slide ">
    <p:spTree>
      <p:nvGrpSpPr>
        <p:cNvPr id="1" name="Shape 13"/>
        <p:cNvGrpSpPr/>
        <p:nvPr/>
      </p:nvGrpSpPr>
      <p:grpSpPr>
        <a:xfrm>
          <a:off x="0" y="0"/>
          <a:ext cx="0" cy="0"/>
          <a:chOff x="0" y="0"/>
          <a:chExt cx="0" cy="0"/>
        </a:xfrm>
      </p:grpSpPr>
      <p:sp>
        <p:nvSpPr>
          <p:cNvPr id="14" name="Google Shape;14;p124"/>
          <p:cNvSpPr/>
          <p:nvPr/>
        </p:nvSpPr>
        <p:spPr>
          <a:xfrm>
            <a:off x="408680" y="493314"/>
            <a:ext cx="11393619" cy="5025371"/>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DAE0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5" name="Google Shape;15;p124"/>
          <p:cNvSpPr txBox="1">
            <a:spLocks noGrp="1"/>
          </p:cNvSpPr>
          <p:nvPr>
            <p:ph type="body" idx="1"/>
          </p:nvPr>
        </p:nvSpPr>
        <p:spPr>
          <a:xfrm>
            <a:off x="6153881" y="1962041"/>
            <a:ext cx="5278651"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124"/>
          <p:cNvSpPr txBox="1">
            <a:spLocks noGrp="1"/>
          </p:cNvSpPr>
          <p:nvPr>
            <p:ph type="body" idx="2"/>
          </p:nvPr>
        </p:nvSpPr>
        <p:spPr>
          <a:xfrm>
            <a:off x="6153882" y="1339315"/>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7" name="Google Shape;17;p124"/>
          <p:cNvGrpSpPr/>
          <p:nvPr/>
        </p:nvGrpSpPr>
        <p:grpSpPr>
          <a:xfrm>
            <a:off x="8793206" y="5832305"/>
            <a:ext cx="2735993" cy="679345"/>
            <a:chOff x="0" y="0"/>
            <a:chExt cx="2301694" cy="571500"/>
          </a:xfrm>
        </p:grpSpPr>
        <p:sp>
          <p:nvSpPr>
            <p:cNvPr id="18" name="Google Shape;18;p124"/>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9" name="Google Shape;19;p124"/>
            <p:cNvPicPr preferRelativeResize="0"/>
            <p:nvPr/>
          </p:nvPicPr>
          <p:blipFill rotWithShape="1">
            <a:blip r:embed="rId2">
              <a:alphaModFix/>
            </a:blip>
            <a:srcRect r="44449"/>
            <a:stretch/>
          </p:blipFill>
          <p:spPr>
            <a:xfrm>
              <a:off x="312965" y="96237"/>
              <a:ext cx="1675765" cy="384810"/>
            </a:xfrm>
            <a:prstGeom prst="rect">
              <a:avLst/>
            </a:prstGeom>
            <a:noFill/>
            <a:ln>
              <a:noFill/>
            </a:ln>
          </p:spPr>
        </p:pic>
      </p:grpSp>
      <p:sp>
        <p:nvSpPr>
          <p:cNvPr id="20" name="Google Shape;20;p124"/>
          <p:cNvSpPr/>
          <p:nvPr/>
        </p:nvSpPr>
        <p:spPr>
          <a:xfrm>
            <a:off x="0" y="5216283"/>
            <a:ext cx="4865518" cy="727928"/>
          </a:xfrm>
          <a:custGeom>
            <a:avLst/>
            <a:gdLst/>
            <a:ahLst/>
            <a:cxnLst/>
            <a:rect l="l" t="t" r="r" b="b"/>
            <a:pathLst>
              <a:path w="4865518" h="727928" extrusionOk="0">
                <a:moveTo>
                  <a:pt x="0" y="0"/>
                </a:moveTo>
                <a:lnTo>
                  <a:pt x="4471731" y="0"/>
                </a:lnTo>
                <a:cubicBezTo>
                  <a:pt x="4688564" y="0"/>
                  <a:pt x="4865518" y="176996"/>
                  <a:pt x="4865518" y="393878"/>
                </a:cubicBezTo>
                <a:lnTo>
                  <a:pt x="4865518" y="727928"/>
                </a:lnTo>
                <a:lnTo>
                  <a:pt x="0" y="727928"/>
                </a:lnTo>
                <a:close/>
              </a:path>
            </a:pathLst>
          </a:custGeom>
          <a:solidFill>
            <a:srgbClr val="AABC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21;p124"/>
          <p:cNvSpPr/>
          <p:nvPr/>
        </p:nvSpPr>
        <p:spPr>
          <a:xfrm>
            <a:off x="3698872" y="3195245"/>
            <a:ext cx="8460000" cy="36000"/>
          </a:xfrm>
          <a:custGeom>
            <a:avLst/>
            <a:gdLst/>
            <a:ahLst/>
            <a:cxnLst/>
            <a:rect l="l" t="t" r="r" b="b"/>
            <a:pathLst>
              <a:path w="4076555" h="51458" extrusionOk="0">
                <a:moveTo>
                  <a:pt x="1" y="0"/>
                </a:moveTo>
                <a:lnTo>
                  <a:pt x="4076556" y="0"/>
                </a:lnTo>
                <a:lnTo>
                  <a:pt x="4076556" y="51459"/>
                </a:lnTo>
                <a:lnTo>
                  <a:pt x="1" y="51459"/>
                </a:lnTo>
                <a:close/>
              </a:path>
            </a:pathLst>
          </a:custGeom>
          <a:solidFill>
            <a:srgbClr val="000000"/>
          </a:solidFill>
          <a:ln w="2447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2" name="Google Shape;22;p124"/>
          <p:cNvPicPr preferRelativeResize="0"/>
          <p:nvPr/>
        </p:nvPicPr>
        <p:blipFill rotWithShape="1">
          <a:blip r:embed="rId3">
            <a:alphaModFix/>
          </a:blip>
          <a:srcRect l="52584" t="30583" r="10721" b="33363"/>
          <a:stretch/>
        </p:blipFill>
        <p:spPr>
          <a:xfrm>
            <a:off x="941978" y="1626726"/>
            <a:ext cx="2996920" cy="2944648"/>
          </a:xfrm>
          <a:prstGeom prst="rect">
            <a:avLst/>
          </a:prstGeom>
          <a:noFill/>
          <a:ln>
            <a:noFill/>
          </a:ln>
        </p:spPr>
      </p:pic>
      <p:sp>
        <p:nvSpPr>
          <p:cNvPr id="23" name="Google Shape;23;p124"/>
          <p:cNvSpPr txBox="1">
            <a:spLocks noGrp="1"/>
          </p:cNvSpPr>
          <p:nvPr>
            <p:ph type="body" idx="3"/>
          </p:nvPr>
        </p:nvSpPr>
        <p:spPr>
          <a:xfrm>
            <a:off x="598505" y="5197523"/>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ullet Point x3 slide with photo">
  <p:cSld name="Bullet Point x3 slide with photo">
    <p:spTree>
      <p:nvGrpSpPr>
        <p:cNvPr id="1" name="Shape 89"/>
        <p:cNvGrpSpPr/>
        <p:nvPr/>
      </p:nvGrpSpPr>
      <p:grpSpPr>
        <a:xfrm>
          <a:off x="0" y="0"/>
          <a:ext cx="0" cy="0"/>
          <a:chOff x="0" y="0"/>
          <a:chExt cx="0" cy="0"/>
        </a:xfrm>
      </p:grpSpPr>
      <p:sp>
        <p:nvSpPr>
          <p:cNvPr id="90" name="Google Shape;90;p133"/>
          <p:cNvSpPr/>
          <p:nvPr/>
        </p:nvSpPr>
        <p:spPr>
          <a:xfrm>
            <a:off x="2241554" y="343175"/>
            <a:ext cx="2144406" cy="5638038"/>
          </a:xfrm>
          <a:custGeom>
            <a:avLst/>
            <a:gdLst/>
            <a:ahLst/>
            <a:cxnLst/>
            <a:rect l="l" t="t" r="r" b="b"/>
            <a:pathLst>
              <a:path w="908901" h="2711879" extrusionOk="0">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DAE0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91" name="Google Shape;91;p133"/>
          <p:cNvSpPr txBox="1">
            <a:spLocks noGrp="1"/>
          </p:cNvSpPr>
          <p:nvPr>
            <p:ph type="body" idx="1"/>
          </p:nvPr>
        </p:nvSpPr>
        <p:spPr>
          <a:xfrm>
            <a:off x="4890218" y="530871"/>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371746"/>
              </a:buClr>
              <a:buSzPts val="2400"/>
              <a:buFont typeface="Arial"/>
              <a:buNone/>
              <a:defRPr sz="2400" b="1" i="0" u="none" strike="noStrike" cap="none">
                <a:solidFill>
                  <a:srgbClr val="37174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33"/>
          <p:cNvSpPr txBox="1">
            <a:spLocks noGrp="1"/>
          </p:cNvSpPr>
          <p:nvPr>
            <p:ph type="body" idx="2"/>
          </p:nvPr>
        </p:nvSpPr>
        <p:spPr>
          <a:xfrm>
            <a:off x="4890219" y="1029584"/>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33"/>
          <p:cNvSpPr txBox="1">
            <a:spLocks noGrp="1"/>
          </p:cNvSpPr>
          <p:nvPr>
            <p:ph type="body" idx="3"/>
          </p:nvPr>
        </p:nvSpPr>
        <p:spPr>
          <a:xfrm>
            <a:off x="3145683" y="701604"/>
            <a:ext cx="1169216"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133"/>
          <p:cNvSpPr>
            <a:spLocks noGrp="1"/>
          </p:cNvSpPr>
          <p:nvPr>
            <p:ph type="pic" idx="4"/>
          </p:nvPr>
        </p:nvSpPr>
        <p:spPr>
          <a:xfrm>
            <a:off x="7559" y="188180"/>
            <a:ext cx="3354094" cy="5923858"/>
          </a:xfrm>
          <a:prstGeom prst="rect">
            <a:avLst/>
          </a:prstGeom>
          <a:solidFill>
            <a:srgbClr val="D8D8D8"/>
          </a:solidFill>
          <a:ln>
            <a:noFill/>
          </a:ln>
        </p:spPr>
      </p:sp>
      <p:grpSp>
        <p:nvGrpSpPr>
          <p:cNvPr id="95" name="Google Shape;95;p133"/>
          <p:cNvGrpSpPr/>
          <p:nvPr/>
        </p:nvGrpSpPr>
        <p:grpSpPr>
          <a:xfrm>
            <a:off x="4032086" y="405771"/>
            <a:ext cx="7547911" cy="1674487"/>
            <a:chOff x="4061909" y="1565906"/>
            <a:chExt cx="7547911" cy="1882781"/>
          </a:xfrm>
        </p:grpSpPr>
        <p:cxnSp>
          <p:nvCxnSpPr>
            <p:cNvPr id="96" name="Google Shape;96;p133"/>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7" name="Google Shape;97;p133"/>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8" name="Google Shape;98;p133"/>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99" name="Google Shape;99;p133"/>
          <p:cNvCxnSpPr/>
          <p:nvPr/>
        </p:nvCxnSpPr>
        <p:spPr>
          <a:xfrm>
            <a:off x="4032085" y="1684258"/>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0" name="Google Shape;100;p133"/>
          <p:cNvCxnSpPr/>
          <p:nvPr/>
        </p:nvCxnSpPr>
        <p:spPr>
          <a:xfrm>
            <a:off x="4047584" y="207221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101" name="Google Shape;101;p133"/>
          <p:cNvSpPr txBox="1">
            <a:spLocks noGrp="1"/>
          </p:cNvSpPr>
          <p:nvPr>
            <p:ph type="body" idx="5"/>
          </p:nvPr>
        </p:nvSpPr>
        <p:spPr>
          <a:xfrm>
            <a:off x="4890217" y="2454004"/>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371746"/>
              </a:buClr>
              <a:buSzPts val="2400"/>
              <a:buFont typeface="Arial"/>
              <a:buNone/>
              <a:defRPr sz="2400" b="1" i="0" u="none" strike="noStrike" cap="none">
                <a:solidFill>
                  <a:srgbClr val="37174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133"/>
          <p:cNvSpPr txBox="1">
            <a:spLocks noGrp="1"/>
          </p:cNvSpPr>
          <p:nvPr>
            <p:ph type="body" idx="6"/>
          </p:nvPr>
        </p:nvSpPr>
        <p:spPr>
          <a:xfrm>
            <a:off x="4890218" y="2952717"/>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133"/>
          <p:cNvSpPr txBox="1">
            <a:spLocks noGrp="1"/>
          </p:cNvSpPr>
          <p:nvPr>
            <p:ph type="body" idx="7"/>
          </p:nvPr>
        </p:nvSpPr>
        <p:spPr>
          <a:xfrm>
            <a:off x="3145682" y="2624737"/>
            <a:ext cx="1169216"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04" name="Google Shape;104;p133"/>
          <p:cNvGrpSpPr/>
          <p:nvPr/>
        </p:nvGrpSpPr>
        <p:grpSpPr>
          <a:xfrm>
            <a:off x="4032085" y="2328904"/>
            <a:ext cx="7547911" cy="1674487"/>
            <a:chOff x="4061909" y="1565906"/>
            <a:chExt cx="7547911" cy="1882781"/>
          </a:xfrm>
        </p:grpSpPr>
        <p:cxnSp>
          <p:nvCxnSpPr>
            <p:cNvPr id="105" name="Google Shape;105;p133"/>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6" name="Google Shape;106;p133"/>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7" name="Google Shape;107;p133"/>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108" name="Google Shape;108;p133"/>
          <p:cNvCxnSpPr/>
          <p:nvPr/>
        </p:nvCxnSpPr>
        <p:spPr>
          <a:xfrm>
            <a:off x="4032084" y="3607391"/>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9" name="Google Shape;109;p133"/>
          <p:cNvCxnSpPr/>
          <p:nvPr/>
        </p:nvCxnSpPr>
        <p:spPr>
          <a:xfrm>
            <a:off x="4047583" y="3995346"/>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110" name="Google Shape;110;p133"/>
          <p:cNvSpPr txBox="1">
            <a:spLocks noGrp="1"/>
          </p:cNvSpPr>
          <p:nvPr>
            <p:ph type="body" idx="8"/>
          </p:nvPr>
        </p:nvSpPr>
        <p:spPr>
          <a:xfrm>
            <a:off x="4905715" y="4317801"/>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371746"/>
              </a:buClr>
              <a:buSzPts val="2400"/>
              <a:buFont typeface="Arial"/>
              <a:buNone/>
              <a:defRPr sz="2400" b="1" i="0" u="none" strike="noStrike" cap="none">
                <a:solidFill>
                  <a:srgbClr val="37174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133"/>
          <p:cNvSpPr txBox="1">
            <a:spLocks noGrp="1"/>
          </p:cNvSpPr>
          <p:nvPr>
            <p:ph type="body" idx="9"/>
          </p:nvPr>
        </p:nvSpPr>
        <p:spPr>
          <a:xfrm>
            <a:off x="4905716" y="4816514"/>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133"/>
          <p:cNvSpPr txBox="1">
            <a:spLocks noGrp="1"/>
          </p:cNvSpPr>
          <p:nvPr>
            <p:ph type="body" idx="13"/>
          </p:nvPr>
        </p:nvSpPr>
        <p:spPr>
          <a:xfrm>
            <a:off x="3161180" y="4488534"/>
            <a:ext cx="1169216"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3" name="Google Shape;113;p133"/>
          <p:cNvGrpSpPr/>
          <p:nvPr/>
        </p:nvGrpSpPr>
        <p:grpSpPr>
          <a:xfrm>
            <a:off x="4047583" y="4192701"/>
            <a:ext cx="7547911" cy="1674487"/>
            <a:chOff x="4061909" y="1565906"/>
            <a:chExt cx="7547911" cy="1882781"/>
          </a:xfrm>
        </p:grpSpPr>
        <p:cxnSp>
          <p:nvCxnSpPr>
            <p:cNvPr id="114" name="Google Shape;114;p133"/>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5" name="Google Shape;115;p133"/>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6" name="Google Shape;116;p133"/>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117" name="Google Shape;117;p133"/>
          <p:cNvCxnSpPr/>
          <p:nvPr/>
        </p:nvCxnSpPr>
        <p:spPr>
          <a:xfrm>
            <a:off x="4047582" y="5471188"/>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8" name="Google Shape;118;p133"/>
          <p:cNvCxnSpPr/>
          <p:nvPr/>
        </p:nvCxnSpPr>
        <p:spPr>
          <a:xfrm>
            <a:off x="4063081" y="585914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119"/>
        <p:cNvGrpSpPr/>
        <p:nvPr/>
      </p:nvGrpSpPr>
      <p:grpSpPr>
        <a:xfrm>
          <a:off x="0" y="0"/>
          <a:ext cx="0" cy="0"/>
          <a:chOff x="0" y="0"/>
          <a:chExt cx="0" cy="0"/>
        </a:xfrm>
      </p:grpSpPr>
      <p:sp>
        <p:nvSpPr>
          <p:cNvPr id="120" name="Google Shape;120;p134"/>
          <p:cNvSpPr/>
          <p:nvPr/>
        </p:nvSpPr>
        <p:spPr>
          <a:xfrm>
            <a:off x="511444" y="453836"/>
            <a:ext cx="6033735"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AE0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21" name="Google Shape;121;p134"/>
          <p:cNvSpPr txBox="1">
            <a:spLocks noGrp="1"/>
          </p:cNvSpPr>
          <p:nvPr>
            <p:ph type="body" idx="1"/>
          </p:nvPr>
        </p:nvSpPr>
        <p:spPr>
          <a:xfrm>
            <a:off x="898357" y="2584411"/>
            <a:ext cx="4867011" cy="30259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 name="Google Shape;122;p134"/>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134"/>
          <p:cNvSpPr/>
          <p:nvPr/>
        </p:nvSpPr>
        <p:spPr>
          <a:xfrm>
            <a:off x="6180000" y="1149469"/>
            <a:ext cx="6012000" cy="36000"/>
          </a:xfrm>
          <a:custGeom>
            <a:avLst/>
            <a:gdLst/>
            <a:ahLst/>
            <a:cxnLst/>
            <a:rect l="l" t="t" r="r" b="b"/>
            <a:pathLst>
              <a:path w="4076555" h="51458" extrusionOk="0">
                <a:moveTo>
                  <a:pt x="1" y="0"/>
                </a:moveTo>
                <a:lnTo>
                  <a:pt x="4076556" y="0"/>
                </a:lnTo>
                <a:lnTo>
                  <a:pt x="4076556" y="51459"/>
                </a:lnTo>
                <a:lnTo>
                  <a:pt x="1" y="51459"/>
                </a:lnTo>
                <a:close/>
              </a:path>
            </a:pathLst>
          </a:custGeom>
          <a:solidFill>
            <a:srgbClr val="000000"/>
          </a:solidFill>
          <a:ln w="2447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34"/>
          <p:cNvSpPr>
            <a:spLocks noGrp="1"/>
          </p:cNvSpPr>
          <p:nvPr>
            <p:ph type="pic" idx="3"/>
          </p:nvPr>
        </p:nvSpPr>
        <p:spPr>
          <a:xfrm>
            <a:off x="6096001" y="1452564"/>
            <a:ext cx="6096000" cy="4255968"/>
          </a:xfrm>
          <a:prstGeom prst="rect">
            <a:avLst/>
          </a:prstGeom>
          <a:solidFill>
            <a:srgbClr val="D8D8D8"/>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Slide 2">
  <p:cSld name="Text Slide 2">
    <p:spTree>
      <p:nvGrpSpPr>
        <p:cNvPr id="1" name="Shape 125"/>
        <p:cNvGrpSpPr/>
        <p:nvPr/>
      </p:nvGrpSpPr>
      <p:grpSpPr>
        <a:xfrm>
          <a:off x="0" y="0"/>
          <a:ext cx="0" cy="0"/>
          <a:chOff x="0" y="0"/>
          <a:chExt cx="0" cy="0"/>
        </a:xfrm>
      </p:grpSpPr>
      <p:sp>
        <p:nvSpPr>
          <p:cNvPr id="126" name="Google Shape;126;p135"/>
          <p:cNvSpPr/>
          <p:nvPr/>
        </p:nvSpPr>
        <p:spPr>
          <a:xfrm>
            <a:off x="666427" y="1299620"/>
            <a:ext cx="11525573" cy="4716265"/>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DAE0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27" name="Google Shape;127;p135"/>
          <p:cNvSpPr/>
          <p:nvPr/>
        </p:nvSpPr>
        <p:spPr>
          <a:xfrm>
            <a:off x="0" y="5954628"/>
            <a:ext cx="6870578" cy="655024"/>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AABC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135"/>
          <p:cNvSpPr/>
          <p:nvPr/>
        </p:nvSpPr>
        <p:spPr>
          <a:xfrm>
            <a:off x="3732000" y="1893387"/>
            <a:ext cx="8460000" cy="36000"/>
          </a:xfrm>
          <a:custGeom>
            <a:avLst/>
            <a:gdLst/>
            <a:ahLst/>
            <a:cxnLst/>
            <a:rect l="l" t="t" r="r" b="b"/>
            <a:pathLst>
              <a:path w="4076555" h="51458" extrusionOk="0">
                <a:moveTo>
                  <a:pt x="1" y="0"/>
                </a:moveTo>
                <a:lnTo>
                  <a:pt x="4076556" y="0"/>
                </a:lnTo>
                <a:lnTo>
                  <a:pt x="4076556" y="51459"/>
                </a:lnTo>
                <a:lnTo>
                  <a:pt x="1" y="51459"/>
                </a:lnTo>
                <a:close/>
              </a:path>
            </a:pathLst>
          </a:custGeom>
          <a:solidFill>
            <a:srgbClr val="000000"/>
          </a:solidFill>
          <a:ln w="2447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135"/>
          <p:cNvSpPr txBox="1">
            <a:spLocks noGrp="1"/>
          </p:cNvSpPr>
          <p:nvPr>
            <p:ph type="body" idx="1"/>
          </p:nvPr>
        </p:nvSpPr>
        <p:spPr>
          <a:xfrm>
            <a:off x="914400" y="2169763"/>
            <a:ext cx="10479218" cy="344062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Google Shape;130;p135"/>
          <p:cNvSpPr txBox="1">
            <a:spLocks noGrp="1"/>
          </p:cNvSpPr>
          <p:nvPr>
            <p:ph type="body" idx="2"/>
          </p:nvPr>
        </p:nvSpPr>
        <p:spPr>
          <a:xfrm>
            <a:off x="798381" y="443960"/>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131"/>
        <p:cNvGrpSpPr/>
        <p:nvPr/>
      </p:nvGrpSpPr>
      <p:grpSpPr>
        <a:xfrm>
          <a:off x="0" y="0"/>
          <a:ext cx="0" cy="0"/>
          <a:chOff x="0" y="0"/>
          <a:chExt cx="0" cy="0"/>
        </a:xfrm>
      </p:grpSpPr>
      <p:sp>
        <p:nvSpPr>
          <p:cNvPr id="132" name="Google Shape;132;p136"/>
          <p:cNvSpPr/>
          <p:nvPr/>
        </p:nvSpPr>
        <p:spPr>
          <a:xfrm>
            <a:off x="511444" y="453836"/>
            <a:ext cx="6549756"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AE0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33" name="Google Shape;133;p136"/>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 name="Google Shape;134;p136"/>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5" name="Google Shape;135;p136"/>
          <p:cNvPicPr preferRelativeResize="0"/>
          <p:nvPr/>
        </p:nvPicPr>
        <p:blipFill rotWithShape="1">
          <a:blip r:embed="rId2">
            <a:alphaModFix/>
          </a:blip>
          <a:srcRect l="-18315" t="15976" r="29196" b="11083"/>
          <a:stretch/>
        </p:blipFill>
        <p:spPr>
          <a:xfrm>
            <a:off x="3752900" y="1028507"/>
            <a:ext cx="8439100" cy="5375657"/>
          </a:xfrm>
          <a:prstGeom prst="rect">
            <a:avLst/>
          </a:prstGeom>
          <a:noFill/>
          <a:ln>
            <a:noFill/>
          </a:ln>
        </p:spPr>
      </p:pic>
      <p:sp>
        <p:nvSpPr>
          <p:cNvPr id="136" name="Google Shape;136;p136"/>
          <p:cNvSpPr>
            <a:spLocks noGrp="1"/>
          </p:cNvSpPr>
          <p:nvPr>
            <p:ph type="pic" idx="3"/>
          </p:nvPr>
        </p:nvSpPr>
        <p:spPr>
          <a:xfrm>
            <a:off x="7061200" y="1201447"/>
            <a:ext cx="5130800" cy="3913188"/>
          </a:xfrm>
          <a:prstGeom prst="rect">
            <a:avLst/>
          </a:prstGeom>
          <a:solidFill>
            <a:srgbClr val="D8D8D8"/>
          </a:solidFill>
          <a:ln>
            <a:noFill/>
          </a:ln>
        </p:spPr>
      </p:sp>
      <p:sp>
        <p:nvSpPr>
          <p:cNvPr id="137" name="Google Shape;137;p136"/>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138"/>
        <p:cNvGrpSpPr/>
        <p:nvPr/>
      </p:nvGrpSpPr>
      <p:grpSpPr>
        <a:xfrm>
          <a:off x="0" y="0"/>
          <a:ext cx="0" cy="0"/>
          <a:chOff x="0" y="0"/>
          <a:chExt cx="0" cy="0"/>
        </a:xfrm>
      </p:grpSpPr>
      <p:sp>
        <p:nvSpPr>
          <p:cNvPr id="139" name="Google Shape;139;p137"/>
          <p:cNvSpPr/>
          <p:nvPr/>
        </p:nvSpPr>
        <p:spPr>
          <a:xfrm>
            <a:off x="511443" y="453836"/>
            <a:ext cx="9895090" cy="5655338"/>
          </a:xfrm>
          <a:custGeom>
            <a:avLst/>
            <a:gdLst/>
            <a:ahLst/>
            <a:cxnLst/>
            <a:rect l="l" t="t" r="r" b="b"/>
            <a:pathLst>
              <a:path w="9895090" h="5655338" extrusionOk="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DAE0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pic>
        <p:nvPicPr>
          <p:cNvPr id="140" name="Google Shape;140;p137" descr="iPhone6_mockup_front_white.png"/>
          <p:cNvPicPr preferRelativeResize="0"/>
          <p:nvPr/>
        </p:nvPicPr>
        <p:blipFill rotWithShape="1">
          <a:blip r:embed="rId2">
            <a:alphaModFix/>
          </a:blip>
          <a:srcRect/>
          <a:stretch/>
        </p:blipFill>
        <p:spPr>
          <a:xfrm>
            <a:off x="8370013" y="130886"/>
            <a:ext cx="3821987" cy="5978288"/>
          </a:xfrm>
          <a:prstGeom prst="rect">
            <a:avLst/>
          </a:prstGeom>
          <a:noFill/>
          <a:ln>
            <a:noFill/>
          </a:ln>
        </p:spPr>
      </p:pic>
      <p:sp>
        <p:nvSpPr>
          <p:cNvPr id="141" name="Google Shape;141;p137"/>
          <p:cNvSpPr>
            <a:spLocks noGrp="1"/>
          </p:cNvSpPr>
          <p:nvPr>
            <p:ph type="pic" idx="2"/>
          </p:nvPr>
        </p:nvSpPr>
        <p:spPr>
          <a:xfrm>
            <a:off x="9119231" y="1080299"/>
            <a:ext cx="2281593" cy="4048579"/>
          </a:xfrm>
          <a:prstGeom prst="rect">
            <a:avLst/>
          </a:prstGeom>
          <a:solidFill>
            <a:srgbClr val="D8D8D8"/>
          </a:solidFill>
          <a:ln>
            <a:noFill/>
          </a:ln>
        </p:spPr>
      </p:sp>
      <p:sp>
        <p:nvSpPr>
          <p:cNvPr id="142" name="Google Shape;142;p137"/>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Google Shape;143;p137"/>
          <p:cNvSpPr txBox="1">
            <a:spLocks noGrp="1"/>
          </p:cNvSpPr>
          <p:nvPr>
            <p:ph type="body" idx="3"/>
          </p:nvPr>
        </p:nvSpPr>
        <p:spPr>
          <a:xfrm>
            <a:off x="835671" y="1104338"/>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 name="Google Shape;144;p137"/>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24"/>
        <p:cNvGrpSpPr/>
        <p:nvPr/>
      </p:nvGrpSpPr>
      <p:grpSpPr>
        <a:xfrm>
          <a:off x="0" y="0"/>
          <a:ext cx="0" cy="0"/>
          <a:chOff x="0" y="0"/>
          <a:chExt cx="0" cy="0"/>
        </a:xfrm>
      </p:grpSpPr>
      <p:sp>
        <p:nvSpPr>
          <p:cNvPr id="25" name="Google Shape;25;p125"/>
          <p:cNvSpPr/>
          <p:nvPr/>
        </p:nvSpPr>
        <p:spPr>
          <a:xfrm>
            <a:off x="477385" y="748833"/>
            <a:ext cx="6185499" cy="511231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0D6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26" name="Google Shape;26;p125"/>
          <p:cNvSpPr/>
          <p:nvPr/>
        </p:nvSpPr>
        <p:spPr>
          <a:xfrm>
            <a:off x="-15514" y="2689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27" name="Google Shape;27;p125"/>
          <p:cNvSpPr txBox="1">
            <a:spLocks noGrp="1"/>
          </p:cNvSpPr>
          <p:nvPr>
            <p:ph type="body" idx="1"/>
          </p:nvPr>
        </p:nvSpPr>
        <p:spPr>
          <a:xfrm>
            <a:off x="5862882" y="133799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125"/>
          <p:cNvSpPr txBox="1">
            <a:spLocks noGrp="1"/>
          </p:cNvSpPr>
          <p:nvPr>
            <p:ph type="body" idx="2"/>
          </p:nvPr>
        </p:nvSpPr>
        <p:spPr>
          <a:xfrm>
            <a:off x="6698179" y="133799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125"/>
          <p:cNvSpPr txBox="1">
            <a:spLocks noGrp="1"/>
          </p:cNvSpPr>
          <p:nvPr>
            <p:ph type="body" idx="3"/>
          </p:nvPr>
        </p:nvSpPr>
        <p:spPr>
          <a:xfrm>
            <a:off x="979124" y="1519186"/>
            <a:ext cx="4198618" cy="467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125"/>
          <p:cNvSpPr txBox="1">
            <a:spLocks noGrp="1"/>
          </p:cNvSpPr>
          <p:nvPr>
            <p:ph type="body" idx="4"/>
          </p:nvPr>
        </p:nvSpPr>
        <p:spPr>
          <a:xfrm>
            <a:off x="5884585" y="2252978"/>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125"/>
          <p:cNvSpPr txBox="1">
            <a:spLocks noGrp="1"/>
          </p:cNvSpPr>
          <p:nvPr>
            <p:ph type="body" idx="5"/>
          </p:nvPr>
        </p:nvSpPr>
        <p:spPr>
          <a:xfrm>
            <a:off x="6719882" y="2252978"/>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125"/>
          <p:cNvSpPr txBox="1">
            <a:spLocks noGrp="1"/>
          </p:cNvSpPr>
          <p:nvPr>
            <p:ph type="body" idx="6"/>
          </p:nvPr>
        </p:nvSpPr>
        <p:spPr>
          <a:xfrm>
            <a:off x="5891164" y="316796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125"/>
          <p:cNvSpPr txBox="1">
            <a:spLocks noGrp="1"/>
          </p:cNvSpPr>
          <p:nvPr>
            <p:ph type="body" idx="7"/>
          </p:nvPr>
        </p:nvSpPr>
        <p:spPr>
          <a:xfrm>
            <a:off x="6726461" y="3167965"/>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125"/>
          <p:cNvSpPr txBox="1">
            <a:spLocks noGrp="1"/>
          </p:cNvSpPr>
          <p:nvPr>
            <p:ph type="body" idx="8"/>
          </p:nvPr>
        </p:nvSpPr>
        <p:spPr>
          <a:xfrm>
            <a:off x="5912867" y="408295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125"/>
          <p:cNvSpPr txBox="1">
            <a:spLocks noGrp="1"/>
          </p:cNvSpPr>
          <p:nvPr>
            <p:ph type="body" idx="9"/>
          </p:nvPr>
        </p:nvSpPr>
        <p:spPr>
          <a:xfrm>
            <a:off x="6748164" y="4082953"/>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125"/>
          <p:cNvSpPr txBox="1">
            <a:spLocks noGrp="1"/>
          </p:cNvSpPr>
          <p:nvPr>
            <p:ph type="body" idx="13"/>
          </p:nvPr>
        </p:nvSpPr>
        <p:spPr>
          <a:xfrm>
            <a:off x="5891164" y="499794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125"/>
          <p:cNvSpPr txBox="1">
            <a:spLocks noGrp="1"/>
          </p:cNvSpPr>
          <p:nvPr>
            <p:ph type="body" idx="14"/>
          </p:nvPr>
        </p:nvSpPr>
        <p:spPr>
          <a:xfrm>
            <a:off x="6726461" y="499794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125"/>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9" name="Google Shape;39;p125"/>
          <p:cNvCxnSpPr/>
          <p:nvPr/>
        </p:nvCxnSpPr>
        <p:spPr>
          <a:xfrm rot="10800000">
            <a:off x="5658046" y="4851970"/>
            <a:ext cx="5784878" cy="0"/>
          </a:xfrm>
          <a:prstGeom prst="straightConnector1">
            <a:avLst/>
          </a:prstGeom>
          <a:noFill/>
          <a:ln w="12700" cap="flat" cmpd="sng">
            <a:solidFill>
              <a:srgbClr val="000000"/>
            </a:solidFill>
            <a:prstDash val="solid"/>
            <a:miter lim="800000"/>
            <a:headEnd type="none" w="sm" len="sm"/>
            <a:tailEnd type="none" w="sm" len="sm"/>
          </a:ln>
        </p:spPr>
      </p:cxnSp>
      <p:cxnSp>
        <p:nvCxnSpPr>
          <p:cNvPr id="40" name="Google Shape;40;p125"/>
          <p:cNvCxnSpPr/>
          <p:nvPr/>
        </p:nvCxnSpPr>
        <p:spPr>
          <a:xfrm rot="10800000">
            <a:off x="5658046" y="3962672"/>
            <a:ext cx="5784878" cy="0"/>
          </a:xfrm>
          <a:prstGeom prst="straightConnector1">
            <a:avLst/>
          </a:prstGeom>
          <a:noFill/>
          <a:ln w="12700" cap="flat" cmpd="sng">
            <a:solidFill>
              <a:srgbClr val="000000"/>
            </a:solidFill>
            <a:prstDash val="solid"/>
            <a:miter lim="800000"/>
            <a:headEnd type="none" w="sm" len="sm"/>
            <a:tailEnd type="none" w="sm" len="sm"/>
          </a:ln>
        </p:spPr>
      </p:cxnSp>
      <p:cxnSp>
        <p:nvCxnSpPr>
          <p:cNvPr id="41" name="Google Shape;41;p125"/>
          <p:cNvCxnSpPr/>
          <p:nvPr/>
        </p:nvCxnSpPr>
        <p:spPr>
          <a:xfrm rot="10800000">
            <a:off x="5658046" y="3081881"/>
            <a:ext cx="5784878" cy="0"/>
          </a:xfrm>
          <a:prstGeom prst="straightConnector1">
            <a:avLst/>
          </a:prstGeom>
          <a:noFill/>
          <a:ln w="12700" cap="flat" cmpd="sng">
            <a:solidFill>
              <a:srgbClr val="000000"/>
            </a:solidFill>
            <a:prstDash val="solid"/>
            <a:miter lim="800000"/>
            <a:headEnd type="none" w="sm" len="sm"/>
            <a:tailEnd type="none" w="sm" len="sm"/>
          </a:ln>
        </p:spPr>
      </p:cxnSp>
      <p:cxnSp>
        <p:nvCxnSpPr>
          <p:cNvPr id="42" name="Google Shape;42;p125"/>
          <p:cNvCxnSpPr/>
          <p:nvPr/>
        </p:nvCxnSpPr>
        <p:spPr>
          <a:xfrm rot="10800000">
            <a:off x="5658046" y="2103078"/>
            <a:ext cx="5784878" cy="0"/>
          </a:xfrm>
          <a:prstGeom prst="straightConnector1">
            <a:avLst/>
          </a:prstGeom>
          <a:noFill/>
          <a:ln w="12700" cap="flat" cmpd="sng">
            <a:solidFill>
              <a:srgbClr val="000000"/>
            </a:solidFill>
            <a:prstDash val="solid"/>
            <a:miter lim="800000"/>
            <a:headEnd type="none" w="sm" len="sm"/>
            <a:tailEnd type="none" w="sm" len="sm"/>
          </a:ln>
        </p:spPr>
      </p:cxnSp>
      <p:sp>
        <p:nvSpPr>
          <p:cNvPr id="43" name="Google Shape;43;p125"/>
          <p:cNvSpPr/>
          <p:nvPr/>
        </p:nvSpPr>
        <p:spPr>
          <a:xfrm>
            <a:off x="938261" y="6028066"/>
            <a:ext cx="5784878" cy="5998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Calibri"/>
              <a:buNone/>
            </a:pPr>
            <a:r>
              <a:rPr lang="en-GB" sz="1050" b="0" i="0">
                <a:solidFill>
                  <a:srgbClr val="000000"/>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44"/>
        <p:cNvGrpSpPr/>
        <p:nvPr/>
      </p:nvGrpSpPr>
      <p:grpSpPr>
        <a:xfrm>
          <a:off x="0" y="0"/>
          <a:ext cx="0" cy="0"/>
          <a:chOff x="0" y="0"/>
          <a:chExt cx="0" cy="0"/>
        </a:xfrm>
      </p:grpSpPr>
      <p:sp>
        <p:nvSpPr>
          <p:cNvPr id="45" name="Google Shape;45;p126"/>
          <p:cNvSpPr/>
          <p:nvPr/>
        </p:nvSpPr>
        <p:spPr>
          <a:xfrm>
            <a:off x="0" y="0"/>
            <a:ext cx="12192000" cy="6858000"/>
          </a:xfrm>
          <a:prstGeom prst="rect">
            <a:avLst/>
          </a:prstGeom>
          <a:solidFill>
            <a:srgbClr val="DAE0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126"/>
          <p:cNvSpPr/>
          <p:nvPr/>
        </p:nvSpPr>
        <p:spPr>
          <a:xfrm rot="5400000" flipH="1">
            <a:off x="3135240" y="-2479364"/>
            <a:ext cx="5949081"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126"/>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126"/>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126"/>
          <p:cNvSpPr txBox="1"/>
          <p:nvPr/>
        </p:nvSpPr>
        <p:spPr>
          <a:xfrm>
            <a:off x="11094491" y="6277518"/>
            <a:ext cx="921179" cy="36954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000" b="0" i="0">
                <a:solidFill>
                  <a:srgbClr val="000000"/>
                </a:solidFill>
                <a:latin typeface="Calibri"/>
                <a:ea typeface="Calibri"/>
                <a:cs typeface="Calibri"/>
                <a:sym typeface="Calibri"/>
              </a:rPr>
              <a:t>Leader SEEDS</a:t>
            </a:r>
            <a:endParaRPr/>
          </a:p>
        </p:txBody>
      </p:sp>
      <p:cxnSp>
        <p:nvCxnSpPr>
          <p:cNvPr id="50" name="Google Shape;50;p126"/>
          <p:cNvCxnSpPr>
            <a:endCxn id="49" idx="1"/>
          </p:cNvCxnSpPr>
          <p:nvPr/>
        </p:nvCxnSpPr>
        <p:spPr>
          <a:xfrm>
            <a:off x="-6409" y="6462289"/>
            <a:ext cx="11100900" cy="0"/>
          </a:xfrm>
          <a:prstGeom prst="straightConnector1">
            <a:avLst/>
          </a:prstGeom>
          <a:noFill/>
          <a:ln w="19050" cap="flat" cmpd="sng">
            <a:solidFill>
              <a:srgbClr val="000000"/>
            </a:solidFill>
            <a:prstDash val="solid"/>
            <a:miter lim="800000"/>
            <a:headEnd type="none" w="sm" len="sm"/>
            <a:tailEnd type="none" w="sm" len="sm"/>
          </a:ln>
        </p:spPr>
      </p:cxnSp>
      <p:pic>
        <p:nvPicPr>
          <p:cNvPr id="51" name="Google Shape;51;p126"/>
          <p:cNvPicPr preferRelativeResize="0"/>
          <p:nvPr/>
        </p:nvPicPr>
        <p:blipFill rotWithShape="1">
          <a:blip r:embed="rId2">
            <a:alphaModFix/>
          </a:blip>
          <a:srcRect l="62665" t="45652" r="17120" b="41908"/>
          <a:stretch/>
        </p:blipFill>
        <p:spPr>
          <a:xfrm>
            <a:off x="10427999" y="6099654"/>
            <a:ext cx="600505" cy="369541"/>
          </a:xfrm>
          <a:prstGeom prst="rect">
            <a:avLst/>
          </a:prstGeom>
          <a:noFill/>
          <a:ln>
            <a:noFill/>
          </a:ln>
        </p:spPr>
      </p:pic>
      <p:sp>
        <p:nvSpPr>
          <p:cNvPr id="52" name="Google Shape;52;p126"/>
          <p:cNvSpPr/>
          <p:nvPr/>
        </p:nvSpPr>
        <p:spPr>
          <a:xfrm>
            <a:off x="0" y="5954628"/>
            <a:ext cx="6870578" cy="655024"/>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AABC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53"/>
        <p:cNvGrpSpPr/>
        <p:nvPr/>
      </p:nvGrpSpPr>
      <p:grpSpPr>
        <a:xfrm>
          <a:off x="0" y="0"/>
          <a:ext cx="0" cy="0"/>
          <a:chOff x="0" y="0"/>
          <a:chExt cx="0" cy="0"/>
        </a:xfrm>
      </p:grpSpPr>
      <p:sp>
        <p:nvSpPr>
          <p:cNvPr id="54" name="Google Shape;54;p127"/>
          <p:cNvSpPr/>
          <p:nvPr/>
        </p:nvSpPr>
        <p:spPr>
          <a:xfrm rot="5400000" flipH="1">
            <a:off x="3036428" y="-2380550"/>
            <a:ext cx="6146707"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AE0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127"/>
          <p:cNvSpPr/>
          <p:nvPr/>
        </p:nvSpPr>
        <p:spPr>
          <a:xfrm>
            <a:off x="5280000" y="2582803"/>
            <a:ext cx="6912000" cy="36000"/>
          </a:xfrm>
          <a:custGeom>
            <a:avLst/>
            <a:gdLst/>
            <a:ahLst/>
            <a:cxnLst/>
            <a:rect l="l" t="t" r="r" b="b"/>
            <a:pathLst>
              <a:path w="4076555" h="51458" extrusionOk="0">
                <a:moveTo>
                  <a:pt x="1" y="0"/>
                </a:moveTo>
                <a:lnTo>
                  <a:pt x="4076556" y="0"/>
                </a:lnTo>
                <a:lnTo>
                  <a:pt x="4076556" y="51459"/>
                </a:lnTo>
                <a:lnTo>
                  <a:pt x="1" y="51459"/>
                </a:lnTo>
                <a:close/>
              </a:path>
            </a:pathLst>
          </a:custGeom>
          <a:solidFill>
            <a:srgbClr val="000000"/>
          </a:solidFill>
          <a:ln w="2447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127"/>
          <p:cNvSpPr/>
          <p:nvPr/>
        </p:nvSpPr>
        <p:spPr>
          <a:xfrm>
            <a:off x="23805" y="9076427"/>
            <a:ext cx="7535870" cy="16153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57;p127"/>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4800"/>
              <a:buFont typeface="Arial"/>
              <a:buNone/>
              <a:defRPr sz="4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127"/>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9000"/>
              <a:buFont typeface="Arial"/>
              <a:buNone/>
              <a:defRPr sz="9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9" name="Google Shape;59;p127"/>
          <p:cNvPicPr preferRelativeResize="0"/>
          <p:nvPr/>
        </p:nvPicPr>
        <p:blipFill rotWithShape="1">
          <a:blip r:embed="rId2">
            <a:alphaModFix/>
          </a:blip>
          <a:srcRect l="52584" t="30583" r="10721" b="33363"/>
          <a:stretch/>
        </p:blipFill>
        <p:spPr>
          <a:xfrm>
            <a:off x="292977" y="3429000"/>
            <a:ext cx="2996920" cy="29446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60"/>
        <p:cNvGrpSpPr/>
        <p:nvPr/>
      </p:nvGrpSpPr>
      <p:grpSpPr>
        <a:xfrm>
          <a:off x="0" y="0"/>
          <a:ext cx="0" cy="0"/>
          <a:chOff x="0" y="0"/>
          <a:chExt cx="0" cy="0"/>
        </a:xfrm>
      </p:grpSpPr>
      <p:sp>
        <p:nvSpPr>
          <p:cNvPr id="61" name="Google Shape;61;p128"/>
          <p:cNvSpPr/>
          <p:nvPr/>
        </p:nvSpPr>
        <p:spPr>
          <a:xfrm>
            <a:off x="632638" y="567428"/>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AABC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62" name="Google Shape;62;p128"/>
          <p:cNvSpPr txBox="1">
            <a:spLocks noGrp="1"/>
          </p:cNvSpPr>
          <p:nvPr>
            <p:ph type="body" idx="1"/>
          </p:nvPr>
        </p:nvSpPr>
        <p:spPr>
          <a:xfrm>
            <a:off x="856356" y="152491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128"/>
          <p:cNvSpPr>
            <a:spLocks noGrp="1"/>
          </p:cNvSpPr>
          <p:nvPr>
            <p:ph type="pic" idx="2"/>
          </p:nvPr>
        </p:nvSpPr>
        <p:spPr>
          <a:xfrm>
            <a:off x="6096000" y="986088"/>
            <a:ext cx="5239644" cy="4704418"/>
          </a:xfrm>
          <a:prstGeom prst="rect">
            <a:avLst/>
          </a:prstGeom>
          <a:solidFill>
            <a:srgbClr val="D8D8D8"/>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65"/>
        <p:cNvGrpSpPr/>
        <p:nvPr/>
      </p:nvGrpSpPr>
      <p:grpSpPr>
        <a:xfrm>
          <a:off x="0" y="0"/>
          <a:ext cx="0" cy="0"/>
          <a:chOff x="0" y="0"/>
          <a:chExt cx="0" cy="0"/>
        </a:xfrm>
      </p:grpSpPr>
      <p:sp>
        <p:nvSpPr>
          <p:cNvPr id="66" name="Google Shape;66;p130"/>
          <p:cNvSpPr/>
          <p:nvPr/>
        </p:nvSpPr>
        <p:spPr>
          <a:xfrm>
            <a:off x="3929244" y="485453"/>
            <a:ext cx="8011997" cy="5260027"/>
          </a:xfrm>
          <a:custGeom>
            <a:avLst/>
            <a:gdLst/>
            <a:ahLst/>
            <a:cxnLst/>
            <a:rect l="l" t="t" r="r" b="b"/>
            <a:pathLst>
              <a:path w="8011997" h="5260027" extrusionOk="0">
                <a:moveTo>
                  <a:pt x="0" y="0"/>
                </a:moveTo>
                <a:lnTo>
                  <a:pt x="5470419" y="0"/>
                </a:lnTo>
                <a:lnTo>
                  <a:pt x="5494683" y="1082"/>
                </a:lnTo>
                <a:lnTo>
                  <a:pt x="6860542" y="1082"/>
                </a:lnTo>
                <a:cubicBezTo>
                  <a:pt x="7496874" y="1082"/>
                  <a:pt x="8011997" y="456595"/>
                  <a:pt x="8011997" y="1019288"/>
                </a:cubicBezTo>
                <a:lnTo>
                  <a:pt x="8011997" y="5260027"/>
                </a:lnTo>
                <a:lnTo>
                  <a:pt x="3080946" y="5260027"/>
                </a:lnTo>
                <a:lnTo>
                  <a:pt x="3056743" y="5258945"/>
                </a:lnTo>
                <a:lnTo>
                  <a:pt x="1690823" y="5258945"/>
                </a:lnTo>
                <a:cubicBezTo>
                  <a:pt x="757537" y="5258945"/>
                  <a:pt x="0" y="4589073"/>
                  <a:pt x="0" y="3763790"/>
                </a:cubicBezTo>
                <a:close/>
              </a:path>
            </a:pathLst>
          </a:custGeom>
          <a:solidFill>
            <a:srgbClr val="DAE0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67" name="Google Shape;67;p130"/>
          <p:cNvSpPr/>
          <p:nvPr/>
        </p:nvSpPr>
        <p:spPr>
          <a:xfrm>
            <a:off x="3228000" y="2178786"/>
            <a:ext cx="8964000" cy="14400"/>
          </a:xfrm>
          <a:custGeom>
            <a:avLst/>
            <a:gdLst/>
            <a:ahLst/>
            <a:cxnLst/>
            <a:rect l="l" t="t" r="r" b="b"/>
            <a:pathLst>
              <a:path w="4076555" h="51458" extrusionOk="0">
                <a:moveTo>
                  <a:pt x="1" y="0"/>
                </a:moveTo>
                <a:lnTo>
                  <a:pt x="4076556" y="0"/>
                </a:lnTo>
                <a:lnTo>
                  <a:pt x="4076556" y="51459"/>
                </a:lnTo>
                <a:lnTo>
                  <a:pt x="1" y="51459"/>
                </a:lnTo>
                <a:close/>
              </a:path>
            </a:pathLst>
          </a:custGeom>
          <a:solidFill>
            <a:srgbClr val="000000"/>
          </a:solidFill>
          <a:ln w="2447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 name="Google Shape;68;p130"/>
          <p:cNvSpPr txBox="1">
            <a:spLocks noGrp="1"/>
          </p:cNvSpPr>
          <p:nvPr>
            <p:ph type="body" idx="1"/>
          </p:nvPr>
        </p:nvSpPr>
        <p:spPr>
          <a:xfrm>
            <a:off x="8262757" y="3684778"/>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r" rtl="0">
              <a:lnSpc>
                <a:spcPct val="90000"/>
              </a:lnSpc>
              <a:spcBef>
                <a:spcPts val="100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30"/>
          <p:cNvSpPr txBox="1">
            <a:spLocks noGrp="1"/>
          </p:cNvSpPr>
          <p:nvPr>
            <p:ph type="body" idx="2"/>
          </p:nvPr>
        </p:nvSpPr>
        <p:spPr>
          <a:xfrm>
            <a:off x="8262757" y="2875202"/>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5000"/>
              <a:buFont typeface="Arial"/>
              <a:buNone/>
              <a:defRPr sz="5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70" name="Google Shape;70;p130"/>
          <p:cNvGrpSpPr/>
          <p:nvPr/>
        </p:nvGrpSpPr>
        <p:grpSpPr>
          <a:xfrm>
            <a:off x="9456007" y="5907510"/>
            <a:ext cx="2735993" cy="679345"/>
            <a:chOff x="0" y="0"/>
            <a:chExt cx="2301694" cy="571500"/>
          </a:xfrm>
        </p:grpSpPr>
        <p:sp>
          <p:nvSpPr>
            <p:cNvPr id="71" name="Google Shape;71;p130"/>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72" name="Google Shape;72;p130"/>
            <p:cNvPicPr preferRelativeResize="0"/>
            <p:nvPr/>
          </p:nvPicPr>
          <p:blipFill rotWithShape="1">
            <a:blip r:embed="rId2">
              <a:alphaModFix/>
            </a:blip>
            <a:srcRect r="44449"/>
            <a:stretch/>
          </p:blipFill>
          <p:spPr>
            <a:xfrm>
              <a:off x="312965" y="96237"/>
              <a:ext cx="1675765" cy="384810"/>
            </a:xfrm>
            <a:prstGeom prst="rect">
              <a:avLst/>
            </a:prstGeom>
            <a:noFill/>
            <a:ln>
              <a:noFill/>
            </a:ln>
          </p:spPr>
        </p:pic>
      </p:grpSp>
      <p:pic>
        <p:nvPicPr>
          <p:cNvPr id="73" name="Google Shape;73;p130"/>
          <p:cNvPicPr preferRelativeResize="0"/>
          <p:nvPr/>
        </p:nvPicPr>
        <p:blipFill rotWithShape="1">
          <a:blip r:embed="rId3">
            <a:alphaModFix/>
          </a:blip>
          <a:srcRect l="52584" t="30583" r="10721" b="33363"/>
          <a:stretch/>
        </p:blipFill>
        <p:spPr>
          <a:xfrm>
            <a:off x="472216" y="485453"/>
            <a:ext cx="2996920" cy="2944648"/>
          </a:xfrm>
          <a:prstGeom prst="rect">
            <a:avLst/>
          </a:prstGeom>
          <a:noFill/>
          <a:ln>
            <a:noFill/>
          </a:ln>
        </p:spPr>
      </p:pic>
      <p:sp>
        <p:nvSpPr>
          <p:cNvPr id="74" name="Google Shape;74;p130"/>
          <p:cNvSpPr/>
          <p:nvPr/>
        </p:nvSpPr>
        <p:spPr>
          <a:xfrm>
            <a:off x="-74645" y="5349180"/>
            <a:ext cx="6101044" cy="727928"/>
          </a:xfrm>
          <a:custGeom>
            <a:avLst/>
            <a:gdLst/>
            <a:ahLst/>
            <a:cxnLst/>
            <a:rect l="l" t="t" r="r" b="b"/>
            <a:pathLst>
              <a:path w="6101044" h="727928" extrusionOk="0">
                <a:moveTo>
                  <a:pt x="0" y="0"/>
                </a:moveTo>
                <a:lnTo>
                  <a:pt x="1235526" y="0"/>
                </a:lnTo>
                <a:lnTo>
                  <a:pt x="4471731" y="0"/>
                </a:lnTo>
                <a:lnTo>
                  <a:pt x="5707257" y="0"/>
                </a:lnTo>
                <a:cubicBezTo>
                  <a:pt x="5924090" y="0"/>
                  <a:pt x="6101044" y="176996"/>
                  <a:pt x="6101044" y="393878"/>
                </a:cubicBezTo>
                <a:lnTo>
                  <a:pt x="6101044" y="727928"/>
                </a:lnTo>
                <a:lnTo>
                  <a:pt x="4865518" y="727928"/>
                </a:lnTo>
                <a:lnTo>
                  <a:pt x="1235526" y="727928"/>
                </a:lnTo>
                <a:lnTo>
                  <a:pt x="0" y="727928"/>
                </a:lnTo>
                <a:close/>
              </a:path>
            </a:pathLst>
          </a:custGeom>
          <a:solidFill>
            <a:srgbClr val="AABC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130"/>
          <p:cNvSpPr txBox="1">
            <a:spLocks noGrp="1"/>
          </p:cNvSpPr>
          <p:nvPr>
            <p:ph type="body" idx="3"/>
          </p:nvPr>
        </p:nvSpPr>
        <p:spPr>
          <a:xfrm>
            <a:off x="700266" y="5330420"/>
            <a:ext cx="6101044"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76"/>
        <p:cNvGrpSpPr/>
        <p:nvPr/>
      </p:nvGrpSpPr>
      <p:grpSpPr>
        <a:xfrm>
          <a:off x="0" y="0"/>
          <a:ext cx="0" cy="0"/>
          <a:chOff x="0" y="0"/>
          <a:chExt cx="0" cy="0"/>
        </a:xfrm>
      </p:grpSpPr>
      <p:sp>
        <p:nvSpPr>
          <p:cNvPr id="77" name="Google Shape;77;p131"/>
          <p:cNvSpPr/>
          <p:nvPr/>
        </p:nvSpPr>
        <p:spPr>
          <a:xfrm>
            <a:off x="0" y="0"/>
            <a:ext cx="12192000" cy="6858001"/>
          </a:xfrm>
          <a:prstGeom prst="rect">
            <a:avLst/>
          </a:prstGeom>
          <a:solidFill>
            <a:srgbClr val="D0D6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78;p131"/>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0" i="0" u="none" strike="noStrike">
                <a:solidFill>
                  <a:srgbClr val="000000"/>
                </a:solidFill>
                <a:latin typeface="Calibri"/>
                <a:ea typeface="Calibri"/>
                <a:cs typeface="Calibri"/>
                <a:sym typeface="Calibri"/>
              </a:rPr>
              <a:t>FONT TYPEFACE &amp; SIZE</a:t>
            </a:r>
            <a:endParaRPr sz="3600">
              <a:solidFill>
                <a:srgbClr val="000000"/>
              </a:solidFill>
              <a:latin typeface="Calibri"/>
              <a:ea typeface="Calibri"/>
              <a:cs typeface="Calibri"/>
              <a:sym typeface="Calibri"/>
            </a:endParaRPr>
          </a:p>
        </p:txBody>
      </p:sp>
      <p:sp>
        <p:nvSpPr>
          <p:cNvPr id="79" name="Google Shape;79;p131"/>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000" b="0" i="0" u="none" strike="noStrike">
                <a:solidFill>
                  <a:srgbClr val="000000"/>
                </a:solidFill>
                <a:latin typeface="Calibri"/>
                <a:ea typeface="Calibri"/>
                <a:cs typeface="Calibri"/>
                <a:sym typeface="Calibri"/>
              </a:rPr>
              <a:t>PLEASE ENSURE TO KEEP FONTS AS PER THE LAYOUT</a:t>
            </a:r>
            <a:endParaRPr sz="30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rgbClr val="000000"/>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GB" sz="3000" b="0" i="0" u="none" strike="noStrike">
                <a:solidFill>
                  <a:srgbClr val="000000"/>
                </a:solidFill>
                <a:latin typeface="Calibri"/>
                <a:ea typeface="Calibri"/>
                <a:cs typeface="Calibri"/>
                <a:sym typeface="Calibri"/>
              </a:rPr>
              <a:t>48 point  -  Divider Slides</a:t>
            </a:r>
            <a:endParaRPr/>
          </a:p>
          <a:p>
            <a:pPr marL="0" marR="0" lvl="0" indent="0" algn="l" rtl="0">
              <a:spcBef>
                <a:spcPts val="0"/>
              </a:spcBef>
              <a:spcAft>
                <a:spcPts val="0"/>
              </a:spcAft>
              <a:buClr>
                <a:schemeClr val="dk1"/>
              </a:buClr>
              <a:buSzPts val="1100"/>
              <a:buFont typeface="Arial"/>
              <a:buNone/>
            </a:pPr>
            <a:endParaRPr sz="1000" b="1">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a:solidFill>
                  <a:srgbClr val="000000"/>
                </a:solidFill>
                <a:latin typeface="Calibri"/>
                <a:ea typeface="Calibri"/>
                <a:cs typeface="Calibri"/>
                <a:sym typeface="Calibri"/>
              </a:rPr>
              <a:t>36 point  -  Title Heading</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a:solidFill>
                  <a:srgbClr val="000000"/>
                </a:solidFill>
                <a:latin typeface="Calibri"/>
                <a:ea typeface="Calibri"/>
                <a:cs typeface="Calibri"/>
                <a:sym typeface="Calibri"/>
              </a:rPr>
              <a:t>30 point  -  Sub-Titles</a:t>
            </a:r>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a:solidFill>
                  <a:srgbClr val="000000"/>
                </a:solidFill>
                <a:latin typeface="Calibri"/>
                <a:ea typeface="Calibri"/>
                <a:cs typeface="Calibri"/>
                <a:sym typeface="Calibri"/>
              </a:rPr>
              <a:t>	       - Quotes	</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a:solidFill>
                  <a:srgbClr val="000000"/>
                </a:solidFill>
                <a:latin typeface="Calibri"/>
                <a:ea typeface="Calibri"/>
                <a:cs typeface="Calibri"/>
                <a:sym typeface="Calibri"/>
              </a:rPr>
              <a:t>24 point  -  Main Text Body </a:t>
            </a:r>
            <a:endParaRPr sz="3000">
              <a:solidFill>
                <a:srgbClr val="000000"/>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rgbClr val="000000"/>
              </a:solidFill>
              <a:latin typeface="Calibri"/>
              <a:ea typeface="Calibri"/>
              <a:cs typeface="Calibri"/>
              <a:sym typeface="Calibri"/>
            </a:endParaRPr>
          </a:p>
        </p:txBody>
      </p:sp>
      <p:sp>
        <p:nvSpPr>
          <p:cNvPr id="80" name="Google Shape;80;p131"/>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GB" sz="2400" b="0" i="0" u="none" strike="noStrike">
                <a:solidFill>
                  <a:srgbClr val="000000"/>
                </a:solidFill>
                <a:latin typeface="Calibri"/>
                <a:ea typeface="Calibri"/>
                <a:cs typeface="Calibri"/>
                <a:sym typeface="Calibri"/>
              </a:rPr>
              <a:t>Please ensure to keep the font sizes set as per the slide layouts. The font used throughout the </a:t>
            </a:r>
            <a:r>
              <a:rPr lang="en-GB" sz="2400" b="1" i="0" u="none" strike="noStrike">
                <a:solidFill>
                  <a:srgbClr val="000000"/>
                </a:solidFill>
                <a:latin typeface="Calibri"/>
                <a:ea typeface="Calibri"/>
                <a:cs typeface="Calibri"/>
                <a:sym typeface="Calibri"/>
              </a:rPr>
              <a:t>Leader SEEDS </a:t>
            </a:r>
            <a:r>
              <a:rPr lang="en-GB" sz="2400" b="0" i="0" u="none" strike="noStrike">
                <a:solidFill>
                  <a:srgbClr val="000000"/>
                </a:solidFill>
                <a:latin typeface="Calibri"/>
                <a:ea typeface="Calibri"/>
                <a:cs typeface="Calibri"/>
                <a:sym typeface="Calibri"/>
              </a:rPr>
              <a:t>PowerPoint is….</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endParaRPr sz="24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GB" sz="3600" b="1" i="1">
                <a:solidFill>
                  <a:srgbClr val="000000"/>
                </a:solidFill>
                <a:latin typeface="Calibri"/>
                <a:ea typeface="Calibri"/>
                <a:cs typeface="Calibri"/>
                <a:sym typeface="Calibri"/>
              </a:rPr>
              <a:t>Calibri</a:t>
            </a:r>
            <a:endParaRPr sz="3600">
              <a:solidFill>
                <a:srgbClr val="000000"/>
              </a:solidFill>
              <a:latin typeface="Calibri"/>
              <a:ea typeface="Calibri"/>
              <a:cs typeface="Calibri"/>
              <a:sym typeface="Calibri"/>
            </a:endParaRPr>
          </a:p>
        </p:txBody>
      </p:sp>
      <p:cxnSp>
        <p:nvCxnSpPr>
          <p:cNvPr id="81" name="Google Shape;81;p131"/>
          <p:cNvCxnSpPr/>
          <p:nvPr/>
        </p:nvCxnSpPr>
        <p:spPr>
          <a:xfrm>
            <a:off x="7098716" y="-1"/>
            <a:ext cx="0" cy="5540408"/>
          </a:xfrm>
          <a:prstGeom prst="straightConnector1">
            <a:avLst/>
          </a:prstGeom>
          <a:noFill/>
          <a:ln w="9525" cap="flat" cmpd="sng">
            <a:solidFill>
              <a:srgbClr val="000000"/>
            </a:solidFill>
            <a:prstDash val="solid"/>
            <a:miter lim="800000"/>
            <a:headEnd type="none" w="sm" len="sm"/>
            <a:tailEnd type="none" w="sm" len="sm"/>
          </a:ln>
        </p:spPr>
      </p:cxnSp>
      <p:cxnSp>
        <p:nvCxnSpPr>
          <p:cNvPr id="82" name="Google Shape;82;p131"/>
          <p:cNvCxnSpPr/>
          <p:nvPr/>
        </p:nvCxnSpPr>
        <p:spPr>
          <a:xfrm rot="10800000">
            <a:off x="1" y="1620217"/>
            <a:ext cx="7098715" cy="0"/>
          </a:xfrm>
          <a:prstGeom prst="straightConnector1">
            <a:avLst/>
          </a:prstGeom>
          <a:noFill/>
          <a:ln w="9525" cap="flat" cmpd="sng">
            <a:solidFill>
              <a:srgbClr val="000000"/>
            </a:solidFill>
            <a:prstDash val="solid"/>
            <a:miter lim="800000"/>
            <a:headEnd type="none" w="sm" len="sm"/>
            <a:tailEnd type="none" w="sm" len="sm"/>
          </a:ln>
        </p:spPr>
      </p:cxnSp>
      <p:sp>
        <p:nvSpPr>
          <p:cNvPr id="83" name="Google Shape;83;p131"/>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rgbClr val="000000"/>
                </a:solidFill>
                <a:latin typeface="Calibri"/>
                <a:ea typeface="Calibri"/>
                <a:cs typeface="Calibri"/>
                <a:sym typeface="Calibri"/>
              </a:rPr>
              <a:t>*** </a:t>
            </a:r>
            <a:r>
              <a:rPr lang="en-GB" sz="2400" b="1">
                <a:solidFill>
                  <a:srgbClr val="000000"/>
                </a:solidFill>
                <a:latin typeface="Calibri"/>
                <a:ea typeface="Calibri"/>
                <a:cs typeface="Calibri"/>
                <a:sym typeface="Calibri"/>
              </a:rPr>
              <a:t>PLEASE DELETE THIS INSTRUCTION SLIDE BEFORE PRESENTING FINAL PRESENTATION </a:t>
            </a:r>
            <a:r>
              <a:rPr lang="en-GB" sz="2400">
                <a:solidFill>
                  <a:srgbClr val="000000"/>
                </a:solidFill>
                <a:latin typeface="Calibri"/>
                <a:ea typeface="Calibri"/>
                <a:cs typeface="Calibri"/>
                <a:sym typeface="Calibri"/>
              </a:rPr>
              <a:t>*** </a:t>
            </a:r>
            <a:endParaRPr sz="2400">
              <a:solidFill>
                <a:srgbClr val="000000"/>
              </a:solidFill>
              <a:latin typeface="Calibri"/>
              <a:ea typeface="Calibri"/>
              <a:cs typeface="Calibri"/>
              <a:sym typeface="Calibri"/>
            </a:endParaRPr>
          </a:p>
        </p:txBody>
      </p:sp>
      <p:cxnSp>
        <p:nvCxnSpPr>
          <p:cNvPr id="84" name="Google Shape;84;p131"/>
          <p:cNvCxnSpPr/>
          <p:nvPr/>
        </p:nvCxnSpPr>
        <p:spPr>
          <a:xfrm rot="10800000">
            <a:off x="2" y="5540407"/>
            <a:ext cx="12191998" cy="0"/>
          </a:xfrm>
          <a:prstGeom prst="straightConnector1">
            <a:avLst/>
          </a:prstGeom>
          <a:noFill/>
          <a:ln w="9525" cap="flat" cmpd="sng">
            <a:solidFill>
              <a:srgbClr val="000000"/>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85"/>
        <p:cNvGrpSpPr/>
        <p:nvPr/>
      </p:nvGrpSpPr>
      <p:grpSpPr>
        <a:xfrm>
          <a:off x="0" y="0"/>
          <a:ext cx="0" cy="0"/>
          <a:chOff x="0" y="0"/>
          <a:chExt cx="0" cy="0"/>
        </a:xfrm>
      </p:grpSpPr>
      <p:sp>
        <p:nvSpPr>
          <p:cNvPr id="86" name="Google Shape;86;p132"/>
          <p:cNvSpPr/>
          <p:nvPr/>
        </p:nvSpPr>
        <p:spPr>
          <a:xfrm>
            <a:off x="-1014" y="637821"/>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AABC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87" name="Google Shape;87;p132"/>
          <p:cNvSpPr>
            <a:spLocks noGrp="1"/>
          </p:cNvSpPr>
          <p:nvPr>
            <p:ph type="pic" idx="2"/>
          </p:nvPr>
        </p:nvSpPr>
        <p:spPr>
          <a:xfrm>
            <a:off x="320540" y="335338"/>
            <a:ext cx="11578483" cy="6146707"/>
          </a:xfrm>
          <a:prstGeom prst="rect">
            <a:avLst/>
          </a:prstGeom>
          <a:solidFill>
            <a:srgbClr val="D8D8D8"/>
          </a:solidFill>
          <a:ln>
            <a:noFill/>
          </a:ln>
        </p:spPr>
      </p:sp>
      <p:sp>
        <p:nvSpPr>
          <p:cNvPr id="88" name="Google Shape;88;p132"/>
          <p:cNvSpPr txBox="1">
            <a:spLocks noGrp="1"/>
          </p:cNvSpPr>
          <p:nvPr>
            <p:ph type="body" idx="1"/>
          </p:nvPr>
        </p:nvSpPr>
        <p:spPr>
          <a:xfrm>
            <a:off x="427670" y="150460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3"/>
          <p:cNvSpPr txBox="1"/>
          <p:nvPr/>
        </p:nvSpPr>
        <p:spPr>
          <a:xfrm>
            <a:off x="11094491" y="6277518"/>
            <a:ext cx="921179" cy="36954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000" b="0" i="0" u="none" strike="noStrike" cap="none">
                <a:solidFill>
                  <a:srgbClr val="000000"/>
                </a:solidFill>
                <a:latin typeface="Calibri"/>
                <a:ea typeface="Calibri"/>
                <a:cs typeface="Calibri"/>
                <a:sym typeface="Calibri"/>
              </a:rPr>
              <a:t>Leader SEEDS</a:t>
            </a:r>
            <a:endParaRPr/>
          </a:p>
        </p:txBody>
      </p:sp>
      <p:cxnSp>
        <p:nvCxnSpPr>
          <p:cNvPr id="11" name="Google Shape;11;p123"/>
          <p:cNvCxnSpPr>
            <a:endCxn id="10" idx="1"/>
          </p:cNvCxnSpPr>
          <p:nvPr/>
        </p:nvCxnSpPr>
        <p:spPr>
          <a:xfrm>
            <a:off x="-6409" y="6462289"/>
            <a:ext cx="11100900" cy="0"/>
          </a:xfrm>
          <a:prstGeom prst="straightConnector1">
            <a:avLst/>
          </a:prstGeom>
          <a:noFill/>
          <a:ln w="19050" cap="flat" cmpd="sng">
            <a:solidFill>
              <a:srgbClr val="000000"/>
            </a:solidFill>
            <a:prstDash val="solid"/>
            <a:miter lim="800000"/>
            <a:headEnd type="none" w="sm" len="sm"/>
            <a:tailEnd type="none" w="sm" len="sm"/>
          </a:ln>
        </p:spPr>
      </p:cxnSp>
      <p:pic>
        <p:nvPicPr>
          <p:cNvPr id="12" name="Google Shape;12;p123"/>
          <p:cNvPicPr preferRelativeResize="0"/>
          <p:nvPr/>
        </p:nvPicPr>
        <p:blipFill rotWithShape="1">
          <a:blip r:embed="rId16">
            <a:alphaModFix/>
          </a:blip>
          <a:srcRect l="62665" t="45652" r="17120" b="41908"/>
          <a:stretch/>
        </p:blipFill>
        <p:spPr>
          <a:xfrm>
            <a:off x="10427999" y="6099654"/>
            <a:ext cx="600505" cy="3695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ibguides.unf.edu/digitalliteracy#:~:text=The%20American%20Library%20Association%20%28ALA%29%20defines%20digital%20literacy,cognitive%20and%20technical%20skills%22%20%28ALA%2C%20n.d.%2C%20para.%201%29."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hyperlink" Target="https://www.wearemarketing.com/blog/a-step-by-step-guide-to-structuring-a-digital-marketing-plan.html" TargetMode="External"/><Relationship Id="rId2" Type="http://schemas.openxmlformats.org/officeDocument/2006/relationships/notesSlide" Target="../notesSlides/notesSlide101.xml"/><Relationship Id="rId1" Type="http://schemas.openxmlformats.org/officeDocument/2006/relationships/slideLayout" Target="../slideLayouts/slideLayout3.xml"/><Relationship Id="rId6" Type="http://schemas.openxmlformats.org/officeDocument/2006/relationships/hyperlink" Target="https://creately.com/lp/swot-analysis-tool-online/" TargetMode="External"/><Relationship Id="rId5" Type="http://schemas.openxmlformats.org/officeDocument/2006/relationships/hyperlink" Target="https://www.alignment.io/templates" TargetMode="External"/><Relationship Id="rId4" Type="http://schemas.openxmlformats.org/officeDocument/2006/relationships/hyperlink" Target="https://www.vendasta.com/blog/10-steps-digital-marketing-strategy/"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s://www.visual-paradigm.com/guide/strategic-analysis/what-is-swot-analysis/" TargetMode="External"/><Relationship Id="rId2" Type="http://schemas.openxmlformats.org/officeDocument/2006/relationships/notesSlide" Target="../notesSlides/notesSlide10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03.xml.rels><?xml version="1.0" encoding="UTF-8" standalone="yes"?>
<Relationships xmlns="http://schemas.openxmlformats.org/package/2006/relationships"><Relationship Id="rId3" Type="http://schemas.openxmlformats.org/officeDocument/2006/relationships/hyperlink" Target="https://www.accuracast.com/case-study/fanatics-black-friday/" TargetMode="External"/><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hyperlink" Target="https://get.apicbase.com/digital-transformation-restaurants-culture/" TargetMode="External"/><Relationship Id="rId2" Type="http://schemas.openxmlformats.org/officeDocument/2006/relationships/notesSlide" Target="../notesSlides/notesSlide10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0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3" Type="http://schemas.openxmlformats.org/officeDocument/2006/relationships/hyperlink" Target="https://hbr.org/2022/02/4-lessons-from-levis-digital-transformation" TargetMode="External"/><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3.xml"/><Relationship Id="rId1" Type="http://schemas.openxmlformats.org/officeDocument/2006/relationships/slideLayout" Target="../slideLayouts/slideLayout3.xml"/><Relationship Id="rId4" Type="http://schemas.openxmlformats.org/officeDocument/2006/relationships/hyperlink" Target="https://venturebeat.com/ai/how-levis-uses-ai-to-accelerate-its-design-process-and-digital-transformation/" TargetMode="Externa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3" Type="http://schemas.openxmlformats.org/officeDocument/2006/relationships/hyperlink" Target="https://upriseup.co.uk/blog/charity-digital-literacy-reports/" TargetMode="External"/><Relationship Id="rId2" Type="http://schemas.openxmlformats.org/officeDocument/2006/relationships/notesSlide" Target="../notesSlides/notesSlide126.xml"/><Relationship Id="rId1" Type="http://schemas.openxmlformats.org/officeDocument/2006/relationships/slideLayout" Target="../slideLayouts/slideLayout3.xml"/><Relationship Id="rId5" Type="http://schemas.openxmlformats.org/officeDocument/2006/relationships/hyperlink" Target="https://joinup.ec.europa.eu/sites/default/files/document/2014-12/How%20to%20strenghten%20digital%20literacy%20-%20Practical%20example%20of%20a%20European%20initiative%20SPreaD.pdf" TargetMode="External"/><Relationship Id="rId4" Type="http://schemas.openxmlformats.org/officeDocument/2006/relationships/hyperlink" Target="https://www.capgemini.com/2020/09/digital-literacy-in-the-times-of-covid/"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s://news.microsoft.com/cloudforgood/_media/downloads/en/digital-literacy-en.pdf" TargetMode="External"/><Relationship Id="rId2" Type="http://schemas.openxmlformats.org/officeDocument/2006/relationships/notesSlide" Target="../notesSlides/notesSlide127.xml"/><Relationship Id="rId1" Type="http://schemas.openxmlformats.org/officeDocument/2006/relationships/slideLayout" Target="../slideLayouts/slideLayout3.xml"/><Relationship Id="rId5" Type="http://schemas.openxmlformats.org/officeDocument/2006/relationships/hyperlink" Target="https://www.webwise.ie/teachers/digital_literacy/" TargetMode="External"/><Relationship Id="rId4" Type="http://schemas.openxmlformats.org/officeDocument/2006/relationships/hyperlink" Target="https://www.westernsydney.edu.au/studysmart/home/study_skills_guides/digital_literacy/what_is_digital_literacy#:~:text=Digital%20literacy%20means%20having%20the,social%20media%2C%20and%20mobile%20devices" TargetMode="External"/></Relationships>
</file>

<file path=ppt/slides/_rels/slide128.xml.rels><?xml version="1.0" encoding="UTF-8" standalone="yes"?>
<Relationships xmlns="http://schemas.openxmlformats.org/package/2006/relationships"><Relationship Id="rId3" Type="http://schemas.openxmlformats.org/officeDocument/2006/relationships/hyperlink" Target="https://www.diggitmagazine.com/wiki/digital-culture#:~:text=Digital%20culture%20refers%20to%20culture%20shaped%20by%20the,personal%20computers%20and%20other%20devices%20such%20as%20smartphones" TargetMode="External"/><Relationship Id="rId2" Type="http://schemas.openxmlformats.org/officeDocument/2006/relationships/notesSlide" Target="../notesSlides/notesSlide128.xml"/><Relationship Id="rId1" Type="http://schemas.openxmlformats.org/officeDocument/2006/relationships/slideLayout" Target="../slideLayouts/slideLayout3.xml"/><Relationship Id="rId4" Type="http://schemas.openxmlformats.org/officeDocument/2006/relationships/hyperlink" Target="https://www.loginradius.com/blog/growth/7-mistakes-companies-make-during-digital-transformation/"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https://thirdsectorlab.co.uk/11-must-read-digital-inclusion-reports-and-case-studies/" TargetMode="External"/><Relationship Id="rId2" Type="http://schemas.openxmlformats.org/officeDocument/2006/relationships/notesSlide" Target="../notesSlides/notesSlide129.xml"/><Relationship Id="rId1" Type="http://schemas.openxmlformats.org/officeDocument/2006/relationships/slideLayout" Target="../slideLayouts/slideLayout3.xml"/><Relationship Id="rId6" Type="http://schemas.openxmlformats.org/officeDocument/2006/relationships/hyperlink" Target="https://www.educationalappstore.com/blog/4-best-apps-increasing-data-literacy-skills/" TargetMode="External"/><Relationship Id="rId5" Type="http://schemas.openxmlformats.org/officeDocument/2006/relationships/hyperlink" Target="https://dataschools.education/apps-tools-to-support-data-literacy/" TargetMode="External"/><Relationship Id="rId4" Type="http://schemas.openxmlformats.org/officeDocument/2006/relationships/hyperlink" Target="https://blog.remesh.ai/3-key-case-studies-for-successful-digital-transformation"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3" Type="http://schemas.openxmlformats.org/officeDocument/2006/relationships/hyperlink" Target="https://www.raconteur.net/technology/top-10-communication-and-collaboration-tools/" TargetMode="External"/><Relationship Id="rId2" Type="http://schemas.openxmlformats.org/officeDocument/2006/relationships/notesSlide" Target="../notesSlides/notesSlide130.xml"/><Relationship Id="rId1" Type="http://schemas.openxmlformats.org/officeDocument/2006/relationships/slideLayout" Target="../slideLayouts/slideLayout3.xml"/><Relationship Id="rId6" Type="http://schemas.openxmlformats.org/officeDocument/2006/relationships/hyperlink" Target="https://blog.mindmanager.com/blog/2020/07/07/202007problem-solving-tools/" TargetMode="External"/><Relationship Id="rId5" Type="http://schemas.openxmlformats.org/officeDocument/2006/relationships/hyperlink" Target="https://anvl.com/blog/keys-to-successful-digital-transformation/" TargetMode="External"/><Relationship Id="rId4" Type="http://schemas.openxmlformats.org/officeDocument/2006/relationships/hyperlink" Target="https://www.outbrain.com/blog/12-awesome-digital-content-creation-tools/" TargetMode="External"/></Relationships>
</file>

<file path=ppt/slides/_rels/slide131.xml.rels><?xml version="1.0" encoding="UTF-8" standalone="yes"?>
<Relationships xmlns="http://schemas.openxmlformats.org/package/2006/relationships"><Relationship Id="rId3" Type="http://schemas.openxmlformats.org/officeDocument/2006/relationships/hyperlink" Target="https://www.lumapps.com/solutions/digital-transformation/digital-transformation-tools/" TargetMode="External"/><Relationship Id="rId2" Type="http://schemas.openxmlformats.org/officeDocument/2006/relationships/notesSlide" Target="../notesSlides/notesSlide131.xml"/><Relationship Id="rId1" Type="http://schemas.openxmlformats.org/officeDocument/2006/relationships/slideLayout" Target="../slideLayouts/slideLayout3.xml"/><Relationship Id="rId5" Type="http://schemas.openxmlformats.org/officeDocument/2006/relationships/hyperlink" Target="https://www.nibusinessinfo.co.uk/content/advantages-and-disadvantages-digital-marketing" TargetMode="External"/><Relationship Id="rId4" Type="http://schemas.openxmlformats.org/officeDocument/2006/relationships/hyperlink" Target="https://tedigitalmarketing.com/digital-marketing/5-tips-to-creating-a-successful-digital-marketing-strategy/" TargetMode="External"/></Relationships>
</file>

<file path=ppt/slides/_rels/slide132.xml.rels><?xml version="1.0" encoding="UTF-8" standalone="yes"?>
<Relationships xmlns="http://schemas.openxmlformats.org/package/2006/relationships"><Relationship Id="rId3" Type="http://schemas.openxmlformats.org/officeDocument/2006/relationships/hyperlink" Target="https://www.cardinaldigitalmarketing.com/blog/top-9-benefits-of-digital-marketing/" TargetMode="External"/><Relationship Id="rId2" Type="http://schemas.openxmlformats.org/officeDocument/2006/relationships/notesSlide" Target="../notesSlides/notesSlide132.xml"/><Relationship Id="rId1" Type="http://schemas.openxmlformats.org/officeDocument/2006/relationships/slideLayout" Target="../slideLayouts/slideLayout3.xml"/><Relationship Id="rId6" Type="http://schemas.openxmlformats.org/officeDocument/2006/relationships/hyperlink" Target="https://www.husson.edu/online/blog/2021/07/marketing-case-studies" TargetMode="External"/><Relationship Id="rId5" Type="http://schemas.openxmlformats.org/officeDocument/2006/relationships/hyperlink" Target="https://redmediauk.com/marketing-in-the-third-sector/" TargetMode="External"/><Relationship Id="rId4" Type="http://schemas.openxmlformats.org/officeDocument/2006/relationships/hyperlink" Target="https://linchpinseo.com/challenges-facing-digital-marketers/" TargetMode="External"/></Relationships>
</file>

<file path=ppt/slides/_rels/slide133.xml.rels><?xml version="1.0" encoding="UTF-8" standalone="yes"?>
<Relationships xmlns="http://schemas.openxmlformats.org/package/2006/relationships"><Relationship Id="rId3" Type="http://schemas.openxmlformats.org/officeDocument/2006/relationships/hyperlink" Target="https://digileaders.com/how-to-lead-a-successful-digital-team/" TargetMode="External"/><Relationship Id="rId2" Type="http://schemas.openxmlformats.org/officeDocument/2006/relationships/notesSlide" Target="../notesSlides/notesSlide133.xml"/><Relationship Id="rId1" Type="http://schemas.openxmlformats.org/officeDocument/2006/relationships/slideLayout" Target="../slideLayouts/slideLayout3.xml"/><Relationship Id="rId6" Type="http://schemas.openxmlformats.org/officeDocument/2006/relationships/hyperlink" Target="https://www.ourtandem.com/" TargetMode="External"/><Relationship Id="rId5" Type="http://schemas.openxmlformats.org/officeDocument/2006/relationships/hyperlink" Target="https://www.capgemini.com/fi-en/wp-content/uploads/sites/27/2018/09/dti-digitalculture_report_v2.pdf" TargetMode="External"/><Relationship Id="rId4" Type="http://schemas.openxmlformats.org/officeDocument/2006/relationships/hyperlink" Target="https://knolskape.com/blog-characteristics-of-digital-culture/" TargetMode="External"/></Relationships>
</file>

<file path=ppt/slides/_rels/slide134.xml.rels><?xml version="1.0" encoding="UTF-8" standalone="yes"?>
<Relationships xmlns="http://schemas.openxmlformats.org/package/2006/relationships"><Relationship Id="rId3" Type="http://schemas.openxmlformats.org/officeDocument/2006/relationships/hyperlink" Target="https://hbr.org/2022/02/4-lessons-from-levis-digital-transformation" TargetMode="External"/><Relationship Id="rId2" Type="http://schemas.openxmlformats.org/officeDocument/2006/relationships/notesSlide" Target="../notesSlides/notesSlide134.xml"/><Relationship Id="rId1" Type="http://schemas.openxmlformats.org/officeDocument/2006/relationships/slideLayout" Target="../slideLayouts/slideLayout3.xml"/><Relationship Id="rId5" Type="http://schemas.openxmlformats.org/officeDocument/2006/relationships/hyperlink" Target="https://www.westernsydney.edu.au/studysmart/home/study_skills_guides/digital_literacy/what_is_digital_literacy" TargetMode="External"/><Relationship Id="rId4" Type="http://schemas.openxmlformats.org/officeDocument/2006/relationships/hyperlink" Target="https://www.renaissance.com/2019/02/08/blog-digital-literacy-why-does-it-matter/#:~:text=The%20American%20Library%20Association%20(ALA,both%20cognitive%20and%20technical%20skills.%E2%80%9D" TargetMode="External"/></Relationships>
</file>

<file path=ppt/slides/_rels/slide135.xml.rels><?xml version="1.0" encoding="UTF-8" standalone="yes"?>
<Relationships xmlns="http://schemas.openxmlformats.org/package/2006/relationships"><Relationship Id="rId3" Type="http://schemas.openxmlformats.org/officeDocument/2006/relationships/hyperlink" Target="https://www.jisc.ac.uk/guides/developing-digital-literacies" TargetMode="External"/><Relationship Id="rId2" Type="http://schemas.openxmlformats.org/officeDocument/2006/relationships/notesSlide" Target="../notesSlides/notesSlide135.xml"/><Relationship Id="rId1" Type="http://schemas.openxmlformats.org/officeDocument/2006/relationships/slideLayout" Target="../slideLayouts/slideLayout3.xml"/><Relationship Id="rId6" Type="http://schemas.openxmlformats.org/officeDocument/2006/relationships/hyperlink" Target="https://gdsgroup.com/insights/marketing/digital-transformation-framework/" TargetMode="External"/><Relationship Id="rId5" Type="http://schemas.openxmlformats.org/officeDocument/2006/relationships/hyperlink" Target="https://gdsgroup.com/insights/marketing/blueprint-for-digital-leadership/#:~:text=Digital%20leadership%20is%20the%20strategic,for%20overseeing%20the%20digital%20assets" TargetMode="External"/><Relationship Id="rId4" Type="http://schemas.openxmlformats.org/officeDocument/2006/relationships/hyperlink" Target="https://techboomers.com/importance-of-digital-literacy" TargetMode="External"/></Relationships>
</file>

<file path=ppt/slides/_rels/slide136.xml.rels><?xml version="1.0" encoding="UTF-8" standalone="yes"?>
<Relationships xmlns="http://schemas.openxmlformats.org/package/2006/relationships"><Relationship Id="rId3" Type="http://schemas.openxmlformats.org/officeDocument/2006/relationships/hyperlink" Target="https://careerwise.co.za/digital-literacy/" TargetMode="External"/><Relationship Id="rId2" Type="http://schemas.openxmlformats.org/officeDocument/2006/relationships/notesSlide" Target="../notesSlides/notesSlide136.xml"/><Relationship Id="rId1" Type="http://schemas.openxmlformats.org/officeDocument/2006/relationships/slideLayout" Target="../slideLayouts/slideLayout3.xml"/><Relationship Id="rId6" Type="http://schemas.openxmlformats.org/officeDocument/2006/relationships/hyperlink" Target="https://www.smartsheet.com/content-center/executive-center/digital-transformation/how-achieve-five-competencies-effective-digital-leaders" TargetMode="External"/><Relationship Id="rId5" Type="http://schemas.openxmlformats.org/officeDocument/2006/relationships/hyperlink" Target="https://upriseup.co.uk/blog/charity-digital-literacy-reports/" TargetMode="External"/><Relationship Id="rId4" Type="http://schemas.openxmlformats.org/officeDocument/2006/relationships/hyperlink" Target="https://ec.europa.eu/digital-single-market/en/news/new-report-shows-digital-skills-are-required-all-types-jobs" TargetMode="External"/></Relationships>
</file>

<file path=ppt/slides/_rels/slide137.xml.rels><?xml version="1.0" encoding="UTF-8" standalone="yes"?>
<Relationships xmlns="http://schemas.openxmlformats.org/package/2006/relationships"><Relationship Id="rId3" Type="http://schemas.openxmlformats.org/officeDocument/2006/relationships/hyperlink" Target="https://www2.deloitte.com/content/dam/Deloitte/uk/Documents/public-sector/deloitte-uk-decoding-digital-leadership.pdf" TargetMode="External"/><Relationship Id="rId2" Type="http://schemas.openxmlformats.org/officeDocument/2006/relationships/notesSlide" Target="../notesSlides/notesSlide137.xml"/><Relationship Id="rId1" Type="http://schemas.openxmlformats.org/officeDocument/2006/relationships/slideLayout" Target="../slideLayouts/slideLayout3.xml"/><Relationship Id="rId5" Type="http://schemas.openxmlformats.org/officeDocument/2006/relationships/hyperlink" Target="https://www.redhat.com/en/services/consulting/open-innovation-labs?sc_cid=7013a00000269xoAAA&amp;gclid=CjwKCAiApfeQBhAUEiwA7K_UH-a88Ob-on_rMBHiP3zMRabjf-h7cLci5kaes4cUGxN8KDh__kImxBoChDUQAvD_BwE&amp;gclsrc=aw.ds" TargetMode="External"/><Relationship Id="rId4" Type="http://schemas.openxmlformats.org/officeDocument/2006/relationships/hyperlink" Target="https://theonebrief.com/the-digital-leader-core-competencies-for-a-new-era/" TargetMode="External"/></Relationships>
</file>

<file path=ppt/slides/_rels/slide138.xml.rels><?xml version="1.0" encoding="UTF-8" standalone="yes"?>
<Relationships xmlns="http://schemas.openxmlformats.org/package/2006/relationships"><Relationship Id="rId3" Type="http://schemas.openxmlformats.org/officeDocument/2006/relationships/hyperlink" Target="https://www.redhat.com/en/engage/organize-for-innovation-20180913?sc_cid=7013a00000269xpAAA&amp;gclid=CjwKCAiApfeQBhAUEiwA7K_UHxPdDVA1s1OIJyVgw-8bDauRMsyT-ADFsErR-faXFBHkHVwvu2qP6BoC4FQQAvD_BwE&amp;gclsrc=aw.ds" TargetMode="External"/><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www.westernsydney.edu.au/studysmart/home/study_skills_guides/digital_literacy/what_is_digital_literacy"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apgemini.com/us-en/news/research-world-wealth-report-2020/"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www.businessinsider.com/chart-of-the-day-why-americans-dont-use-the-internet-2010-8" TargetMode="Externa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hyperlink" Target="https://www.itu.int/hub/2021/11/facts-and-figures-2021-2-9-billion-people-still-offline/"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elmmagazine.eu/adult-education-and-mature-learners/breaking-through-the-barrier-of-digital-complexit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jisc.ac.uk/guides/developing-digital-literacies"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esheninger.blogspot.com/2020/05/the-vital-role-of-digital-leadership-in.html"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www.remesh.ai/"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s://joint-research-centre.ec.europa.eu/digcomp/digital-competence-framework-20_en"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s://www.researchgate.net/figure/The-digital-competence-and-its-areas-own-elaboration-based-on-Redecker-and-Punie-2017_fig1_337089672"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s://academy.itu.int/sites/default/files/media2/file/20-00227_1f_Digital_Skills_assessment_Guidebook_%2028%20May%202020.pdf"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martgraphs.concord.org/apps/graph-literacy/"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 Id="rId5" Type="http://schemas.openxmlformats.org/officeDocument/2006/relationships/hyperlink" Target="https://trends.google.co.uk/trends/?geo=GB" TargetMode="External"/><Relationship Id="rId4" Type="http://schemas.openxmlformats.org/officeDocument/2006/relationships/hyperlink" Target="https://www.gapminder.org/tools/#$chart-type=bubbles&amp;url=v1"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datagifmaker.withgoogle.com/" TargetMode="External"/><Relationship Id="rId2" Type="http://schemas.openxmlformats.org/officeDocument/2006/relationships/notesSlide" Target="../notesSlides/notesSlide61.xml"/><Relationship Id="rId1" Type="http://schemas.openxmlformats.org/officeDocument/2006/relationships/slideLayout" Target="../slideLayouts/slideLayout3.xml"/><Relationship Id="rId5" Type="http://schemas.openxmlformats.org/officeDocument/2006/relationships/hyperlink" Target="https://www.tableau.com/products/mobile" TargetMode="External"/><Relationship Id="rId4" Type="http://schemas.openxmlformats.org/officeDocument/2006/relationships/hyperlink" Target="https://play.google.com/store/apps/details?id=com.techtweets.basicstatistics&amp;hl=en_US"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slack.com/" TargetMode="External"/><Relationship Id="rId2" Type="http://schemas.openxmlformats.org/officeDocument/2006/relationships/notesSlide" Target="../notesSlides/notesSlide62.xml"/><Relationship Id="rId1" Type="http://schemas.openxmlformats.org/officeDocument/2006/relationships/slideLayout" Target="../slideLayouts/slideLayout3.xml"/><Relationship Id="rId5" Type="http://schemas.openxmlformats.org/officeDocument/2006/relationships/hyperlink" Target="https://basecamp.com/" TargetMode="External"/><Relationship Id="rId4" Type="http://schemas.openxmlformats.org/officeDocument/2006/relationships/hyperlink" Target="https://www.microsoft.com/en-us/microsoft-teams/log-in"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trello.com/" TargetMode="External"/><Relationship Id="rId2" Type="http://schemas.openxmlformats.org/officeDocument/2006/relationships/notesSlide" Target="../notesSlides/notesSlide63.xml"/><Relationship Id="rId1" Type="http://schemas.openxmlformats.org/officeDocument/2006/relationships/slideLayout" Target="../slideLayouts/slideLayout3.xml"/><Relationship Id="rId5" Type="http://schemas.openxmlformats.org/officeDocument/2006/relationships/hyperlink" Target="https://asana.com/?noredirect" TargetMode="External"/><Relationship Id="rId4" Type="http://schemas.openxmlformats.org/officeDocument/2006/relationships/hyperlink" Target="https://www.zoom.us/"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eaglesflight.com/resource/creating-a-culture-of-collaboration-5-strategies-to-help-you-do-so/" TargetMode="External"/><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hyperlink" Target="https://www.peoplematters.in/site/interstitial?return_to=%2Farticle%2Fculture%2Fdiverse-and-collaborative-culture-is-a-powerful-competitive-advantage-15120" TargetMode="External"/><Relationship Id="rId5" Type="http://schemas.openxmlformats.org/officeDocument/2006/relationships/image" Target="../media/image14.png"/><Relationship Id="rId4" Type="http://schemas.openxmlformats.org/officeDocument/2006/relationships/hyperlink" Target="https://www.i4cp.com/productivity-blog/top-employers-are-5-5x-more-likely-to-reward-collaboration"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hyperlink" Target="https://www.outbrain.com/blog/12-awesome-digital-content-creation-tools/" TargetMode="External"/><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hyperlink" Target="https://www.guinrank.com/blog/en/view/76/what-is-content-creation" TargetMode="External"/><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hyperlink" Target="https://blog.hubspot.com/marketing/content-creation"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hyperlink" Target="https://www.outbrain.com/blog/12-awesome-digital-content-creation-tools/" TargetMode="External"/><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hyperlink" Target="https://www.outbrain.com/blog/12-awesome-digital-content-creation-tools/" TargetMode="External"/><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hyperlink" Target="https://top10antivirus.review/" TargetMode="External"/><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hyperlink" Target="https://top10antivirus.review/" TargetMode="External"/><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hyperlink" Target="https://blog.mindmanager.com/blog/2020/07/07/202007problem-solving-tools/" TargetMode="External"/><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hyperlink" Target="https://www.reliableplant.com/Read/14690/high-performance-team" TargetMode="External"/><Relationship Id="rId2" Type="http://schemas.openxmlformats.org/officeDocument/2006/relationships/notesSlide" Target="../notesSlides/notesSlide75.xml"/><Relationship Id="rId1" Type="http://schemas.openxmlformats.org/officeDocument/2006/relationships/slideLayout" Target="../slideLayouts/slideLayout3.xml"/><Relationship Id="rId4" Type="http://schemas.openxmlformats.org/officeDocument/2006/relationships/hyperlink" Target="Dr.%20Edvardsas%20Demingas%20(Dr.%20Edwards%20Deming)%20XX%20a.%20trec&#780;iojo%20des&#780;imtmec&#780;io%20pradz&#780;ioje%20ji&#808;%20pristate&#775;%20kaip%20triju&#808;%20z&#780;ingsniu&#808;%20linijini&#808;%20problemu&#808;%20sprendimo%20metoda&#808;."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www.feedough.com/deming-cycle-pdca-cycle/" TargetMode="External"/><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hyperlink" Target="https://www.smartinsights.com/digital-marketing-strategy/digital-strategy-development/10-reasons-for-digital-marketing-strategy/" TargetMode="External"/><Relationship Id="rId2" Type="http://schemas.openxmlformats.org/officeDocument/2006/relationships/notesSlide" Target="../notesSlides/notesSlide8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hyperlink" Target="https://digifix.com.au/how-to-improve-customer-loyalty-with-digital-marketing/" TargetMode="External"/><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hyperlink" Target="https://digifix.com.au/how-to-improve-customer-loyalty-with-digital-marketing/" TargetMode="External"/><Relationship Id="rId2" Type="http://schemas.openxmlformats.org/officeDocument/2006/relationships/notesSlide" Target="../notesSlides/notesSlide9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hyperlink" Target="https://www.wearemarketing.com/blog/a-step-by-step-guide-to-structuring-a-digital-marketing-plan.html" TargetMode="External"/><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
          <p:cNvSpPr txBox="1">
            <a:spLocks noGrp="1"/>
          </p:cNvSpPr>
          <p:nvPr>
            <p:ph type="body" idx="1"/>
          </p:nvPr>
        </p:nvSpPr>
        <p:spPr>
          <a:xfrm>
            <a:off x="4000500" y="2255955"/>
            <a:ext cx="7815022" cy="8628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4800"/>
              <a:buNone/>
            </a:pPr>
            <a:r>
              <a:rPr lang="en-GB" b="0" dirty="0" err="1"/>
              <a:t>Skaitmeninis</a:t>
            </a:r>
            <a:r>
              <a:rPr lang="en-GB" b="0" dirty="0"/>
              <a:t> </a:t>
            </a:r>
            <a:r>
              <a:rPr lang="en-GB" b="0" dirty="0" err="1"/>
              <a:t>raštingumas</a:t>
            </a:r>
            <a:endParaRPr dirty="0"/>
          </a:p>
        </p:txBody>
      </p:sp>
      <p:sp>
        <p:nvSpPr>
          <p:cNvPr id="151" name="Google Shape;151;p1"/>
          <p:cNvSpPr txBox="1">
            <a:spLocks noGrp="1"/>
          </p:cNvSpPr>
          <p:nvPr>
            <p:ph type="body" idx="3"/>
          </p:nvPr>
        </p:nvSpPr>
        <p:spPr>
          <a:xfrm>
            <a:off x="598505" y="5197523"/>
            <a:ext cx="5041923"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200"/>
              <a:buNone/>
            </a:pPr>
            <a:r>
              <a:rPr lang="en-GB"/>
              <a:t>www.</a:t>
            </a:r>
            <a:r>
              <a:rPr lang="en-GB" sz="3600" b="1"/>
              <a:t>leaderseeds</a:t>
            </a:r>
            <a:r>
              <a:rPr lang="en-GB"/>
              <a:t>.eu</a:t>
            </a:r>
            <a:endParaRPr/>
          </a:p>
        </p:txBody>
      </p:sp>
      <p:sp>
        <p:nvSpPr>
          <p:cNvPr id="152" name="Google Shape;152;p1"/>
          <p:cNvSpPr txBox="1"/>
          <p:nvPr/>
        </p:nvSpPr>
        <p:spPr>
          <a:xfrm>
            <a:off x="4000500" y="3429000"/>
            <a:ext cx="7815022" cy="86280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800"/>
              <a:buFont typeface="Arial"/>
              <a:buNone/>
            </a:pPr>
            <a:r>
              <a:rPr lang="en-GB" sz="4800" b="0" dirty="0">
                <a:solidFill>
                  <a:srgbClr val="000000"/>
                </a:solidFill>
                <a:latin typeface="Calibri"/>
                <a:ea typeface="Calibri"/>
                <a:cs typeface="Calibri"/>
                <a:sym typeface="Calibri"/>
              </a:rPr>
              <a:t>1 </a:t>
            </a:r>
            <a:r>
              <a:rPr lang="en-GB" sz="4800" b="0" dirty="0" err="1">
                <a:solidFill>
                  <a:srgbClr val="000000"/>
                </a:solidFill>
                <a:latin typeface="Calibri"/>
                <a:ea typeface="Calibri"/>
                <a:cs typeface="Calibri"/>
                <a:sym typeface="Calibri"/>
              </a:rPr>
              <a:t>modulis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0"/>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lt-LT" dirty="0">
                <a:hlinkClick r:id="rId3"/>
              </a:rPr>
              <a:t>Amerikos bibliotekų asociacija (ALA) </a:t>
            </a:r>
            <a:r>
              <a:rPr lang="lt-LT" b="1" dirty="0">
                <a:solidFill>
                  <a:schemeClr val="accent2"/>
                </a:solidFill>
              </a:rPr>
              <a:t>skaitmeninį raštingumą </a:t>
            </a:r>
            <a:r>
              <a:rPr lang="lt-LT" dirty="0"/>
              <a:t>apibrėžia kaip „gebėjimą naudotis informacinėmis ir komunikacinėmis technologijomis ieškant, vertinant, kuriant ir perduodant informaciją, reikalaujantį tiek kognityvinių, tiek techninių įgūdžių“.</a:t>
            </a:r>
            <a:endParaRPr lang="en-GB" dirty="0"/>
          </a:p>
        </p:txBody>
      </p:sp>
      <p:sp>
        <p:nvSpPr>
          <p:cNvPr id="217" name="Google Shape;217;p10"/>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Skaitmeninio raštingumo apibrėžtys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g1873aed434a_0_17"/>
          <p:cNvSpPr txBox="1">
            <a:spLocks noGrp="1"/>
          </p:cNvSpPr>
          <p:nvPr>
            <p:ph type="body" idx="1"/>
          </p:nvPr>
        </p:nvSpPr>
        <p:spPr>
          <a:xfrm>
            <a:off x="798379" y="1898947"/>
            <a:ext cx="10595100" cy="4197300"/>
          </a:xfrm>
          <a:prstGeom prst="rect">
            <a:avLst/>
          </a:prstGeom>
          <a:noFill/>
          <a:ln>
            <a:noFill/>
          </a:ln>
        </p:spPr>
        <p:txBody>
          <a:bodyPr spcFirstLastPara="1" wrap="square" lIns="91425" tIns="45700" rIns="91425" bIns="45700" anchor="t" anchorCtr="0">
            <a:noAutofit/>
          </a:bodyPr>
          <a:lstStyle/>
          <a:p>
            <a:pPr marL="342900" lvl="0" indent="-342900">
              <a:lnSpc>
                <a:spcPct val="120000"/>
              </a:lnSpc>
              <a:spcBef>
                <a:spcPts val="0"/>
              </a:spcBef>
              <a:buClrTx/>
              <a:buFont typeface="Calibri" panose="020F0502020204030204" pitchFamily="34" charset="0"/>
              <a:buChar char="●"/>
            </a:pPr>
            <a:r>
              <a:rPr lang="lt-LT" b="1" dirty="0">
                <a:solidFill>
                  <a:schemeClr val="accent2"/>
                </a:solidFill>
              </a:rPr>
              <a:t>Tapatybės kūrimas</a:t>
            </a:r>
            <a:r>
              <a:rPr lang="en-GB" b="1" i="0" strike="noStrike" cap="none" dirty="0">
                <a:solidFill>
                  <a:schemeClr val="accent2"/>
                </a:solidFill>
                <a:latin typeface="Calibri"/>
                <a:ea typeface="Calibri"/>
                <a:cs typeface="Calibri"/>
                <a:sym typeface="Calibri"/>
              </a:rPr>
              <a:t>: </a:t>
            </a:r>
            <a:r>
              <a:rPr lang="lt-LT" dirty="0"/>
              <a:t>skaitmeninė rinkodara gali padėti apibrėžti jūsų tikslą ir skleisti informaciją apie jūsų veiklą plačiajai auditorijai.</a:t>
            </a:r>
            <a:endParaRPr dirty="0"/>
          </a:p>
          <a:p>
            <a:pPr marL="342900" marR="0" lvl="0" indent="-342900" algn="l" rtl="0">
              <a:lnSpc>
                <a:spcPct val="120000"/>
              </a:lnSpc>
              <a:spcBef>
                <a:spcPts val="0"/>
              </a:spcBef>
              <a:spcAft>
                <a:spcPts val="0"/>
              </a:spcAft>
              <a:buClrTx/>
              <a:buSzPts val="2400"/>
              <a:buFont typeface="Calibri" panose="020F0502020204030204" pitchFamily="34" charset="0"/>
              <a:buChar char="●"/>
            </a:pPr>
            <a:endParaRPr b="0" i="0" strike="noStrike" cap="none" dirty="0">
              <a:latin typeface="Calibri"/>
              <a:ea typeface="Calibri"/>
              <a:cs typeface="Calibri"/>
              <a:sym typeface="Calibri"/>
            </a:endParaRPr>
          </a:p>
          <a:p>
            <a:pPr marL="342900" lvl="0" indent="-342900">
              <a:lnSpc>
                <a:spcPct val="120000"/>
              </a:lnSpc>
              <a:spcBef>
                <a:spcPts val="0"/>
              </a:spcBef>
              <a:buClrTx/>
              <a:buFont typeface="Calibri" panose="020F0502020204030204" pitchFamily="34" charset="0"/>
              <a:buChar char="●"/>
            </a:pPr>
            <a:r>
              <a:rPr lang="lt-LT" b="1" dirty="0">
                <a:solidFill>
                  <a:schemeClr val="accent2"/>
                </a:solidFill>
              </a:rPr>
              <a:t>Tobulinkite savo interneto svetainės dizainą</a:t>
            </a:r>
            <a:r>
              <a:rPr lang="en-GB" b="1" i="0" strike="noStrike" cap="none" dirty="0">
                <a:solidFill>
                  <a:schemeClr val="accent2"/>
                </a:solidFill>
                <a:latin typeface="Calibri"/>
                <a:ea typeface="Calibri"/>
                <a:cs typeface="Calibri"/>
                <a:sym typeface="Calibri"/>
              </a:rPr>
              <a:t>: </a:t>
            </a:r>
            <a:r>
              <a:rPr lang="lt-LT" dirty="0"/>
              <a:t>interneto svetainė yra esminė visų organizacijų, taip pat ir TSO, dalis.</a:t>
            </a:r>
            <a:endParaRPr dirty="0"/>
          </a:p>
          <a:p>
            <a:pPr marL="495300" marR="0" lvl="0" indent="-342900" algn="l" rtl="0">
              <a:lnSpc>
                <a:spcPct val="120000"/>
              </a:lnSpc>
              <a:spcBef>
                <a:spcPts val="0"/>
              </a:spcBef>
              <a:spcAft>
                <a:spcPts val="0"/>
              </a:spcAft>
              <a:buClrTx/>
              <a:buSzPts val="2400"/>
              <a:buFont typeface="Calibri" panose="020F0502020204030204" pitchFamily="34" charset="0"/>
              <a:buChar char="●"/>
            </a:pPr>
            <a:endParaRPr b="0" i="0" strike="noStrike" cap="none" dirty="0">
              <a:latin typeface="Calibri"/>
              <a:ea typeface="Calibri"/>
              <a:cs typeface="Calibri"/>
              <a:sym typeface="Calibri"/>
            </a:endParaRPr>
          </a:p>
          <a:p>
            <a:pPr marL="342900" lvl="0" indent="-342900">
              <a:lnSpc>
                <a:spcPct val="120000"/>
              </a:lnSpc>
              <a:spcBef>
                <a:spcPts val="0"/>
              </a:spcBef>
              <a:buClrTx/>
              <a:buFont typeface="Calibri" panose="020F0502020204030204" pitchFamily="34" charset="0"/>
              <a:buChar char="●"/>
            </a:pPr>
            <a:r>
              <a:rPr lang="en-GB" b="1" dirty="0" err="1">
                <a:solidFill>
                  <a:schemeClr val="accent2"/>
                </a:solidFill>
              </a:rPr>
              <a:t>Išryškinti</a:t>
            </a:r>
            <a:r>
              <a:rPr lang="en-GB" b="1" dirty="0">
                <a:solidFill>
                  <a:schemeClr val="accent2"/>
                </a:solidFill>
              </a:rPr>
              <a:t> save: </a:t>
            </a:r>
            <a:r>
              <a:rPr lang="lt-LT" dirty="0"/>
              <a:t>skaitmeninė rinkodara gali padėti jums būti aktyviems ir pateikti save konkurencingoje rinkoje ir iškelti save į konkurencinę kovą su verslo sektoriumi. </a:t>
            </a:r>
            <a:endParaRPr dirty="0"/>
          </a:p>
        </p:txBody>
      </p:sp>
      <p:sp>
        <p:nvSpPr>
          <p:cNvPr id="943" name="Google Shape;943;g1873aed434a_0_17"/>
          <p:cNvSpPr txBox="1">
            <a:spLocks noGrp="1"/>
          </p:cNvSpPr>
          <p:nvPr>
            <p:ph type="body" idx="2"/>
          </p:nvPr>
        </p:nvSpPr>
        <p:spPr>
          <a:xfrm>
            <a:off x="798380" y="761603"/>
            <a:ext cx="10595100" cy="80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600"/>
              <a:buNone/>
            </a:pPr>
            <a:r>
              <a:rPr lang="lt-LT" dirty="0"/>
              <a:t>Pagrindiniai skaitmeninės rinkodaros politikos kūrimo etapai</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g1873aed434a_0_23"/>
          <p:cNvSpPr txBox="1">
            <a:spLocks noGrp="1"/>
          </p:cNvSpPr>
          <p:nvPr>
            <p:ph type="body" idx="1"/>
          </p:nvPr>
        </p:nvSpPr>
        <p:spPr>
          <a:xfrm>
            <a:off x="798454" y="1565297"/>
            <a:ext cx="10595100" cy="4197300"/>
          </a:xfrm>
          <a:prstGeom prst="rect">
            <a:avLst/>
          </a:prstGeom>
          <a:noFill/>
          <a:ln>
            <a:noFill/>
          </a:ln>
        </p:spPr>
        <p:txBody>
          <a:bodyPr spcFirstLastPara="1" wrap="square" lIns="91425" tIns="45700" rIns="91425" bIns="45700" anchor="t" anchorCtr="0">
            <a:noAutofit/>
          </a:bodyPr>
          <a:lstStyle/>
          <a:p>
            <a:pPr marL="419100" lvl="0" indent="-342900">
              <a:lnSpc>
                <a:spcPct val="120000"/>
              </a:lnSpc>
              <a:spcBef>
                <a:spcPts val="0"/>
              </a:spcBef>
              <a:buFont typeface="Calibri" panose="020F0502020204030204" pitchFamily="34" charset="0"/>
              <a:buChar char="●"/>
            </a:pPr>
            <a:r>
              <a:rPr lang="lt-LT" dirty="0"/>
              <a:t>Rinkodaros politikos </a:t>
            </a:r>
            <a:r>
              <a:rPr lang="lt-LT" dirty="0">
                <a:hlinkClick r:id="rId3"/>
              </a:rPr>
              <a:t>analizė</a:t>
            </a:r>
            <a:r>
              <a:rPr lang="lt-LT" dirty="0"/>
              <a:t> - tai būdas nustatyti pagrindines jos stipriąsias ir silpnąsias puses ir padėti rasti galimų problemų sprendimus. </a:t>
            </a:r>
            <a:endParaRPr lang="en-GB" dirty="0"/>
          </a:p>
          <a:p>
            <a:pPr marL="342900" marR="0" lvl="0" indent="-342900" algn="l" rtl="0">
              <a:lnSpc>
                <a:spcPct val="120000"/>
              </a:lnSpc>
              <a:spcBef>
                <a:spcPts val="0"/>
              </a:spcBef>
              <a:spcAft>
                <a:spcPts val="0"/>
              </a:spcAft>
              <a:buFont typeface="Calibri" panose="020F0502020204030204" pitchFamily="34" charset="0"/>
              <a:buChar char="●"/>
            </a:pPr>
            <a:endParaRPr dirty="0"/>
          </a:p>
          <a:p>
            <a:pPr marL="419100" lvl="0" indent="-342900">
              <a:lnSpc>
                <a:spcPct val="120000"/>
              </a:lnSpc>
              <a:spcBef>
                <a:spcPts val="0"/>
              </a:spcBef>
              <a:buFont typeface="Calibri" panose="020F0502020204030204" pitchFamily="34" charset="0"/>
              <a:buChar char="●"/>
            </a:pPr>
            <a:r>
              <a:rPr lang="lt-LT" dirty="0"/>
              <a:t>Šiam procesui naudinga SWOT analizė, kuri suteikia galimybę įvertinti jūsų skaitmeninės rinkodaros politikos stiprybes, silpnybes, galimybes ir grėsmes. </a:t>
            </a:r>
            <a:r>
              <a:rPr lang="en-GB" b="1" dirty="0"/>
              <a:t> </a:t>
            </a:r>
            <a:endParaRPr b="1" dirty="0"/>
          </a:p>
          <a:p>
            <a:pPr marL="0" marR="0" lvl="0" indent="0" algn="l" rtl="0">
              <a:lnSpc>
                <a:spcPct val="120000"/>
              </a:lnSpc>
              <a:spcBef>
                <a:spcPts val="0"/>
              </a:spcBef>
              <a:spcAft>
                <a:spcPts val="0"/>
              </a:spcAft>
            </a:pPr>
            <a:endParaRPr b="1" dirty="0"/>
          </a:p>
          <a:p>
            <a:pPr marL="419100" lvl="0" indent="-342900">
              <a:lnSpc>
                <a:spcPct val="120000"/>
              </a:lnSpc>
              <a:spcBef>
                <a:spcPts val="0"/>
              </a:spcBef>
              <a:buFont typeface="Calibri" panose="020F0502020204030204" pitchFamily="34" charset="0"/>
              <a:buChar char="●"/>
            </a:pPr>
            <a:r>
              <a:rPr lang="lt-LT" dirty="0"/>
              <a:t>Internetinės priemonės, skirtos SWOT analizei atlikti</a:t>
            </a:r>
            <a:r>
              <a:rPr lang="en-GB" dirty="0"/>
              <a:t>: </a:t>
            </a:r>
            <a:r>
              <a:rPr lang="en-GB" u="sng" dirty="0">
                <a:solidFill>
                  <a:schemeClr val="hlink"/>
                </a:solidFill>
                <a:hlinkClick r:id="rId4"/>
              </a:rPr>
              <a:t>VisualParadigm</a:t>
            </a:r>
            <a:r>
              <a:rPr lang="en-GB" dirty="0"/>
              <a:t>,</a:t>
            </a:r>
            <a:r>
              <a:rPr lang="en-GB" dirty="0">
                <a:solidFill>
                  <a:srgbClr val="FF0000"/>
                </a:solidFill>
              </a:rPr>
              <a:t> </a:t>
            </a:r>
            <a:r>
              <a:rPr lang="en-GB" u="sng" dirty="0">
                <a:solidFill>
                  <a:schemeClr val="hlink"/>
                </a:solidFill>
                <a:hlinkClick r:id="rId5"/>
              </a:rPr>
              <a:t>Alignment</a:t>
            </a:r>
            <a:r>
              <a:rPr lang="en-GB" dirty="0"/>
              <a:t>,</a:t>
            </a:r>
            <a:r>
              <a:rPr lang="en-GB" dirty="0">
                <a:solidFill>
                  <a:srgbClr val="FF0000"/>
                </a:solidFill>
              </a:rPr>
              <a:t> </a:t>
            </a:r>
            <a:r>
              <a:rPr lang="en-GB" u="sng" dirty="0">
                <a:solidFill>
                  <a:schemeClr val="hlink"/>
                </a:solidFill>
                <a:hlinkClick r:id="rId6"/>
              </a:rPr>
              <a:t>Creately</a:t>
            </a:r>
            <a:r>
              <a:rPr lang="en-GB" dirty="0"/>
              <a:t>, </a:t>
            </a:r>
            <a:r>
              <a:rPr lang="en-GB" dirty="0" err="1"/>
              <a:t>ir</a:t>
            </a:r>
            <a:r>
              <a:rPr lang="en-GB" dirty="0"/>
              <a:t> kt.</a:t>
            </a:r>
            <a:endParaRPr dirty="0"/>
          </a:p>
        </p:txBody>
      </p:sp>
      <p:sp>
        <p:nvSpPr>
          <p:cNvPr id="950" name="Google Shape;950;g1873aed434a_0_23"/>
          <p:cNvSpPr txBox="1">
            <a:spLocks noGrp="1"/>
          </p:cNvSpPr>
          <p:nvPr>
            <p:ph type="body" idx="2"/>
          </p:nvPr>
        </p:nvSpPr>
        <p:spPr>
          <a:xfrm>
            <a:off x="798380" y="761603"/>
            <a:ext cx="10595100" cy="80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600"/>
              <a:buNone/>
            </a:pPr>
            <a:r>
              <a:rPr lang="lt-LT" dirty="0"/>
              <a:t>Skaitmeninės rinkodaros politikos vertinimas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g1873aed434a_0_29"/>
          <p:cNvSpPr txBox="1">
            <a:spLocks noGrp="1"/>
          </p:cNvSpPr>
          <p:nvPr>
            <p:ph type="body" idx="1"/>
          </p:nvPr>
        </p:nvSpPr>
        <p:spPr>
          <a:xfrm>
            <a:off x="3642625" y="5639450"/>
            <a:ext cx="7986000" cy="6069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GB" sz="1000" dirty="0" err="1"/>
              <a:t>Šaltinis</a:t>
            </a:r>
            <a:r>
              <a:rPr lang="en-GB" sz="1000" dirty="0"/>
              <a:t>:</a:t>
            </a:r>
            <a:r>
              <a:rPr lang="en-GB" sz="1000" dirty="0">
                <a:solidFill>
                  <a:srgbClr val="FF0000"/>
                </a:solidFill>
              </a:rPr>
              <a:t> </a:t>
            </a:r>
            <a:r>
              <a:rPr lang="en-GB" sz="1000" u="sng" dirty="0">
                <a:solidFill>
                  <a:schemeClr val="hlink"/>
                </a:solidFill>
                <a:hlinkClick r:id="rId3"/>
              </a:rPr>
              <a:t>https://www.visual-paradigm.com/guide/strategic-analysis/what-is-swot-analysis/</a:t>
            </a:r>
            <a:r>
              <a:rPr lang="en-GB" sz="1000" dirty="0">
                <a:solidFill>
                  <a:srgbClr val="FF0000"/>
                </a:solidFill>
              </a:rPr>
              <a:t> </a:t>
            </a:r>
            <a:endParaRPr sz="1000" dirty="0">
              <a:solidFill>
                <a:srgbClr val="FF0000"/>
              </a:solidFill>
            </a:endParaRPr>
          </a:p>
        </p:txBody>
      </p:sp>
      <p:pic>
        <p:nvPicPr>
          <p:cNvPr id="957" name="Google Shape;957;g1873aed434a_0_29"/>
          <p:cNvPicPr preferRelativeResize="0"/>
          <p:nvPr/>
        </p:nvPicPr>
        <p:blipFill>
          <a:blip r:embed="rId4">
            <a:alphaModFix/>
          </a:blip>
          <a:stretch>
            <a:fillRect/>
          </a:stretch>
        </p:blipFill>
        <p:spPr>
          <a:xfrm>
            <a:off x="3642613" y="518375"/>
            <a:ext cx="4906775" cy="4980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89"/>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lvl="0" indent="-342900">
              <a:lnSpc>
                <a:spcPct val="120000"/>
              </a:lnSpc>
              <a:spcBef>
                <a:spcPts val="0"/>
              </a:spcBef>
              <a:buClr>
                <a:schemeClr val="accent2"/>
              </a:buClr>
              <a:buChar char="•"/>
            </a:pPr>
            <a:r>
              <a:rPr lang="en-GB" b="0" i="0" u="sng" strike="noStrike" cap="none" dirty="0">
                <a:solidFill>
                  <a:schemeClr val="hlink"/>
                </a:solidFill>
                <a:latin typeface="Calibri"/>
                <a:ea typeface="Calibri"/>
                <a:cs typeface="Calibri"/>
                <a:sym typeface="Calibri"/>
                <a:hlinkClick r:id="rId3"/>
              </a:rPr>
              <a:t>Fanatics</a:t>
            </a:r>
            <a:r>
              <a:rPr lang="en-GB" b="0" i="0" strike="noStrike" cap="none" dirty="0">
                <a:latin typeface="Calibri"/>
                <a:ea typeface="Calibri"/>
                <a:cs typeface="Calibri"/>
                <a:sym typeface="Calibri"/>
              </a:rPr>
              <a:t> - </a:t>
            </a:r>
            <a:r>
              <a:rPr lang="lt-LT" dirty="0"/>
              <a:t>e. parduotuvė, prekiaujanti sportiniais drabužiais, pastebėjo didelį pardavimų augimą, kai nusprendė naudoti skaitmeninę turinio rinkodarą, kad suteiktų savo klientams daugiau priežasčių naudotis įmonės svetaine. Įmonė naudojo </a:t>
            </a:r>
            <a:r>
              <a:rPr lang="lt-LT" i="1" dirty="0" err="1"/>
              <a:t>AdWords</a:t>
            </a:r>
            <a:r>
              <a:rPr lang="lt-LT" dirty="0"/>
              <a:t>, </a:t>
            </a:r>
            <a:r>
              <a:rPr lang="lt-LT" i="1" dirty="0"/>
              <a:t>Google </a:t>
            </a:r>
            <a:r>
              <a:rPr lang="lt-LT" i="1" dirty="0" err="1"/>
              <a:t>Shopping</a:t>
            </a:r>
            <a:r>
              <a:rPr lang="lt-LT" i="1" dirty="0"/>
              <a:t> </a:t>
            </a:r>
            <a:r>
              <a:rPr lang="lt-LT" dirty="0"/>
              <a:t>ir </a:t>
            </a:r>
            <a:r>
              <a:rPr lang="lt-LT" i="1" dirty="0"/>
              <a:t>Facebook</a:t>
            </a:r>
            <a:r>
              <a:rPr lang="lt-LT" dirty="0"/>
              <a:t> kampanijas, kad pasiektų platesnį tikslą ir užmegztų nuolatinį ryšį su potencialiais klientais.</a:t>
            </a:r>
            <a:endParaRPr dirty="0">
              <a:solidFill>
                <a:srgbClr val="FF0000"/>
              </a:solidFill>
            </a:endParaRPr>
          </a:p>
          <a:p>
            <a:pPr marL="685800" marR="0" lvl="1" indent="-228600" algn="l" rtl="0">
              <a:lnSpc>
                <a:spcPct val="120000"/>
              </a:lnSpc>
              <a:spcBef>
                <a:spcPts val="0"/>
              </a:spcBef>
              <a:spcAft>
                <a:spcPts val="0"/>
              </a:spcAft>
              <a:buSzPts val="2000"/>
              <a:buNone/>
            </a:pPr>
            <a:endParaRPr dirty="0"/>
          </a:p>
        </p:txBody>
      </p:sp>
      <p:sp>
        <p:nvSpPr>
          <p:cNvPr id="964" name="Google Shape;964;p89"/>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a:t>Fanatics </a:t>
            </a:r>
            <a:r>
              <a:rPr lang="en-GB" dirty="0" err="1"/>
              <a:t>atvejo</a:t>
            </a:r>
            <a:r>
              <a:rPr lang="en-GB" dirty="0"/>
              <a:t> </a:t>
            </a:r>
            <a:r>
              <a:rPr lang="en-GB" dirty="0" err="1"/>
              <a:t>analizė</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90"/>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lt-LT" dirty="0"/>
              <a:t>Skaitmeninė įmonės kultūra</a:t>
            </a:r>
            <a:endParaRPr dirty="0"/>
          </a:p>
        </p:txBody>
      </p:sp>
      <p:sp>
        <p:nvSpPr>
          <p:cNvPr id="970" name="Google Shape;970;p90"/>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04</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91"/>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lvl="0" indent="-342900">
              <a:lnSpc>
                <a:spcPct val="120000"/>
              </a:lnSpc>
              <a:spcBef>
                <a:spcPts val="0"/>
              </a:spcBef>
              <a:buClr>
                <a:schemeClr val="accent2"/>
              </a:buClr>
              <a:buChar char="•"/>
            </a:pPr>
            <a:r>
              <a:rPr lang="lt-LT" dirty="0"/>
              <a:t>Skaitmeninė transformacija, kurią šiuo metu išgyvename diegdami ir naudodami naujesnes, greitesnes ir dažniau besikeičiančias skaitmenines technologijas, reikalauja ne tik darbuotojų įgūdžių ir kompetencijų kaitos, bet ir organizacinės kultūros, kuri padėtų kurti naujus verslo modelius (</a:t>
            </a:r>
            <a:r>
              <a:rPr lang="lt-LT" dirty="0" err="1"/>
              <a:t>Cassidy</a:t>
            </a:r>
            <a:r>
              <a:rPr lang="lt-LT" dirty="0"/>
              <a:t> 2019). </a:t>
            </a:r>
            <a:endParaRPr dirty="0"/>
          </a:p>
        </p:txBody>
      </p:sp>
      <p:sp>
        <p:nvSpPr>
          <p:cNvPr id="977" name="Google Shape;977;p91"/>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Skaitmeninė įmonės kultūra</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p92"/>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lvl="0" indent="-342900">
              <a:lnSpc>
                <a:spcPct val="120000"/>
              </a:lnSpc>
              <a:spcBef>
                <a:spcPts val="0"/>
              </a:spcBef>
              <a:buClr>
                <a:schemeClr val="accent2"/>
              </a:buClr>
              <a:buChar char="•"/>
            </a:pPr>
            <a:r>
              <a:rPr lang="lt-LT" dirty="0"/>
              <a:t>Todėl organizacijų vadovai turi pripažinti, kad skaitmeninė transformacija yra esminis paradigmos pokytis, reikalaujantis įdiegti kultūrą, kuri padėtų šiam pokyčiui, perteiktų skaitmeninimo naudą ir leistų įgyvendinti svarbiausią įmonės strategiją. </a:t>
            </a:r>
            <a:endParaRPr dirty="0"/>
          </a:p>
        </p:txBody>
      </p:sp>
      <p:sp>
        <p:nvSpPr>
          <p:cNvPr id="984" name="Google Shape;984;p92"/>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Skaitmeninė įmonės kultūra</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0" name="Google Shape;990;p93"/>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lvl="0" indent="-342900">
              <a:lnSpc>
                <a:spcPct val="120000"/>
              </a:lnSpc>
              <a:spcBef>
                <a:spcPts val="0"/>
              </a:spcBef>
              <a:buClr>
                <a:schemeClr val="accent2"/>
              </a:buClr>
              <a:buChar char="•"/>
            </a:pPr>
            <a:r>
              <a:rPr lang="lt-LT" dirty="0"/>
              <a:t>Tai suteiks organizacijos vadovams galimybę nustatyti vertybes ir savybes, kuriomis vadovaujamasi, kaip turėtų būti dirbama organizacijoje, ir galiausiai paskatinti darbuotojus rinktis ir veikti taip, kad būtų įgyvendinama organizacijos strategija ir tikslai. </a:t>
            </a:r>
            <a:endParaRPr dirty="0"/>
          </a:p>
        </p:txBody>
      </p:sp>
      <p:sp>
        <p:nvSpPr>
          <p:cNvPr id="991" name="Google Shape;991;p93"/>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Skaitmeninė įmonės kultūra</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g183c36b7e0f_0_102"/>
          <p:cNvSpPr txBox="1">
            <a:spLocks noGrp="1"/>
          </p:cNvSpPr>
          <p:nvPr>
            <p:ph type="body" idx="1"/>
          </p:nvPr>
        </p:nvSpPr>
        <p:spPr>
          <a:xfrm>
            <a:off x="2428875" y="5432475"/>
            <a:ext cx="7334400" cy="2826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GB" sz="1000" dirty="0" err="1"/>
              <a:t>Šaltinis</a:t>
            </a:r>
            <a:r>
              <a:rPr lang="en-GB" sz="1000" dirty="0"/>
              <a:t>:</a:t>
            </a:r>
            <a:r>
              <a:rPr lang="en-GB" sz="1000" dirty="0">
                <a:solidFill>
                  <a:srgbClr val="FF0000"/>
                </a:solidFill>
              </a:rPr>
              <a:t> </a:t>
            </a:r>
            <a:r>
              <a:rPr lang="en-GB" sz="1000" u="sng" dirty="0">
                <a:solidFill>
                  <a:schemeClr val="hlink"/>
                </a:solidFill>
                <a:hlinkClick r:id="rId3"/>
              </a:rPr>
              <a:t>https://get.apicbase.com/digital-transformation-restaurants-culture/</a:t>
            </a:r>
            <a:r>
              <a:rPr lang="en-GB" sz="1000" dirty="0">
                <a:solidFill>
                  <a:srgbClr val="FF0000"/>
                </a:solidFill>
              </a:rPr>
              <a:t> </a:t>
            </a:r>
            <a:endParaRPr dirty="0"/>
          </a:p>
        </p:txBody>
      </p:sp>
      <p:pic>
        <p:nvPicPr>
          <p:cNvPr id="998" name="Google Shape;998;g183c36b7e0f_0_102"/>
          <p:cNvPicPr preferRelativeResize="0"/>
          <p:nvPr/>
        </p:nvPicPr>
        <p:blipFill>
          <a:blip r:embed="rId4">
            <a:alphaModFix/>
          </a:blip>
          <a:stretch>
            <a:fillRect/>
          </a:stretch>
        </p:blipFill>
        <p:spPr>
          <a:xfrm>
            <a:off x="2428875" y="534775"/>
            <a:ext cx="7334250" cy="4762500"/>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94"/>
          <p:cNvSpPr txBox="1">
            <a:spLocks noGrp="1"/>
          </p:cNvSpPr>
          <p:nvPr>
            <p:ph type="body" idx="1"/>
          </p:nvPr>
        </p:nvSpPr>
        <p:spPr>
          <a:xfrm>
            <a:off x="1001762" y="1524912"/>
            <a:ext cx="4676539" cy="38081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000"/>
              <a:buNone/>
            </a:pPr>
            <a:r>
              <a:rPr lang="lt-LT" dirty="0"/>
              <a:t>„Visada suteikite daugiau, nei tikimasi“</a:t>
            </a:r>
          </a:p>
        </p:txBody>
      </p:sp>
      <p:sp>
        <p:nvSpPr>
          <p:cNvPr id="1004" name="Google Shape;1004;p94"/>
          <p:cNvSpPr txBox="1"/>
          <p:nvPr/>
        </p:nvSpPr>
        <p:spPr>
          <a:xfrm>
            <a:off x="1759343" y="4641330"/>
            <a:ext cx="3161377" cy="50577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200"/>
              <a:buFont typeface="Arial"/>
              <a:buNone/>
            </a:pPr>
            <a:r>
              <a:rPr lang="en-GB" sz="2200" b="1" i="0">
                <a:solidFill>
                  <a:srgbClr val="000000"/>
                </a:solidFill>
                <a:latin typeface="Calibri"/>
                <a:ea typeface="Calibri"/>
                <a:cs typeface="Calibri"/>
                <a:sym typeface="Calibri"/>
              </a:rPr>
              <a:t>Larry Page</a:t>
            </a:r>
            <a:endParaRPr sz="2200" b="1" i="1" u="none" strike="noStrike" cap="none">
              <a:solidFill>
                <a:srgbClr val="000000"/>
              </a:solidFill>
              <a:latin typeface="Calibri"/>
              <a:ea typeface="Calibri"/>
              <a:cs typeface="Calibri"/>
              <a:sym typeface="Calibri"/>
            </a:endParaRPr>
          </a:p>
        </p:txBody>
      </p:sp>
      <p:pic>
        <p:nvPicPr>
          <p:cNvPr id="1005" name="Google Shape;1005;p94" descr="Smiling businesswoman with digital tablet looking out office window"/>
          <p:cNvPicPr preferRelativeResize="0">
            <a:picLocks noGrp="1"/>
          </p:cNvPicPr>
          <p:nvPr>
            <p:ph type="pic" idx="2"/>
          </p:nvPr>
        </p:nvPicPr>
        <p:blipFill rotWithShape="1">
          <a:blip r:embed="rId3">
            <a:alphaModFix/>
          </a:blip>
          <a:srcRect l="12883" r="12883"/>
          <a:stretch/>
        </p:blipFill>
        <p:spPr>
          <a:xfrm>
            <a:off x="6096000" y="986088"/>
            <a:ext cx="5239644" cy="4704418"/>
          </a:xfrm>
          <a:prstGeom prst="rect">
            <a:avLst/>
          </a:prstGeom>
          <a:solidFill>
            <a:srgbClr val="D8D8D8"/>
          </a:solidFill>
          <a:ln>
            <a:noFill/>
          </a:ln>
        </p:spPr>
      </p:pic>
      <p:sp>
        <p:nvSpPr>
          <p:cNvPr id="1006" name="Google Shape;1006;p94"/>
          <p:cNvSpPr/>
          <p:nvPr/>
        </p:nvSpPr>
        <p:spPr>
          <a:xfrm>
            <a:off x="6096000" y="990689"/>
            <a:ext cx="5239644" cy="4704418"/>
          </a:xfrm>
          <a:custGeom>
            <a:avLst/>
            <a:gdLst/>
            <a:ahLst/>
            <a:cxnLst/>
            <a:rect l="l" t="t" r="r" b="b"/>
            <a:pathLst>
              <a:path w="5239644" h="4704418" extrusionOk="0">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8627"/>
                </a:srgbClr>
              </a:gs>
              <a:gs pos="83000">
                <a:srgbClr val="AABC99">
                  <a:alpha val="47843"/>
                </a:srgbClr>
              </a:gs>
              <a:gs pos="100000">
                <a:srgbClr val="AABC99">
                  <a:alpha val="43921"/>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1007" name="Google Shape;1007;p94"/>
          <p:cNvGrpSpPr/>
          <p:nvPr/>
        </p:nvGrpSpPr>
        <p:grpSpPr>
          <a:xfrm>
            <a:off x="5107779" y="748833"/>
            <a:ext cx="1487826" cy="1083162"/>
            <a:chOff x="3400450" y="986392"/>
            <a:chExt cx="1487826" cy="1083162"/>
          </a:xfrm>
        </p:grpSpPr>
        <p:sp>
          <p:nvSpPr>
            <p:cNvPr id="1008" name="Google Shape;1008;p94"/>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1009" name="Google Shape;1009;p94"/>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1"/>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lt-LT" dirty="0"/>
              <a:t>Šiandien daugelyje išsivysčiusių ES ir ne ES šalių pripažįstama, kad gyvename skaitmeninėje visuomenėje, kurioje mūsų veiksmai dažnai atliekami skaitmeninėmis priemonėmis, o objektai, su kuriais susiduriame, dažnai formuojami skaitmeninės intervencijos būdu. </a:t>
            </a:r>
            <a:r>
              <a:rPr lang="en-GB" dirty="0"/>
              <a:t> </a:t>
            </a:r>
            <a:endParaRPr dirty="0"/>
          </a:p>
          <a:p>
            <a:pPr marL="342900" lvl="0" indent="-190500" algn="l" rtl="0">
              <a:lnSpc>
                <a:spcPct val="90000"/>
              </a:lnSpc>
              <a:spcBef>
                <a:spcPts val="1000"/>
              </a:spcBef>
              <a:spcAft>
                <a:spcPts val="0"/>
              </a:spcAft>
              <a:buClr>
                <a:schemeClr val="accent2"/>
              </a:buClr>
              <a:buSzPts val="2400"/>
              <a:buNone/>
            </a:pPr>
            <a:endParaRPr dirty="0"/>
          </a:p>
          <a:p>
            <a:pPr marL="342900" lvl="0" indent="-342900">
              <a:buClr>
                <a:schemeClr val="accent2"/>
              </a:buClr>
              <a:buChar char="•"/>
            </a:pPr>
            <a:r>
              <a:rPr lang="lt-LT" dirty="0"/>
              <a:t>Skaitmeninės technologijos pakeitė beveik visus mūsų gyvenimo aspektus, įskaitant mūsų elgesio, mąstymo ir bendravimo visuomenėje būdus.</a:t>
            </a:r>
            <a:r>
              <a:rPr lang="en-GB" dirty="0"/>
              <a:t> </a:t>
            </a:r>
            <a:endParaRPr dirty="0"/>
          </a:p>
        </p:txBody>
      </p:sp>
      <p:sp>
        <p:nvSpPr>
          <p:cNvPr id="223" name="Google Shape;223;p11"/>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Skaitmeninio raštingumo apibrėžtys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p95"/>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lvl="0" indent="-342900">
              <a:lnSpc>
                <a:spcPct val="120000"/>
              </a:lnSpc>
              <a:spcBef>
                <a:spcPts val="0"/>
              </a:spcBef>
              <a:buClr>
                <a:schemeClr val="accent2"/>
              </a:buClr>
              <a:buChar char="•"/>
            </a:pPr>
            <a:r>
              <a:rPr lang="lt-LT" b="1" dirty="0">
                <a:solidFill>
                  <a:schemeClr val="accent2"/>
                </a:solidFill>
              </a:rPr>
              <a:t>Dėmesys naujovėms</a:t>
            </a:r>
            <a:r>
              <a:rPr lang="en-GB" b="1" strike="noStrike" cap="none" dirty="0">
                <a:solidFill>
                  <a:schemeClr val="accent2"/>
                </a:solidFill>
                <a:latin typeface="Calibri"/>
                <a:ea typeface="Calibri"/>
                <a:cs typeface="Calibri"/>
                <a:sym typeface="Calibri"/>
              </a:rPr>
              <a:t>: </a:t>
            </a:r>
            <a:r>
              <a:rPr lang="lt-LT" dirty="0"/>
              <a:t>sėkmingas skaitmeninis lyderis turėtų būti orientuotas į naujoves ir nuolatinio vystymosi bei tobulėjimo galimybių nustatymą. </a:t>
            </a:r>
            <a:endParaRPr dirty="0"/>
          </a:p>
          <a:p>
            <a:pPr marL="342900" marR="0" lvl="0" indent="-190500" algn="l" rtl="0">
              <a:lnSpc>
                <a:spcPct val="120000"/>
              </a:lnSpc>
              <a:spcBef>
                <a:spcPts val="0"/>
              </a:spcBef>
              <a:spcAft>
                <a:spcPts val="0"/>
              </a:spcAft>
              <a:buClr>
                <a:schemeClr val="accent2"/>
              </a:buClr>
              <a:buSzPts val="2400"/>
              <a:buNone/>
            </a:pPr>
            <a:endParaRPr b="0" i="0" strike="noStrike" cap="none" dirty="0">
              <a:latin typeface="Calibri"/>
              <a:ea typeface="Calibri"/>
              <a:cs typeface="Calibri"/>
              <a:sym typeface="Calibri"/>
            </a:endParaRPr>
          </a:p>
          <a:p>
            <a:pPr marL="342900" lvl="0" indent="-342900">
              <a:lnSpc>
                <a:spcPct val="120000"/>
              </a:lnSpc>
              <a:spcBef>
                <a:spcPts val="0"/>
              </a:spcBef>
              <a:buClr>
                <a:schemeClr val="accent2"/>
              </a:buClr>
              <a:buChar char="•"/>
            </a:pPr>
            <a:r>
              <a:rPr lang="en-GB" b="1" dirty="0" err="1">
                <a:solidFill>
                  <a:schemeClr val="accent2"/>
                </a:solidFill>
              </a:rPr>
              <a:t>Užtikrintas</a:t>
            </a:r>
            <a:r>
              <a:rPr lang="en-GB" b="1" dirty="0">
                <a:solidFill>
                  <a:schemeClr val="accent2"/>
                </a:solidFill>
              </a:rPr>
              <a:t> </a:t>
            </a:r>
            <a:r>
              <a:rPr lang="en-GB" b="1" dirty="0" err="1">
                <a:solidFill>
                  <a:schemeClr val="accent2"/>
                </a:solidFill>
              </a:rPr>
              <a:t>finansavimas</a:t>
            </a:r>
            <a:r>
              <a:rPr lang="en-GB" b="1" dirty="0">
                <a:solidFill>
                  <a:schemeClr val="accent2"/>
                </a:solidFill>
              </a:rPr>
              <a:t>: </a:t>
            </a:r>
            <a:r>
              <a:rPr lang="lt-LT" dirty="0"/>
              <a:t>ne mažiau svarbus skaitmeniniam lyderiui būtų gebėjimas užsitikrinti finansavimą, kuris leistų kurti ir vykdyti mokymus ir susiejimo veiklą. </a:t>
            </a:r>
            <a:endParaRPr dirty="0"/>
          </a:p>
          <a:p>
            <a:pPr marL="0" marR="0" lvl="0" indent="0" algn="l" rtl="0">
              <a:lnSpc>
                <a:spcPct val="120000"/>
              </a:lnSpc>
              <a:spcBef>
                <a:spcPts val="0"/>
              </a:spcBef>
              <a:spcAft>
                <a:spcPts val="0"/>
              </a:spcAft>
              <a:buClr>
                <a:schemeClr val="accent2"/>
              </a:buClr>
              <a:buSzPts val="2400"/>
              <a:buNone/>
            </a:pPr>
            <a:endParaRPr b="0" i="0" strike="noStrike" cap="none" dirty="0">
              <a:latin typeface="Calibri"/>
              <a:ea typeface="Calibri"/>
              <a:cs typeface="Calibri"/>
              <a:sym typeface="Calibri"/>
            </a:endParaRPr>
          </a:p>
        </p:txBody>
      </p:sp>
      <p:sp>
        <p:nvSpPr>
          <p:cNvPr id="1016" name="Google Shape;1016;p95"/>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a:t>Kaip </a:t>
            </a:r>
            <a:r>
              <a:rPr lang="en-GB" dirty="0" err="1"/>
              <a:t>būti</a:t>
            </a:r>
            <a:r>
              <a:rPr lang="en-GB" dirty="0"/>
              <a:t> </a:t>
            </a:r>
            <a:r>
              <a:rPr lang="en-GB" dirty="0" err="1"/>
              <a:t>skaitmeniniu</a:t>
            </a:r>
            <a:r>
              <a:rPr lang="en-GB" dirty="0"/>
              <a:t> </a:t>
            </a:r>
            <a:r>
              <a:rPr lang="en-GB" dirty="0" err="1"/>
              <a:t>lyderiu</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96"/>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lvl="0" indent="-342900">
              <a:lnSpc>
                <a:spcPct val="120000"/>
              </a:lnSpc>
              <a:spcBef>
                <a:spcPts val="0"/>
              </a:spcBef>
              <a:buClr>
                <a:schemeClr val="accent2"/>
              </a:buClr>
              <a:buChar char="•"/>
            </a:pPr>
            <a:r>
              <a:rPr lang="en-GB" b="1" dirty="0" err="1">
                <a:solidFill>
                  <a:schemeClr val="accent2"/>
                </a:solidFill>
              </a:rPr>
              <a:t>Nustatykite</a:t>
            </a:r>
            <a:r>
              <a:rPr lang="en-GB" b="1" dirty="0">
                <a:solidFill>
                  <a:schemeClr val="accent2"/>
                </a:solidFill>
              </a:rPr>
              <a:t> </a:t>
            </a:r>
            <a:r>
              <a:rPr lang="en-GB" b="1" dirty="0" err="1">
                <a:solidFill>
                  <a:schemeClr val="accent2"/>
                </a:solidFill>
              </a:rPr>
              <a:t>aiškius</a:t>
            </a:r>
            <a:r>
              <a:rPr lang="en-GB" b="1" dirty="0">
                <a:solidFill>
                  <a:schemeClr val="accent2"/>
                </a:solidFill>
              </a:rPr>
              <a:t> </a:t>
            </a:r>
            <a:r>
              <a:rPr lang="en-GB" b="1" dirty="0" err="1">
                <a:solidFill>
                  <a:schemeClr val="accent2"/>
                </a:solidFill>
              </a:rPr>
              <a:t>tikslus</a:t>
            </a:r>
            <a:r>
              <a:rPr lang="en-GB" b="1" dirty="0">
                <a:solidFill>
                  <a:schemeClr val="accent2"/>
                </a:solidFill>
              </a:rPr>
              <a:t> </a:t>
            </a:r>
            <a:r>
              <a:rPr lang="en-GB" b="1" dirty="0" err="1">
                <a:solidFill>
                  <a:schemeClr val="accent2"/>
                </a:solidFill>
              </a:rPr>
              <a:t>ir</a:t>
            </a:r>
            <a:r>
              <a:rPr lang="en-GB" b="1" dirty="0">
                <a:solidFill>
                  <a:schemeClr val="accent2"/>
                </a:solidFill>
              </a:rPr>
              <a:t> </a:t>
            </a:r>
            <a:r>
              <a:rPr lang="en-GB" b="1" dirty="0" err="1">
                <a:solidFill>
                  <a:schemeClr val="accent2"/>
                </a:solidFill>
              </a:rPr>
              <a:t>apie</a:t>
            </a:r>
            <a:r>
              <a:rPr lang="en-GB" b="1" dirty="0">
                <a:solidFill>
                  <a:schemeClr val="accent2"/>
                </a:solidFill>
              </a:rPr>
              <a:t> </a:t>
            </a:r>
            <a:r>
              <a:rPr lang="en-GB" b="1" dirty="0" err="1">
                <a:solidFill>
                  <a:schemeClr val="accent2"/>
                </a:solidFill>
              </a:rPr>
              <a:t>juos</a:t>
            </a:r>
            <a:r>
              <a:rPr lang="en-GB" b="1" dirty="0">
                <a:solidFill>
                  <a:schemeClr val="accent2"/>
                </a:solidFill>
              </a:rPr>
              <a:t> </a:t>
            </a:r>
            <a:r>
              <a:rPr lang="en-GB" b="1" dirty="0" err="1">
                <a:solidFill>
                  <a:schemeClr val="accent2"/>
                </a:solidFill>
              </a:rPr>
              <a:t>praneškite</a:t>
            </a:r>
            <a:r>
              <a:rPr lang="en-GB" b="1" dirty="0">
                <a:solidFill>
                  <a:schemeClr val="accent2"/>
                </a:solidFill>
              </a:rPr>
              <a:t>: </a:t>
            </a:r>
            <a:r>
              <a:rPr lang="lt-LT" dirty="0"/>
              <a:t>labai svarbu, kad vadovas turėtų puikius bendravimo įgūdžius ir gebėtų bendrauti su savo komanda, nustatydamas įmonės plėtros tikslus.</a:t>
            </a:r>
            <a:endParaRPr dirty="0"/>
          </a:p>
          <a:p>
            <a:pPr marL="342900" marR="0" lvl="0" indent="-190500" algn="l" rtl="0">
              <a:lnSpc>
                <a:spcPct val="120000"/>
              </a:lnSpc>
              <a:spcBef>
                <a:spcPts val="0"/>
              </a:spcBef>
              <a:spcAft>
                <a:spcPts val="0"/>
              </a:spcAft>
              <a:buClr>
                <a:schemeClr val="accent2"/>
              </a:buClr>
              <a:buSzPts val="2400"/>
              <a:buNone/>
            </a:pPr>
            <a:endParaRPr b="0" i="0" strike="noStrike" cap="none" dirty="0">
              <a:latin typeface="Calibri"/>
              <a:ea typeface="Calibri"/>
              <a:cs typeface="Calibri"/>
              <a:sym typeface="Calibri"/>
            </a:endParaRPr>
          </a:p>
          <a:p>
            <a:pPr marL="342900" lvl="0" indent="-342900">
              <a:lnSpc>
                <a:spcPct val="120000"/>
              </a:lnSpc>
              <a:spcBef>
                <a:spcPts val="0"/>
              </a:spcBef>
              <a:buClr>
                <a:schemeClr val="accent2"/>
              </a:buClr>
              <a:buChar char="•"/>
            </a:pPr>
            <a:r>
              <a:rPr lang="en-GB" b="1" dirty="0" err="1">
                <a:solidFill>
                  <a:schemeClr val="accent2"/>
                </a:solidFill>
              </a:rPr>
              <a:t>Pažinkite</a:t>
            </a:r>
            <a:r>
              <a:rPr lang="en-GB" b="1" dirty="0">
                <a:solidFill>
                  <a:schemeClr val="accent2"/>
                </a:solidFill>
              </a:rPr>
              <a:t> </a:t>
            </a:r>
            <a:r>
              <a:rPr lang="en-GB" b="1" dirty="0" err="1">
                <a:solidFill>
                  <a:schemeClr val="accent2"/>
                </a:solidFill>
              </a:rPr>
              <a:t>savo</a:t>
            </a:r>
            <a:r>
              <a:rPr lang="en-GB" b="1" dirty="0">
                <a:solidFill>
                  <a:schemeClr val="accent2"/>
                </a:solidFill>
              </a:rPr>
              <a:t> </a:t>
            </a:r>
            <a:r>
              <a:rPr lang="en-GB" b="1" dirty="0" err="1">
                <a:solidFill>
                  <a:schemeClr val="accent2"/>
                </a:solidFill>
              </a:rPr>
              <a:t>komandą</a:t>
            </a:r>
            <a:r>
              <a:rPr lang="en-GB" b="1" dirty="0">
                <a:solidFill>
                  <a:schemeClr val="accent2"/>
                </a:solidFill>
              </a:rPr>
              <a:t>: </a:t>
            </a:r>
            <a:r>
              <a:rPr lang="lt-LT" dirty="0"/>
              <a:t>vadovas, kuris nepažįsta savo komandos narių, nesugebės veiksmingai su jais bendrauti, kad įgytų pasitikėjimą savo vadovavimo įgūdžiais ir visa įmone. </a:t>
            </a:r>
            <a:endParaRPr dirty="0"/>
          </a:p>
        </p:txBody>
      </p:sp>
      <p:sp>
        <p:nvSpPr>
          <p:cNvPr id="1023" name="Google Shape;1023;p96"/>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a:t>Kaip </a:t>
            </a:r>
            <a:r>
              <a:rPr lang="en-GB" dirty="0" err="1"/>
              <a:t>būti</a:t>
            </a:r>
            <a:r>
              <a:rPr lang="en-GB" dirty="0"/>
              <a:t> </a:t>
            </a:r>
            <a:r>
              <a:rPr lang="en-GB" dirty="0" err="1"/>
              <a:t>skaitmeniniu</a:t>
            </a:r>
            <a:r>
              <a:rPr lang="en-GB" dirty="0"/>
              <a:t> </a:t>
            </a:r>
            <a:r>
              <a:rPr lang="en-GB" dirty="0" err="1"/>
              <a:t>lyderiu</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29" name="Google Shape;1029;p97"/>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lvl="0" indent="-342900">
              <a:lnSpc>
                <a:spcPct val="120000"/>
              </a:lnSpc>
              <a:spcBef>
                <a:spcPts val="0"/>
              </a:spcBef>
              <a:buClr>
                <a:schemeClr val="accent2"/>
              </a:buClr>
              <a:buChar char="•"/>
            </a:pPr>
            <a:r>
              <a:rPr lang="en-GB" b="1" dirty="0" err="1">
                <a:solidFill>
                  <a:schemeClr val="accent2"/>
                </a:solidFill>
              </a:rPr>
              <a:t>Įvertinkite</a:t>
            </a:r>
            <a:r>
              <a:rPr lang="en-GB" b="1" dirty="0">
                <a:solidFill>
                  <a:schemeClr val="accent2"/>
                </a:solidFill>
              </a:rPr>
              <a:t> </a:t>
            </a:r>
            <a:r>
              <a:rPr lang="en-GB" b="1" dirty="0" err="1">
                <a:solidFill>
                  <a:schemeClr val="accent2"/>
                </a:solidFill>
              </a:rPr>
              <a:t>savo</a:t>
            </a:r>
            <a:r>
              <a:rPr lang="en-GB" b="1" dirty="0">
                <a:solidFill>
                  <a:schemeClr val="accent2"/>
                </a:solidFill>
              </a:rPr>
              <a:t> </a:t>
            </a:r>
            <a:r>
              <a:rPr lang="en-GB" b="1" dirty="0" err="1">
                <a:solidFill>
                  <a:schemeClr val="accent2"/>
                </a:solidFill>
              </a:rPr>
              <a:t>skaitmenines</a:t>
            </a:r>
            <a:r>
              <a:rPr lang="en-GB" b="1" dirty="0">
                <a:solidFill>
                  <a:schemeClr val="accent2"/>
                </a:solidFill>
              </a:rPr>
              <a:t> </a:t>
            </a:r>
            <a:r>
              <a:rPr lang="en-GB" b="1" dirty="0" err="1">
                <a:solidFill>
                  <a:schemeClr val="accent2"/>
                </a:solidFill>
              </a:rPr>
              <a:t>priemones</a:t>
            </a:r>
            <a:r>
              <a:rPr lang="en-GB" b="1" dirty="0">
                <a:solidFill>
                  <a:schemeClr val="accent2"/>
                </a:solidFill>
              </a:rPr>
              <a:t>: </a:t>
            </a:r>
            <a:r>
              <a:rPr lang="lt-LT" dirty="0"/>
              <a:t>labai svarbu investuoti į nuolatinį tobulėjimą, todėl vadovybė turėtų žinoti, ar dabartinės priemonės atitinka skaitmeninimo iššūkį, ar jas reikia pakeisti. </a:t>
            </a:r>
            <a:endParaRPr dirty="0"/>
          </a:p>
        </p:txBody>
      </p:sp>
      <p:sp>
        <p:nvSpPr>
          <p:cNvPr id="1030" name="Google Shape;1030;p97"/>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a:t>Kaip </a:t>
            </a:r>
            <a:r>
              <a:rPr lang="en-GB" dirty="0" err="1"/>
              <a:t>būti</a:t>
            </a:r>
            <a:r>
              <a:rPr lang="en-GB" dirty="0"/>
              <a:t> </a:t>
            </a:r>
            <a:r>
              <a:rPr lang="en-GB" dirty="0" err="1"/>
              <a:t>skaitmeniniu</a:t>
            </a:r>
            <a:r>
              <a:rPr lang="en-GB" dirty="0"/>
              <a:t> </a:t>
            </a:r>
            <a:r>
              <a:rPr lang="en-GB" dirty="0" err="1"/>
              <a:t>lyderiu</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6" name="Google Shape;1036;p98"/>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lvl="0" indent="-342900">
              <a:lnSpc>
                <a:spcPct val="120000"/>
              </a:lnSpc>
              <a:spcBef>
                <a:spcPts val="0"/>
              </a:spcBef>
              <a:buClr>
                <a:schemeClr val="accent2"/>
              </a:buClr>
              <a:buChar char="•"/>
            </a:pPr>
            <a:r>
              <a:rPr lang="en-GB" b="1" dirty="0" err="1">
                <a:solidFill>
                  <a:schemeClr val="accent2"/>
                </a:solidFill>
              </a:rPr>
              <a:t>Orientacija</a:t>
            </a:r>
            <a:r>
              <a:rPr lang="en-GB" b="1" dirty="0">
                <a:solidFill>
                  <a:schemeClr val="accent2"/>
                </a:solidFill>
              </a:rPr>
              <a:t> </a:t>
            </a:r>
            <a:r>
              <a:rPr lang="en-GB" b="1" dirty="0" err="1">
                <a:solidFill>
                  <a:schemeClr val="accent2"/>
                </a:solidFill>
              </a:rPr>
              <a:t>į</a:t>
            </a:r>
            <a:r>
              <a:rPr lang="en-GB" b="1" dirty="0">
                <a:solidFill>
                  <a:schemeClr val="accent2"/>
                </a:solidFill>
              </a:rPr>
              <a:t> </a:t>
            </a:r>
            <a:r>
              <a:rPr lang="en-GB" b="1" dirty="0" err="1">
                <a:solidFill>
                  <a:schemeClr val="accent2"/>
                </a:solidFill>
              </a:rPr>
              <a:t>klientą</a:t>
            </a:r>
            <a:r>
              <a:rPr lang="en-GB" b="1" dirty="0">
                <a:solidFill>
                  <a:schemeClr val="accent2"/>
                </a:solidFill>
              </a:rPr>
              <a:t>:</a:t>
            </a:r>
            <a:r>
              <a:rPr lang="en-GB" b="0" i="0" strike="noStrike" cap="none" dirty="0">
                <a:latin typeface="Calibri"/>
                <a:ea typeface="Calibri"/>
                <a:cs typeface="Calibri"/>
                <a:sym typeface="Calibri"/>
              </a:rPr>
              <a:t> </a:t>
            </a:r>
            <a:r>
              <a:rPr lang="lt-LT" dirty="0"/>
              <a:t>vertybių rinkinys, pagal kurį klientai yra svarbiausia jūsų veiklos ir operacijų dalis. </a:t>
            </a:r>
            <a:endParaRPr dirty="0"/>
          </a:p>
          <a:p>
            <a:pPr marL="0" marR="0" lvl="0" indent="0" algn="l" rtl="0">
              <a:lnSpc>
                <a:spcPct val="120000"/>
              </a:lnSpc>
              <a:spcBef>
                <a:spcPts val="0"/>
              </a:spcBef>
              <a:spcAft>
                <a:spcPts val="0"/>
              </a:spcAft>
              <a:buClr>
                <a:schemeClr val="accent2"/>
              </a:buClr>
              <a:buSzPts val="2400"/>
              <a:buNone/>
            </a:pPr>
            <a:endParaRPr b="0" i="0" strike="noStrike" cap="none" dirty="0">
              <a:latin typeface="Calibri"/>
              <a:ea typeface="Calibri"/>
              <a:cs typeface="Calibri"/>
              <a:sym typeface="Calibri"/>
            </a:endParaRPr>
          </a:p>
          <a:p>
            <a:pPr marL="342900" lvl="0" indent="-342900">
              <a:lnSpc>
                <a:spcPct val="120000"/>
              </a:lnSpc>
              <a:spcBef>
                <a:spcPts val="0"/>
              </a:spcBef>
              <a:buClr>
                <a:schemeClr val="accent2"/>
              </a:buClr>
              <a:buChar char="•"/>
            </a:pPr>
            <a:r>
              <a:rPr lang="en-GB" b="1" dirty="0" err="1">
                <a:solidFill>
                  <a:schemeClr val="accent2"/>
                </a:solidFill>
              </a:rPr>
              <a:t>Į</a:t>
            </a:r>
            <a:r>
              <a:rPr lang="en-GB" b="1" dirty="0">
                <a:solidFill>
                  <a:schemeClr val="accent2"/>
                </a:solidFill>
              </a:rPr>
              <a:t> </a:t>
            </a:r>
            <a:r>
              <a:rPr lang="en-GB" b="1" dirty="0" err="1">
                <a:solidFill>
                  <a:schemeClr val="accent2"/>
                </a:solidFill>
              </a:rPr>
              <a:t>duomenis</a:t>
            </a:r>
            <a:r>
              <a:rPr lang="en-GB" b="1" dirty="0">
                <a:solidFill>
                  <a:schemeClr val="accent2"/>
                </a:solidFill>
              </a:rPr>
              <a:t> </a:t>
            </a:r>
            <a:r>
              <a:rPr lang="en-GB" b="1" dirty="0" err="1">
                <a:solidFill>
                  <a:schemeClr val="accent2"/>
                </a:solidFill>
              </a:rPr>
              <a:t>orientuota</a:t>
            </a:r>
            <a:r>
              <a:rPr lang="en-GB" b="1" dirty="0">
                <a:solidFill>
                  <a:schemeClr val="accent2"/>
                </a:solidFill>
              </a:rPr>
              <a:t> </a:t>
            </a:r>
            <a:r>
              <a:rPr lang="en-GB" b="1" dirty="0" err="1">
                <a:solidFill>
                  <a:schemeClr val="accent2"/>
                </a:solidFill>
              </a:rPr>
              <a:t>veikla</a:t>
            </a:r>
            <a:r>
              <a:rPr lang="en-GB" b="1" dirty="0">
                <a:solidFill>
                  <a:schemeClr val="accent2"/>
                </a:solidFill>
              </a:rPr>
              <a:t>:</a:t>
            </a:r>
            <a:r>
              <a:rPr lang="en-GB" b="0" i="0" strike="noStrike" cap="none" dirty="0">
                <a:latin typeface="Calibri"/>
                <a:ea typeface="Calibri"/>
                <a:cs typeface="Calibri"/>
                <a:sym typeface="Calibri"/>
              </a:rPr>
              <a:t> </a:t>
            </a:r>
            <a:r>
              <a:rPr lang="lt-LT" dirty="0"/>
              <a:t>kai duomenys yra įmonės plėtros pagrindas, įmonė gali stebėti savo sėkmę ir nustatyti nuolatinio tobulėjimo galimybes. </a:t>
            </a:r>
            <a:endParaRPr dirty="0"/>
          </a:p>
        </p:txBody>
      </p:sp>
      <p:sp>
        <p:nvSpPr>
          <p:cNvPr id="1037" name="Google Shape;1037;p98"/>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Pagrindiniai skaitmeninės įmonių kultūros bruožai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3" name="Google Shape;1043;p99"/>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lvl="0" indent="-342900">
              <a:lnSpc>
                <a:spcPct val="120000"/>
              </a:lnSpc>
              <a:spcBef>
                <a:spcPts val="0"/>
              </a:spcBef>
              <a:buClr>
                <a:schemeClr val="accent2"/>
              </a:buClr>
              <a:buChar char="•"/>
            </a:pPr>
            <a:r>
              <a:rPr lang="en-GB" b="1" dirty="0" err="1">
                <a:solidFill>
                  <a:schemeClr val="accent2"/>
                </a:solidFill>
              </a:rPr>
              <a:t>Rizikuoti</a:t>
            </a:r>
            <a:r>
              <a:rPr lang="en-GB" b="1" dirty="0">
                <a:solidFill>
                  <a:schemeClr val="accent2"/>
                </a:solidFill>
              </a:rPr>
              <a:t> </a:t>
            </a:r>
            <a:r>
              <a:rPr lang="en-GB" b="1" dirty="0" err="1">
                <a:solidFill>
                  <a:schemeClr val="accent2"/>
                </a:solidFill>
              </a:rPr>
              <a:t>ir</a:t>
            </a:r>
            <a:r>
              <a:rPr lang="en-GB" b="1" dirty="0">
                <a:solidFill>
                  <a:schemeClr val="accent2"/>
                </a:solidFill>
              </a:rPr>
              <a:t> </a:t>
            </a:r>
            <a:r>
              <a:rPr lang="en-GB" b="1" dirty="0" err="1">
                <a:solidFill>
                  <a:schemeClr val="accent2"/>
                </a:solidFill>
              </a:rPr>
              <a:t>diegti</a:t>
            </a:r>
            <a:r>
              <a:rPr lang="en-GB" b="1" dirty="0">
                <a:solidFill>
                  <a:schemeClr val="accent2"/>
                </a:solidFill>
              </a:rPr>
              <a:t> </a:t>
            </a:r>
            <a:r>
              <a:rPr lang="en-GB" b="1" dirty="0" err="1">
                <a:solidFill>
                  <a:schemeClr val="accent2"/>
                </a:solidFill>
              </a:rPr>
              <a:t>naujoves</a:t>
            </a:r>
            <a:r>
              <a:rPr lang="en-GB" b="1" dirty="0">
                <a:solidFill>
                  <a:schemeClr val="accent2"/>
                </a:solidFill>
              </a:rPr>
              <a:t>: </a:t>
            </a:r>
            <a:r>
              <a:rPr lang="lt-LT" dirty="0"/>
              <a:t>rizikavimas gali lemti tam tikras nesėkmes, tačiau tai taip pat yra pirmas žingsnis link naujovių ir plėtros. Juk kiekvienas žingsnis yra mokymosi procesas!</a:t>
            </a:r>
            <a:endParaRPr dirty="0"/>
          </a:p>
          <a:p>
            <a:pPr marL="0" marR="0" lvl="0" indent="0" algn="l" rtl="0">
              <a:lnSpc>
                <a:spcPct val="120000"/>
              </a:lnSpc>
              <a:spcBef>
                <a:spcPts val="0"/>
              </a:spcBef>
              <a:spcAft>
                <a:spcPts val="0"/>
              </a:spcAft>
              <a:buClr>
                <a:schemeClr val="accent2"/>
              </a:buClr>
              <a:buSzPts val="2400"/>
              <a:buNone/>
            </a:pPr>
            <a:endParaRPr b="0" i="0" strike="noStrike" cap="none" dirty="0">
              <a:latin typeface="Calibri"/>
              <a:ea typeface="Calibri"/>
              <a:cs typeface="Calibri"/>
              <a:sym typeface="Calibri"/>
            </a:endParaRPr>
          </a:p>
          <a:p>
            <a:pPr marL="342900" lvl="0" indent="-342900">
              <a:lnSpc>
                <a:spcPct val="120000"/>
              </a:lnSpc>
              <a:spcBef>
                <a:spcPts val="0"/>
              </a:spcBef>
              <a:buClr>
                <a:schemeClr val="accent2"/>
              </a:buClr>
              <a:buChar char="•"/>
            </a:pPr>
            <a:r>
              <a:rPr lang="en-GB" b="1" dirty="0" err="1">
                <a:solidFill>
                  <a:schemeClr val="accent2"/>
                </a:solidFill>
              </a:rPr>
              <a:t>Bendradarbiavimas</a:t>
            </a:r>
            <a:r>
              <a:rPr lang="en-GB" b="1" dirty="0">
                <a:solidFill>
                  <a:schemeClr val="accent2"/>
                </a:solidFill>
              </a:rPr>
              <a:t>:</a:t>
            </a:r>
            <a:r>
              <a:rPr lang="en-GB" b="0" i="0" strike="noStrike" cap="none" dirty="0">
                <a:latin typeface="Calibri"/>
                <a:ea typeface="Calibri"/>
                <a:cs typeface="Calibri"/>
                <a:sym typeface="Calibri"/>
              </a:rPr>
              <a:t> </a:t>
            </a:r>
            <a:r>
              <a:rPr lang="lt-LT" dirty="0"/>
              <a:t>užtikrinus saugią aplinką, kurioje žmonės gali dirbti įmonėje, padidės kūrybiškumas ir produktyvumas komandoje, be to, bus kuriami tarpžinybiniai galimų problemų sprendimai. </a:t>
            </a:r>
            <a:endParaRPr dirty="0"/>
          </a:p>
          <a:p>
            <a:pPr marL="0" marR="0" lvl="0" indent="0" algn="l" rtl="0">
              <a:lnSpc>
                <a:spcPct val="120000"/>
              </a:lnSpc>
              <a:spcBef>
                <a:spcPts val="0"/>
              </a:spcBef>
              <a:spcAft>
                <a:spcPts val="0"/>
              </a:spcAft>
              <a:buClr>
                <a:schemeClr val="accent2"/>
              </a:buClr>
              <a:buSzPts val="2400"/>
              <a:buNone/>
            </a:pPr>
            <a:r>
              <a:rPr lang="en-GB" b="0" i="0" strike="noStrike" cap="none" dirty="0">
                <a:latin typeface="Calibri"/>
                <a:ea typeface="Calibri"/>
                <a:cs typeface="Calibri"/>
                <a:sym typeface="Calibri"/>
              </a:rPr>
              <a:t> </a:t>
            </a:r>
            <a:endParaRPr dirty="0"/>
          </a:p>
        </p:txBody>
      </p:sp>
      <p:sp>
        <p:nvSpPr>
          <p:cNvPr id="1044" name="Google Shape;1044;p99"/>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Pagrindiniai skaitmeninės įmonių kultūros bruožai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Google Shape;1050;p100"/>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lvl="0" indent="-342900">
              <a:lnSpc>
                <a:spcPct val="120000"/>
              </a:lnSpc>
              <a:spcBef>
                <a:spcPts val="0"/>
              </a:spcBef>
              <a:buClr>
                <a:schemeClr val="accent2"/>
              </a:buClr>
              <a:buChar char="•"/>
            </a:pPr>
            <a:r>
              <a:rPr lang="en-GB" b="1" i="0" strike="noStrike" cap="none" dirty="0" err="1">
                <a:solidFill>
                  <a:schemeClr val="accent2"/>
                </a:solidFill>
                <a:latin typeface="Calibri"/>
                <a:ea typeface="Calibri"/>
                <a:cs typeface="Calibri"/>
                <a:sym typeface="Calibri"/>
              </a:rPr>
              <a:t>Judrumas</a:t>
            </a:r>
            <a:r>
              <a:rPr lang="en-GB" b="1" i="0" strike="noStrike" cap="none" dirty="0">
                <a:solidFill>
                  <a:schemeClr val="accent2"/>
                </a:solidFill>
                <a:latin typeface="Calibri"/>
                <a:ea typeface="Calibri"/>
                <a:cs typeface="Calibri"/>
                <a:sym typeface="Calibri"/>
              </a:rPr>
              <a:t>:</a:t>
            </a:r>
            <a:r>
              <a:rPr lang="en-GB" b="0" i="0" strike="noStrike" cap="none" dirty="0">
                <a:latin typeface="Calibri"/>
                <a:ea typeface="Calibri"/>
                <a:cs typeface="Calibri"/>
                <a:sym typeface="Calibri"/>
              </a:rPr>
              <a:t> </a:t>
            </a:r>
            <a:r>
              <a:rPr lang="lt-LT" dirty="0"/>
              <a:t>visi darbuotojai galės lengviau prisitaikyti ir būti atsakingesni, priimti nesėkmes kaip bendro proceso dalį ir mokymosi patirtį, o kartu siekti nuolatinio tobulėjimo</a:t>
            </a:r>
            <a:r>
              <a:rPr lang="en-GB" b="0" i="0" strike="noStrike" cap="none" dirty="0">
                <a:latin typeface="Calibri"/>
                <a:ea typeface="Calibri"/>
                <a:cs typeface="Calibri"/>
                <a:sym typeface="Calibri"/>
              </a:rPr>
              <a:t>. </a:t>
            </a:r>
            <a:endParaRPr dirty="0"/>
          </a:p>
          <a:p>
            <a:pPr marL="0" marR="0" lvl="0" indent="0" algn="l" rtl="0">
              <a:lnSpc>
                <a:spcPct val="120000"/>
              </a:lnSpc>
              <a:spcBef>
                <a:spcPts val="0"/>
              </a:spcBef>
              <a:spcAft>
                <a:spcPts val="0"/>
              </a:spcAft>
              <a:buClr>
                <a:schemeClr val="accent2"/>
              </a:buClr>
              <a:buSzPts val="2400"/>
              <a:buNone/>
            </a:pPr>
            <a:endParaRPr b="0" i="0" strike="noStrike" cap="none" dirty="0">
              <a:latin typeface="Calibri"/>
              <a:ea typeface="Calibri"/>
              <a:cs typeface="Calibri"/>
              <a:sym typeface="Calibri"/>
            </a:endParaRPr>
          </a:p>
          <a:p>
            <a:pPr marL="342900" lvl="0" indent="-342900">
              <a:lnSpc>
                <a:spcPct val="120000"/>
              </a:lnSpc>
              <a:spcBef>
                <a:spcPts val="0"/>
              </a:spcBef>
              <a:buClr>
                <a:schemeClr val="accent2"/>
              </a:buClr>
              <a:buChar char="•"/>
            </a:pPr>
            <a:r>
              <a:rPr lang="en-GB" b="1" dirty="0" err="1">
                <a:solidFill>
                  <a:schemeClr val="accent2"/>
                </a:solidFill>
              </a:rPr>
              <a:t>Skaidrumas</a:t>
            </a:r>
            <a:r>
              <a:rPr lang="en-GB" b="1" dirty="0">
                <a:solidFill>
                  <a:schemeClr val="accent2"/>
                </a:solidFill>
              </a:rPr>
              <a:t>: </a:t>
            </a:r>
            <a:r>
              <a:rPr lang="lt-LT" dirty="0"/>
              <a:t>skaidrumas didina pasitikėjimą ir klientų bei darbuotojų įsitraukimą į įmonės veiklą, o tai lemia geresnius rezultatus ir didesnį pelną</a:t>
            </a:r>
            <a:r>
              <a:rPr lang="en-GB" b="0" i="0" strike="noStrike" cap="none" dirty="0">
                <a:latin typeface="Calibri"/>
                <a:ea typeface="Calibri"/>
                <a:cs typeface="Calibri"/>
                <a:sym typeface="Calibri"/>
              </a:rPr>
              <a:t>. </a:t>
            </a:r>
            <a:endParaRPr dirty="0"/>
          </a:p>
        </p:txBody>
      </p:sp>
      <p:sp>
        <p:nvSpPr>
          <p:cNvPr id="1051" name="Google Shape;1051;p100"/>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Pagrindiniai skaitmeninės įmonių kultūros bruožai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Google Shape;1057;p101"/>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lvl="0" indent="-342900">
              <a:lnSpc>
                <a:spcPct val="120000"/>
              </a:lnSpc>
              <a:spcBef>
                <a:spcPts val="0"/>
              </a:spcBef>
              <a:buClr>
                <a:schemeClr val="accent2"/>
              </a:buClr>
              <a:buChar char="•"/>
            </a:pPr>
            <a:r>
              <a:rPr lang="en-GB" b="1" dirty="0" err="1">
                <a:solidFill>
                  <a:schemeClr val="accent2"/>
                </a:solidFill>
              </a:rPr>
              <a:t>Mokymasis</a:t>
            </a:r>
            <a:r>
              <a:rPr lang="en-GB" b="1" dirty="0">
                <a:solidFill>
                  <a:schemeClr val="accent2"/>
                </a:solidFill>
              </a:rPr>
              <a:t> </a:t>
            </a:r>
            <a:r>
              <a:rPr lang="en-GB" b="1" dirty="0" err="1">
                <a:solidFill>
                  <a:schemeClr val="accent2"/>
                </a:solidFill>
              </a:rPr>
              <a:t>visą</a:t>
            </a:r>
            <a:r>
              <a:rPr lang="en-GB" b="1" dirty="0">
                <a:solidFill>
                  <a:schemeClr val="accent2"/>
                </a:solidFill>
              </a:rPr>
              <a:t> </a:t>
            </a:r>
            <a:r>
              <a:rPr lang="en-GB" b="1" dirty="0" err="1">
                <a:solidFill>
                  <a:schemeClr val="accent2"/>
                </a:solidFill>
              </a:rPr>
              <a:t>gyvenimą</a:t>
            </a:r>
            <a:r>
              <a:rPr lang="en-GB" b="1" dirty="0">
                <a:solidFill>
                  <a:schemeClr val="accent2"/>
                </a:solidFill>
              </a:rPr>
              <a:t>:</a:t>
            </a:r>
            <a:r>
              <a:rPr lang="en-GB" b="0" i="0" strike="noStrike" cap="none" dirty="0">
                <a:latin typeface="Calibri"/>
                <a:ea typeface="Calibri"/>
                <a:cs typeface="Calibri"/>
                <a:sym typeface="Calibri"/>
              </a:rPr>
              <a:t> </a:t>
            </a:r>
            <a:r>
              <a:rPr lang="lt-LT" dirty="0"/>
              <a:t>technologinė ir skaitmeninė raida vyksta nuolat, todėl skaitmeninės transformacijos procesas yra nuolatinė veikla. Todėl skaitmeninei įmonės kultūrai palaikyti reikia laiko ir mokymosi visą gyvenimą.</a:t>
            </a:r>
            <a:endParaRPr dirty="0"/>
          </a:p>
        </p:txBody>
      </p:sp>
      <p:sp>
        <p:nvSpPr>
          <p:cNvPr id="1058" name="Google Shape;1058;p101"/>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Pagrindiniai skaitmeninės įmonių kultūros bruožai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sp>
        <p:nvSpPr>
          <p:cNvPr id="1064" name="Google Shape;1064;p102"/>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lvl="0" indent="-342900">
              <a:lnSpc>
                <a:spcPct val="120000"/>
              </a:lnSpc>
              <a:spcBef>
                <a:spcPts val="0"/>
              </a:spcBef>
              <a:buClr>
                <a:schemeClr val="accent2"/>
              </a:buClr>
              <a:buChar char="•"/>
            </a:pPr>
            <a:r>
              <a:rPr lang="lt-LT" b="1" dirty="0">
                <a:solidFill>
                  <a:schemeClr val="accent2"/>
                </a:solidFill>
              </a:rPr>
              <a:t>Skaitmeninės įmonės kultūros sąvokos supratimas</a:t>
            </a:r>
            <a:r>
              <a:rPr lang="en-GB" b="1" i="0" strike="noStrike" cap="none" dirty="0">
                <a:solidFill>
                  <a:schemeClr val="accent2"/>
                </a:solidFill>
                <a:latin typeface="Calibri"/>
                <a:ea typeface="Calibri"/>
                <a:cs typeface="Calibri"/>
                <a:sym typeface="Calibri"/>
              </a:rPr>
              <a:t>: </a:t>
            </a:r>
            <a:r>
              <a:rPr lang="lt-LT" dirty="0"/>
              <a:t>būtina žinoti skaitmeninės transformacijos etapus ir jų reikšmę įmonės kultūrai.</a:t>
            </a:r>
            <a:r>
              <a:rPr lang="en-GB" b="0" i="0" strike="noStrike" cap="none" dirty="0">
                <a:latin typeface="Calibri"/>
                <a:ea typeface="Calibri"/>
                <a:cs typeface="Calibri"/>
                <a:sym typeface="Calibri"/>
              </a:rPr>
              <a:t> </a:t>
            </a:r>
            <a:endParaRPr dirty="0"/>
          </a:p>
          <a:p>
            <a:pPr marL="342900" marR="0" lvl="0" indent="-190500" algn="l" rtl="0">
              <a:lnSpc>
                <a:spcPct val="120000"/>
              </a:lnSpc>
              <a:spcBef>
                <a:spcPts val="0"/>
              </a:spcBef>
              <a:spcAft>
                <a:spcPts val="0"/>
              </a:spcAft>
              <a:buClr>
                <a:schemeClr val="accent2"/>
              </a:buClr>
              <a:buSzPts val="2400"/>
              <a:buNone/>
            </a:pPr>
            <a:endParaRPr dirty="0">
              <a:latin typeface="Calibri"/>
              <a:ea typeface="Calibri"/>
              <a:cs typeface="Calibri"/>
              <a:sym typeface="Calibri"/>
            </a:endParaRPr>
          </a:p>
          <a:p>
            <a:pPr marL="342900" lvl="0" indent="-342900">
              <a:lnSpc>
                <a:spcPct val="120000"/>
              </a:lnSpc>
              <a:spcBef>
                <a:spcPts val="0"/>
              </a:spcBef>
              <a:buClr>
                <a:schemeClr val="accent2"/>
              </a:buClr>
              <a:buFont typeface="Arial"/>
              <a:buChar char="•"/>
            </a:pPr>
            <a:r>
              <a:rPr lang="lt-LT" dirty="0"/>
              <a:t>Todėl įmonės neturėtų nuvertinti planavimo ir aiškių tikslų nustatymo proceso prieš pradėdamos perėjimą prie skaitmeninės įmonės kultūros.</a:t>
            </a:r>
            <a:endParaRPr b="0" i="0" strike="noStrike" cap="none" dirty="0">
              <a:latin typeface="Calibri"/>
              <a:ea typeface="Calibri"/>
              <a:cs typeface="Calibri"/>
              <a:sym typeface="Calibri"/>
            </a:endParaRPr>
          </a:p>
        </p:txBody>
      </p:sp>
      <p:sp>
        <p:nvSpPr>
          <p:cNvPr id="1065" name="Google Shape;1065;p102"/>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Pagrindiniai skaitmeninės įmonių kultūros pritaikymo iššūkiai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103"/>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lvl="0" indent="-342900">
              <a:lnSpc>
                <a:spcPct val="120000"/>
              </a:lnSpc>
              <a:spcBef>
                <a:spcPts val="0"/>
              </a:spcBef>
              <a:buClr>
                <a:schemeClr val="accent2"/>
              </a:buClr>
              <a:buChar char="•"/>
            </a:pPr>
            <a:r>
              <a:rPr lang="lt-LT" b="1" dirty="0">
                <a:solidFill>
                  <a:schemeClr val="accent2"/>
                </a:solidFill>
              </a:rPr>
              <a:t>Sumažinti vadovybės ir darbuotojų atotrūkį</a:t>
            </a:r>
            <a:r>
              <a:rPr lang="en-GB" b="1" i="0" strike="noStrike" cap="none" dirty="0">
                <a:solidFill>
                  <a:schemeClr val="accent2"/>
                </a:solidFill>
                <a:latin typeface="Calibri"/>
                <a:ea typeface="Calibri"/>
                <a:cs typeface="Calibri"/>
                <a:sym typeface="Calibri"/>
              </a:rPr>
              <a:t>: </a:t>
            </a:r>
            <a:r>
              <a:rPr lang="lt-LT" dirty="0"/>
              <a:t>tiriant skaitmeninės įmonių kultūros kūrimo procesą pastebėta, kad vienas iš pagrindinių iššūkių yra vadovybės ir darbuotojų atotrūkis</a:t>
            </a:r>
            <a:r>
              <a:rPr lang="en-GB" b="0" i="0" strike="noStrike" cap="none" dirty="0">
                <a:latin typeface="Calibri"/>
                <a:ea typeface="Calibri"/>
                <a:cs typeface="Calibri"/>
                <a:sym typeface="Calibri"/>
              </a:rPr>
              <a:t>. </a:t>
            </a:r>
            <a:endParaRPr dirty="0"/>
          </a:p>
          <a:p>
            <a:pPr marL="342900" marR="0" lvl="0" indent="-190500" algn="l" rtl="0">
              <a:lnSpc>
                <a:spcPct val="120000"/>
              </a:lnSpc>
              <a:spcBef>
                <a:spcPts val="0"/>
              </a:spcBef>
              <a:spcAft>
                <a:spcPts val="0"/>
              </a:spcAft>
              <a:buClr>
                <a:schemeClr val="accent2"/>
              </a:buClr>
              <a:buSzPts val="2400"/>
              <a:buNone/>
            </a:pPr>
            <a:endParaRPr dirty="0">
              <a:latin typeface="Calibri"/>
              <a:ea typeface="Calibri"/>
              <a:cs typeface="Calibri"/>
              <a:sym typeface="Calibri"/>
            </a:endParaRPr>
          </a:p>
          <a:p>
            <a:pPr marL="342900" lvl="0" indent="-342900">
              <a:lnSpc>
                <a:spcPct val="120000"/>
              </a:lnSpc>
              <a:spcBef>
                <a:spcPts val="0"/>
              </a:spcBef>
              <a:buClr>
                <a:schemeClr val="accent2"/>
              </a:buClr>
              <a:buFont typeface="Arial"/>
              <a:buChar char="•"/>
            </a:pPr>
            <a:r>
              <a:rPr lang="lt-LT" dirty="0"/>
              <a:t>Vadovybė (arba jos trūkumas) atlieka svarbų vaidmenį įmonės korporatyvinei kultūrai, todėl būtina užtikrinti vadovų ir darbuotojų tarpusavio supratimą ir bendrų tikslų siekimą</a:t>
            </a:r>
            <a:r>
              <a:rPr lang="en-GB" b="0" i="0" strike="noStrike" cap="none" dirty="0">
                <a:latin typeface="Calibri"/>
                <a:ea typeface="Calibri"/>
                <a:cs typeface="Calibri"/>
                <a:sym typeface="Calibri"/>
              </a:rPr>
              <a:t>.</a:t>
            </a:r>
            <a:endParaRPr dirty="0"/>
          </a:p>
        </p:txBody>
      </p:sp>
      <p:sp>
        <p:nvSpPr>
          <p:cNvPr id="1072" name="Google Shape;1072;p103"/>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Pagrindiniai skaitmeninės įmonių kultūros pritaikymo iššūkiai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g183c36b7e0f_0_90"/>
          <p:cNvSpPr txBox="1">
            <a:spLocks noGrp="1"/>
          </p:cNvSpPr>
          <p:nvPr>
            <p:ph type="body" idx="1"/>
          </p:nvPr>
        </p:nvSpPr>
        <p:spPr>
          <a:xfrm>
            <a:off x="547950" y="1554800"/>
            <a:ext cx="11330400" cy="4950000"/>
          </a:xfrm>
          <a:prstGeom prst="rect">
            <a:avLst/>
          </a:prstGeom>
          <a:noFill/>
          <a:ln>
            <a:noFill/>
          </a:ln>
        </p:spPr>
        <p:txBody>
          <a:bodyPr spcFirstLastPara="1" wrap="square" lIns="91425" tIns="45700" rIns="91425" bIns="45700" anchor="t" anchorCtr="0">
            <a:noAutofit/>
          </a:bodyPr>
          <a:lstStyle/>
          <a:p>
            <a:pPr marL="0" lvl="0" indent="0">
              <a:lnSpc>
                <a:spcPct val="120000"/>
              </a:lnSpc>
              <a:spcBef>
                <a:spcPts val="0"/>
              </a:spcBef>
            </a:pPr>
            <a:r>
              <a:rPr lang="lt-LT" dirty="0">
                <a:solidFill>
                  <a:srgbClr val="FF0000"/>
                </a:solidFill>
              </a:rPr>
              <a:t>Žmonių pasipriešinimas pokyčiams yra natūralus, todėl natūralu, kad bandant sukurti skaitmeninę kultūrą susiduriama su kliūtimis. Dažniausiai pasitaikančios šio proceso kliūtys yra šios</a:t>
            </a:r>
            <a:r>
              <a:rPr lang="en-GB" dirty="0">
                <a:solidFill>
                  <a:srgbClr val="FF0000"/>
                </a:solidFill>
              </a:rPr>
              <a:t>: </a:t>
            </a:r>
            <a:endParaRPr dirty="0">
              <a:solidFill>
                <a:srgbClr val="FF0000"/>
              </a:solidFill>
            </a:endParaRPr>
          </a:p>
          <a:p>
            <a:pPr marL="914400" lvl="0" indent="-381000">
              <a:lnSpc>
                <a:spcPct val="120000"/>
              </a:lnSpc>
              <a:spcBef>
                <a:spcPts val="0"/>
              </a:spcBef>
              <a:buClr>
                <a:srgbClr val="FF0000"/>
              </a:buClr>
              <a:buAutoNum type="arabicPeriod"/>
            </a:pPr>
            <a:r>
              <a:rPr lang="lt-LT" dirty="0">
                <a:solidFill>
                  <a:srgbClr val="FF0000"/>
                </a:solidFill>
              </a:rPr>
              <a:t>Vadovybė nepripažįsta skaitmeninės kultūros svarbos planuojant skaitmeninę transformaciją. </a:t>
            </a:r>
          </a:p>
          <a:p>
            <a:pPr marL="914400" lvl="0" indent="-381000">
              <a:lnSpc>
                <a:spcPct val="120000"/>
              </a:lnSpc>
              <a:spcBef>
                <a:spcPts val="0"/>
              </a:spcBef>
              <a:buClr>
                <a:srgbClr val="FF0000"/>
              </a:buClr>
              <a:buAutoNum type="arabicPeriod"/>
            </a:pPr>
            <a:r>
              <a:rPr lang="lt-LT" dirty="0">
                <a:solidFill>
                  <a:srgbClr val="FF0000"/>
                </a:solidFill>
              </a:rPr>
              <a:t>Įmonės kultūra yra integruota į kasdienį darbą, todėl sunku įgyvendinti jos pokyčius. </a:t>
            </a:r>
          </a:p>
          <a:p>
            <a:pPr marL="914400" lvl="0" indent="-381000">
              <a:lnSpc>
                <a:spcPct val="120000"/>
              </a:lnSpc>
              <a:spcBef>
                <a:spcPts val="0"/>
              </a:spcBef>
              <a:buClr>
                <a:srgbClr val="FF0000"/>
              </a:buClr>
              <a:buAutoNum type="arabicPeriod"/>
            </a:pPr>
            <a:r>
              <a:rPr lang="lt-LT" dirty="0">
                <a:solidFill>
                  <a:srgbClr val="FF0000"/>
                </a:solidFill>
              </a:rPr>
              <a:t>Visi tampa vis labiau </a:t>
            </a:r>
            <a:r>
              <a:rPr lang="lt-LT" dirty="0" err="1">
                <a:solidFill>
                  <a:srgbClr val="FF0000"/>
                </a:solidFill>
              </a:rPr>
              <a:t>skaitmeniškai</a:t>
            </a:r>
            <a:r>
              <a:rPr lang="lt-LT" dirty="0">
                <a:solidFill>
                  <a:srgbClr val="FF0000"/>
                </a:solidFill>
              </a:rPr>
              <a:t> raštingi, todėl lengva nustatyti, kada vadovybė neturi tinkamų skaitmeninių įgūdžių. </a:t>
            </a:r>
          </a:p>
          <a:p>
            <a:pPr marL="914400" lvl="0" indent="-381000">
              <a:lnSpc>
                <a:spcPct val="120000"/>
              </a:lnSpc>
              <a:spcBef>
                <a:spcPts val="0"/>
              </a:spcBef>
              <a:buClr>
                <a:srgbClr val="FF0000"/>
              </a:buClr>
              <a:buAutoNum type="arabicPeriod"/>
            </a:pPr>
            <a:r>
              <a:rPr lang="lt-LT" dirty="0">
                <a:solidFill>
                  <a:srgbClr val="FF0000"/>
                </a:solidFill>
              </a:rPr>
              <a:t>Darbuotojų įgalinimas inicijuojant pokyčius yra labai svarbi skaitmeninės kultūros kūrimo dalis. </a:t>
            </a:r>
          </a:p>
        </p:txBody>
      </p:sp>
      <p:sp>
        <p:nvSpPr>
          <p:cNvPr id="1079" name="Google Shape;1079;g183c36b7e0f_0_90"/>
          <p:cNvSpPr txBox="1">
            <a:spLocks noGrp="1"/>
          </p:cNvSpPr>
          <p:nvPr>
            <p:ph type="body" idx="2"/>
          </p:nvPr>
        </p:nvSpPr>
        <p:spPr>
          <a:xfrm>
            <a:off x="582305" y="695103"/>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solidFill>
                  <a:srgbClr val="FF0000"/>
                </a:solidFill>
              </a:rPr>
              <a:t>Bandote sukurti skaitmeninę įmonės kultūrą?</a:t>
            </a:r>
            <a:endParaRP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2"/>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lt-LT" dirty="0"/>
              <a:t>Todėl kuo geriau mokame efektyviai ir tinkamai naudotis skaitmeninėmis technologijomis, tuo daugiau privilegijų įgyjame visuomenėje, kurioje „skaitmeninis raštingumas“ yra sėkmingos profesinės karjeros, ryšių užmezgimo ir net patogaus, pasiturinčio gyvenimo sąlyga. </a:t>
            </a:r>
            <a:endParaRPr dirty="0"/>
          </a:p>
        </p:txBody>
      </p:sp>
      <p:sp>
        <p:nvSpPr>
          <p:cNvPr id="229" name="Google Shape;229;p12"/>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Skaitmeninio raštingumo apibrėžtys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5" name="Google Shape;1085;g183c36b7e0f_0_96"/>
          <p:cNvSpPr txBox="1">
            <a:spLocks noGrp="1"/>
          </p:cNvSpPr>
          <p:nvPr>
            <p:ph type="body" idx="1"/>
          </p:nvPr>
        </p:nvSpPr>
        <p:spPr>
          <a:xfrm>
            <a:off x="430800" y="1908000"/>
            <a:ext cx="11330400" cy="4950000"/>
          </a:xfrm>
          <a:prstGeom prst="rect">
            <a:avLst/>
          </a:prstGeom>
          <a:noFill/>
          <a:ln>
            <a:noFill/>
          </a:ln>
        </p:spPr>
        <p:txBody>
          <a:bodyPr spcFirstLastPara="1" wrap="square" lIns="91425" tIns="45700" rIns="91425" bIns="45700" anchor="t" anchorCtr="0">
            <a:noAutofit/>
          </a:bodyPr>
          <a:lstStyle/>
          <a:p>
            <a:pPr lvl="0" indent="-381000">
              <a:lnSpc>
                <a:spcPct val="120000"/>
              </a:lnSpc>
              <a:spcBef>
                <a:spcPts val="0"/>
              </a:spcBef>
              <a:buClrTx/>
              <a:buAutoNum type="arabicPeriod"/>
            </a:pPr>
            <a:r>
              <a:rPr lang="lt-LT" b="1" dirty="0">
                <a:solidFill>
                  <a:schemeClr val="accent4">
                    <a:lumMod val="50000"/>
                  </a:schemeClr>
                </a:solidFill>
              </a:rPr>
              <a:t>Dėmesys žmonėms</a:t>
            </a:r>
            <a:r>
              <a:rPr lang="en-GB" b="1" dirty="0">
                <a:solidFill>
                  <a:schemeClr val="accent4">
                    <a:lumMod val="50000"/>
                  </a:schemeClr>
                </a:solidFill>
              </a:rPr>
              <a:t>:</a:t>
            </a:r>
            <a:r>
              <a:rPr lang="en-GB" dirty="0"/>
              <a:t> </a:t>
            </a:r>
            <a:r>
              <a:rPr lang="lt-LT" dirty="0"/>
              <a:t>labai svarbu suteikti pagalbą darbuotojams, kad jie galėtų įsitraukti į pokyčius</a:t>
            </a:r>
            <a:r>
              <a:rPr lang="en-GB" dirty="0"/>
              <a:t>.  </a:t>
            </a:r>
            <a:endParaRPr dirty="0"/>
          </a:p>
          <a:p>
            <a:pPr lvl="0" indent="-381000">
              <a:lnSpc>
                <a:spcPct val="120000"/>
              </a:lnSpc>
              <a:spcBef>
                <a:spcPts val="0"/>
              </a:spcBef>
              <a:buClrTx/>
              <a:buAutoNum type="arabicPeriod"/>
            </a:pPr>
            <a:r>
              <a:rPr lang="lt-LT" b="1" dirty="0">
                <a:solidFill>
                  <a:schemeClr val="accent4">
                    <a:lumMod val="50000"/>
                  </a:schemeClr>
                </a:solidFill>
              </a:rPr>
              <a:t>Pradėkite nuo viršaus</a:t>
            </a:r>
            <a:r>
              <a:rPr lang="en-GB" b="1" dirty="0">
                <a:solidFill>
                  <a:schemeClr val="accent4">
                    <a:lumMod val="50000"/>
                  </a:schemeClr>
                </a:solidFill>
              </a:rPr>
              <a:t>:</a:t>
            </a:r>
            <a:r>
              <a:rPr lang="en-GB" dirty="0">
                <a:solidFill>
                  <a:schemeClr val="accent4">
                    <a:lumMod val="50000"/>
                  </a:schemeClr>
                </a:solidFill>
              </a:rPr>
              <a:t> </a:t>
            </a:r>
            <a:r>
              <a:rPr lang="lt-LT" dirty="0"/>
              <a:t>kai kalbama apie skaitmeninės kultūros kūrimą, svarbiausia yra vyresnioji vadovybė</a:t>
            </a:r>
            <a:r>
              <a:rPr lang="en-GB" dirty="0"/>
              <a:t>. </a:t>
            </a:r>
            <a:endParaRPr dirty="0"/>
          </a:p>
          <a:p>
            <a:pPr lvl="0" indent="-381000">
              <a:lnSpc>
                <a:spcPct val="120000"/>
              </a:lnSpc>
              <a:spcBef>
                <a:spcPts val="0"/>
              </a:spcBef>
              <a:buClrTx/>
              <a:buAutoNum type="arabicPeriod"/>
            </a:pPr>
            <a:r>
              <a:rPr lang="en-GB" b="1" dirty="0" err="1">
                <a:solidFill>
                  <a:schemeClr val="accent4">
                    <a:lumMod val="50000"/>
                  </a:schemeClr>
                </a:solidFill>
              </a:rPr>
              <a:t>Pasinaudokite</a:t>
            </a:r>
            <a:r>
              <a:rPr lang="en-GB" b="1" dirty="0">
                <a:solidFill>
                  <a:schemeClr val="accent4">
                    <a:lumMod val="50000"/>
                  </a:schemeClr>
                </a:solidFill>
              </a:rPr>
              <a:t> </a:t>
            </a:r>
            <a:r>
              <a:rPr lang="en-GB" b="1" dirty="0" err="1">
                <a:solidFill>
                  <a:schemeClr val="accent4">
                    <a:lumMod val="50000"/>
                  </a:schemeClr>
                </a:solidFill>
              </a:rPr>
              <a:t>technologijomis</a:t>
            </a:r>
            <a:r>
              <a:rPr lang="en-GB" b="1" dirty="0">
                <a:solidFill>
                  <a:schemeClr val="accent4">
                    <a:lumMod val="50000"/>
                  </a:schemeClr>
                </a:solidFill>
              </a:rPr>
              <a:t>: </a:t>
            </a:r>
            <a:r>
              <a:rPr lang="en-GB" dirty="0">
                <a:solidFill>
                  <a:schemeClr val="accent4">
                    <a:lumMod val="50000"/>
                  </a:schemeClr>
                </a:solidFill>
              </a:rPr>
              <a:t> </a:t>
            </a:r>
            <a:r>
              <a:rPr lang="lt-LT" dirty="0"/>
              <a:t>veiksminga skaitmeninė transformacija gali padėti valdyti įvairius duomenis, integruoti naujas priemones ir sudaryti sąlygas keistis informacija realiuoju laiku</a:t>
            </a:r>
            <a:r>
              <a:rPr lang="en-GB" dirty="0"/>
              <a:t>. </a:t>
            </a:r>
            <a:endParaRPr dirty="0"/>
          </a:p>
          <a:p>
            <a:pPr lvl="0" indent="-381000">
              <a:lnSpc>
                <a:spcPct val="120000"/>
              </a:lnSpc>
              <a:spcBef>
                <a:spcPts val="0"/>
              </a:spcBef>
              <a:buClrTx/>
              <a:buAutoNum type="arabicPeriod"/>
            </a:pPr>
            <a:r>
              <a:rPr lang="en-GB" b="1" dirty="0" err="1">
                <a:solidFill>
                  <a:schemeClr val="accent4">
                    <a:lumMod val="50000"/>
                  </a:schemeClr>
                </a:solidFill>
              </a:rPr>
              <a:t>Skleiskite</a:t>
            </a:r>
            <a:r>
              <a:rPr lang="en-GB" b="1" dirty="0">
                <a:solidFill>
                  <a:schemeClr val="accent4">
                    <a:lumMod val="50000"/>
                  </a:schemeClr>
                </a:solidFill>
              </a:rPr>
              <a:t> </a:t>
            </a:r>
            <a:r>
              <a:rPr lang="en-GB" b="1" dirty="0" err="1">
                <a:solidFill>
                  <a:schemeClr val="accent4">
                    <a:lumMod val="50000"/>
                  </a:schemeClr>
                </a:solidFill>
              </a:rPr>
              <a:t>bendrą</a:t>
            </a:r>
            <a:r>
              <a:rPr lang="en-GB" b="1" dirty="0">
                <a:solidFill>
                  <a:schemeClr val="accent4">
                    <a:lumMod val="50000"/>
                  </a:schemeClr>
                </a:solidFill>
              </a:rPr>
              <a:t> </a:t>
            </a:r>
            <a:r>
              <a:rPr lang="en-GB" b="1" dirty="0" err="1">
                <a:solidFill>
                  <a:schemeClr val="accent4">
                    <a:lumMod val="50000"/>
                  </a:schemeClr>
                </a:solidFill>
              </a:rPr>
              <a:t>viziją</a:t>
            </a:r>
            <a:r>
              <a:rPr lang="en-GB" b="1" dirty="0">
                <a:solidFill>
                  <a:schemeClr val="accent4">
                    <a:lumMod val="50000"/>
                  </a:schemeClr>
                </a:solidFill>
              </a:rPr>
              <a:t>:</a:t>
            </a:r>
            <a:r>
              <a:rPr lang="en-GB" dirty="0">
                <a:solidFill>
                  <a:schemeClr val="accent4">
                    <a:lumMod val="50000"/>
                  </a:schemeClr>
                </a:solidFill>
              </a:rPr>
              <a:t> </a:t>
            </a:r>
            <a:r>
              <a:rPr lang="lt-LT" dirty="0"/>
              <a:t>įtraukite darbuotojus į vykdomus pokyčius ir užtikrinkite, kad jie jaustųsi įgalinti per visą pokyčių etapą</a:t>
            </a:r>
            <a:r>
              <a:rPr lang="en-GB" dirty="0"/>
              <a:t>. </a:t>
            </a:r>
            <a:endParaRPr dirty="0"/>
          </a:p>
        </p:txBody>
      </p:sp>
      <p:sp>
        <p:nvSpPr>
          <p:cNvPr id="1086" name="Google Shape;1086;g183c36b7e0f_0_96"/>
          <p:cNvSpPr txBox="1">
            <a:spLocks noGrp="1"/>
          </p:cNvSpPr>
          <p:nvPr>
            <p:ph type="body" idx="2"/>
          </p:nvPr>
        </p:nvSpPr>
        <p:spPr>
          <a:xfrm>
            <a:off x="482555" y="653503"/>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Patarimai</a:t>
            </a:r>
            <a:r>
              <a:rPr lang="en-GB" dirty="0"/>
              <a:t>, </a:t>
            </a:r>
            <a:r>
              <a:rPr lang="en-GB" dirty="0" err="1"/>
              <a:t>kaip</a:t>
            </a:r>
            <a:r>
              <a:rPr lang="en-GB" dirty="0"/>
              <a:t> </a:t>
            </a:r>
            <a:r>
              <a:rPr lang="en-GB" dirty="0" err="1"/>
              <a:t>įveikti</a:t>
            </a:r>
            <a:r>
              <a:rPr lang="en-GB" dirty="0"/>
              <a:t> </a:t>
            </a:r>
            <a:r>
              <a:rPr lang="en-GB" dirty="0" err="1"/>
              <a:t>galimus</a:t>
            </a:r>
            <a:r>
              <a:rPr lang="en-GB" dirty="0"/>
              <a:t> </a:t>
            </a:r>
            <a:r>
              <a:rPr lang="en-GB" dirty="0" err="1"/>
              <a:t>iššūkius</a:t>
            </a:r>
            <a:r>
              <a:rPr lang="en-GB" dirty="0"/>
              <a:t> </a:t>
            </a:r>
            <a:r>
              <a:rPr lang="en-GB" dirty="0" err="1"/>
              <a:t>ir</a:t>
            </a:r>
            <a:r>
              <a:rPr lang="en-GB" dirty="0"/>
              <a:t> </a:t>
            </a:r>
            <a:r>
              <a:rPr lang="en-GB" dirty="0" err="1"/>
              <a:t>sukurti</a:t>
            </a:r>
            <a:r>
              <a:rPr lang="en-GB" dirty="0"/>
              <a:t> </a:t>
            </a:r>
            <a:r>
              <a:rPr lang="en-GB" dirty="0" err="1"/>
              <a:t>skaitmeninę</a:t>
            </a:r>
            <a:r>
              <a:rPr lang="en-GB" dirty="0"/>
              <a:t> </a:t>
            </a:r>
            <a:r>
              <a:rPr lang="en-GB" dirty="0" err="1"/>
              <a:t>kultūrą</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Google Shape;1092;p104"/>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lvl="0" indent="-342900">
              <a:lnSpc>
                <a:spcPct val="120000"/>
              </a:lnSpc>
              <a:spcBef>
                <a:spcPts val="0"/>
              </a:spcBef>
              <a:buClr>
                <a:schemeClr val="accent2"/>
              </a:buClr>
              <a:buChar char="•"/>
            </a:pPr>
            <a:r>
              <a:rPr lang="en-GB" b="1" i="0" strike="noStrike" cap="none" dirty="0">
                <a:solidFill>
                  <a:schemeClr val="accent2"/>
                </a:solidFill>
                <a:latin typeface="Calibri"/>
                <a:ea typeface="Calibri"/>
                <a:cs typeface="Calibri"/>
                <a:sym typeface="Calibri"/>
              </a:rPr>
              <a:t>Tandem</a:t>
            </a:r>
            <a:r>
              <a:rPr lang="en-GB" b="0" i="0" strike="noStrike" cap="none" dirty="0">
                <a:latin typeface="Calibri"/>
                <a:ea typeface="Calibri"/>
                <a:cs typeface="Calibri"/>
                <a:sym typeface="Calibri"/>
              </a:rPr>
              <a:t> </a:t>
            </a:r>
            <a:r>
              <a:rPr lang="lt-LT" dirty="0"/>
              <a:t>yra pasaulyje pirmaujanti nuolatinio veiklos valdymo platforma, kuri padeda organizacijoms, įskaitant TSO, prisitaikyti prie naujos, skaitmeninės įmonių kultūros ir pasirengti į klientus orientuotai erai, vykstant sparčiai technologinei ir skaitmeninei raidai:</a:t>
            </a:r>
            <a:endParaRPr b="0" i="0" strike="noStrike" cap="none" dirty="0">
              <a:latin typeface="Calibri"/>
              <a:ea typeface="Calibri"/>
              <a:cs typeface="Calibri"/>
              <a:sym typeface="Calibri"/>
            </a:endParaRPr>
          </a:p>
        </p:txBody>
      </p:sp>
      <p:sp>
        <p:nvSpPr>
          <p:cNvPr id="1093" name="Google Shape;1093;p104"/>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a:t>TANDEMO </a:t>
            </a:r>
            <a:r>
              <a:rPr lang="en-GB" dirty="0" err="1"/>
              <a:t>metodas</a:t>
            </a:r>
            <a:r>
              <a:rPr lang="en-GB" dirty="0"/>
              <a:t> </a:t>
            </a:r>
            <a:r>
              <a:rPr lang="lt-LT" dirty="0"/>
              <a:t>skaitmeninių poreikių / tikslų tenkinimui</a:t>
            </a:r>
            <a:endParaRPr dirty="0"/>
          </a:p>
        </p:txBody>
      </p:sp>
      <p:grpSp>
        <p:nvGrpSpPr>
          <p:cNvPr id="1094" name="Google Shape;1094;p104"/>
          <p:cNvGrpSpPr/>
          <p:nvPr/>
        </p:nvGrpSpPr>
        <p:grpSpPr>
          <a:xfrm>
            <a:off x="2275919" y="3997844"/>
            <a:ext cx="7640158" cy="1432529"/>
            <a:chOff x="1477538" y="172"/>
            <a:chExt cx="7640158" cy="1432529"/>
          </a:xfrm>
        </p:grpSpPr>
        <p:sp>
          <p:nvSpPr>
            <p:cNvPr id="1095" name="Google Shape;1095;p104"/>
            <p:cNvSpPr/>
            <p:nvPr/>
          </p:nvSpPr>
          <p:spPr>
            <a:xfrm>
              <a:off x="1477538" y="172"/>
              <a:ext cx="2387549" cy="1432529"/>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04"/>
            <p:cNvSpPr txBox="1"/>
            <p:nvPr/>
          </p:nvSpPr>
          <p:spPr>
            <a:xfrm>
              <a:off x="1477538" y="172"/>
              <a:ext cx="2387549" cy="143252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dirty="0" err="1">
                  <a:solidFill>
                    <a:schemeClr val="lt1"/>
                  </a:solidFill>
                  <a:latin typeface="Calibri"/>
                  <a:ea typeface="Calibri"/>
                  <a:cs typeface="Calibri"/>
                  <a:sym typeface="Calibri"/>
                </a:rPr>
                <a:t>Ugdyti</a:t>
              </a:r>
              <a:r>
                <a:rPr lang="en-GB" sz="2400" dirty="0">
                  <a:solidFill>
                    <a:schemeClr val="lt1"/>
                  </a:solidFill>
                  <a:latin typeface="Calibri"/>
                  <a:ea typeface="Calibri"/>
                  <a:cs typeface="Calibri"/>
                  <a:sym typeface="Calibri"/>
                </a:rPr>
                <a:t> </a:t>
              </a:r>
              <a:r>
                <a:rPr lang="en-GB" sz="2400" dirty="0" err="1">
                  <a:solidFill>
                    <a:schemeClr val="lt1"/>
                  </a:solidFill>
                  <a:latin typeface="Calibri"/>
                  <a:ea typeface="Calibri"/>
                  <a:cs typeface="Calibri"/>
                  <a:sym typeface="Calibri"/>
                </a:rPr>
                <a:t>lyderius</a:t>
              </a:r>
              <a:r>
                <a:rPr lang="en-GB" sz="2400" dirty="0">
                  <a:solidFill>
                    <a:schemeClr val="lt1"/>
                  </a:solidFill>
                  <a:latin typeface="Calibri"/>
                  <a:ea typeface="Calibri"/>
                  <a:cs typeface="Calibri"/>
                  <a:sym typeface="Calibri"/>
                </a:rPr>
                <a:t> </a:t>
              </a:r>
              <a:r>
                <a:rPr lang="en-GB" sz="2400" dirty="0" err="1">
                  <a:solidFill>
                    <a:schemeClr val="lt1"/>
                  </a:solidFill>
                  <a:latin typeface="Calibri"/>
                  <a:ea typeface="Calibri"/>
                  <a:cs typeface="Calibri"/>
                  <a:sym typeface="Calibri"/>
                </a:rPr>
                <a:t>kaip</a:t>
              </a:r>
              <a:r>
                <a:rPr lang="en-GB" sz="2400" dirty="0">
                  <a:solidFill>
                    <a:schemeClr val="lt1"/>
                  </a:solidFill>
                  <a:latin typeface="Calibri"/>
                  <a:ea typeface="Calibri"/>
                  <a:cs typeface="Calibri"/>
                  <a:sym typeface="Calibri"/>
                </a:rPr>
                <a:t> </a:t>
              </a:r>
              <a:r>
                <a:rPr lang="en-GB" sz="2400" dirty="0" err="1">
                  <a:solidFill>
                    <a:schemeClr val="lt1"/>
                  </a:solidFill>
                  <a:latin typeface="Calibri"/>
                  <a:ea typeface="Calibri"/>
                  <a:cs typeface="Calibri"/>
                  <a:sym typeface="Calibri"/>
                </a:rPr>
                <a:t>trenerius</a:t>
              </a:r>
              <a:r>
                <a:rPr lang="en-GB" sz="2400" dirty="0">
                  <a:solidFill>
                    <a:schemeClr val="lt1"/>
                  </a:solidFill>
                  <a:latin typeface="Calibri"/>
                  <a:ea typeface="Calibri"/>
                  <a:cs typeface="Calibri"/>
                  <a:sym typeface="Calibri"/>
                </a:rPr>
                <a:t> </a:t>
              </a:r>
              <a:endParaRPr dirty="0"/>
            </a:p>
          </p:txBody>
        </p:sp>
        <p:sp>
          <p:nvSpPr>
            <p:cNvPr id="1097" name="Google Shape;1097;p104"/>
            <p:cNvSpPr/>
            <p:nvPr/>
          </p:nvSpPr>
          <p:spPr>
            <a:xfrm>
              <a:off x="4103843" y="172"/>
              <a:ext cx="2387549" cy="1432529"/>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04"/>
            <p:cNvSpPr txBox="1"/>
            <p:nvPr/>
          </p:nvSpPr>
          <p:spPr>
            <a:xfrm>
              <a:off x="4103843" y="172"/>
              <a:ext cx="2387549" cy="143252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lt-LT" sz="2400" dirty="0">
                  <a:solidFill>
                    <a:schemeClr val="lt1"/>
                  </a:solidFill>
                  <a:latin typeface="Calibri"/>
                  <a:ea typeface="Calibri"/>
                  <a:cs typeface="Calibri"/>
                  <a:sym typeface="Calibri"/>
                </a:rPr>
                <a:t>Darbuotojams priklausančios plėtros skatinimas</a:t>
              </a:r>
              <a:endParaRPr dirty="0"/>
            </a:p>
          </p:txBody>
        </p:sp>
        <p:sp>
          <p:nvSpPr>
            <p:cNvPr id="1099" name="Google Shape;1099;p104"/>
            <p:cNvSpPr/>
            <p:nvPr/>
          </p:nvSpPr>
          <p:spPr>
            <a:xfrm>
              <a:off x="6730147" y="172"/>
              <a:ext cx="2387549" cy="1432529"/>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04"/>
            <p:cNvSpPr txBox="1"/>
            <p:nvPr/>
          </p:nvSpPr>
          <p:spPr>
            <a:xfrm>
              <a:off x="6730147" y="172"/>
              <a:ext cx="2387549" cy="143252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lt-LT" sz="2400" dirty="0">
                  <a:solidFill>
                    <a:schemeClr val="lt1"/>
                  </a:solidFill>
                  <a:latin typeface="Calibri"/>
                  <a:ea typeface="Calibri"/>
                  <a:cs typeface="Calibri"/>
                  <a:sym typeface="Calibri"/>
                </a:rPr>
                <a:t>Paprasta naudoti, pritaikyta įmonėms ir išmatuojama</a:t>
              </a:r>
              <a:endParaRPr sz="2400" dirty="0">
                <a:solidFill>
                  <a:schemeClr val="lt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Google Shape;1106;p105"/>
          <p:cNvSpPr txBox="1">
            <a:spLocks noGrp="1"/>
          </p:cNvSpPr>
          <p:nvPr>
            <p:ph type="body" idx="1"/>
          </p:nvPr>
        </p:nvSpPr>
        <p:spPr>
          <a:xfrm>
            <a:off x="798374" y="1898950"/>
            <a:ext cx="9941100" cy="4197300"/>
          </a:xfrm>
          <a:prstGeom prst="rect">
            <a:avLst/>
          </a:prstGeom>
          <a:noFill/>
          <a:ln>
            <a:noFill/>
          </a:ln>
        </p:spPr>
        <p:txBody>
          <a:bodyPr spcFirstLastPara="1" wrap="square" lIns="91425" tIns="45700" rIns="91425" bIns="45700" anchor="t" anchorCtr="0">
            <a:noAutofit/>
          </a:bodyPr>
          <a:lstStyle/>
          <a:p>
            <a:pPr marL="342900" lvl="0" indent="-342900">
              <a:lnSpc>
                <a:spcPct val="120000"/>
              </a:lnSpc>
              <a:spcBef>
                <a:spcPts val="0"/>
              </a:spcBef>
              <a:buClr>
                <a:schemeClr val="accent2"/>
              </a:buClr>
              <a:buChar char="•"/>
            </a:pPr>
            <a:r>
              <a:rPr lang="en-GB" dirty="0" err="1"/>
              <a:t>Tradiciškai</a:t>
            </a:r>
            <a:r>
              <a:rPr lang="en-GB" dirty="0"/>
              <a:t> </a:t>
            </a:r>
            <a:r>
              <a:rPr lang="en-GB" b="0" i="0" u="sng" strike="noStrike" cap="none" dirty="0">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LS&amp;Co</a:t>
            </a:r>
            <a:r>
              <a:rPr lang="en-GB" b="0" i="0" strike="noStrike" cap="none" dirty="0">
                <a:latin typeface="Calibri"/>
                <a:ea typeface="Calibri"/>
                <a:cs typeface="Calibri"/>
                <a:sym typeface="Calibri"/>
              </a:rPr>
              <a:t> </a:t>
            </a:r>
            <a:r>
              <a:rPr lang="lt-LT" dirty="0"/>
              <a:t>naujovių kūrimas ir diegimas užtrukdavo mėnesius ar net metus. </a:t>
            </a:r>
            <a:endParaRPr dirty="0"/>
          </a:p>
          <a:p>
            <a:pPr marL="342900" marR="0" lvl="0" indent="-190500" algn="l" rtl="0">
              <a:lnSpc>
                <a:spcPct val="120000"/>
              </a:lnSpc>
              <a:spcBef>
                <a:spcPts val="0"/>
              </a:spcBef>
              <a:spcAft>
                <a:spcPts val="0"/>
              </a:spcAft>
              <a:buClr>
                <a:schemeClr val="accent2"/>
              </a:buClr>
              <a:buSzPts val="2400"/>
              <a:buNone/>
            </a:pPr>
            <a:endParaRPr dirty="0">
              <a:latin typeface="Calibri"/>
              <a:ea typeface="Calibri"/>
              <a:cs typeface="Calibri"/>
              <a:sym typeface="Calibri"/>
            </a:endParaRPr>
          </a:p>
          <a:p>
            <a:pPr marL="342900" lvl="0" indent="-342900">
              <a:lnSpc>
                <a:spcPct val="120000"/>
              </a:lnSpc>
              <a:spcBef>
                <a:spcPts val="0"/>
              </a:spcBef>
              <a:buClr>
                <a:schemeClr val="accent2"/>
              </a:buClr>
              <a:buChar char="•"/>
            </a:pPr>
            <a:r>
              <a:rPr lang="lt-LT" dirty="0"/>
              <a:t>Tačiau kilus koronaviruso pandemijai, įmonė ėmėsi sprinto, kad per kelias savaites sukurtų naujų galimybių ir sukurtų darbo namuose aplinką.</a:t>
            </a:r>
            <a:endParaRPr dirty="0"/>
          </a:p>
        </p:txBody>
      </p:sp>
      <p:sp>
        <p:nvSpPr>
          <p:cNvPr id="1107" name="Google Shape;1107;p105"/>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Atvejo analizė – </a:t>
            </a:r>
            <a:r>
              <a:rPr lang="lt-LT" i="1" dirty="0"/>
              <a:t>Levi‘s</a:t>
            </a:r>
            <a:r>
              <a:rPr lang="lt-LT" dirty="0"/>
              <a:t> skaitmeninė transformacija</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p106"/>
          <p:cNvSpPr txBox="1">
            <a:spLocks noGrp="1"/>
          </p:cNvSpPr>
          <p:nvPr>
            <p:ph type="body" idx="1"/>
          </p:nvPr>
        </p:nvSpPr>
        <p:spPr>
          <a:xfrm>
            <a:off x="798375" y="1898950"/>
            <a:ext cx="5177700" cy="4197300"/>
          </a:xfrm>
          <a:prstGeom prst="rect">
            <a:avLst/>
          </a:prstGeom>
          <a:noFill/>
          <a:ln>
            <a:noFill/>
          </a:ln>
        </p:spPr>
        <p:txBody>
          <a:bodyPr spcFirstLastPara="1" wrap="square" lIns="91425" tIns="45700" rIns="91425" bIns="45700" anchor="t" anchorCtr="0">
            <a:noAutofit/>
          </a:bodyPr>
          <a:lstStyle/>
          <a:p>
            <a:pPr marL="342900" lvl="0" indent="-342900">
              <a:lnSpc>
                <a:spcPct val="120000"/>
              </a:lnSpc>
              <a:spcBef>
                <a:spcPts val="0"/>
              </a:spcBef>
              <a:buClr>
                <a:schemeClr val="accent2"/>
              </a:buClr>
              <a:buChar char="•"/>
            </a:pPr>
            <a:r>
              <a:rPr lang="lt-LT" dirty="0"/>
              <a:t>Tai buvo nelengva skaitmeninės įmonės kultūros kūrimo pradžia, tačiau ilgainiui ji davė daug naudos, pavyzdžiui, padidino kūrybiškumą, leido greičiau ir mažesnėmis sąnaudomis rasti sprendimus ir padidino produktyvumą.</a:t>
            </a:r>
            <a:endParaRPr b="0" i="0" strike="noStrike" cap="none" dirty="0">
              <a:latin typeface="Calibri"/>
              <a:ea typeface="Calibri"/>
              <a:cs typeface="Calibri"/>
              <a:sym typeface="Calibri"/>
            </a:endParaRPr>
          </a:p>
        </p:txBody>
      </p:sp>
      <p:sp>
        <p:nvSpPr>
          <p:cNvPr id="1114" name="Google Shape;1114;p106"/>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Atvejo analizė – </a:t>
            </a:r>
            <a:r>
              <a:rPr lang="lt-LT" i="1" dirty="0"/>
              <a:t>Levi‘s</a:t>
            </a:r>
            <a:r>
              <a:rPr lang="lt-LT" dirty="0"/>
              <a:t> skaitmeninė transformacija</a:t>
            </a:r>
          </a:p>
        </p:txBody>
      </p:sp>
      <p:pic>
        <p:nvPicPr>
          <p:cNvPr id="1115" name="Google Shape;1115;p106"/>
          <p:cNvPicPr preferRelativeResize="0"/>
          <p:nvPr/>
        </p:nvPicPr>
        <p:blipFill>
          <a:blip r:embed="rId3">
            <a:alphaModFix/>
          </a:blip>
          <a:stretch>
            <a:fillRect/>
          </a:stretch>
        </p:blipFill>
        <p:spPr>
          <a:xfrm>
            <a:off x="6294725" y="1725945"/>
            <a:ext cx="4627500" cy="3107525"/>
          </a:xfrm>
          <a:prstGeom prst="rect">
            <a:avLst/>
          </a:prstGeom>
          <a:noFill/>
          <a:ln>
            <a:noFill/>
          </a:ln>
        </p:spPr>
      </p:pic>
      <p:sp>
        <p:nvSpPr>
          <p:cNvPr id="1116" name="Google Shape;1116;p106"/>
          <p:cNvSpPr txBox="1">
            <a:spLocks noGrp="1"/>
          </p:cNvSpPr>
          <p:nvPr>
            <p:ph type="body" idx="1"/>
          </p:nvPr>
        </p:nvSpPr>
        <p:spPr>
          <a:xfrm>
            <a:off x="6294725" y="4945725"/>
            <a:ext cx="4685700" cy="3879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accent2"/>
              </a:buClr>
              <a:buSzPts val="2400"/>
              <a:buNone/>
            </a:pPr>
            <a:r>
              <a:rPr lang="en-GB" sz="1000" dirty="0" err="1"/>
              <a:t>Šaltinis</a:t>
            </a:r>
            <a:r>
              <a:rPr lang="en-GB" sz="1000" dirty="0"/>
              <a:t>:</a:t>
            </a:r>
            <a:r>
              <a:rPr lang="en-GB" sz="1000" dirty="0">
                <a:solidFill>
                  <a:srgbClr val="FF0000"/>
                </a:solidFill>
              </a:rPr>
              <a:t> </a:t>
            </a:r>
            <a:r>
              <a:rPr lang="en-GB" sz="1000" u="sng" dirty="0">
                <a:solidFill>
                  <a:schemeClr val="hlink"/>
                </a:solidFill>
                <a:hlinkClick r:id="rId4"/>
              </a:rPr>
              <a:t>https://venturebeat.com/ai/how-levis-uses-ai-to-accelerate-its-design-process-and-digital-transformation/</a:t>
            </a:r>
            <a:r>
              <a:rPr lang="en-GB" sz="1000" dirty="0"/>
              <a:t> </a:t>
            </a:r>
            <a:endParaRPr sz="1000" b="0" i="0" strike="noStrike" cap="none"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Google Shape;1122;p107"/>
          <p:cNvSpPr txBox="1">
            <a:spLocks noGrp="1"/>
          </p:cNvSpPr>
          <p:nvPr>
            <p:ph type="body" idx="2"/>
          </p:nvPr>
        </p:nvSpPr>
        <p:spPr>
          <a:xfrm>
            <a:off x="798382" y="761603"/>
            <a:ext cx="10595236"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Individualaus</a:t>
            </a:r>
            <a:r>
              <a:rPr lang="en-GB" dirty="0"/>
              <a:t> </a:t>
            </a:r>
            <a:r>
              <a:rPr lang="en-GB" dirty="0" err="1"/>
              <a:t>darbo</a:t>
            </a:r>
            <a:r>
              <a:rPr lang="en-GB" dirty="0"/>
              <a:t> </a:t>
            </a:r>
            <a:r>
              <a:rPr lang="en-GB" dirty="0" err="1"/>
              <a:t>užduotis</a:t>
            </a:r>
            <a:endParaRPr dirty="0"/>
          </a:p>
        </p:txBody>
      </p:sp>
      <p:sp>
        <p:nvSpPr>
          <p:cNvPr id="1123" name="Google Shape;1123;p107"/>
          <p:cNvSpPr txBox="1"/>
          <p:nvPr/>
        </p:nvSpPr>
        <p:spPr>
          <a:xfrm>
            <a:off x="798382" y="1720840"/>
            <a:ext cx="10595236" cy="3748678"/>
          </a:xfrm>
          <a:prstGeom prst="rect">
            <a:avLst/>
          </a:prstGeom>
          <a:noFill/>
          <a:ln>
            <a:noFill/>
          </a:ln>
        </p:spPr>
        <p:txBody>
          <a:bodyPr spcFirstLastPara="1" wrap="square" lIns="91425" tIns="45700" rIns="91425" bIns="45700" anchor="t" anchorCtr="0">
            <a:spAutoFit/>
          </a:bodyPr>
          <a:lstStyle/>
          <a:p>
            <a:pPr marL="457200" lvl="0" indent="-457200">
              <a:lnSpc>
                <a:spcPct val="90000"/>
              </a:lnSpc>
              <a:buClr>
                <a:srgbClr val="0D9390"/>
              </a:buClr>
              <a:buSzPts val="2400"/>
              <a:buFont typeface="Calibri"/>
              <a:buChar char="•"/>
            </a:pPr>
            <a:r>
              <a:rPr lang="lt-LT" sz="2400" dirty="0">
                <a:latin typeface="Calibri"/>
                <a:ea typeface="Calibri"/>
                <a:cs typeface="Calibri"/>
                <a:sym typeface="Calibri"/>
              </a:rPr>
              <a:t>Pridėkite siūlomą praktinę užduotį, pasiruošimą vertinimui, kitas individualias studijas.</a:t>
            </a:r>
          </a:p>
          <a:p>
            <a:pPr marL="457200" lvl="0" indent="-457200">
              <a:lnSpc>
                <a:spcPct val="90000"/>
              </a:lnSpc>
              <a:buClr>
                <a:srgbClr val="0D9390"/>
              </a:buClr>
              <a:buSzPts val="2400"/>
              <a:buFont typeface="Calibri"/>
              <a:buChar char="•"/>
            </a:pPr>
            <a:endParaRPr lang="lt-LT" sz="2400" dirty="0">
              <a:latin typeface="Calibri"/>
              <a:ea typeface="Calibri"/>
              <a:cs typeface="Calibri"/>
              <a:sym typeface="Calibri"/>
            </a:endParaRPr>
          </a:p>
          <a:p>
            <a:pPr marL="457200" lvl="0" indent="-457200">
              <a:lnSpc>
                <a:spcPct val="90000"/>
              </a:lnSpc>
              <a:buClr>
                <a:srgbClr val="0D9390"/>
              </a:buClr>
              <a:buSzPts val="2400"/>
              <a:buFont typeface="Calibri"/>
              <a:buChar char="•"/>
            </a:pPr>
            <a:r>
              <a:rPr lang="lt-LT" sz="2400" dirty="0">
                <a:latin typeface="Calibri"/>
                <a:ea typeface="Calibri"/>
                <a:cs typeface="Calibri"/>
                <a:sym typeface="Calibri"/>
              </a:rPr>
              <a:t>Pavyzdžiui, kursinis darbas, skirtas parengti ir įgyvendinti Inovatyvų projektą, kuriame būtų taikomas iššūkiais pagrįstas metodas. Inovatyvų projektą rekomenduojama rengti ir įgyvendinti kartu su vietos suinteresuotaisiais subjektais, siekiant spręsti vietos iššūkius. Baigę 6 modulius, TSO vadovai galėtų pristatyti savo Inovacinius projektus suinteresuotiesiems subjektams (regionui / miestui / pramonei). Tai paskatins TSO vadovų / TOP vadovų / darbuotojų mąstyseną pagal principą „iš apačios į viršų“ ir sustiprins sąveiką, įsitraukimą bei teigiamą poveikį vietos ir regiono bendruomenei.</a:t>
            </a:r>
            <a:endParaRPr sz="2400" b="0"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Google Shape;1129;p108"/>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dirty="0" err="1"/>
              <a:t>Nuorodos</a:t>
            </a:r>
            <a:endParaRPr dirty="0"/>
          </a:p>
        </p:txBody>
      </p:sp>
      <p:sp>
        <p:nvSpPr>
          <p:cNvPr id="1130" name="Google Shape;1130;p108"/>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05</a:t>
            </a:r>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Google Shape;1136;p109"/>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https://upriseup.co.uk/blog/charity-digital-literacy-reports/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https://www.capgemini.com/2020/09/digital-literacy-in-the-times-of-covid/</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https://joinup.ec.europa.eu/sites/default/files/document/2014-12/How%20to%20strenghten%20digital%20literacy%20-%20Practical%20example%20of%20a%20European%20initiative%20SPreaD.pdf</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137" name="Google Shape;1137;p109"/>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Nuorodos</a:t>
            </a:r>
            <a:r>
              <a:rPr lang="en-GB" dirty="0"/>
              <a:t> </a:t>
            </a:r>
            <a:endParaRPr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3" name="Google Shape;1143;p110"/>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https://news.microsoft.com/cloudforgood/_media/downloads/en/digital-literacy-en.pdf</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https://www.westernsydney.edu.au/studysmart/home/study_skills_guides/digital_literacy/what_is_digital_literacy#:~:text=Digital%20literacy%20means%20having%20the,social%20media%2C%20and%20mobile%20devices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https://www.webwise.ie/teachers/digital_literacy/</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144" name="Google Shape;1144;p110"/>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Nuorodos</a:t>
            </a:r>
            <a:r>
              <a:rPr lang="en-GB" dirty="0"/>
              <a:t> </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50" name="Google Shape;1150;p111"/>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https://www.diggitmagazine.com/wiki/digital-culture#:~:text=Digital%20culture%20refers%20to%20culture%20shaped%20by%20the,personal%20computers%20and%20other%20devices%20such%20as%20smartphones</a:t>
            </a:r>
            <a:r>
              <a:rPr lang="en-GB" b="0" i="0" strike="noStrike" cap="none">
                <a:solidFill>
                  <a:srgbClr val="096E6C"/>
                </a:solidFill>
                <a:latin typeface="Calibri"/>
                <a:ea typeface="Calibri"/>
                <a:cs typeface="Calibri"/>
                <a:sym typeface="Calibri"/>
              </a:rPr>
              <a:t>.</a:t>
            </a:r>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https://www.loginradius.com/blog/growth/7-mistakes-companies-make-during-digital-transformation/</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151" name="Google Shape;1151;p111"/>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Nuorodos</a:t>
            </a:r>
            <a:r>
              <a:rPr lang="en-GB" dirty="0"/>
              <a:t> </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156"/>
        <p:cNvGrpSpPr/>
        <p:nvPr/>
      </p:nvGrpSpPr>
      <p:grpSpPr>
        <a:xfrm>
          <a:off x="0" y="0"/>
          <a:ext cx="0" cy="0"/>
          <a:chOff x="0" y="0"/>
          <a:chExt cx="0" cy="0"/>
        </a:xfrm>
      </p:grpSpPr>
      <p:sp>
        <p:nvSpPr>
          <p:cNvPr id="1157" name="Google Shape;1157;p112"/>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https://thirdsectorlab.co.uk/11-must-read-digital-inclusion-reports-and-case-studies/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https://blog.remesh.ai/3-key-case-studies-for-successful-digital-transformation</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https://dataschools.education/apps-tools-to-support-data-literacy/</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https://www.educationalappstore.com/blog/4-best-apps-increasing-data-literacy-skills/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158" name="Google Shape;1158;p112"/>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Nuorodos</a:t>
            </a:r>
            <a:r>
              <a:rPr lang="en-GB"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3"/>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lt-LT" b="1" dirty="0">
                <a:solidFill>
                  <a:schemeClr val="tx1"/>
                </a:solidFill>
              </a:rPr>
              <a:t>„Skaitmeninio raštingumo“ </a:t>
            </a:r>
            <a:r>
              <a:rPr lang="lt-LT" dirty="0"/>
              <a:t>sąvoką 1997 m. pristatė </a:t>
            </a:r>
            <a:r>
              <a:rPr lang="lt-LT" b="1" dirty="0">
                <a:solidFill>
                  <a:schemeClr val="tx1"/>
                </a:solidFill>
              </a:rPr>
              <a:t>Paulas </a:t>
            </a:r>
            <a:r>
              <a:rPr lang="lt-LT" b="1" dirty="0" err="1">
                <a:solidFill>
                  <a:schemeClr val="tx1"/>
                </a:solidFill>
              </a:rPr>
              <a:t>Glisteris</a:t>
            </a:r>
            <a:r>
              <a:rPr lang="lt-LT" b="1" dirty="0">
                <a:solidFill>
                  <a:schemeClr val="tx1"/>
                </a:solidFill>
              </a:rPr>
              <a:t> </a:t>
            </a:r>
            <a:r>
              <a:rPr lang="lt-LT" dirty="0"/>
              <a:t>kaip „techninių įgūdžių“ rinkinį. </a:t>
            </a:r>
          </a:p>
          <a:p>
            <a:pPr marL="342900" lvl="0" indent="-342900">
              <a:spcBef>
                <a:spcPts val="0"/>
              </a:spcBef>
              <a:buClr>
                <a:schemeClr val="accent2"/>
              </a:buClr>
              <a:buChar char="•"/>
            </a:pPr>
            <a:endParaRPr lang="lt-LT" dirty="0"/>
          </a:p>
          <a:p>
            <a:pPr marL="342900" lvl="0" indent="-342900">
              <a:spcBef>
                <a:spcPts val="0"/>
              </a:spcBef>
              <a:buClr>
                <a:schemeClr val="accent2"/>
              </a:buClr>
              <a:buChar char="•"/>
            </a:pPr>
            <a:r>
              <a:rPr lang="lt-LT" dirty="0"/>
              <a:t>Tačiau nuo to laiko skaitmeninio raštingumo sąvoka išsivystė į terminą, kuris apima ne tik „techninius įgūdžius“, pavyzdžiui, gebėjimą skaityti, suprasti ir naudoti informaciją, bet ir "kognityvinių įgūdžių" rinkinį, </a:t>
            </a:r>
            <a:r>
              <a:rPr lang="lt-LT" dirty="0" err="1"/>
              <a:t>t</a:t>
            </a:r>
            <a:r>
              <a:rPr lang="lt-LT" dirty="0"/>
              <a:t>. y. gebėjimą vertinti, konstruoti ir perduoti informaciją.</a:t>
            </a:r>
            <a:endParaRPr dirty="0"/>
          </a:p>
        </p:txBody>
      </p:sp>
      <p:sp>
        <p:nvSpPr>
          <p:cNvPr id="235" name="Google Shape;235;p1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Skaitmeninio raštingumo apibrėžtys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64" name="Google Shape;1164;p113"/>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https://www.raconteur.net/technology/top-10-communication-and-collaboration-tools/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https://www.outbrain.com/blog/12-awesome-digital-content-creation-tools/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https://anvl.com/blog/keys-to-successful-digital-transformation/</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https://blog.mindmanager.com/blog/2020/07/07/202007problem-solving-tools/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165" name="Google Shape;1165;p113"/>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Nuorodos</a:t>
            </a:r>
            <a:r>
              <a:rPr lang="en-GB" dirty="0"/>
              <a:t> </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1171" name="Google Shape;1171;p114"/>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https://www.lumapps.com/solutions/digital-transformation/digital-transformation-tools/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https://tedigitalmarketing.com/digital-marketing/5-tips-to-creating-a-successful-digital-marketing-strategy/</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https://www.nibusinessinfo.co.uk/content/advantages-and-disadvantages-digital-marketing</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172" name="Google Shape;1172;p114"/>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Nuorodos</a:t>
            </a:r>
            <a:r>
              <a:rPr lang="en-GB" dirty="0"/>
              <a:t> </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177"/>
        <p:cNvGrpSpPr/>
        <p:nvPr/>
      </p:nvGrpSpPr>
      <p:grpSpPr>
        <a:xfrm>
          <a:off x="0" y="0"/>
          <a:ext cx="0" cy="0"/>
          <a:chOff x="0" y="0"/>
          <a:chExt cx="0" cy="0"/>
        </a:xfrm>
      </p:grpSpPr>
      <p:sp>
        <p:nvSpPr>
          <p:cNvPr id="1178" name="Google Shape;1178;p115"/>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https://www.cardinaldigitalmarketing.com/blog/top-9-benefits-of-digital-marketing/</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https://linchpinseo.com/challenges-facing-digital-marketers/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https://redmediauk.com/marketing-in-the-third-sector/</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https://www.husson.edu/online/blog/2021/07/marketing-case-studies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179" name="Google Shape;1179;p115"/>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Nuorodos</a:t>
            </a:r>
            <a:r>
              <a:rPr lang="en-GB" dirty="0"/>
              <a:t> </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Google Shape;1185;p116"/>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https://digileaders.com/how-to-lead-a-successful-digital-team/</a:t>
            </a:r>
            <a:endParaRPr b="0" i="0" strike="noStrike" cap="none">
              <a:solidFill>
                <a:srgbClr val="096E6C"/>
              </a:solidFill>
              <a:latin typeface="Calibri"/>
              <a:ea typeface="Calibri"/>
              <a:cs typeface="Calibri"/>
              <a:sym typeface="Calibri"/>
            </a:endParaRPr>
          </a:p>
          <a:p>
            <a:pPr marL="342900" marR="0" lvl="0" indent="-190500" algn="l" rtl="0">
              <a:lnSpc>
                <a:spcPct val="120000"/>
              </a:lnSpc>
              <a:spcBef>
                <a:spcPts val="0"/>
              </a:spcBef>
              <a:spcAft>
                <a:spcPts val="0"/>
              </a:spcAft>
              <a:buClr>
                <a:srgbClr val="000000"/>
              </a:buClr>
              <a:buSzPts val="2400"/>
              <a:buFont typeface="Arial"/>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https://knolskape.com/blog-characteristics-of-digital-culture/</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https://www.capgemini.com/fi-en/wp-content/uploads/sites/27/2018/09/dti-digitalculture_report_v2.pdf</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https://www.ourtandem.com/</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186" name="Google Shape;1186;p116"/>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Nuorodos</a:t>
            </a:r>
            <a:r>
              <a:rPr lang="en-GB" dirty="0"/>
              <a:t> </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Google Shape;1192;p117"/>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https://hbr.org/2022/02/4-lessons-from-levis-digital-transformation</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https://www.renaissance.com/2019/02/08/blog-digital-literacy-why-does-it-matter/#:~:text=The%20American%20Library%20Association%20(ALA,both%20cognitive%20and%20technical%20skills.%E2%80%9D</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https://www.westernsydney.edu.au/studysmart/home/study_skills_guides/digital_literacy/what_is_digital_literacy</a:t>
            </a:r>
            <a:endParaRPr b="0" i="0" strike="noStrike" cap="none">
              <a:solidFill>
                <a:srgbClr val="096E6C"/>
              </a:solidFill>
              <a:latin typeface="Calibri"/>
              <a:ea typeface="Calibri"/>
              <a:cs typeface="Calibri"/>
              <a:sym typeface="Calibri"/>
            </a:endParaRPr>
          </a:p>
          <a:p>
            <a:pPr marL="342900" marR="0" lvl="0" indent="-190500" algn="l" rtl="0">
              <a:lnSpc>
                <a:spcPct val="120000"/>
              </a:lnSpc>
              <a:spcBef>
                <a:spcPts val="0"/>
              </a:spcBef>
              <a:spcAft>
                <a:spcPts val="0"/>
              </a:spcAft>
              <a:buClr>
                <a:srgbClr val="000000"/>
              </a:buClr>
              <a:buSzPts val="2400"/>
              <a:buFont typeface="Arial"/>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193" name="Google Shape;1193;p117"/>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Nuorodos</a:t>
            </a:r>
            <a:r>
              <a:rPr lang="en-GB" dirty="0"/>
              <a:t> </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sp>
        <p:nvSpPr>
          <p:cNvPr id="1199" name="Google Shape;1199;p118"/>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https://www.jisc.ac.uk/guides/developing-digital-literacies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https://techboomers.com/importance-of-digital-literacy</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https://gdsgroup.com/insights/marketing/blueprint-for-digital-leadership/#:~:text=Digital%20leadership%20is%20the%20strategic,for%20overseeing%20the%20digital%20assets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https://gdsgroup.com/insights/marketing/digital-transformation-framework/</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200" name="Google Shape;1200;p118"/>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Nuorodos</a:t>
            </a:r>
            <a:r>
              <a:rPr lang="en-GB" dirty="0"/>
              <a:t> </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205"/>
        <p:cNvGrpSpPr/>
        <p:nvPr/>
      </p:nvGrpSpPr>
      <p:grpSpPr>
        <a:xfrm>
          <a:off x="0" y="0"/>
          <a:ext cx="0" cy="0"/>
          <a:chOff x="0" y="0"/>
          <a:chExt cx="0" cy="0"/>
        </a:xfrm>
      </p:grpSpPr>
      <p:sp>
        <p:nvSpPr>
          <p:cNvPr id="1206" name="Google Shape;1206;p119"/>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https://careerwise.co.za/digital-literacy/</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https://ec.europa.eu/digital-single-market/en/news/new-report-shows-digital-skills-are-required-all-types-jobs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https://upriseup.co.uk/blog/charity-digital-literacy-reports/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https://www.smartsheet.com/content-center/executive-center/digital-transformation/how-achieve-five-competencies-effective-digital-leaders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r>
              <a:rPr lang="en-GB" b="0" i="0" strike="noStrike" cap="none">
                <a:solidFill>
                  <a:srgbClr val="096E6C"/>
                </a:solidFill>
                <a:latin typeface="Calibri"/>
                <a:ea typeface="Calibri"/>
                <a:cs typeface="Calibri"/>
                <a:sym typeface="Calibri"/>
              </a:rPr>
              <a:t> </a:t>
            </a:r>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207" name="Google Shape;1207;p119"/>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Nuorodos</a:t>
            </a:r>
            <a:r>
              <a:rPr lang="en-GB" dirty="0"/>
              <a:t> </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sp>
        <p:nvSpPr>
          <p:cNvPr id="1213" name="Google Shape;1213;p120"/>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https://www2.deloitte.com/content/dam/Deloitte/uk/Documents/public-sector/deloitte-uk-decoding-digital-leadership.pdf</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r>
              <a:rPr lang="en-GB" b="0" i="0" strike="noStrike" cap="none">
                <a:solidFill>
                  <a:srgbClr val="096E6C"/>
                </a:solidFill>
                <a:latin typeface="Calibri"/>
                <a:ea typeface="Calibri"/>
                <a:cs typeface="Calibri"/>
                <a:sym typeface="Calibri"/>
              </a:rPr>
              <a:t> </a:t>
            </a:r>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https://theonebrief.com/the-digital-leader-core-competencies-for-a-new-era/</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r>
              <a:rPr lang="en-GB" b="0" i="0" strike="noStrike" cap="none">
                <a:solidFill>
                  <a:srgbClr val="096E6C"/>
                </a:solidFill>
                <a:latin typeface="Calibri"/>
                <a:ea typeface="Calibri"/>
                <a:cs typeface="Calibri"/>
                <a:sym typeface="Calibri"/>
              </a:rPr>
              <a:t> </a:t>
            </a:r>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https://www.redhat.com/en/services/consulting/open-innovation-labs?sc_cid=7013a00000269xoAAA&amp;gclid=CjwKCAiApfeQBhAUEiwA7K_UH-a88Ob-on_rMBHiP3zMRabjf-h7cLci5kaes4cUGxN8KDh__kImxBoChDUQAvD_BwE&amp;gclsrc=aw.ds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214" name="Google Shape;1214;p120"/>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Nuorodos</a:t>
            </a:r>
            <a:r>
              <a:rPr lang="en-GB" dirty="0"/>
              <a:t> </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219"/>
        <p:cNvGrpSpPr/>
        <p:nvPr/>
      </p:nvGrpSpPr>
      <p:grpSpPr>
        <a:xfrm>
          <a:off x="0" y="0"/>
          <a:ext cx="0" cy="0"/>
          <a:chOff x="0" y="0"/>
          <a:chExt cx="0" cy="0"/>
        </a:xfrm>
      </p:grpSpPr>
      <p:sp>
        <p:nvSpPr>
          <p:cNvPr id="1220" name="Google Shape;1220;p121"/>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https://www.redhat.com/en/engage/organize-for-innovation-20180913?sc_cid=7013a00000269xpAAA&amp;gclid=CjwKCAiApfeQBhAUEiwA7K_UHxPdDVA1s1OIJyVgw-8bDauRMsyT-ADFsErR-faXFBHkHVwvu2qP6BoC4FQQAvD_BwE&amp;gclsrc=aw.ds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190500" algn="l" rtl="0">
              <a:lnSpc>
                <a:spcPct val="120000"/>
              </a:lnSpc>
              <a:spcBef>
                <a:spcPts val="0"/>
              </a:spcBef>
              <a:spcAft>
                <a:spcPts val="0"/>
              </a:spcAft>
              <a:buClr>
                <a:srgbClr val="000000"/>
              </a:buClr>
              <a:buSzPts val="2400"/>
              <a:buFont typeface="Arial"/>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221" name="Google Shape;1221;p121"/>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Nuorodos</a:t>
            </a:r>
            <a:r>
              <a:rPr lang="en-GB" dirty="0"/>
              <a:t> </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sp>
        <p:nvSpPr>
          <p:cNvPr id="1227" name="Google Shape;1227;p122"/>
          <p:cNvSpPr txBox="1">
            <a:spLocks noGrp="1"/>
          </p:cNvSpPr>
          <p:nvPr>
            <p:ph type="body" idx="1"/>
          </p:nvPr>
        </p:nvSpPr>
        <p:spPr>
          <a:xfrm>
            <a:off x="8262757" y="3684778"/>
            <a:ext cx="3195486" cy="73114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000000"/>
              </a:buClr>
              <a:buSzPts val="2800"/>
              <a:buNone/>
            </a:pPr>
            <a:r>
              <a:rPr lang="en-GB" dirty="0" err="1"/>
              <a:t>Klausimai</a:t>
            </a:r>
            <a:r>
              <a:rPr lang="en-GB" dirty="0"/>
              <a:t>?</a:t>
            </a:r>
            <a:endParaRPr dirty="0"/>
          </a:p>
        </p:txBody>
      </p:sp>
      <p:sp>
        <p:nvSpPr>
          <p:cNvPr id="1228" name="Google Shape;1228;p122"/>
          <p:cNvSpPr txBox="1">
            <a:spLocks noGrp="1"/>
          </p:cNvSpPr>
          <p:nvPr>
            <p:ph type="body" idx="2"/>
          </p:nvPr>
        </p:nvSpPr>
        <p:spPr>
          <a:xfrm>
            <a:off x="8262757" y="2875202"/>
            <a:ext cx="3195485" cy="83725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5000"/>
              <a:buNone/>
            </a:pPr>
            <a:r>
              <a:rPr lang="en-GB" dirty="0" err="1"/>
              <a:t>Ačiū</a:t>
            </a:r>
            <a:endParaRPr dirty="0"/>
          </a:p>
        </p:txBody>
      </p:sp>
      <p:sp>
        <p:nvSpPr>
          <p:cNvPr id="1229" name="Google Shape;1229;p122"/>
          <p:cNvSpPr txBox="1">
            <a:spLocks noGrp="1"/>
          </p:cNvSpPr>
          <p:nvPr>
            <p:ph type="body" idx="3"/>
          </p:nvPr>
        </p:nvSpPr>
        <p:spPr>
          <a:xfrm>
            <a:off x="700266" y="5330420"/>
            <a:ext cx="6101044"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200"/>
              <a:buNone/>
            </a:pPr>
            <a:r>
              <a:rPr lang="en-GB"/>
              <a:t>www.</a:t>
            </a:r>
            <a:r>
              <a:rPr lang="en-GB" sz="3600" b="1"/>
              <a:t>leaderseeds</a:t>
            </a:r>
            <a:r>
              <a:rPr lang="en-GB"/>
              <a:t>.eu</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4"/>
          <p:cNvSpPr txBox="1">
            <a:spLocks noGrp="1"/>
          </p:cNvSpPr>
          <p:nvPr>
            <p:ph type="body" idx="1"/>
          </p:nvPr>
        </p:nvSpPr>
        <p:spPr>
          <a:xfrm>
            <a:off x="798378" y="1900600"/>
            <a:ext cx="4800300" cy="3995100"/>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lt-LT" b="1" dirty="0">
                <a:solidFill>
                  <a:schemeClr val="tx1"/>
                </a:solidFill>
              </a:rPr>
              <a:t>Skaitmeninis raštingumas </a:t>
            </a:r>
            <a:r>
              <a:rPr lang="lt-LT" dirty="0"/>
              <a:t>- tai įgūdžių, gebėjimų ir nuostatų, reikalingų gyventi, mokytis ir dirbti visuomenėje, kurioje bendravimą ir prieigą prie informacijos daugiausia lemia skaitmeninės technologijos, pavyzdžiui, internetas, interneto platformos, socialinė žiniasklaida ir mobilieji įrenginiai, rinkinys.</a:t>
            </a:r>
            <a:endParaRPr dirty="0"/>
          </a:p>
        </p:txBody>
      </p:sp>
      <p:sp>
        <p:nvSpPr>
          <p:cNvPr id="241" name="Google Shape;241;p14"/>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sz="3200" dirty="0"/>
              <a:t>Skaitmeninio raštingumo apibrėžtys</a:t>
            </a:r>
          </a:p>
        </p:txBody>
      </p:sp>
      <p:pic>
        <p:nvPicPr>
          <p:cNvPr id="242" name="Google Shape;242;p14"/>
          <p:cNvPicPr preferRelativeResize="0"/>
          <p:nvPr/>
        </p:nvPicPr>
        <p:blipFill>
          <a:blip r:embed="rId3">
            <a:alphaModFix/>
          </a:blip>
          <a:stretch>
            <a:fillRect/>
          </a:stretch>
        </p:blipFill>
        <p:spPr>
          <a:xfrm>
            <a:off x="6840412" y="761600"/>
            <a:ext cx="4364575" cy="4438550"/>
          </a:xfrm>
          <a:prstGeom prst="rect">
            <a:avLst/>
          </a:prstGeom>
          <a:noFill/>
          <a:ln>
            <a:noFill/>
          </a:ln>
        </p:spPr>
      </p:pic>
      <p:sp>
        <p:nvSpPr>
          <p:cNvPr id="243" name="Google Shape;243;p14"/>
          <p:cNvSpPr txBox="1">
            <a:spLocks noGrp="1"/>
          </p:cNvSpPr>
          <p:nvPr>
            <p:ph type="body" idx="1"/>
          </p:nvPr>
        </p:nvSpPr>
        <p:spPr>
          <a:xfrm>
            <a:off x="6731449" y="5393325"/>
            <a:ext cx="4582500" cy="452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GB" sz="1000" u="sng">
                <a:solidFill>
                  <a:schemeClr val="hlink"/>
                </a:solidFill>
                <a:hlinkClick r:id="rId4"/>
              </a:rPr>
              <a:t>https://www.westernsydney.edu.au/studysmart/home/study_skills_guides/digital_literacy/what_is_digital_literacy</a:t>
            </a:r>
            <a:r>
              <a:rPr lang="en-GB" sz="1000"/>
              <a:t> </a:t>
            </a:r>
            <a:endParaRPr sz="1000"/>
          </a:p>
          <a:p>
            <a:pPr marL="228600" lvl="0" indent="-228600" algn="l" rtl="0">
              <a:lnSpc>
                <a:spcPct val="90000"/>
              </a:lnSpc>
              <a:spcBef>
                <a:spcPts val="1000"/>
              </a:spcBef>
              <a:spcAft>
                <a:spcPts val="0"/>
              </a:spcAft>
              <a:buClr>
                <a:srgbClr val="000000"/>
              </a:buClr>
              <a:buSzPts val="24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5"/>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lt-LT" dirty="0"/>
              <a:t>2017 m. Europos Komisijos atliktas tyrimas parodė, kad 90 proc. specialistų turi turėti bent pagrindinius skaitmeninius įgūdžius. </a:t>
            </a:r>
          </a:p>
          <a:p>
            <a:pPr marL="342900" lvl="0" indent="-342900">
              <a:spcBef>
                <a:spcPts val="0"/>
              </a:spcBef>
              <a:buClr>
                <a:schemeClr val="accent2"/>
              </a:buClr>
              <a:buChar char="•"/>
            </a:pPr>
            <a:endParaRPr lang="lt-LT" dirty="0"/>
          </a:p>
          <a:p>
            <a:pPr marL="342900" lvl="0" indent="-342900">
              <a:spcBef>
                <a:spcPts val="0"/>
              </a:spcBef>
              <a:buClr>
                <a:schemeClr val="accent2"/>
              </a:buClr>
              <a:buChar char="•"/>
            </a:pPr>
            <a:r>
              <a:rPr lang="lt-LT" dirty="0"/>
              <a:t>Atitinkamai darbo vietoje darbuotojai turi tinkamai naudotis informacija, bendrauti su kitais skaitmeninėje aplinkoje, taip pat kartu kurti naujus produktus ir (arba) idėjas.</a:t>
            </a:r>
            <a:endParaRPr dirty="0"/>
          </a:p>
        </p:txBody>
      </p:sp>
      <p:sp>
        <p:nvSpPr>
          <p:cNvPr id="249" name="Google Shape;249;p15"/>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Skaitmeninio</a:t>
            </a:r>
            <a:r>
              <a:rPr lang="en-GB" dirty="0"/>
              <a:t> </a:t>
            </a:r>
            <a:r>
              <a:rPr lang="en-GB" dirty="0" err="1"/>
              <a:t>raštingumo</a:t>
            </a:r>
            <a:r>
              <a:rPr lang="en-GB" dirty="0"/>
              <a:t> </a:t>
            </a:r>
            <a:r>
              <a:rPr lang="en-GB" dirty="0" err="1"/>
              <a:t>nauda</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6"/>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lt-LT" b="1" dirty="0">
                <a:solidFill>
                  <a:schemeClr val="accent2"/>
                </a:solidFill>
              </a:rPr>
              <a:t>Padidina tinklų kūrimą: </a:t>
            </a:r>
            <a:r>
              <a:rPr lang="lt-LT" dirty="0"/>
              <a:t>Galimybė užmegzti ryšius su bendraminčiais, kurie gali būti toli ir skirtingose laiko juostose, tačiau dėl skaitmeninių ryšių technologijų yra artimi. </a:t>
            </a:r>
          </a:p>
          <a:p>
            <a:pPr marL="342900" lvl="0" indent="-342900">
              <a:spcBef>
                <a:spcPts val="0"/>
              </a:spcBef>
              <a:buClr>
                <a:schemeClr val="accent2"/>
              </a:buClr>
              <a:buChar char="•"/>
            </a:pPr>
            <a:endParaRPr lang="lt-LT" b="1" dirty="0">
              <a:solidFill>
                <a:schemeClr val="accent2"/>
              </a:solidFill>
            </a:endParaRPr>
          </a:p>
          <a:p>
            <a:pPr marL="342900" lvl="0" indent="-342900">
              <a:spcBef>
                <a:spcPts val="0"/>
              </a:spcBef>
              <a:buClr>
                <a:schemeClr val="accent2"/>
              </a:buClr>
              <a:buChar char="•"/>
            </a:pPr>
            <a:r>
              <a:rPr lang="lt-LT" b="1" dirty="0">
                <a:solidFill>
                  <a:schemeClr val="accent2"/>
                </a:solidFill>
              </a:rPr>
              <a:t>Sutaupo pinigų: </a:t>
            </a:r>
            <a:r>
              <a:rPr lang="lt-LT" dirty="0"/>
              <a:t>Paslaugos ir produktai, kurie šiuo metu siūlomi internetu, suteikia galimybę trečiojo sektoriaus organizacijoms sutaupyti laiko ir pinigų atliekant daugelį administracinių ir finansinių užduočių, tokių kaip bankininkystė, sąskaitų apmokėjimas ar net toks paprastas apsipirkimas. </a:t>
            </a:r>
            <a:endParaRPr dirty="0"/>
          </a:p>
        </p:txBody>
      </p:sp>
      <p:sp>
        <p:nvSpPr>
          <p:cNvPr id="255" name="Google Shape;255;p16"/>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Skaitmeninio</a:t>
            </a:r>
            <a:r>
              <a:rPr lang="en-GB" dirty="0"/>
              <a:t> </a:t>
            </a:r>
            <a:r>
              <a:rPr lang="en-GB" dirty="0" err="1"/>
              <a:t>raštingumo</a:t>
            </a:r>
            <a:r>
              <a:rPr lang="en-GB" dirty="0"/>
              <a:t> </a:t>
            </a:r>
            <a:r>
              <a:rPr lang="en-GB" dirty="0" err="1"/>
              <a:t>nauda</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7"/>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lt-LT" b="1" dirty="0">
                <a:solidFill>
                  <a:schemeClr val="accent2"/>
                </a:solidFill>
              </a:rPr>
              <a:t>Kibernetinis saugumas: </a:t>
            </a:r>
            <a:r>
              <a:rPr lang="lt-LT" dirty="0"/>
              <a:t>Labai svarbus skaitmeninio raštingumo aspektas yra saugumo internete užtikrinimas viso skaitmeninimo proceso metu. Pavyzdžiui, svarbu žinoti, kaip apsaugoti savo slaptažodžius ar asmeninę informaciją internete. </a:t>
            </a:r>
          </a:p>
          <a:p>
            <a:pPr marL="342900" lvl="0" indent="-342900">
              <a:spcBef>
                <a:spcPts val="0"/>
              </a:spcBef>
              <a:buClr>
                <a:schemeClr val="accent2"/>
              </a:buClr>
              <a:buChar char="•"/>
            </a:pPr>
            <a:endParaRPr lang="lt-LT" b="1" dirty="0">
              <a:solidFill>
                <a:schemeClr val="accent2"/>
              </a:solidFill>
            </a:endParaRPr>
          </a:p>
          <a:p>
            <a:pPr marL="342900" lvl="0" indent="-342900">
              <a:spcBef>
                <a:spcPts val="0"/>
              </a:spcBef>
              <a:buClr>
                <a:schemeClr val="accent2"/>
              </a:buClr>
              <a:buChar char="•"/>
            </a:pPr>
            <a:r>
              <a:rPr lang="lt-LT" b="1" dirty="0">
                <a:solidFill>
                  <a:schemeClr val="accent2"/>
                </a:solidFill>
              </a:rPr>
              <a:t>Profesinių tikslų siekimas: </a:t>
            </a:r>
            <a:r>
              <a:rPr lang="lt-LT" dirty="0"/>
              <a:t>Daugeliui žmonių nepatinka kurti ir palaikyti internetinį profilį, tačiau jo teikiama nauda siekiant profesinių tikslų yra didžiulė.</a:t>
            </a:r>
            <a:endParaRPr dirty="0"/>
          </a:p>
        </p:txBody>
      </p:sp>
      <p:sp>
        <p:nvSpPr>
          <p:cNvPr id="261" name="Google Shape;261;p17"/>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Skaitmeninio</a:t>
            </a:r>
            <a:r>
              <a:rPr lang="en-GB" dirty="0"/>
              <a:t> </a:t>
            </a:r>
            <a:r>
              <a:rPr lang="en-GB" dirty="0" err="1"/>
              <a:t>raštingumo</a:t>
            </a:r>
            <a:r>
              <a:rPr lang="en-GB" dirty="0"/>
              <a:t> </a:t>
            </a:r>
            <a:r>
              <a:rPr lang="en-GB" dirty="0" err="1"/>
              <a:t>nauda</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8"/>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lt-LT" b="1" dirty="0">
                <a:solidFill>
                  <a:schemeClr val="accent2"/>
                </a:solidFill>
              </a:rPr>
              <a:t>Profesinių tikslų siekimas (tęsinys): </a:t>
            </a:r>
            <a:r>
              <a:rPr lang="lt-LT" dirty="0"/>
              <a:t>Pavyzdžiui, turint interneto svetainę arba organizacijos puslapį </a:t>
            </a:r>
            <a:r>
              <a:rPr lang="lt-LT" i="1" dirty="0" err="1"/>
              <a:t>LinkedIn</a:t>
            </a:r>
            <a:r>
              <a:rPr lang="lt-LT" dirty="0"/>
              <a:t>, </a:t>
            </a:r>
            <a:r>
              <a:rPr lang="lt-LT" i="1" dirty="0"/>
              <a:t>Facebook</a:t>
            </a:r>
            <a:r>
              <a:rPr lang="lt-LT" dirty="0"/>
              <a:t>, </a:t>
            </a:r>
            <a:r>
              <a:rPr lang="lt-LT" i="1" dirty="0"/>
              <a:t>Instagram</a:t>
            </a:r>
            <a:r>
              <a:rPr lang="lt-LT" dirty="0"/>
              <a:t> ir pan., galima padidinti organizacijos pasiekiamumą ir tūkstančiais padidinti žmonių, žinančių apie jūsų veiklą, skaičių. </a:t>
            </a:r>
          </a:p>
          <a:p>
            <a:pPr marL="342900" lvl="0" indent="-342900">
              <a:spcBef>
                <a:spcPts val="0"/>
              </a:spcBef>
              <a:buClr>
                <a:schemeClr val="accent2"/>
              </a:buClr>
              <a:buChar char="•"/>
            </a:pPr>
            <a:endParaRPr lang="lt-LT" b="1" dirty="0">
              <a:solidFill>
                <a:schemeClr val="accent2"/>
              </a:solidFill>
            </a:endParaRPr>
          </a:p>
          <a:p>
            <a:pPr marL="342900" lvl="0" indent="-342900">
              <a:spcBef>
                <a:spcPts val="0"/>
              </a:spcBef>
              <a:buClr>
                <a:schemeClr val="accent2"/>
              </a:buClr>
              <a:buChar char="•"/>
            </a:pPr>
            <a:r>
              <a:rPr lang="lt-LT" b="1" dirty="0">
                <a:solidFill>
                  <a:schemeClr val="accent2"/>
                </a:solidFill>
              </a:rPr>
              <a:t>Pagerinti darbo rezultatus: </a:t>
            </a:r>
            <a:r>
              <a:rPr lang="lt-LT" dirty="0"/>
              <a:t>Skaitmeninis raštingumas ir supratimas, kaip naudotis skaitmeninėmis technologijomis, yra tai, kas galiausiai gali padėti žmogui pagerinti jo darbo rezultatus, nes dabar jam suteikiami ištekliai yra didžiuliai, o galimybės, kaip juos panaudoti, yra neribotos. </a:t>
            </a:r>
            <a:endParaRPr dirty="0"/>
          </a:p>
        </p:txBody>
      </p:sp>
      <p:sp>
        <p:nvSpPr>
          <p:cNvPr id="267" name="Google Shape;267;p18"/>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Skaitmeninio</a:t>
            </a:r>
            <a:r>
              <a:rPr lang="en-GB" dirty="0"/>
              <a:t> </a:t>
            </a:r>
            <a:r>
              <a:rPr lang="en-GB" dirty="0" err="1"/>
              <a:t>raštingumo</a:t>
            </a:r>
            <a:r>
              <a:rPr lang="en-GB" dirty="0"/>
              <a:t> </a:t>
            </a:r>
            <a:r>
              <a:rPr lang="en-GB" dirty="0" err="1"/>
              <a:t>nauda</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9"/>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lt-LT" dirty="0"/>
              <a:t>Organizacijoje svarbu, kad visi darbuotojai jaustųsi galintys vienodai prisidėti prie jos veiklos ir sėkmės. </a:t>
            </a:r>
          </a:p>
          <a:p>
            <a:pPr marL="342900" lvl="0" indent="-342900">
              <a:spcBef>
                <a:spcPts val="0"/>
              </a:spcBef>
              <a:buClr>
                <a:schemeClr val="accent2"/>
              </a:buClr>
              <a:buChar char="•"/>
            </a:pPr>
            <a:endParaRPr lang="lt-LT" dirty="0"/>
          </a:p>
          <a:p>
            <a:pPr marL="342900" lvl="0" indent="-342900">
              <a:spcBef>
                <a:spcPts val="0"/>
              </a:spcBef>
              <a:buClr>
                <a:schemeClr val="accent2"/>
              </a:buClr>
              <a:buChar char="•"/>
            </a:pPr>
            <a:r>
              <a:rPr lang="lt-LT" dirty="0"/>
              <a:t>Skaitmeninio raštingumo didinimo mokymai suteikia galimybę panaikinti skaitmeninę atskirtį, kuri gali būti tarp tų, kurie intuityviai naudojasi skaitmeninėmis technologijomis ir (arba) reguliariai jomis naudojasi, ir tų, kuriems gali būti sunku jas suprasti ir todėl jų vengti, taigi visi darbuotojai gali jaustis vienodai prisidedantys prie organizacijos sėkmės.</a:t>
            </a:r>
            <a:endParaRPr dirty="0"/>
          </a:p>
        </p:txBody>
      </p:sp>
      <p:sp>
        <p:nvSpPr>
          <p:cNvPr id="273" name="Google Shape;273;p19"/>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Skaitmeninio</a:t>
            </a:r>
            <a:r>
              <a:rPr lang="en-GB" dirty="0"/>
              <a:t> </a:t>
            </a:r>
            <a:r>
              <a:rPr lang="en-GB" dirty="0" err="1"/>
              <a:t>raštingumo</a:t>
            </a:r>
            <a:r>
              <a:rPr lang="en-GB" dirty="0"/>
              <a:t> </a:t>
            </a:r>
            <a:r>
              <a:rPr lang="en-GB" dirty="0" err="1"/>
              <a:t>nauda</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
          <p:cNvSpPr txBox="1">
            <a:spLocks noGrp="1"/>
          </p:cNvSpPr>
          <p:nvPr>
            <p:ph type="body" idx="1"/>
          </p:nvPr>
        </p:nvSpPr>
        <p:spPr>
          <a:xfrm>
            <a:off x="5862882" y="1337990"/>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200"/>
              <a:buNone/>
            </a:pPr>
            <a:r>
              <a:rPr lang="en-GB"/>
              <a:t>01</a:t>
            </a:r>
            <a:endParaRPr/>
          </a:p>
        </p:txBody>
      </p:sp>
      <p:sp>
        <p:nvSpPr>
          <p:cNvPr id="159" name="Google Shape;159;p2"/>
          <p:cNvSpPr txBox="1">
            <a:spLocks noGrp="1"/>
          </p:cNvSpPr>
          <p:nvPr>
            <p:ph type="body" idx="2"/>
          </p:nvPr>
        </p:nvSpPr>
        <p:spPr>
          <a:xfrm>
            <a:off x="6698179" y="1337990"/>
            <a:ext cx="4465067" cy="689519"/>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GB" dirty="0" err="1"/>
              <a:t>Skaitmeninio</a:t>
            </a:r>
            <a:r>
              <a:rPr lang="en-GB" dirty="0"/>
              <a:t> </a:t>
            </a:r>
            <a:r>
              <a:rPr lang="en-GB" dirty="0" err="1"/>
              <a:t>raštingumo</a:t>
            </a:r>
            <a:r>
              <a:rPr lang="en-GB" dirty="0"/>
              <a:t> </a:t>
            </a:r>
            <a:r>
              <a:rPr lang="en-GB" dirty="0" err="1"/>
              <a:t>gidas</a:t>
            </a:r>
            <a:endParaRPr dirty="0"/>
          </a:p>
        </p:txBody>
      </p:sp>
      <p:sp>
        <p:nvSpPr>
          <p:cNvPr id="160" name="Google Shape;160;p2"/>
          <p:cNvSpPr txBox="1">
            <a:spLocks noGrp="1"/>
          </p:cNvSpPr>
          <p:nvPr>
            <p:ph type="body" idx="3"/>
          </p:nvPr>
        </p:nvSpPr>
        <p:spPr>
          <a:xfrm>
            <a:off x="979124" y="1519186"/>
            <a:ext cx="4198618" cy="4671588"/>
          </a:xfrm>
          <a:prstGeom prst="rect">
            <a:avLst/>
          </a:prstGeom>
          <a:noFill/>
          <a:ln>
            <a:noFill/>
          </a:ln>
        </p:spPr>
        <p:txBody>
          <a:bodyPr spcFirstLastPara="1" wrap="square" lIns="91425" tIns="45700" rIns="91425" bIns="45700" anchor="t" anchorCtr="0">
            <a:noAutofit/>
          </a:bodyPr>
          <a:lstStyle/>
          <a:p>
            <a:pPr marL="228600" lvl="0" algn="ctr">
              <a:spcBef>
                <a:spcPts val="0"/>
              </a:spcBef>
            </a:pPr>
            <a:r>
              <a:rPr lang="en-GB" b="1" i="1" dirty="0"/>
              <a:t>“</a:t>
            </a:r>
            <a:r>
              <a:rPr lang="en-GB" b="1" i="1" dirty="0" err="1"/>
              <a:t>Kiekvienas</a:t>
            </a:r>
            <a:r>
              <a:rPr lang="en-GB" b="1" i="1" dirty="0"/>
              <a:t> </a:t>
            </a:r>
            <a:r>
              <a:rPr lang="en-GB" b="1" i="1" dirty="0" err="1"/>
              <a:t>gali</a:t>
            </a:r>
            <a:r>
              <a:rPr lang="en-GB" b="1" i="1" dirty="0"/>
              <a:t> </a:t>
            </a:r>
            <a:r>
              <a:rPr lang="en-GB" b="1" i="1" dirty="0" err="1"/>
              <a:t>būti</a:t>
            </a:r>
            <a:r>
              <a:rPr lang="en-GB" b="1" i="1" dirty="0"/>
              <a:t> </a:t>
            </a:r>
            <a:r>
              <a:rPr lang="en-GB" b="1" i="1" dirty="0" err="1"/>
              <a:t>didis</a:t>
            </a:r>
            <a:r>
              <a:rPr lang="en-GB" b="1" i="1" dirty="0"/>
              <a:t>, </a:t>
            </a:r>
            <a:r>
              <a:rPr lang="en-GB" b="1" i="1" dirty="0" err="1"/>
              <a:t>nes</a:t>
            </a:r>
            <a:r>
              <a:rPr lang="en-GB" b="1" i="1" dirty="0"/>
              <a:t> </a:t>
            </a:r>
            <a:r>
              <a:rPr lang="en-GB" b="1" i="1" dirty="0" err="1"/>
              <a:t>nėra</a:t>
            </a:r>
            <a:r>
              <a:rPr lang="en-GB" b="1" i="1" dirty="0"/>
              <a:t> </a:t>
            </a:r>
            <a:r>
              <a:rPr lang="en-GB" b="1" i="1" dirty="0" err="1"/>
              <a:t>nė</a:t>
            </a:r>
            <a:r>
              <a:rPr lang="en-GB" b="1" i="1" dirty="0"/>
              <a:t> </a:t>
            </a:r>
            <a:r>
              <a:rPr lang="en-GB" b="1" i="1" dirty="0" err="1"/>
              <a:t>vieno</a:t>
            </a:r>
            <a:r>
              <a:rPr lang="en-GB" b="1" i="1" dirty="0"/>
              <a:t>, </a:t>
            </a:r>
            <a:r>
              <a:rPr lang="en-GB" b="1" i="1" dirty="0" err="1"/>
              <a:t>kuris</a:t>
            </a:r>
            <a:r>
              <a:rPr lang="en-GB" b="1" i="1" dirty="0"/>
              <a:t> </a:t>
            </a:r>
            <a:r>
              <a:rPr lang="en-GB" b="1" i="1" dirty="0" err="1"/>
              <a:t>negalėtų</a:t>
            </a:r>
            <a:r>
              <a:rPr lang="en-GB" b="1" i="1" dirty="0"/>
              <a:t> </a:t>
            </a:r>
            <a:r>
              <a:rPr lang="en-GB" b="1" i="1" dirty="0" err="1"/>
              <a:t>tarnauti</a:t>
            </a:r>
            <a:r>
              <a:rPr lang="en-GB" b="1" i="1" dirty="0"/>
              <a:t>.”</a:t>
            </a:r>
            <a:endParaRPr dirty="0"/>
          </a:p>
          <a:p>
            <a:pPr marL="228600" lvl="0" indent="-228600" algn="ctr" rtl="0">
              <a:lnSpc>
                <a:spcPct val="90000"/>
              </a:lnSpc>
              <a:spcBef>
                <a:spcPts val="1000"/>
              </a:spcBef>
              <a:spcAft>
                <a:spcPts val="0"/>
              </a:spcAft>
              <a:buClr>
                <a:srgbClr val="000000"/>
              </a:buClr>
              <a:buSzPts val="2400"/>
              <a:buNone/>
            </a:pPr>
            <a:r>
              <a:rPr lang="en-GB" b="1" i="1" dirty="0"/>
              <a:t> </a:t>
            </a:r>
            <a:r>
              <a:rPr lang="en-GB" b="1" dirty="0"/>
              <a:t>– Martin Luther King Jr.</a:t>
            </a:r>
            <a:endParaRPr dirty="0"/>
          </a:p>
        </p:txBody>
      </p:sp>
      <p:sp>
        <p:nvSpPr>
          <p:cNvPr id="161" name="Google Shape;161;p2"/>
          <p:cNvSpPr txBox="1">
            <a:spLocks noGrp="1"/>
          </p:cNvSpPr>
          <p:nvPr>
            <p:ph type="body" idx="4"/>
          </p:nvPr>
        </p:nvSpPr>
        <p:spPr>
          <a:xfrm>
            <a:off x="5884585" y="2252978"/>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200"/>
              <a:buNone/>
            </a:pPr>
            <a:r>
              <a:rPr lang="en-GB"/>
              <a:t>02</a:t>
            </a:r>
            <a:endParaRPr/>
          </a:p>
        </p:txBody>
      </p:sp>
      <p:sp>
        <p:nvSpPr>
          <p:cNvPr id="162" name="Google Shape;162;p2"/>
          <p:cNvSpPr txBox="1">
            <a:spLocks noGrp="1"/>
          </p:cNvSpPr>
          <p:nvPr>
            <p:ph type="body" idx="5"/>
          </p:nvPr>
        </p:nvSpPr>
        <p:spPr>
          <a:xfrm>
            <a:off x="6719882" y="2252978"/>
            <a:ext cx="4465067" cy="689519"/>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lt-LT" dirty="0"/>
              <a:t>Skaitmeninių kompetencijų įgūdžių lygio sistema</a:t>
            </a:r>
            <a:endParaRPr dirty="0"/>
          </a:p>
        </p:txBody>
      </p:sp>
      <p:sp>
        <p:nvSpPr>
          <p:cNvPr id="163" name="Google Shape;163;p2"/>
          <p:cNvSpPr txBox="1">
            <a:spLocks noGrp="1"/>
          </p:cNvSpPr>
          <p:nvPr>
            <p:ph type="body" idx="6"/>
          </p:nvPr>
        </p:nvSpPr>
        <p:spPr>
          <a:xfrm>
            <a:off x="5891164" y="316796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200"/>
              <a:buNone/>
            </a:pPr>
            <a:r>
              <a:rPr lang="en-GB"/>
              <a:t>03</a:t>
            </a:r>
            <a:endParaRPr/>
          </a:p>
        </p:txBody>
      </p:sp>
      <p:sp>
        <p:nvSpPr>
          <p:cNvPr id="164" name="Google Shape;164;p2"/>
          <p:cNvSpPr txBox="1">
            <a:spLocks noGrp="1"/>
          </p:cNvSpPr>
          <p:nvPr>
            <p:ph type="body" idx="7"/>
          </p:nvPr>
        </p:nvSpPr>
        <p:spPr>
          <a:xfrm>
            <a:off x="6726461" y="3167965"/>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dirty="0" err="1"/>
              <a:t>Skaitmeninis</a:t>
            </a:r>
            <a:r>
              <a:rPr lang="en-GB" dirty="0"/>
              <a:t> </a:t>
            </a:r>
            <a:r>
              <a:rPr lang="en-GB" dirty="0" err="1"/>
              <a:t>marketingas</a:t>
            </a:r>
            <a:endParaRPr dirty="0"/>
          </a:p>
        </p:txBody>
      </p:sp>
      <p:sp>
        <p:nvSpPr>
          <p:cNvPr id="165" name="Google Shape;165;p2"/>
          <p:cNvSpPr txBox="1">
            <a:spLocks noGrp="1"/>
          </p:cNvSpPr>
          <p:nvPr>
            <p:ph type="body" idx="8"/>
          </p:nvPr>
        </p:nvSpPr>
        <p:spPr>
          <a:xfrm>
            <a:off x="5912867" y="408295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200"/>
              <a:buNone/>
            </a:pPr>
            <a:r>
              <a:rPr lang="en-GB"/>
              <a:t>04</a:t>
            </a:r>
            <a:endParaRPr/>
          </a:p>
        </p:txBody>
      </p:sp>
      <p:sp>
        <p:nvSpPr>
          <p:cNvPr id="166" name="Google Shape;166;p2"/>
          <p:cNvSpPr txBox="1">
            <a:spLocks noGrp="1"/>
          </p:cNvSpPr>
          <p:nvPr>
            <p:ph type="body" idx="9"/>
          </p:nvPr>
        </p:nvSpPr>
        <p:spPr>
          <a:xfrm>
            <a:off x="6748164" y="4082953"/>
            <a:ext cx="4465067" cy="689519"/>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lt-LT" dirty="0"/>
              <a:t>Skaitmeninė įmonės kultūra</a:t>
            </a:r>
            <a:endParaRPr dirty="0"/>
          </a:p>
        </p:txBody>
      </p:sp>
      <p:sp>
        <p:nvSpPr>
          <p:cNvPr id="167" name="Google Shape;167;p2"/>
          <p:cNvSpPr txBox="1">
            <a:spLocks noGrp="1"/>
          </p:cNvSpPr>
          <p:nvPr>
            <p:ph type="body" idx="13"/>
          </p:nvPr>
        </p:nvSpPr>
        <p:spPr>
          <a:xfrm>
            <a:off x="5891164" y="4997940"/>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200"/>
              <a:buNone/>
            </a:pPr>
            <a:r>
              <a:rPr lang="en-GB"/>
              <a:t>05</a:t>
            </a:r>
            <a:endParaRPr/>
          </a:p>
        </p:txBody>
      </p:sp>
      <p:sp>
        <p:nvSpPr>
          <p:cNvPr id="168" name="Google Shape;168;p2"/>
          <p:cNvSpPr txBox="1">
            <a:spLocks noGrp="1"/>
          </p:cNvSpPr>
          <p:nvPr>
            <p:ph type="body" idx="14"/>
          </p:nvPr>
        </p:nvSpPr>
        <p:spPr>
          <a:xfrm>
            <a:off x="6726461" y="4997940"/>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dirty="0" err="1"/>
              <a:t>Nuorodos</a:t>
            </a:r>
            <a:endParaRPr dirty="0"/>
          </a:p>
        </p:txBody>
      </p:sp>
      <p:sp>
        <p:nvSpPr>
          <p:cNvPr id="169" name="Google Shape;169;p2"/>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600"/>
              <a:buNone/>
            </a:pPr>
            <a:r>
              <a:rPr lang="en-GB" dirty="0" err="1"/>
              <a:t>Turinys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6">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8">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7">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0">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0"/>
          <p:cNvSpPr txBox="1">
            <a:spLocks noGrp="1"/>
          </p:cNvSpPr>
          <p:nvPr>
            <p:ph type="body" idx="1"/>
          </p:nvPr>
        </p:nvSpPr>
        <p:spPr>
          <a:xfrm>
            <a:off x="798374" y="1900600"/>
            <a:ext cx="5416200" cy="3995100"/>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lt-LT" dirty="0"/>
              <a:t>Bendrovės </a:t>
            </a:r>
            <a:r>
              <a:rPr lang="lt-LT" dirty="0">
                <a:hlinkClick r:id="rId3"/>
              </a:rPr>
              <a:t>„</a:t>
            </a:r>
            <a:r>
              <a:rPr lang="lt-LT" dirty="0" err="1">
                <a:hlinkClick r:id="rId3"/>
              </a:rPr>
              <a:t>Capgemini</a:t>
            </a:r>
            <a:r>
              <a:rPr lang="lt-LT" dirty="0">
                <a:hlinkClick r:id="rId3"/>
              </a:rPr>
              <a:t>“</a:t>
            </a:r>
            <a:r>
              <a:rPr lang="lt-LT" dirty="0"/>
              <a:t> 2020 m. atlikto tyrimo ataskaita parodė, kad beveik pusė pasaulio gyventojų vis dar yra neprisijungę prie interneto. </a:t>
            </a:r>
            <a:endParaRPr lang="en-GB" dirty="0"/>
          </a:p>
          <a:p>
            <a:pPr marL="0" lvl="0" indent="0" algn="l" rtl="0">
              <a:lnSpc>
                <a:spcPct val="90000"/>
              </a:lnSpc>
              <a:spcBef>
                <a:spcPts val="1000"/>
              </a:spcBef>
              <a:spcAft>
                <a:spcPts val="0"/>
              </a:spcAft>
              <a:buClr>
                <a:schemeClr val="accent2"/>
              </a:buClr>
              <a:buSzPts val="2400"/>
              <a:buNone/>
            </a:pPr>
            <a:endParaRPr dirty="0"/>
          </a:p>
          <a:p>
            <a:pPr marL="342900" lvl="0" indent="-190500" algn="l" rtl="0">
              <a:lnSpc>
                <a:spcPct val="90000"/>
              </a:lnSpc>
              <a:spcBef>
                <a:spcPts val="1000"/>
              </a:spcBef>
              <a:spcAft>
                <a:spcPts val="0"/>
              </a:spcAft>
              <a:buClr>
                <a:schemeClr val="accent2"/>
              </a:buClr>
              <a:buSzPts val="2400"/>
              <a:buNone/>
            </a:pPr>
            <a:endParaRPr dirty="0"/>
          </a:p>
          <a:p>
            <a:pPr marL="342900" lvl="0" indent="-190500" algn="l" rtl="0">
              <a:lnSpc>
                <a:spcPct val="90000"/>
              </a:lnSpc>
              <a:spcBef>
                <a:spcPts val="1000"/>
              </a:spcBef>
              <a:spcAft>
                <a:spcPts val="0"/>
              </a:spcAft>
              <a:buClr>
                <a:schemeClr val="accent2"/>
              </a:buClr>
              <a:buSzPts val="2400"/>
              <a:buNone/>
            </a:pP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279" name="Google Shape;279;p20"/>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Skaitmeninio</a:t>
            </a:r>
            <a:r>
              <a:rPr lang="en-GB" dirty="0"/>
              <a:t> </a:t>
            </a:r>
            <a:r>
              <a:rPr lang="en-GB" dirty="0" err="1"/>
              <a:t>raštingumo</a:t>
            </a:r>
            <a:r>
              <a:rPr lang="en-GB" dirty="0"/>
              <a:t> </a:t>
            </a:r>
            <a:r>
              <a:rPr lang="en-GB" dirty="0" err="1"/>
              <a:t>iššūkiai</a:t>
            </a:r>
            <a:endParaRPr dirty="0"/>
          </a:p>
        </p:txBody>
      </p:sp>
      <p:pic>
        <p:nvPicPr>
          <p:cNvPr id="280" name="Google Shape;280;p20"/>
          <p:cNvPicPr preferRelativeResize="0"/>
          <p:nvPr/>
        </p:nvPicPr>
        <p:blipFill>
          <a:blip r:embed="rId4">
            <a:alphaModFix/>
          </a:blip>
          <a:stretch>
            <a:fillRect/>
          </a:stretch>
        </p:blipFill>
        <p:spPr>
          <a:xfrm>
            <a:off x="6296706" y="1565250"/>
            <a:ext cx="5319318" cy="3995100"/>
          </a:xfrm>
          <a:prstGeom prst="rect">
            <a:avLst/>
          </a:prstGeom>
          <a:noFill/>
          <a:ln>
            <a:noFill/>
          </a:ln>
        </p:spPr>
      </p:pic>
      <p:sp>
        <p:nvSpPr>
          <p:cNvPr id="281" name="Google Shape;281;p20"/>
          <p:cNvSpPr txBox="1">
            <a:spLocks noGrp="1"/>
          </p:cNvSpPr>
          <p:nvPr>
            <p:ph type="body" idx="1"/>
          </p:nvPr>
        </p:nvSpPr>
        <p:spPr>
          <a:xfrm>
            <a:off x="6248250" y="5423450"/>
            <a:ext cx="5416200" cy="586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GB" sz="1000" u="sng">
                <a:solidFill>
                  <a:schemeClr val="hlink"/>
                </a:solidFill>
                <a:hlinkClick r:id="rId5"/>
              </a:rPr>
              <a:t>https://www.businessinsider.com/chart-of-the-day-why-americans-dont-use-the-internet-2010-8</a:t>
            </a:r>
            <a:r>
              <a:rPr lang="en-GB"/>
              <a:t> </a:t>
            </a:r>
            <a:endParaRPr/>
          </a:p>
          <a:p>
            <a:pPr marL="0" lvl="0" indent="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228600" lvl="0" indent="-228600" algn="l" rtl="0">
              <a:lnSpc>
                <a:spcPct val="90000"/>
              </a:lnSpc>
              <a:spcBef>
                <a:spcPts val="1000"/>
              </a:spcBef>
              <a:spcAft>
                <a:spcPts val="0"/>
              </a:spcAft>
              <a:buClr>
                <a:srgbClr val="000000"/>
              </a:buClr>
              <a:buSzPts val="24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1"/>
          <p:cNvSpPr txBox="1">
            <a:spLocks noGrp="1"/>
          </p:cNvSpPr>
          <p:nvPr>
            <p:ph type="body" idx="1"/>
          </p:nvPr>
        </p:nvSpPr>
        <p:spPr>
          <a:xfrm>
            <a:off x="798380" y="1640519"/>
            <a:ext cx="10595100" cy="3995100"/>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en-GB" b="1" dirty="0" err="1">
                <a:solidFill>
                  <a:schemeClr val="accent2"/>
                </a:solidFill>
              </a:rPr>
              <a:t>Išlaidos</a:t>
            </a:r>
            <a:r>
              <a:rPr lang="en-GB" b="1" dirty="0">
                <a:solidFill>
                  <a:schemeClr val="accent2"/>
                </a:solidFill>
              </a:rPr>
              <a:t>: </a:t>
            </a:r>
            <a:r>
              <a:rPr lang="lt-LT" dirty="0">
                <a:hlinkClick r:id="rId3"/>
              </a:rPr>
              <a:t>statistiniai duomenys </a:t>
            </a:r>
            <a:r>
              <a:rPr lang="lt-LT" dirty="0"/>
              <a:t>rodo, kad 40 proc. visų skurdžiai gyvenančių asmenų, neturinčių interneto, teigia, kad niekada nesinaudojo internetu, nes prenumerata yra per brangi, o 56 proc. 22-36 metų amžiaus asmenų, neturinčių interneto, teigia, kad įrenginio kaina yra priežastis, dėl kurios jie niekada nesinaudojo internetu.</a:t>
            </a:r>
            <a:endParaRPr lang="en-GB" dirty="0"/>
          </a:p>
          <a:p>
            <a:pPr marL="342900" lvl="0" indent="-342900">
              <a:buClr>
                <a:schemeClr val="accent2"/>
              </a:buClr>
              <a:buChar char="•"/>
            </a:pPr>
            <a:r>
              <a:rPr lang="en-GB" b="1" dirty="0" err="1">
                <a:solidFill>
                  <a:schemeClr val="accent2"/>
                </a:solidFill>
              </a:rPr>
              <a:t>Sudėtingumas</a:t>
            </a:r>
            <a:r>
              <a:rPr lang="en-GB" b="1" dirty="0">
                <a:solidFill>
                  <a:schemeClr val="accent2"/>
                </a:solidFill>
              </a:rPr>
              <a:t>: </a:t>
            </a:r>
            <a:r>
              <a:rPr lang="lt-LT" dirty="0"/>
              <a:t>kaip matyti neseniai paskelbtoje </a:t>
            </a:r>
            <a:r>
              <a:rPr lang="lt-LT" dirty="0">
                <a:hlinkClick r:id="rId4"/>
              </a:rPr>
              <a:t>ataskaitoje</a:t>
            </a:r>
            <a:r>
              <a:rPr lang="lt-LT" dirty="0"/>
              <a:t>, ne visi darbuotojai yra susipažinę su šiuolaikinėmis informacijos ir komunikacijos priemonėmis savo darbinėje veikloje.</a:t>
            </a:r>
            <a:endParaRPr lang="en-GB" dirty="0"/>
          </a:p>
          <a:p>
            <a:pPr marL="342900" lvl="0" indent="-342900">
              <a:buClr>
                <a:schemeClr val="accent2"/>
              </a:buClr>
              <a:buChar char="•"/>
            </a:pPr>
            <a:r>
              <a:rPr lang="en-GB" dirty="0"/>
              <a:t>“</a:t>
            </a:r>
            <a:r>
              <a:rPr lang="lt-LT" b="1" dirty="0">
                <a:solidFill>
                  <a:schemeClr val="accent2"/>
                </a:solidFill>
              </a:rPr>
              <a:t>Susidomėjimo stoka</a:t>
            </a:r>
            <a:r>
              <a:rPr lang="en-GB" dirty="0"/>
              <a:t>”: </a:t>
            </a:r>
            <a:r>
              <a:rPr lang="lt-LT" dirty="0"/>
              <a:t>reikia prasmingų galimybių mokytis skaitmeninių įgūdžių, didinti darbuotojų ir senjorų susidomėjimą skaitmeninio raštingumo įgūdžių ugdymu.</a:t>
            </a:r>
            <a:endParaRPr dirty="0"/>
          </a:p>
        </p:txBody>
      </p:sp>
      <p:sp>
        <p:nvSpPr>
          <p:cNvPr id="287" name="Google Shape;287;p21"/>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Skaitmeninio</a:t>
            </a:r>
            <a:r>
              <a:rPr lang="en-GB" dirty="0"/>
              <a:t> </a:t>
            </a:r>
            <a:r>
              <a:rPr lang="en-GB" dirty="0" err="1"/>
              <a:t>raštingumo</a:t>
            </a:r>
            <a:r>
              <a:rPr lang="en-GB" dirty="0"/>
              <a:t> </a:t>
            </a:r>
            <a:r>
              <a:rPr lang="en-GB" dirty="0" err="1"/>
              <a:t>iššūkiai</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2"/>
          <p:cNvSpPr txBox="1">
            <a:spLocks noGrp="1"/>
          </p:cNvSpPr>
          <p:nvPr>
            <p:ph type="body" idx="1"/>
          </p:nvPr>
        </p:nvSpPr>
        <p:spPr>
          <a:xfrm>
            <a:off x="1001762" y="1524912"/>
            <a:ext cx="4676539" cy="3808175"/>
          </a:xfrm>
          <a:prstGeom prst="rect">
            <a:avLst/>
          </a:prstGeom>
          <a:noFill/>
          <a:ln>
            <a:noFill/>
          </a:ln>
        </p:spPr>
        <p:txBody>
          <a:bodyPr spcFirstLastPara="1" wrap="square" lIns="91425" tIns="45700" rIns="91425" bIns="45700" anchor="ctr" anchorCtr="0">
            <a:normAutofit/>
          </a:bodyPr>
          <a:lstStyle/>
          <a:p>
            <a:pPr marL="0" lvl="0" indent="0">
              <a:spcBef>
                <a:spcPts val="0"/>
              </a:spcBef>
            </a:pPr>
            <a:r>
              <a:rPr lang="en-GB" dirty="0"/>
              <a:t>“</a:t>
            </a:r>
            <a:r>
              <a:rPr lang="lt-LT" dirty="0"/>
              <a:t>Sėkmė nėra galutinė, nesėkmė nėra pražūtinga: svarbiausia yra drąsa tęsti</a:t>
            </a:r>
            <a:r>
              <a:rPr lang="en-GB" dirty="0"/>
              <a:t>” </a:t>
            </a:r>
            <a:endParaRPr dirty="0"/>
          </a:p>
        </p:txBody>
      </p:sp>
      <p:sp>
        <p:nvSpPr>
          <p:cNvPr id="293" name="Google Shape;293;p22"/>
          <p:cNvSpPr txBox="1"/>
          <p:nvPr/>
        </p:nvSpPr>
        <p:spPr>
          <a:xfrm>
            <a:off x="1759343" y="4641330"/>
            <a:ext cx="3161377" cy="50577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200"/>
              <a:buFont typeface="Arial"/>
              <a:buNone/>
            </a:pPr>
            <a:r>
              <a:rPr lang="en-GB" sz="2200" b="1" i="0">
                <a:solidFill>
                  <a:srgbClr val="000000"/>
                </a:solidFill>
                <a:latin typeface="Calibri"/>
                <a:ea typeface="Calibri"/>
                <a:cs typeface="Calibri"/>
                <a:sym typeface="Calibri"/>
              </a:rPr>
              <a:t>Winston Churchill</a:t>
            </a:r>
            <a:endParaRPr sz="2200" b="1" i="1" u="none" strike="noStrike" cap="none">
              <a:solidFill>
                <a:srgbClr val="000000"/>
              </a:solidFill>
              <a:latin typeface="Calibri"/>
              <a:ea typeface="Calibri"/>
              <a:cs typeface="Calibri"/>
              <a:sym typeface="Calibri"/>
            </a:endParaRPr>
          </a:p>
        </p:txBody>
      </p:sp>
      <p:pic>
        <p:nvPicPr>
          <p:cNvPr id="294" name="Google Shape;294;p22" descr="One glowing light up arrow among other down arrows on green pastel color background"/>
          <p:cNvPicPr preferRelativeResize="0">
            <a:picLocks noGrp="1"/>
          </p:cNvPicPr>
          <p:nvPr>
            <p:ph type="pic" idx="2"/>
          </p:nvPr>
        </p:nvPicPr>
        <p:blipFill rotWithShape="1">
          <a:blip r:embed="rId3">
            <a:alphaModFix/>
          </a:blip>
          <a:srcRect l="8234" r="8234"/>
          <a:stretch/>
        </p:blipFill>
        <p:spPr>
          <a:xfrm>
            <a:off x="6096000" y="986088"/>
            <a:ext cx="5239644" cy="4704418"/>
          </a:xfrm>
          <a:prstGeom prst="rect">
            <a:avLst/>
          </a:prstGeom>
          <a:solidFill>
            <a:srgbClr val="D8D8D8"/>
          </a:solidFill>
          <a:ln>
            <a:noFill/>
          </a:ln>
        </p:spPr>
      </p:pic>
      <p:sp>
        <p:nvSpPr>
          <p:cNvPr id="295" name="Google Shape;295;p22"/>
          <p:cNvSpPr/>
          <p:nvPr/>
        </p:nvSpPr>
        <p:spPr>
          <a:xfrm>
            <a:off x="6096000" y="986088"/>
            <a:ext cx="5239644" cy="4704418"/>
          </a:xfrm>
          <a:custGeom>
            <a:avLst/>
            <a:gdLst/>
            <a:ahLst/>
            <a:cxnLst/>
            <a:rect l="l" t="t" r="r" b="b"/>
            <a:pathLst>
              <a:path w="5239644" h="4704418" extrusionOk="0">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8627"/>
                </a:srgbClr>
              </a:gs>
              <a:gs pos="83000">
                <a:srgbClr val="AABC99">
                  <a:alpha val="47843"/>
                </a:srgbClr>
              </a:gs>
              <a:gs pos="100000">
                <a:srgbClr val="AABC99">
                  <a:alpha val="43921"/>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296" name="Google Shape;296;p22"/>
          <p:cNvGrpSpPr/>
          <p:nvPr/>
        </p:nvGrpSpPr>
        <p:grpSpPr>
          <a:xfrm>
            <a:off x="5107779" y="748833"/>
            <a:ext cx="1487826" cy="1083162"/>
            <a:chOff x="3400450" y="986392"/>
            <a:chExt cx="1487826" cy="1083162"/>
          </a:xfrm>
        </p:grpSpPr>
        <p:sp>
          <p:nvSpPr>
            <p:cNvPr id="297" name="Google Shape;297;p22"/>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298" name="Google Shape;298;p22"/>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3"/>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lt-LT" dirty="0"/>
              <a:t>Nuo tradicinio požiūrio į „skaitmeninį raštingumą“, kaip į pagrindines IT įgūdžių žinias, galime pereiti prie besiplečiančių įgūdžių, praktikos ir elgesio, kurie paprastai siejami su skaitmeniniu raštingumu arba reikalavimais, kurių reikia norint būti skaitmeniniu raštingu žmogumi mūsų sparčiai besikeičiančioje visuomenėje, sąrašo.</a:t>
            </a:r>
            <a:endParaRPr dirty="0"/>
          </a:p>
        </p:txBody>
      </p:sp>
      <p:sp>
        <p:nvSpPr>
          <p:cNvPr id="304" name="Google Shape;304;p2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Skaitmeninio</a:t>
            </a:r>
            <a:r>
              <a:rPr lang="en-GB" dirty="0"/>
              <a:t> </a:t>
            </a:r>
            <a:r>
              <a:rPr lang="en-GB" dirty="0" err="1"/>
              <a:t>raštingumo</a:t>
            </a:r>
            <a:r>
              <a:rPr lang="en-GB" dirty="0"/>
              <a:t> </a:t>
            </a:r>
            <a:r>
              <a:rPr lang="en-GB" dirty="0" err="1"/>
              <a:t>kompetencijos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4"/>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en-GB" b="1" dirty="0" err="1">
                <a:solidFill>
                  <a:schemeClr val="accent2"/>
                </a:solidFill>
              </a:rPr>
              <a:t>Kritinio</a:t>
            </a:r>
            <a:r>
              <a:rPr lang="en-GB" b="1" dirty="0">
                <a:solidFill>
                  <a:schemeClr val="accent2"/>
                </a:solidFill>
              </a:rPr>
              <a:t> </a:t>
            </a:r>
            <a:r>
              <a:rPr lang="en-GB" b="1" dirty="0" err="1">
                <a:solidFill>
                  <a:schemeClr val="accent2"/>
                </a:solidFill>
              </a:rPr>
              <a:t>mąstymo</a:t>
            </a:r>
            <a:r>
              <a:rPr lang="en-GB" b="1" dirty="0">
                <a:solidFill>
                  <a:schemeClr val="accent2"/>
                </a:solidFill>
              </a:rPr>
              <a:t> </a:t>
            </a:r>
            <a:r>
              <a:rPr lang="en-GB" b="1" dirty="0" err="1">
                <a:solidFill>
                  <a:schemeClr val="accent2"/>
                </a:solidFill>
              </a:rPr>
              <a:t>įgūdžiai</a:t>
            </a:r>
            <a:r>
              <a:rPr lang="en-GB" b="1" dirty="0">
                <a:solidFill>
                  <a:schemeClr val="accent2"/>
                </a:solidFill>
              </a:rPr>
              <a:t>: </a:t>
            </a:r>
            <a:r>
              <a:rPr lang="en-GB" dirty="0" err="1"/>
              <a:t>labai</a:t>
            </a:r>
            <a:r>
              <a:rPr lang="en-GB" dirty="0"/>
              <a:t> </a:t>
            </a:r>
            <a:r>
              <a:rPr lang="en-GB" dirty="0" err="1"/>
              <a:t>svarbūs</a:t>
            </a:r>
            <a:r>
              <a:rPr lang="en-GB" dirty="0"/>
              <a:t> </a:t>
            </a:r>
            <a:r>
              <a:rPr lang="en-GB" dirty="0" err="1"/>
              <a:t>įgūdžiai</a:t>
            </a:r>
            <a:r>
              <a:rPr lang="en-GB" dirty="0"/>
              <a:t>, </a:t>
            </a:r>
            <a:r>
              <a:rPr lang="en-GB" dirty="0" err="1"/>
              <a:t>nes</a:t>
            </a:r>
            <a:r>
              <a:rPr lang="en-GB" dirty="0"/>
              <a:t> </a:t>
            </a:r>
            <a:r>
              <a:rPr lang="en-GB" dirty="0" err="1"/>
              <a:t>dažnai</a:t>
            </a:r>
            <a:r>
              <a:rPr lang="en-GB" dirty="0"/>
              <a:t> </a:t>
            </a:r>
            <a:r>
              <a:rPr lang="en-GB" dirty="0" err="1"/>
              <a:t>tenka</a:t>
            </a:r>
            <a:r>
              <a:rPr lang="en-GB" dirty="0"/>
              <a:t> </a:t>
            </a:r>
            <a:r>
              <a:rPr lang="en-GB" dirty="0" err="1"/>
              <a:t>susidurti</a:t>
            </a:r>
            <a:r>
              <a:rPr lang="en-GB" dirty="0"/>
              <a:t> </a:t>
            </a:r>
            <a:r>
              <a:rPr lang="en-GB" dirty="0" err="1"/>
              <a:t>su</a:t>
            </a:r>
            <a:r>
              <a:rPr lang="en-GB" dirty="0"/>
              <a:t> </a:t>
            </a:r>
            <a:r>
              <a:rPr lang="en-GB" dirty="0" err="1"/>
              <a:t>įvairia</a:t>
            </a:r>
            <a:r>
              <a:rPr lang="en-GB" dirty="0"/>
              <a:t> </a:t>
            </a:r>
            <a:r>
              <a:rPr lang="en-GB" dirty="0" err="1"/>
              <a:t>informacija</a:t>
            </a:r>
            <a:r>
              <a:rPr lang="en-GB" dirty="0"/>
              <a:t> </a:t>
            </a:r>
            <a:r>
              <a:rPr lang="en-GB" dirty="0" err="1"/>
              <a:t>įvairiais</a:t>
            </a:r>
            <a:r>
              <a:rPr lang="en-GB" dirty="0"/>
              <a:t> </a:t>
            </a:r>
            <a:r>
              <a:rPr lang="en-GB" dirty="0" err="1"/>
              <a:t>formatais</a:t>
            </a:r>
            <a:r>
              <a:rPr lang="en-GB" dirty="0"/>
              <a:t> - </a:t>
            </a:r>
            <a:r>
              <a:rPr lang="en-GB" dirty="0" err="1"/>
              <a:t>ieškant</a:t>
            </a:r>
            <a:r>
              <a:rPr lang="en-GB" dirty="0"/>
              <a:t>, </a:t>
            </a:r>
            <a:r>
              <a:rPr lang="en-GB" dirty="0" err="1"/>
              <a:t>sijojant</a:t>
            </a:r>
            <a:r>
              <a:rPr lang="en-GB" dirty="0"/>
              <a:t>, </a:t>
            </a:r>
            <a:r>
              <a:rPr lang="en-GB" dirty="0" err="1"/>
              <a:t>vertinant</a:t>
            </a:r>
            <a:r>
              <a:rPr lang="en-GB" dirty="0"/>
              <a:t>, </a:t>
            </a:r>
            <a:r>
              <a:rPr lang="en-GB" dirty="0" err="1"/>
              <a:t>taikant</a:t>
            </a:r>
            <a:r>
              <a:rPr lang="en-GB" dirty="0"/>
              <a:t> </a:t>
            </a:r>
            <a:r>
              <a:rPr lang="en-GB" dirty="0" err="1"/>
              <a:t>ir</a:t>
            </a:r>
            <a:r>
              <a:rPr lang="en-GB" dirty="0"/>
              <a:t> </a:t>
            </a:r>
            <a:r>
              <a:rPr lang="en-GB" dirty="0" err="1"/>
              <a:t>rengiant</a:t>
            </a:r>
            <a:r>
              <a:rPr lang="en-GB" dirty="0"/>
              <a:t> </a:t>
            </a:r>
            <a:r>
              <a:rPr lang="en-GB" dirty="0" err="1"/>
              <a:t>informaciją</a:t>
            </a:r>
            <a:r>
              <a:rPr lang="en-GB" dirty="0"/>
              <a:t> </a:t>
            </a:r>
            <a:r>
              <a:rPr lang="en-GB" dirty="0" err="1"/>
              <a:t>reikia</a:t>
            </a:r>
            <a:r>
              <a:rPr lang="en-GB" dirty="0"/>
              <a:t> </a:t>
            </a:r>
            <a:r>
              <a:rPr lang="en-GB" dirty="0" err="1"/>
              <a:t>kritiškai</a:t>
            </a:r>
            <a:r>
              <a:rPr lang="en-GB" dirty="0"/>
              <a:t> </a:t>
            </a:r>
            <a:r>
              <a:rPr lang="en-GB" dirty="0" err="1"/>
              <a:t>mąstyti</a:t>
            </a:r>
            <a:r>
              <a:rPr lang="en-GB" dirty="0"/>
              <a:t>. </a:t>
            </a:r>
            <a:endParaRPr dirty="0"/>
          </a:p>
          <a:p>
            <a:pPr marL="342900" lvl="0" indent="-190500" algn="l" rtl="0">
              <a:lnSpc>
                <a:spcPct val="90000"/>
              </a:lnSpc>
              <a:spcBef>
                <a:spcPts val="1000"/>
              </a:spcBef>
              <a:spcAft>
                <a:spcPts val="0"/>
              </a:spcAft>
              <a:buClr>
                <a:schemeClr val="accent2"/>
              </a:buClr>
              <a:buSzPts val="2400"/>
              <a:buNone/>
            </a:pPr>
            <a:endParaRPr dirty="0"/>
          </a:p>
          <a:p>
            <a:pPr marL="342900" lvl="0" indent="-342900">
              <a:buClr>
                <a:schemeClr val="accent2"/>
              </a:buClr>
              <a:buChar char="•"/>
            </a:pPr>
            <a:r>
              <a:rPr lang="en-GB" b="1" dirty="0" err="1">
                <a:solidFill>
                  <a:schemeClr val="accent2"/>
                </a:solidFill>
              </a:rPr>
              <a:t>Bendravimas</a:t>
            </a:r>
            <a:r>
              <a:rPr lang="en-GB" b="1" dirty="0">
                <a:solidFill>
                  <a:schemeClr val="accent2"/>
                </a:solidFill>
              </a:rPr>
              <a:t>: </a:t>
            </a:r>
            <a:r>
              <a:rPr lang="lt-LT" dirty="0"/>
              <a:t>pagrindinis skaitmeninio raštingumo aspektas, reikalingas bendraujant virtualiose bendravimo patalpose, gebėjimas aiškiai reikšti mintis, užduoti tinkamus klausimus, išlaikyti pagarbą, kurti pasitikėjimą ir </a:t>
            </a:r>
            <a:r>
              <a:rPr lang="lt-LT" dirty="0" err="1"/>
              <a:t>t</a:t>
            </a:r>
            <a:r>
              <a:rPr lang="lt-LT" dirty="0"/>
              <a:t>. </a:t>
            </a:r>
            <a:r>
              <a:rPr lang="lt-LT" dirty="0" err="1"/>
              <a:t>t</a:t>
            </a:r>
            <a:r>
              <a:rPr lang="lt-LT" dirty="0"/>
              <a:t>.</a:t>
            </a:r>
            <a:r>
              <a:rPr lang="en-GB" dirty="0"/>
              <a:t>  </a:t>
            </a: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310" name="Google Shape;310;p24"/>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Skaitmeninio</a:t>
            </a:r>
            <a:r>
              <a:rPr lang="en-GB" dirty="0"/>
              <a:t> </a:t>
            </a:r>
            <a:r>
              <a:rPr lang="en-GB" dirty="0" err="1"/>
              <a:t>raštingumo</a:t>
            </a:r>
            <a:r>
              <a:rPr lang="en-GB" dirty="0"/>
              <a:t> </a:t>
            </a:r>
            <a:r>
              <a:rPr lang="en-GB" dirty="0" err="1"/>
              <a:t>kompetencijos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5"/>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en-GB" b="1" dirty="0" err="1">
                <a:solidFill>
                  <a:schemeClr val="accent2"/>
                </a:solidFill>
              </a:rPr>
              <a:t>Praktiniai</a:t>
            </a:r>
            <a:r>
              <a:rPr lang="en-GB" b="1" dirty="0">
                <a:solidFill>
                  <a:schemeClr val="accent2"/>
                </a:solidFill>
              </a:rPr>
              <a:t> </a:t>
            </a:r>
            <a:r>
              <a:rPr lang="en-GB" b="1" dirty="0" err="1">
                <a:solidFill>
                  <a:schemeClr val="accent2"/>
                </a:solidFill>
              </a:rPr>
              <a:t>techniniai</a:t>
            </a:r>
            <a:r>
              <a:rPr lang="en-GB" b="1" dirty="0">
                <a:solidFill>
                  <a:schemeClr val="accent2"/>
                </a:solidFill>
              </a:rPr>
              <a:t> </a:t>
            </a:r>
            <a:r>
              <a:rPr lang="en-GB" b="1" dirty="0" err="1">
                <a:solidFill>
                  <a:schemeClr val="accent2"/>
                </a:solidFill>
              </a:rPr>
              <a:t>įgūdžiai</a:t>
            </a:r>
            <a:r>
              <a:rPr lang="en-GB" b="1" dirty="0">
                <a:solidFill>
                  <a:schemeClr val="accent2"/>
                </a:solidFill>
              </a:rPr>
              <a:t>: </a:t>
            </a:r>
            <a:r>
              <a:rPr lang="lt-LT" dirty="0"/>
              <a:t>technologijų naudojimas siekiant gauti, valdyti, tvarkyti, manipuliuoti ir kurti informaciją etiškais ir tvariais būdais. Tai nuolatinis procesas, nes nuolat kuriamos naujos programos ir atnaujinimai technologijų srityje, todėl būtina nuolat atnaujinti informaciją!</a:t>
            </a:r>
            <a:endParaRPr dirty="0"/>
          </a:p>
          <a:p>
            <a:pPr marL="342900" lvl="0" indent="-190500" algn="l" rtl="0">
              <a:lnSpc>
                <a:spcPct val="90000"/>
              </a:lnSpc>
              <a:spcBef>
                <a:spcPts val="1000"/>
              </a:spcBef>
              <a:spcAft>
                <a:spcPts val="0"/>
              </a:spcAft>
              <a:buClr>
                <a:schemeClr val="accent2"/>
              </a:buClr>
              <a:buSzPts val="2400"/>
              <a:buNone/>
            </a:pP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316" name="Google Shape;316;p25"/>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Skaitmeninio</a:t>
            </a:r>
            <a:r>
              <a:rPr lang="en-GB" dirty="0"/>
              <a:t> </a:t>
            </a:r>
            <a:r>
              <a:rPr lang="en-GB" dirty="0" err="1"/>
              <a:t>raštingumo</a:t>
            </a:r>
            <a:r>
              <a:rPr lang="en-GB" dirty="0"/>
              <a:t> </a:t>
            </a:r>
            <a:r>
              <a:rPr lang="en-GB" dirty="0" err="1"/>
              <a:t>kompetencijos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6"/>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en-GB" b="1" dirty="0" err="1">
                <a:solidFill>
                  <a:schemeClr val="accent2"/>
                </a:solidFill>
              </a:rPr>
              <a:t>Bendradarbiavimo</a:t>
            </a:r>
            <a:r>
              <a:rPr lang="en-GB" b="1" dirty="0">
                <a:solidFill>
                  <a:schemeClr val="accent2"/>
                </a:solidFill>
              </a:rPr>
              <a:t> </a:t>
            </a:r>
            <a:r>
              <a:rPr lang="en-GB" b="1" dirty="0" err="1">
                <a:solidFill>
                  <a:schemeClr val="accent2"/>
                </a:solidFill>
              </a:rPr>
              <a:t>ir</a:t>
            </a:r>
            <a:r>
              <a:rPr lang="en-GB" b="1" dirty="0">
                <a:solidFill>
                  <a:schemeClr val="accent2"/>
                </a:solidFill>
              </a:rPr>
              <a:t> </a:t>
            </a:r>
            <a:r>
              <a:rPr lang="en-GB" b="1" dirty="0" err="1">
                <a:solidFill>
                  <a:schemeClr val="accent2"/>
                </a:solidFill>
              </a:rPr>
              <a:t>kūrybiškumo</a:t>
            </a:r>
            <a:r>
              <a:rPr lang="en-GB" b="1" dirty="0">
                <a:solidFill>
                  <a:schemeClr val="accent2"/>
                </a:solidFill>
              </a:rPr>
              <a:t> </a:t>
            </a:r>
            <a:r>
              <a:rPr lang="en-GB" b="1" dirty="0" err="1">
                <a:solidFill>
                  <a:schemeClr val="accent2"/>
                </a:solidFill>
              </a:rPr>
              <a:t>įgūdžiai</a:t>
            </a:r>
            <a:r>
              <a:rPr lang="en-GB" b="1" dirty="0">
                <a:solidFill>
                  <a:schemeClr val="accent2"/>
                </a:solidFill>
              </a:rPr>
              <a:t>: </a:t>
            </a:r>
            <a:r>
              <a:rPr lang="lt-LT" dirty="0"/>
              <a:t>mokymasis dirbti su kitais yra vienas iš gyvenimo įgūdžių, o technologijos gali palengvinti bendradarbiavimą ir darbą komandoje.</a:t>
            </a:r>
            <a:r>
              <a:rPr lang="en-GB" dirty="0"/>
              <a:t> </a:t>
            </a:r>
            <a:endParaRPr dirty="0"/>
          </a:p>
          <a:p>
            <a:pPr marL="342900" lvl="0" indent="-190500" algn="l" rtl="0">
              <a:lnSpc>
                <a:spcPct val="90000"/>
              </a:lnSpc>
              <a:spcBef>
                <a:spcPts val="1000"/>
              </a:spcBef>
              <a:spcAft>
                <a:spcPts val="0"/>
              </a:spcAft>
              <a:buClr>
                <a:schemeClr val="accent2"/>
              </a:buClr>
              <a:buSzPts val="2400"/>
              <a:buNone/>
            </a:pPr>
            <a:endParaRPr dirty="0"/>
          </a:p>
          <a:p>
            <a:pPr marL="342900" lvl="0" indent="-342900">
              <a:buClr>
                <a:schemeClr val="accent2"/>
              </a:buClr>
              <a:buFont typeface="Arial"/>
              <a:buChar char="•"/>
            </a:pPr>
            <a:r>
              <a:rPr lang="en-GB" dirty="0" err="1"/>
              <a:t>Pavyzdžiui</a:t>
            </a:r>
            <a:r>
              <a:rPr lang="en-GB" dirty="0"/>
              <a:t>, </a:t>
            </a:r>
            <a:r>
              <a:rPr lang="en-GB" dirty="0" err="1"/>
              <a:t>naudodamiesi</a:t>
            </a:r>
            <a:r>
              <a:rPr lang="en-GB" dirty="0"/>
              <a:t> </a:t>
            </a:r>
            <a:r>
              <a:rPr lang="en-GB" dirty="0" err="1"/>
              <a:t>interneto</a:t>
            </a:r>
            <a:r>
              <a:rPr lang="en-GB" dirty="0"/>
              <a:t> </a:t>
            </a:r>
            <a:r>
              <a:rPr lang="en-GB" dirty="0" err="1"/>
              <a:t>platformomis</a:t>
            </a:r>
            <a:r>
              <a:rPr lang="en-GB" dirty="0"/>
              <a:t> </a:t>
            </a:r>
            <a:r>
              <a:rPr lang="en-GB" dirty="0" err="1"/>
              <a:t>naudotojai</a:t>
            </a:r>
            <a:r>
              <a:rPr lang="en-GB" dirty="0"/>
              <a:t> </a:t>
            </a:r>
            <a:r>
              <a:rPr lang="en-GB" dirty="0" err="1"/>
              <a:t>gali</a:t>
            </a:r>
            <a:r>
              <a:rPr lang="en-GB" dirty="0"/>
              <a:t> </a:t>
            </a:r>
            <a:r>
              <a:rPr lang="en-GB" dirty="0" err="1"/>
              <a:t>bendrai</a:t>
            </a:r>
            <a:r>
              <a:rPr lang="en-GB" dirty="0"/>
              <a:t> </a:t>
            </a:r>
            <a:r>
              <a:rPr lang="en-GB" dirty="0" err="1"/>
              <a:t>redaguoti</a:t>
            </a:r>
            <a:r>
              <a:rPr lang="en-GB" dirty="0"/>
              <a:t> </a:t>
            </a:r>
            <a:r>
              <a:rPr lang="en-GB" dirty="0" err="1"/>
              <a:t>ir</a:t>
            </a:r>
            <a:r>
              <a:rPr lang="en-GB" dirty="0"/>
              <a:t> </a:t>
            </a:r>
            <a:r>
              <a:rPr lang="en-GB" dirty="0" err="1"/>
              <a:t>keisti</a:t>
            </a:r>
            <a:r>
              <a:rPr lang="en-GB" dirty="0"/>
              <a:t> </a:t>
            </a:r>
            <a:r>
              <a:rPr lang="en-GB" dirty="0" err="1"/>
              <a:t>tiek</a:t>
            </a:r>
            <a:r>
              <a:rPr lang="en-GB" dirty="0"/>
              <a:t> </a:t>
            </a:r>
            <a:r>
              <a:rPr lang="en-GB" dirty="0" err="1"/>
              <a:t>turinį</a:t>
            </a:r>
            <a:r>
              <a:rPr lang="en-GB" dirty="0"/>
              <a:t>, </a:t>
            </a:r>
            <a:r>
              <a:rPr lang="en-GB" dirty="0" err="1"/>
              <a:t>tiek</a:t>
            </a:r>
            <a:r>
              <a:rPr lang="en-GB" dirty="0"/>
              <a:t> </a:t>
            </a:r>
            <a:r>
              <a:rPr lang="en-GB" dirty="0" err="1"/>
              <a:t>struktūrą</a:t>
            </a:r>
            <a:r>
              <a:rPr lang="en-GB" dirty="0"/>
              <a:t>. </a:t>
            </a: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342900" lvl="0" indent="-342900">
              <a:buClr>
                <a:schemeClr val="accent2"/>
              </a:buClr>
              <a:buFont typeface="Arial"/>
              <a:buChar char="•"/>
            </a:pPr>
            <a:r>
              <a:rPr lang="lt-LT" dirty="0"/>
              <a:t>Be to, bendradarbiaujant bus kuriamos novatoriškos ir kūrybiškos idėjos ir sprendimai įmonės / organizacijos ateičiai.</a:t>
            </a:r>
            <a:r>
              <a:rPr lang="en-GB" dirty="0"/>
              <a:t> </a:t>
            </a:r>
            <a:endParaRPr dirty="0"/>
          </a:p>
          <a:p>
            <a:pPr marL="0" lvl="0" indent="0" algn="l" rtl="0">
              <a:lnSpc>
                <a:spcPct val="90000"/>
              </a:lnSpc>
              <a:spcBef>
                <a:spcPts val="1000"/>
              </a:spcBef>
              <a:spcAft>
                <a:spcPts val="0"/>
              </a:spcAft>
              <a:buClr>
                <a:schemeClr val="accent2"/>
              </a:buClr>
              <a:buSzPts val="2400"/>
              <a:buNone/>
            </a:pPr>
            <a:endParaRPr dirty="0"/>
          </a:p>
          <a:p>
            <a:pPr marL="342900" lvl="0" indent="-190500" algn="l" rtl="0">
              <a:lnSpc>
                <a:spcPct val="90000"/>
              </a:lnSpc>
              <a:spcBef>
                <a:spcPts val="1000"/>
              </a:spcBef>
              <a:spcAft>
                <a:spcPts val="0"/>
              </a:spcAft>
              <a:buClr>
                <a:schemeClr val="accent2"/>
              </a:buClr>
              <a:buSzPts val="2400"/>
              <a:buNone/>
            </a:pPr>
            <a:endParaRPr dirty="0"/>
          </a:p>
          <a:p>
            <a:pPr marL="342900" lvl="0" indent="-190500" algn="l" rtl="0">
              <a:lnSpc>
                <a:spcPct val="90000"/>
              </a:lnSpc>
              <a:spcBef>
                <a:spcPts val="1000"/>
              </a:spcBef>
              <a:spcAft>
                <a:spcPts val="0"/>
              </a:spcAft>
              <a:buClr>
                <a:schemeClr val="accent2"/>
              </a:buClr>
              <a:buSzPts val="2400"/>
              <a:buNone/>
            </a:pP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322" name="Google Shape;322;p26"/>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Skaitmeninio</a:t>
            </a:r>
            <a:r>
              <a:rPr lang="en-GB" dirty="0"/>
              <a:t> </a:t>
            </a:r>
            <a:r>
              <a:rPr lang="en-GB" dirty="0" err="1"/>
              <a:t>raštingumo</a:t>
            </a:r>
            <a:r>
              <a:rPr lang="en-GB" dirty="0"/>
              <a:t> </a:t>
            </a:r>
            <a:r>
              <a:rPr lang="en-GB" dirty="0" err="1"/>
              <a:t>kompetencijos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7"/>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en-GB" b="1" dirty="0" err="1">
                <a:solidFill>
                  <a:schemeClr val="accent2"/>
                </a:solidFill>
              </a:rPr>
              <a:t>Saugumo</a:t>
            </a:r>
            <a:r>
              <a:rPr lang="en-GB" b="1" dirty="0">
                <a:solidFill>
                  <a:schemeClr val="accent2"/>
                </a:solidFill>
              </a:rPr>
              <a:t> </a:t>
            </a:r>
            <a:r>
              <a:rPr lang="en-GB" b="1" dirty="0" err="1">
                <a:solidFill>
                  <a:schemeClr val="accent2"/>
                </a:solidFill>
              </a:rPr>
              <a:t>internete</a:t>
            </a:r>
            <a:r>
              <a:rPr lang="en-GB" b="1" dirty="0">
                <a:solidFill>
                  <a:schemeClr val="accent2"/>
                </a:solidFill>
              </a:rPr>
              <a:t> </a:t>
            </a:r>
            <a:r>
              <a:rPr lang="en-GB" b="1" dirty="0" err="1">
                <a:solidFill>
                  <a:schemeClr val="accent2"/>
                </a:solidFill>
              </a:rPr>
              <a:t>įgūdžiai</a:t>
            </a:r>
            <a:r>
              <a:rPr lang="en-GB" b="1" dirty="0">
                <a:solidFill>
                  <a:schemeClr val="accent2"/>
                </a:solidFill>
              </a:rPr>
              <a:t>: </a:t>
            </a:r>
            <a:r>
              <a:rPr lang="lt-LT" dirty="0"/>
              <a:t>skaitmeninio tobulėjimo procese taip pat labai svarbu atpažinti galimą riziką ir rūpintis savo asmeniniu saugumu dirbant internete.</a:t>
            </a:r>
            <a:r>
              <a:rPr lang="en-GB" dirty="0"/>
              <a:t> </a:t>
            </a:r>
            <a:endParaRPr dirty="0"/>
          </a:p>
          <a:p>
            <a:pPr marL="0" lvl="0" indent="0" algn="l" rtl="0">
              <a:lnSpc>
                <a:spcPct val="90000"/>
              </a:lnSpc>
              <a:spcBef>
                <a:spcPts val="1000"/>
              </a:spcBef>
              <a:spcAft>
                <a:spcPts val="0"/>
              </a:spcAft>
              <a:buClr>
                <a:schemeClr val="accent2"/>
              </a:buClr>
              <a:buSzPts val="2400"/>
              <a:buNone/>
            </a:pPr>
            <a:endParaRPr dirty="0"/>
          </a:p>
          <a:p>
            <a:pPr marL="342900" lvl="0" indent="-342900">
              <a:buClr>
                <a:schemeClr val="accent2"/>
              </a:buClr>
              <a:buChar char="•"/>
            </a:pPr>
            <a:r>
              <a:rPr lang="lt-LT" b="1" dirty="0">
                <a:solidFill>
                  <a:schemeClr val="accent2"/>
                </a:solidFill>
              </a:rPr>
              <a:t>Skaitmeninė kultūra</a:t>
            </a:r>
            <a:r>
              <a:rPr lang="en-GB" b="1" dirty="0">
                <a:solidFill>
                  <a:schemeClr val="accent2"/>
                </a:solidFill>
              </a:rPr>
              <a:t>: </a:t>
            </a:r>
            <a:r>
              <a:rPr lang="lt-LT" dirty="0"/>
              <a:t>skaitmeninė kultūra - tai kultūra, kurią formuoja sparti technologijų raida ir skaitmeninių priemonių bei technologijų naudojimas komandoje.</a:t>
            </a:r>
            <a:endParaRPr dirty="0"/>
          </a:p>
        </p:txBody>
      </p:sp>
      <p:sp>
        <p:nvSpPr>
          <p:cNvPr id="328" name="Google Shape;328;p27"/>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Skaitmeninio</a:t>
            </a:r>
            <a:r>
              <a:rPr lang="en-GB" dirty="0"/>
              <a:t> </a:t>
            </a:r>
            <a:r>
              <a:rPr lang="en-GB" dirty="0" err="1"/>
              <a:t>raštingumo</a:t>
            </a:r>
            <a:r>
              <a:rPr lang="en-GB" dirty="0"/>
              <a:t> </a:t>
            </a:r>
            <a:r>
              <a:rPr lang="en-GB" dirty="0" err="1"/>
              <a:t>kompetencijos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8"/>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lt-LT" dirty="0"/>
              <a:t>Verta paminėti, kad skaitmeninis raštingumas kinta laikui bėgant ir įvairiuose kontekstuose (pvz., akademinėje ar profesinėje aplinkoje), todėl skaitmeninis raštingumas iš esmės yra įgūdžių, praktikos ir elgsenos rinkinys, kuris turi būti nuolat atnaujinamas atsižvelgiant į naujus technologinius pasiekimus ir naujas tendencijas, kurias jie sukuria profesiniame ar akademiniame sektoriuje.</a:t>
            </a:r>
            <a:endParaRPr dirty="0"/>
          </a:p>
        </p:txBody>
      </p:sp>
      <p:sp>
        <p:nvSpPr>
          <p:cNvPr id="334" name="Google Shape;334;p28"/>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Skaitmeninio</a:t>
            </a:r>
            <a:r>
              <a:rPr lang="en-GB" dirty="0"/>
              <a:t> </a:t>
            </a:r>
            <a:r>
              <a:rPr lang="en-GB" dirty="0" err="1"/>
              <a:t>raštingumo</a:t>
            </a:r>
            <a:r>
              <a:rPr lang="en-GB" dirty="0"/>
              <a:t> </a:t>
            </a:r>
            <a:r>
              <a:rPr lang="en-GB" dirty="0" err="1"/>
              <a:t>kompetencijos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9"/>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lt-LT" dirty="0"/>
              <a:t>Skaitmeninis raštingumas - tai gebėjimai, kurie padeda žmogui gyventi, mokytis ir dirbti skaitmeninėje visuomenėje. Skaitmeninis raštingumas yra visa apimanti sąvoka, kurioje galima rasti įvairių kitų gebėjimų. </a:t>
            </a:r>
          </a:p>
          <a:p>
            <a:pPr marL="342900" lvl="0" indent="-342900">
              <a:spcBef>
                <a:spcPts val="0"/>
              </a:spcBef>
              <a:buClr>
                <a:schemeClr val="accent2"/>
              </a:buClr>
              <a:buChar char="•"/>
            </a:pPr>
            <a:r>
              <a:rPr lang="lt-LT" dirty="0"/>
              <a:t>Toliau rasite septynių elementų skaitmeninių gebėjimų modelį.</a:t>
            </a:r>
            <a:endParaRPr dirty="0"/>
          </a:p>
        </p:txBody>
      </p:sp>
      <p:sp>
        <p:nvSpPr>
          <p:cNvPr id="340" name="Google Shape;340;p29"/>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Skaitmeninio</a:t>
            </a:r>
            <a:r>
              <a:rPr lang="en-GB" dirty="0"/>
              <a:t> </a:t>
            </a:r>
            <a:r>
              <a:rPr lang="en-GB" dirty="0" err="1"/>
              <a:t>raštingumo</a:t>
            </a:r>
            <a:r>
              <a:rPr lang="en-GB" dirty="0"/>
              <a:t> </a:t>
            </a:r>
            <a:r>
              <a:rPr lang="en-GB" dirty="0" err="1"/>
              <a:t>kompetencijos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
          <p:cNvSpPr txBox="1">
            <a:spLocks noGrp="1"/>
          </p:cNvSpPr>
          <p:nvPr>
            <p:ph type="body" idx="1"/>
          </p:nvPr>
        </p:nvSpPr>
        <p:spPr>
          <a:xfrm>
            <a:off x="798380" y="1565257"/>
            <a:ext cx="10595237" cy="3995028"/>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lt-LT" dirty="0"/>
              <a:t>Šiame modulyje TSO (trečiojo sektoriaus organizacijų) vadovai bus supažindinti su tuo, kas yra skaitmeninis raštingumas, kodėl jis svarbus ir kodėl jis gali būti naudingas jų organizacijoms</a:t>
            </a:r>
            <a:r>
              <a:rPr lang="en-GB" dirty="0"/>
              <a:t>.</a:t>
            </a:r>
            <a:endParaRPr dirty="0"/>
          </a:p>
          <a:p>
            <a:pPr marL="342900" lvl="0" indent="-190500" algn="l" rtl="0">
              <a:lnSpc>
                <a:spcPct val="90000"/>
              </a:lnSpc>
              <a:spcBef>
                <a:spcPts val="1000"/>
              </a:spcBef>
              <a:spcAft>
                <a:spcPts val="0"/>
              </a:spcAft>
              <a:buClr>
                <a:schemeClr val="accent2"/>
              </a:buClr>
              <a:buSzPts val="2400"/>
              <a:buNone/>
            </a:pPr>
            <a:endParaRPr sz="2000" dirty="0"/>
          </a:p>
          <a:p>
            <a:pPr marL="342900" lvl="0" indent="-342900">
              <a:buClr>
                <a:schemeClr val="accent2"/>
              </a:buClr>
              <a:buChar char="•"/>
            </a:pPr>
            <a:r>
              <a:rPr lang="lt-LT" dirty="0"/>
              <a:t>Be to, šiame modulyje bus supažindinama su įvairiomis internetinėmis priemonėmis ir jų panaudojimu organizacijos bendradarbiavimui, kūrybiškumui ir saugumui</a:t>
            </a:r>
            <a:r>
              <a:rPr lang="en-GB" dirty="0"/>
              <a:t>.</a:t>
            </a:r>
            <a:endParaRPr dirty="0"/>
          </a:p>
          <a:p>
            <a:pPr marL="342900" lvl="0" indent="-190500" algn="l" rtl="0">
              <a:lnSpc>
                <a:spcPct val="90000"/>
              </a:lnSpc>
              <a:spcBef>
                <a:spcPts val="1000"/>
              </a:spcBef>
              <a:spcAft>
                <a:spcPts val="0"/>
              </a:spcAft>
              <a:buClr>
                <a:schemeClr val="accent2"/>
              </a:buClr>
              <a:buSzPts val="2400"/>
              <a:buNone/>
            </a:pPr>
            <a:endParaRPr sz="2000" dirty="0"/>
          </a:p>
          <a:p>
            <a:pPr marL="342900" lvl="0" indent="-342900">
              <a:buClr>
                <a:schemeClr val="accent2"/>
              </a:buClr>
              <a:buChar char="•"/>
            </a:pPr>
            <a:r>
              <a:rPr lang="lt-LT" dirty="0"/>
              <a:t>Be to, vadovai supras, kaip jų organizacijose galima nustatyti skaitmeninės rinkodaros politiką, taip pat kaip į veiklos politiką galima įtraukti skaitmeninę korporatyvinę kultūrą.</a:t>
            </a:r>
            <a:endParaRPr dirty="0"/>
          </a:p>
        </p:txBody>
      </p:sp>
      <p:sp>
        <p:nvSpPr>
          <p:cNvPr id="175" name="Google Shape;175;p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Įvadas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0"/>
          <p:cNvSpPr txBox="1"/>
          <p:nvPr/>
        </p:nvSpPr>
        <p:spPr>
          <a:xfrm>
            <a:off x="1698173" y="6031166"/>
            <a:ext cx="10191838" cy="359506"/>
          </a:xfrm>
          <a:prstGeom prst="rect">
            <a:avLst/>
          </a:prstGeom>
          <a:noFill/>
          <a:ln>
            <a:noFill/>
          </a:ln>
        </p:spPr>
        <p:txBody>
          <a:bodyPr spcFirstLastPara="1" wrap="square" lIns="0" tIns="0" rIns="0" bIns="0" anchor="t" anchorCtr="0">
            <a:noAutofit/>
          </a:bodyPr>
          <a:lstStyle/>
          <a:p>
            <a:pPr lvl="0">
              <a:lnSpc>
                <a:spcPct val="120000"/>
              </a:lnSpc>
            </a:pPr>
            <a:r>
              <a:rPr lang="en-GB" sz="1400" b="1" cap="small" dirty="0" err="1">
                <a:solidFill>
                  <a:srgbClr val="595959"/>
                </a:solidFill>
                <a:latin typeface="Calibri"/>
                <a:ea typeface="Calibri"/>
                <a:cs typeface="Calibri"/>
                <a:sym typeface="Calibri"/>
              </a:rPr>
              <a:t>paveikslėlis</a:t>
            </a:r>
            <a:r>
              <a:rPr lang="en-GB" sz="1400" b="1" cap="small" dirty="0">
                <a:solidFill>
                  <a:srgbClr val="595959"/>
                </a:solidFill>
                <a:latin typeface="Calibri"/>
                <a:ea typeface="Calibri"/>
                <a:cs typeface="Calibri"/>
                <a:sym typeface="Calibri"/>
              </a:rPr>
              <a:t>:</a:t>
            </a:r>
            <a:r>
              <a:rPr lang="en-GB" sz="1800" b="1" cap="small" dirty="0">
                <a:solidFill>
                  <a:srgbClr val="595959"/>
                </a:solidFill>
                <a:latin typeface="Calibri"/>
                <a:ea typeface="Calibri"/>
                <a:cs typeface="Calibri"/>
                <a:sym typeface="Calibri"/>
              </a:rPr>
              <a:t> </a:t>
            </a:r>
            <a:r>
              <a:rPr lang="en-GB" b="1" cap="small" dirty="0" err="1">
                <a:solidFill>
                  <a:srgbClr val="595959"/>
                </a:solidFill>
                <a:latin typeface="Calibri"/>
                <a:ea typeface="Calibri"/>
                <a:cs typeface="Calibri"/>
                <a:sym typeface="Calibri"/>
              </a:rPr>
              <a:t>septyni</a:t>
            </a:r>
            <a:r>
              <a:rPr lang="en-GB" b="1" cap="small" dirty="0">
                <a:solidFill>
                  <a:srgbClr val="595959"/>
                </a:solidFill>
                <a:latin typeface="Calibri"/>
                <a:ea typeface="Calibri"/>
                <a:cs typeface="Calibri"/>
                <a:sym typeface="Calibri"/>
              </a:rPr>
              <a:t> </a:t>
            </a:r>
            <a:r>
              <a:rPr lang="en-GB" b="1" cap="small" dirty="0" err="1">
                <a:solidFill>
                  <a:srgbClr val="595959"/>
                </a:solidFill>
                <a:latin typeface="Calibri"/>
                <a:ea typeface="Calibri"/>
                <a:cs typeface="Calibri"/>
                <a:sym typeface="Calibri"/>
              </a:rPr>
              <a:t>skaitmeninio</a:t>
            </a:r>
            <a:r>
              <a:rPr lang="en-GB" b="1" cap="small" dirty="0">
                <a:solidFill>
                  <a:srgbClr val="595959"/>
                </a:solidFill>
                <a:latin typeface="Calibri"/>
                <a:ea typeface="Calibri"/>
                <a:cs typeface="Calibri"/>
                <a:sym typeface="Calibri"/>
              </a:rPr>
              <a:t> </a:t>
            </a:r>
            <a:r>
              <a:rPr lang="en-GB" b="1" cap="small" dirty="0" err="1">
                <a:solidFill>
                  <a:srgbClr val="595959"/>
                </a:solidFill>
                <a:latin typeface="Calibri"/>
                <a:ea typeface="Calibri"/>
                <a:cs typeface="Calibri"/>
                <a:sym typeface="Calibri"/>
              </a:rPr>
              <a:t>raštingumo</a:t>
            </a:r>
            <a:r>
              <a:rPr lang="en-GB" b="1" cap="small" dirty="0">
                <a:solidFill>
                  <a:srgbClr val="595959"/>
                </a:solidFill>
                <a:latin typeface="Calibri"/>
                <a:ea typeface="Calibri"/>
                <a:cs typeface="Calibri"/>
                <a:sym typeface="Calibri"/>
              </a:rPr>
              <a:t> </a:t>
            </a:r>
            <a:r>
              <a:rPr lang="en-GB" b="1" cap="small" dirty="0" err="1">
                <a:solidFill>
                  <a:srgbClr val="595959"/>
                </a:solidFill>
                <a:latin typeface="Calibri"/>
                <a:ea typeface="Calibri"/>
                <a:cs typeface="Calibri"/>
                <a:sym typeface="Calibri"/>
              </a:rPr>
              <a:t>elementai</a:t>
            </a:r>
            <a:r>
              <a:rPr lang="en-GB" b="1" cap="small" dirty="0">
                <a:solidFill>
                  <a:srgbClr val="595959"/>
                </a:solidFill>
                <a:latin typeface="Calibri"/>
                <a:ea typeface="Calibri"/>
                <a:cs typeface="Calibri"/>
                <a:sym typeface="Calibri"/>
              </a:rPr>
              <a:t>/</a:t>
            </a:r>
            <a:r>
              <a:rPr lang="en-GB" b="1" cap="small" dirty="0" err="1">
                <a:solidFill>
                  <a:srgbClr val="595959"/>
                </a:solidFill>
                <a:latin typeface="Calibri"/>
                <a:ea typeface="Calibri"/>
                <a:cs typeface="Calibri"/>
                <a:sym typeface="Calibri"/>
              </a:rPr>
              <a:t>šaltinis</a:t>
            </a:r>
            <a:r>
              <a:rPr lang="en-GB" b="1" cap="small" dirty="0">
                <a:solidFill>
                  <a:srgbClr val="595959"/>
                </a:solidFill>
                <a:latin typeface="Calibri"/>
                <a:ea typeface="Calibri"/>
                <a:cs typeface="Calibri"/>
                <a:sym typeface="Calibri"/>
              </a:rPr>
              <a:t>: </a:t>
            </a:r>
            <a:r>
              <a:rPr lang="en-GB" sz="1400" b="1" u="sng" cap="small" dirty="0">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https://www.jisc.ac.uk/guides/developing-digital-literacies</a:t>
            </a:r>
            <a:r>
              <a:rPr lang="en-GB" sz="1400" b="1" cap="small" dirty="0">
                <a:solidFill>
                  <a:srgbClr val="096E6C"/>
                </a:solidFill>
                <a:latin typeface="Calibri"/>
                <a:ea typeface="Calibri"/>
                <a:cs typeface="Calibri"/>
                <a:sym typeface="Calibri"/>
              </a:rPr>
              <a:t> </a:t>
            </a:r>
            <a:endParaRPr sz="1800" b="1" cap="small" dirty="0">
              <a:solidFill>
                <a:srgbClr val="096E6C"/>
              </a:solidFill>
              <a:latin typeface="Calibri"/>
              <a:ea typeface="Calibri"/>
              <a:cs typeface="Calibri"/>
              <a:sym typeface="Calibri"/>
            </a:endParaRPr>
          </a:p>
        </p:txBody>
      </p:sp>
      <p:pic>
        <p:nvPicPr>
          <p:cNvPr id="347" name="Google Shape;347;p30"/>
          <p:cNvPicPr preferRelativeResize="0"/>
          <p:nvPr/>
        </p:nvPicPr>
        <p:blipFill rotWithShape="1">
          <a:blip r:embed="rId4">
            <a:alphaModFix/>
          </a:blip>
          <a:srcRect/>
          <a:stretch/>
        </p:blipFill>
        <p:spPr>
          <a:xfrm>
            <a:off x="1676399" y="182120"/>
            <a:ext cx="8839201" cy="57230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1"/>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lt-LT" dirty="0"/>
              <a:t>Skaitmeninių technologijų lyderiai turėtų gebėti įkvėpti kitus ir taip daryti įtaką jų sprendimams, formuoti nuomonę apie nuoširdų įsipareigojimą siekti organizacijos skaitmeninių tikslų, ugdyti karjerą ir skatinti organizacijų produktyvumą bei našumą. </a:t>
            </a:r>
          </a:p>
          <a:p>
            <a:pPr marL="342900" lvl="0" indent="-342900">
              <a:spcBef>
                <a:spcPts val="0"/>
              </a:spcBef>
              <a:buClr>
                <a:schemeClr val="accent2"/>
              </a:buClr>
              <a:buChar char="•"/>
            </a:pPr>
            <a:endParaRPr lang="lt-LT" dirty="0"/>
          </a:p>
          <a:p>
            <a:pPr marL="342900" lvl="0" indent="-342900">
              <a:spcBef>
                <a:spcPts val="0"/>
              </a:spcBef>
              <a:buClr>
                <a:schemeClr val="accent2"/>
              </a:buClr>
              <a:buChar char="•"/>
            </a:pPr>
            <a:r>
              <a:rPr lang="lt-LT" dirty="0"/>
              <a:t>Sėkmingi skaitmeniniai lyderiai yra tie, kurie įsisavins priemones, leidžiančias išlaikyti organizacijos tikslus ir siekti jų.</a:t>
            </a:r>
            <a:endParaRPr dirty="0"/>
          </a:p>
        </p:txBody>
      </p:sp>
      <p:sp>
        <p:nvSpPr>
          <p:cNvPr id="353" name="Google Shape;353;p31"/>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Skaitmeninė lyderystė</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2"/>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lt-LT" dirty="0"/>
              <a:t>Skaitmeninių technologijų lyderiams gali būti naudinga suprasti ir į savo organizacijos praktiką įtraukti svarbius bendradarbiavimo ir projektų valdymo įrankius (pvz., </a:t>
            </a:r>
            <a:r>
              <a:rPr lang="lt-LT" i="1" dirty="0"/>
              <a:t>Google </a:t>
            </a:r>
            <a:r>
              <a:rPr lang="lt-LT" i="1" dirty="0" err="1"/>
              <a:t>Drive</a:t>
            </a:r>
            <a:r>
              <a:rPr lang="lt-LT" dirty="0"/>
              <a:t>, </a:t>
            </a:r>
            <a:r>
              <a:rPr lang="lt-LT" i="1" dirty="0" err="1"/>
              <a:t>Dropbox</a:t>
            </a:r>
            <a:r>
              <a:rPr lang="lt-LT" dirty="0"/>
              <a:t>, </a:t>
            </a:r>
            <a:r>
              <a:rPr lang="lt-LT" i="1" dirty="0" err="1"/>
              <a:t>Asana</a:t>
            </a:r>
            <a:r>
              <a:rPr lang="lt-LT" dirty="0"/>
              <a:t>, </a:t>
            </a:r>
            <a:r>
              <a:rPr lang="lt-LT" i="1" dirty="0" err="1"/>
              <a:t>Slack</a:t>
            </a:r>
            <a:r>
              <a:rPr lang="lt-LT" dirty="0"/>
              <a:t>, </a:t>
            </a:r>
            <a:r>
              <a:rPr lang="lt-LT" i="1" dirty="0" err="1"/>
              <a:t>Teams</a:t>
            </a:r>
            <a:r>
              <a:rPr lang="lt-LT" dirty="0"/>
              <a:t>, </a:t>
            </a:r>
            <a:r>
              <a:rPr lang="lt-LT" i="1" dirty="0" err="1"/>
              <a:t>Mailchimp</a:t>
            </a:r>
            <a:r>
              <a:rPr lang="lt-LT" dirty="0"/>
              <a:t>), taip pat naudoti el. laiškus ir </a:t>
            </a:r>
            <a:r>
              <a:rPr lang="lt-LT" i="1" dirty="0"/>
              <a:t>Google</a:t>
            </a:r>
            <a:r>
              <a:rPr lang="lt-LT" dirty="0"/>
              <a:t> kalendorių. </a:t>
            </a:r>
          </a:p>
          <a:p>
            <a:pPr marL="342900" lvl="0" indent="-342900">
              <a:spcBef>
                <a:spcPts val="0"/>
              </a:spcBef>
              <a:buClr>
                <a:schemeClr val="accent2"/>
              </a:buClr>
              <a:buChar char="•"/>
            </a:pPr>
            <a:endParaRPr lang="lt-LT" dirty="0"/>
          </a:p>
          <a:p>
            <a:pPr marL="342900" lvl="0" indent="-342900">
              <a:spcBef>
                <a:spcPts val="0"/>
              </a:spcBef>
              <a:buClr>
                <a:schemeClr val="accent2"/>
              </a:buClr>
              <a:buChar char="•"/>
            </a:pPr>
            <a:r>
              <a:rPr lang="lt-LT" dirty="0"/>
              <a:t>Be to, labai vertingos priemonės yra socialinių medijų įgūdžiai ir konkretus turinio rinkodaros naudojimas, pavyzdžiui, socialinės žiniasklaidos statuso atnaujinimai, tinklaraščio įrašai, vaizdo įrašai, </a:t>
            </a:r>
            <a:r>
              <a:rPr lang="lt-LT" dirty="0" err="1"/>
              <a:t>infografikos</a:t>
            </a:r>
            <a:r>
              <a:rPr lang="lt-LT" dirty="0"/>
              <a:t> ir </a:t>
            </a:r>
            <a:r>
              <a:rPr lang="lt-LT" dirty="0" err="1"/>
              <a:t>podcast'ai</a:t>
            </a:r>
            <a:r>
              <a:rPr lang="lt-LT" dirty="0"/>
              <a:t>, taip pat analitika, skirta suprasti srautą ir įsitraukimą į turinį.</a:t>
            </a:r>
            <a:endParaRPr dirty="0"/>
          </a:p>
        </p:txBody>
      </p:sp>
      <p:sp>
        <p:nvSpPr>
          <p:cNvPr id="359" name="Google Shape;359;p32"/>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Skaitmeninė lyderystė</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183c36b7e0f_0_5"/>
          <p:cNvSpPr txBox="1">
            <a:spLocks noGrp="1"/>
          </p:cNvSpPr>
          <p:nvPr>
            <p:ph type="body" idx="1"/>
          </p:nvPr>
        </p:nvSpPr>
        <p:spPr>
          <a:xfrm>
            <a:off x="2009600" y="5468869"/>
            <a:ext cx="9452400" cy="365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sz="1200" b="1" cap="small" dirty="0">
                <a:solidFill>
                  <a:srgbClr val="595959"/>
                </a:solidFill>
              </a:rPr>
              <a:t>Figure: </a:t>
            </a:r>
            <a:r>
              <a:rPr lang="en-GB" sz="1200" u="sng" dirty="0">
                <a:solidFill>
                  <a:schemeClr val="hlink"/>
                </a:solidFill>
                <a:hlinkClick r:id="rId3"/>
              </a:rPr>
              <a:t>https://esheninger.blogspot.com/2020/05/the-vital-role-of-digital-leadership-in.html</a:t>
            </a:r>
            <a:r>
              <a:rPr lang="en-GB" sz="1200" dirty="0"/>
              <a:t> </a:t>
            </a:r>
            <a:endParaRPr sz="1200" dirty="0"/>
          </a:p>
        </p:txBody>
      </p:sp>
      <p:pic>
        <p:nvPicPr>
          <p:cNvPr id="366" name="Google Shape;366;g183c36b7e0f_0_5"/>
          <p:cNvPicPr preferRelativeResize="0"/>
          <p:nvPr/>
        </p:nvPicPr>
        <p:blipFill>
          <a:blip r:embed="rId4">
            <a:alphaModFix/>
          </a:blip>
          <a:stretch>
            <a:fillRect/>
          </a:stretch>
        </p:blipFill>
        <p:spPr>
          <a:xfrm>
            <a:off x="2009600" y="426175"/>
            <a:ext cx="8172660" cy="522539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3"/>
          <p:cNvSpPr txBox="1">
            <a:spLocks noGrp="1"/>
          </p:cNvSpPr>
          <p:nvPr>
            <p:ph type="body" idx="1"/>
          </p:nvPr>
        </p:nvSpPr>
        <p:spPr>
          <a:xfrm>
            <a:off x="798380" y="2073728"/>
            <a:ext cx="10595237" cy="3821893"/>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lt-LT" b="1" dirty="0">
                <a:solidFill>
                  <a:schemeClr val="accent2"/>
                </a:solidFill>
              </a:rPr>
              <a:t>Investuokite į įgūdžių mokymą</a:t>
            </a:r>
            <a:r>
              <a:rPr lang="en-GB" b="1" dirty="0">
                <a:solidFill>
                  <a:schemeClr val="accent2"/>
                </a:solidFill>
              </a:rPr>
              <a:t>: </a:t>
            </a:r>
            <a:r>
              <a:rPr lang="lt-LT" dirty="0"/>
              <a:t>nuolatinis mokymas užtikrins, kad jūsų komanda turėtų reikiamų įgūdžių, reikalingų sėkmingai dirbti internetinėje ar debesijos aplinkoje.</a:t>
            </a:r>
            <a:r>
              <a:rPr lang="en-GB" dirty="0"/>
              <a:t> </a:t>
            </a:r>
            <a:endParaRPr dirty="0"/>
          </a:p>
          <a:p>
            <a:pPr marL="342900" lvl="0" indent="-190500" algn="l" rtl="0">
              <a:lnSpc>
                <a:spcPct val="90000"/>
              </a:lnSpc>
              <a:spcBef>
                <a:spcPts val="1000"/>
              </a:spcBef>
              <a:spcAft>
                <a:spcPts val="0"/>
              </a:spcAft>
              <a:buClr>
                <a:schemeClr val="accent2"/>
              </a:buClr>
              <a:buSzPts val="2400"/>
              <a:buNone/>
            </a:pPr>
            <a:endParaRPr dirty="0"/>
          </a:p>
          <a:p>
            <a:pPr marL="342900" lvl="0" indent="-342900">
              <a:buClr>
                <a:schemeClr val="accent2"/>
              </a:buClr>
              <a:buChar char="•"/>
            </a:pPr>
            <a:r>
              <a:rPr lang="en-GB" b="1" dirty="0" err="1">
                <a:solidFill>
                  <a:schemeClr val="accent2"/>
                </a:solidFill>
              </a:rPr>
              <a:t>Įtraukite</a:t>
            </a:r>
            <a:r>
              <a:rPr lang="en-GB" b="1" dirty="0">
                <a:solidFill>
                  <a:schemeClr val="accent2"/>
                </a:solidFill>
              </a:rPr>
              <a:t> </a:t>
            </a:r>
            <a:r>
              <a:rPr lang="en-GB" b="1" dirty="0" err="1">
                <a:solidFill>
                  <a:schemeClr val="accent2"/>
                </a:solidFill>
              </a:rPr>
              <a:t>savo</a:t>
            </a:r>
            <a:r>
              <a:rPr lang="en-GB" b="1" dirty="0">
                <a:solidFill>
                  <a:schemeClr val="accent2"/>
                </a:solidFill>
              </a:rPr>
              <a:t> </a:t>
            </a:r>
            <a:r>
              <a:rPr lang="en-GB" b="1" dirty="0" err="1">
                <a:solidFill>
                  <a:schemeClr val="accent2"/>
                </a:solidFill>
              </a:rPr>
              <a:t>komandos</a:t>
            </a:r>
            <a:r>
              <a:rPr lang="en-GB" b="1" dirty="0">
                <a:solidFill>
                  <a:schemeClr val="accent2"/>
                </a:solidFill>
              </a:rPr>
              <a:t> </a:t>
            </a:r>
            <a:r>
              <a:rPr lang="en-GB" b="1" dirty="0" err="1">
                <a:solidFill>
                  <a:schemeClr val="accent2"/>
                </a:solidFill>
              </a:rPr>
              <a:t>mokymus</a:t>
            </a:r>
            <a:r>
              <a:rPr lang="en-GB" b="1" dirty="0">
                <a:solidFill>
                  <a:schemeClr val="accent2"/>
                </a:solidFill>
              </a:rPr>
              <a:t> </a:t>
            </a:r>
            <a:r>
              <a:rPr lang="en-GB" b="1" dirty="0" err="1">
                <a:solidFill>
                  <a:schemeClr val="accent2"/>
                </a:solidFill>
              </a:rPr>
              <a:t>apie</a:t>
            </a:r>
            <a:r>
              <a:rPr lang="en-GB" b="1" dirty="0">
                <a:solidFill>
                  <a:schemeClr val="accent2"/>
                </a:solidFill>
              </a:rPr>
              <a:t> </a:t>
            </a:r>
            <a:r>
              <a:rPr lang="en-GB" b="1" dirty="0" err="1">
                <a:solidFill>
                  <a:schemeClr val="accent2"/>
                </a:solidFill>
              </a:rPr>
              <a:t>interneto</a:t>
            </a:r>
            <a:r>
              <a:rPr lang="en-GB" b="1" dirty="0">
                <a:solidFill>
                  <a:schemeClr val="accent2"/>
                </a:solidFill>
              </a:rPr>
              <a:t> </a:t>
            </a:r>
            <a:r>
              <a:rPr lang="en-GB" b="1" dirty="0" err="1">
                <a:solidFill>
                  <a:schemeClr val="accent2"/>
                </a:solidFill>
              </a:rPr>
              <a:t>saugumą</a:t>
            </a:r>
            <a:r>
              <a:rPr lang="en-GB" b="1" dirty="0">
                <a:solidFill>
                  <a:schemeClr val="accent2"/>
                </a:solidFill>
              </a:rPr>
              <a:t>, </a:t>
            </a:r>
            <a:r>
              <a:rPr lang="en-GB" b="1" dirty="0" err="1">
                <a:solidFill>
                  <a:schemeClr val="accent2"/>
                </a:solidFill>
              </a:rPr>
              <a:t>privatumą</a:t>
            </a:r>
            <a:r>
              <a:rPr lang="en-GB" b="1" dirty="0">
                <a:solidFill>
                  <a:schemeClr val="accent2"/>
                </a:solidFill>
              </a:rPr>
              <a:t> </a:t>
            </a:r>
            <a:r>
              <a:rPr lang="en-GB" b="1" dirty="0" err="1">
                <a:solidFill>
                  <a:schemeClr val="accent2"/>
                </a:solidFill>
              </a:rPr>
              <a:t>ir</a:t>
            </a:r>
            <a:r>
              <a:rPr lang="en-GB" b="1" dirty="0">
                <a:solidFill>
                  <a:schemeClr val="accent2"/>
                </a:solidFill>
              </a:rPr>
              <a:t> </a:t>
            </a:r>
            <a:r>
              <a:rPr lang="en-GB" b="1" dirty="0" err="1">
                <a:solidFill>
                  <a:schemeClr val="accent2"/>
                </a:solidFill>
              </a:rPr>
              <a:t>apsaugą</a:t>
            </a:r>
            <a:r>
              <a:rPr lang="en-GB" b="1" dirty="0">
                <a:solidFill>
                  <a:schemeClr val="accent2"/>
                </a:solidFill>
              </a:rPr>
              <a:t>: </a:t>
            </a:r>
            <a:r>
              <a:rPr lang="lt-LT" dirty="0"/>
              <a:t>šiuolaikinė globali visuomenė kuria naują skaitmeninę kultūrą, kurioje taisyklės ir socialinės normos kartais būna neaiškios. Asmenys ir specialistai turi išmokti naršyti internete, išsiugdyti atsakomybės jausmą už teisingų, etiškų sprendimų internete priėmimą ir savo saugumo palaikymą.</a:t>
            </a:r>
            <a:endParaRPr dirty="0"/>
          </a:p>
          <a:p>
            <a:pPr marL="0" lvl="0" indent="0" algn="l" rtl="0">
              <a:lnSpc>
                <a:spcPct val="90000"/>
              </a:lnSpc>
              <a:spcBef>
                <a:spcPts val="1000"/>
              </a:spcBef>
              <a:spcAft>
                <a:spcPts val="0"/>
              </a:spcAft>
              <a:buClr>
                <a:schemeClr val="accent2"/>
              </a:buClr>
              <a:buSzPts val="2400"/>
              <a:buNone/>
            </a:pPr>
            <a:endParaRPr dirty="0"/>
          </a:p>
          <a:p>
            <a:pPr marL="342900" lvl="0" indent="-190500" algn="l" rtl="0">
              <a:lnSpc>
                <a:spcPct val="90000"/>
              </a:lnSpc>
              <a:spcBef>
                <a:spcPts val="1000"/>
              </a:spcBef>
              <a:spcAft>
                <a:spcPts val="0"/>
              </a:spcAft>
              <a:buClr>
                <a:schemeClr val="accent2"/>
              </a:buClr>
              <a:buSzPts val="2400"/>
              <a:buNone/>
            </a:pPr>
            <a:endParaRPr dirty="0"/>
          </a:p>
          <a:p>
            <a:pPr marL="342900" lvl="0" indent="-190500" algn="l" rtl="0">
              <a:lnSpc>
                <a:spcPct val="90000"/>
              </a:lnSpc>
              <a:spcBef>
                <a:spcPts val="1000"/>
              </a:spcBef>
              <a:spcAft>
                <a:spcPts val="0"/>
              </a:spcAft>
              <a:buClr>
                <a:schemeClr val="accent2"/>
              </a:buClr>
              <a:buSzPts val="2400"/>
              <a:buNone/>
            </a:pP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372" name="Google Shape;372;p3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a:t>Kaip </a:t>
            </a:r>
            <a:r>
              <a:rPr lang="en-GB" dirty="0" err="1"/>
              <a:t>skaitmeninis</a:t>
            </a:r>
            <a:r>
              <a:rPr lang="en-GB" dirty="0"/>
              <a:t> </a:t>
            </a:r>
            <a:r>
              <a:rPr lang="en-GB" dirty="0" err="1"/>
              <a:t>vadovas</a:t>
            </a:r>
            <a:r>
              <a:rPr lang="en-GB" dirty="0"/>
              <a:t> </a:t>
            </a:r>
            <a:r>
              <a:rPr lang="en-GB" dirty="0" err="1"/>
              <a:t>gali</a:t>
            </a:r>
            <a:r>
              <a:rPr lang="en-GB" dirty="0"/>
              <a:t> </a:t>
            </a:r>
            <a:r>
              <a:rPr lang="en-GB" dirty="0" err="1"/>
              <a:t>padidinti</a:t>
            </a:r>
            <a:r>
              <a:rPr lang="en-GB" dirty="0"/>
              <a:t> </a:t>
            </a:r>
            <a:r>
              <a:rPr lang="en-GB" dirty="0" err="1"/>
              <a:t>savo</a:t>
            </a:r>
            <a:r>
              <a:rPr lang="en-GB" dirty="0"/>
              <a:t> </a:t>
            </a:r>
            <a:r>
              <a:rPr lang="en-GB" dirty="0" err="1"/>
              <a:t>komandos</a:t>
            </a:r>
            <a:r>
              <a:rPr lang="en-GB" dirty="0"/>
              <a:t> </a:t>
            </a:r>
            <a:r>
              <a:rPr lang="en-GB" dirty="0" err="1"/>
              <a:t>skaitmenines</a:t>
            </a:r>
            <a:r>
              <a:rPr lang="en-GB" dirty="0"/>
              <a:t> </a:t>
            </a:r>
            <a:r>
              <a:rPr lang="en-GB" dirty="0" err="1"/>
              <a:t>kompetencijas</a:t>
            </a:r>
            <a:r>
              <a:rPr lang="en-GB" dirty="0"/>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4"/>
          <p:cNvSpPr txBox="1">
            <a:spLocks noGrp="1"/>
          </p:cNvSpPr>
          <p:nvPr>
            <p:ph type="body" idx="1"/>
          </p:nvPr>
        </p:nvSpPr>
        <p:spPr>
          <a:xfrm>
            <a:off x="798380" y="2073728"/>
            <a:ext cx="10595237" cy="3821893"/>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lt-LT" b="1" dirty="0">
                <a:solidFill>
                  <a:schemeClr val="accent2"/>
                </a:solidFill>
              </a:rPr>
              <a:t>Verslumo įgūdžių skatinimas</a:t>
            </a:r>
            <a:r>
              <a:rPr lang="en-GB" b="1" dirty="0">
                <a:solidFill>
                  <a:schemeClr val="accent2"/>
                </a:solidFill>
              </a:rPr>
              <a:t>: </a:t>
            </a:r>
            <a:r>
              <a:rPr lang="lt-LT" dirty="0"/>
              <a:t>skatindami komandos verslumo įgūdžius užtikrinsite savo įmonės ekonominį augimą ir plėtrą, taip pat padidinsite savo komandos gebėjimą sėkmingai dirbti konkurencingoje profesinėje aplinkoje.</a:t>
            </a:r>
            <a:r>
              <a:rPr lang="en-GB" dirty="0"/>
              <a:t> </a:t>
            </a:r>
            <a:endParaRPr dirty="0"/>
          </a:p>
          <a:p>
            <a:pPr marL="342900" lvl="0" indent="-190500" algn="l" rtl="0">
              <a:lnSpc>
                <a:spcPct val="90000"/>
              </a:lnSpc>
              <a:spcBef>
                <a:spcPts val="1000"/>
              </a:spcBef>
              <a:spcAft>
                <a:spcPts val="0"/>
              </a:spcAft>
              <a:buClr>
                <a:schemeClr val="accent2"/>
              </a:buClr>
              <a:buSzPts val="2400"/>
              <a:buNone/>
            </a:pPr>
            <a:endParaRPr dirty="0"/>
          </a:p>
          <a:p>
            <a:pPr marL="342900" lvl="0" indent="-342900">
              <a:buClr>
                <a:schemeClr val="accent2"/>
              </a:buClr>
              <a:buChar char="•"/>
            </a:pPr>
            <a:r>
              <a:rPr lang="lt-LT" b="1" dirty="0">
                <a:solidFill>
                  <a:schemeClr val="accent2"/>
                </a:solidFill>
              </a:rPr>
              <a:t>Investuokite į prieigos prie internetinių paslaugų gerinimą</a:t>
            </a:r>
            <a:r>
              <a:rPr lang="en-GB" b="1" dirty="0">
                <a:solidFill>
                  <a:schemeClr val="accent2"/>
                </a:solidFill>
              </a:rPr>
              <a:t>: </a:t>
            </a:r>
            <a:r>
              <a:rPr lang="lt-LT" dirty="0"/>
              <a:t>internetinių paslaugų prieinamumas gali padidinti tiek nuotolinių, tiek biure dirbančių darbuotojų dalyvavimą, kartu padidinant jų susidomėjimą ir įsitraukimą į įmonės tikslus ir palengvinant jos procesus.</a:t>
            </a:r>
            <a:r>
              <a:rPr lang="en-GB" dirty="0"/>
              <a:t> 	</a:t>
            </a:r>
            <a:endParaRPr dirty="0"/>
          </a:p>
        </p:txBody>
      </p:sp>
      <p:sp>
        <p:nvSpPr>
          <p:cNvPr id="378" name="Google Shape;378;p34"/>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a:t>Kaip </a:t>
            </a:r>
            <a:r>
              <a:rPr lang="en-GB" dirty="0" err="1"/>
              <a:t>skaitmeninis</a:t>
            </a:r>
            <a:r>
              <a:rPr lang="en-GB" dirty="0"/>
              <a:t> </a:t>
            </a:r>
            <a:r>
              <a:rPr lang="en-GB" dirty="0" err="1"/>
              <a:t>vadovas</a:t>
            </a:r>
            <a:r>
              <a:rPr lang="en-GB" dirty="0"/>
              <a:t> </a:t>
            </a:r>
            <a:r>
              <a:rPr lang="en-GB" dirty="0" err="1"/>
              <a:t>gali</a:t>
            </a:r>
            <a:r>
              <a:rPr lang="en-GB" dirty="0"/>
              <a:t> </a:t>
            </a:r>
            <a:r>
              <a:rPr lang="en-GB" dirty="0" err="1"/>
              <a:t>padidinti</a:t>
            </a:r>
            <a:r>
              <a:rPr lang="en-GB" dirty="0"/>
              <a:t> </a:t>
            </a:r>
            <a:r>
              <a:rPr lang="en-GB" dirty="0" err="1"/>
              <a:t>savo</a:t>
            </a:r>
            <a:r>
              <a:rPr lang="en-GB" dirty="0"/>
              <a:t> </a:t>
            </a:r>
            <a:r>
              <a:rPr lang="en-GB" dirty="0" err="1"/>
              <a:t>komandos</a:t>
            </a:r>
            <a:r>
              <a:rPr lang="en-GB" dirty="0"/>
              <a:t> </a:t>
            </a:r>
            <a:r>
              <a:rPr lang="en-GB" dirty="0" err="1"/>
              <a:t>skaitmenines</a:t>
            </a:r>
            <a:r>
              <a:rPr lang="en-GB" dirty="0"/>
              <a:t> </a:t>
            </a:r>
            <a:r>
              <a:rPr lang="en-GB" dirty="0" err="1"/>
              <a:t>kompetencijas</a:t>
            </a:r>
            <a:r>
              <a:rPr lang="en-GB" dirty="0"/>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5"/>
          <p:cNvSpPr txBox="1">
            <a:spLocks noGrp="1"/>
          </p:cNvSpPr>
          <p:nvPr>
            <p:ph type="body" idx="1"/>
          </p:nvPr>
        </p:nvSpPr>
        <p:spPr>
          <a:xfrm>
            <a:off x="798380" y="2073728"/>
            <a:ext cx="10595237" cy="3821893"/>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lt-LT" dirty="0"/>
              <a:t>Paprastai tariant, skaitmeninis raštingumas - tai įgūdžiai, kurių reikia norint gyventi, mokytis ir dirbti visuomenėje, kurioje bendraujama ir informacija pasiekiama naudojant skaitmenines technologijas, pavyzdžiui, internetą, interneto platformas, socialinę žiniasklaidą ir mobiliuosius įrenginius. </a:t>
            </a:r>
          </a:p>
          <a:p>
            <a:pPr marL="342900" lvl="0" indent="-342900">
              <a:spcBef>
                <a:spcPts val="0"/>
              </a:spcBef>
              <a:buClr>
                <a:schemeClr val="accent2"/>
              </a:buClr>
              <a:buChar char="•"/>
            </a:pPr>
            <a:endParaRPr lang="lt-LT" dirty="0"/>
          </a:p>
          <a:p>
            <a:pPr marL="342900" lvl="0" indent="-342900">
              <a:spcBef>
                <a:spcPts val="0"/>
              </a:spcBef>
              <a:buClr>
                <a:schemeClr val="accent2"/>
              </a:buClr>
              <a:buChar char="•"/>
            </a:pPr>
            <a:r>
              <a:rPr lang="lt-LT" dirty="0"/>
              <a:t>Todėl skaitmeninį raštingumą turėtume vertinti ne kaip raštingumą tradicine prasme - mokėti skaityti, o kaip raštingumą platesne raidos prasme.</a:t>
            </a:r>
            <a:endParaRPr dirty="0"/>
          </a:p>
        </p:txBody>
      </p:sp>
      <p:sp>
        <p:nvSpPr>
          <p:cNvPr id="384" name="Google Shape;384;p35"/>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Skaitmeninio</a:t>
            </a:r>
            <a:r>
              <a:rPr lang="en-GB" dirty="0"/>
              <a:t> </a:t>
            </a:r>
            <a:r>
              <a:rPr lang="en-GB" dirty="0" err="1"/>
              <a:t>raštingumo</a:t>
            </a:r>
            <a:r>
              <a:rPr lang="en-GB" dirty="0"/>
              <a:t> </a:t>
            </a:r>
            <a:r>
              <a:rPr lang="en-GB" dirty="0" err="1"/>
              <a:t>ugdymas</a:t>
            </a:r>
            <a:r>
              <a:rPr lang="en-GB" dirty="0"/>
              <a:t> </a:t>
            </a:r>
            <a:r>
              <a:rPr lang="en-GB" dirty="0" err="1"/>
              <a:t>trečiajame</a:t>
            </a:r>
            <a:r>
              <a:rPr lang="en-GB" dirty="0"/>
              <a:t> </a:t>
            </a:r>
            <a:r>
              <a:rPr lang="en-GB" dirty="0" err="1"/>
              <a:t>sektoriuje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6"/>
          <p:cNvSpPr txBox="1">
            <a:spLocks noGrp="1"/>
          </p:cNvSpPr>
          <p:nvPr>
            <p:ph type="body" idx="1"/>
          </p:nvPr>
        </p:nvSpPr>
        <p:spPr>
          <a:xfrm>
            <a:off x="1001762" y="1524912"/>
            <a:ext cx="4676539" cy="3808175"/>
          </a:xfrm>
          <a:prstGeom prst="rect">
            <a:avLst/>
          </a:prstGeom>
          <a:noFill/>
          <a:ln>
            <a:noFill/>
          </a:ln>
        </p:spPr>
        <p:txBody>
          <a:bodyPr spcFirstLastPara="1" wrap="square" lIns="91425" tIns="45700" rIns="91425" bIns="45700" anchor="ctr" anchorCtr="0">
            <a:normAutofit/>
          </a:bodyPr>
          <a:lstStyle/>
          <a:p>
            <a:pPr marL="0" lvl="0" indent="0">
              <a:spcBef>
                <a:spcPts val="0"/>
              </a:spcBef>
            </a:pPr>
            <a:r>
              <a:rPr lang="en-GB" dirty="0"/>
              <a:t>“</a:t>
            </a:r>
            <a:r>
              <a:rPr lang="lt-LT" dirty="0"/>
              <a:t>Net jei esate teisingame kelyje, jus pervažiuos, jei tiesiog sėdėsite</a:t>
            </a:r>
            <a:r>
              <a:rPr lang="en-GB" dirty="0"/>
              <a:t>” </a:t>
            </a:r>
            <a:endParaRPr dirty="0"/>
          </a:p>
        </p:txBody>
      </p:sp>
      <p:sp>
        <p:nvSpPr>
          <p:cNvPr id="390" name="Google Shape;390;p36"/>
          <p:cNvSpPr txBox="1"/>
          <p:nvPr/>
        </p:nvSpPr>
        <p:spPr>
          <a:xfrm>
            <a:off x="1759343" y="4641330"/>
            <a:ext cx="3161377" cy="50577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200"/>
              <a:buFont typeface="Arial"/>
              <a:buNone/>
            </a:pPr>
            <a:r>
              <a:rPr lang="en-GB" sz="2200" b="1" i="0">
                <a:solidFill>
                  <a:srgbClr val="000000"/>
                </a:solidFill>
                <a:latin typeface="Calibri"/>
                <a:ea typeface="Calibri"/>
                <a:cs typeface="Calibri"/>
                <a:sym typeface="Calibri"/>
              </a:rPr>
              <a:t>Will Rodgers</a:t>
            </a:r>
            <a:endParaRPr sz="2200" b="1" i="1" u="none" strike="noStrike" cap="none">
              <a:solidFill>
                <a:srgbClr val="000000"/>
              </a:solidFill>
              <a:latin typeface="Calibri"/>
              <a:ea typeface="Calibri"/>
              <a:cs typeface="Calibri"/>
              <a:sym typeface="Calibri"/>
            </a:endParaRPr>
          </a:p>
        </p:txBody>
      </p:sp>
      <p:pic>
        <p:nvPicPr>
          <p:cNvPr id="391" name="Google Shape;391;p36" descr="Two people running and biking together"/>
          <p:cNvPicPr preferRelativeResize="0">
            <a:picLocks noGrp="1"/>
          </p:cNvPicPr>
          <p:nvPr>
            <p:ph type="pic" idx="2"/>
          </p:nvPr>
        </p:nvPicPr>
        <p:blipFill rotWithShape="1">
          <a:blip r:embed="rId3">
            <a:alphaModFix/>
          </a:blip>
          <a:srcRect l="12883" r="12883"/>
          <a:stretch/>
        </p:blipFill>
        <p:spPr>
          <a:xfrm>
            <a:off x="6096000" y="986088"/>
            <a:ext cx="5239644" cy="4704418"/>
          </a:xfrm>
          <a:prstGeom prst="rect">
            <a:avLst/>
          </a:prstGeom>
          <a:solidFill>
            <a:srgbClr val="D8D8D8"/>
          </a:solidFill>
          <a:ln>
            <a:noFill/>
          </a:ln>
        </p:spPr>
      </p:pic>
      <p:sp>
        <p:nvSpPr>
          <p:cNvPr id="392" name="Google Shape;392;p36"/>
          <p:cNvSpPr/>
          <p:nvPr/>
        </p:nvSpPr>
        <p:spPr>
          <a:xfrm>
            <a:off x="6096000" y="986088"/>
            <a:ext cx="5239644" cy="4704418"/>
          </a:xfrm>
          <a:custGeom>
            <a:avLst/>
            <a:gdLst/>
            <a:ahLst/>
            <a:cxnLst/>
            <a:rect l="l" t="t" r="r" b="b"/>
            <a:pathLst>
              <a:path w="5239644" h="4704418" extrusionOk="0">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8627"/>
                </a:srgbClr>
              </a:gs>
              <a:gs pos="83000">
                <a:srgbClr val="AABC99">
                  <a:alpha val="47843"/>
                </a:srgbClr>
              </a:gs>
              <a:gs pos="100000">
                <a:srgbClr val="AABC99">
                  <a:alpha val="43921"/>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393" name="Google Shape;393;p36"/>
          <p:cNvGrpSpPr/>
          <p:nvPr/>
        </p:nvGrpSpPr>
        <p:grpSpPr>
          <a:xfrm>
            <a:off x="5107779" y="748833"/>
            <a:ext cx="1487826" cy="1083162"/>
            <a:chOff x="3400450" y="986392"/>
            <a:chExt cx="1487826" cy="1083162"/>
          </a:xfrm>
        </p:grpSpPr>
        <p:sp>
          <p:nvSpPr>
            <p:cNvPr id="394" name="Google Shape;394;p36"/>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395" name="Google Shape;395;p36"/>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7"/>
          <p:cNvSpPr txBox="1">
            <a:spLocks noGrp="1"/>
          </p:cNvSpPr>
          <p:nvPr>
            <p:ph type="body" idx="1"/>
          </p:nvPr>
        </p:nvSpPr>
        <p:spPr>
          <a:xfrm>
            <a:off x="798381" y="1947933"/>
            <a:ext cx="10595237" cy="4148464"/>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en-GB" b="1" dirty="0" err="1">
                <a:solidFill>
                  <a:schemeClr val="accent2"/>
                </a:solidFill>
              </a:rPr>
              <a:t>Skaitmeninio</a:t>
            </a:r>
            <a:r>
              <a:rPr lang="en-GB" b="1" dirty="0">
                <a:solidFill>
                  <a:schemeClr val="accent2"/>
                </a:solidFill>
              </a:rPr>
              <a:t> </a:t>
            </a:r>
            <a:r>
              <a:rPr lang="en-GB" b="1" dirty="0" err="1">
                <a:solidFill>
                  <a:schemeClr val="accent2"/>
                </a:solidFill>
              </a:rPr>
              <a:t>raštingumo</a:t>
            </a:r>
            <a:r>
              <a:rPr lang="en-GB" b="1" dirty="0">
                <a:solidFill>
                  <a:schemeClr val="accent2"/>
                </a:solidFill>
              </a:rPr>
              <a:t> </a:t>
            </a:r>
            <a:r>
              <a:rPr lang="en-GB" b="1" dirty="0" err="1">
                <a:solidFill>
                  <a:schemeClr val="accent2"/>
                </a:solidFill>
              </a:rPr>
              <a:t>strategijos</a:t>
            </a:r>
            <a:r>
              <a:rPr lang="en-GB" b="1" dirty="0">
                <a:solidFill>
                  <a:schemeClr val="accent2"/>
                </a:solidFill>
              </a:rPr>
              <a:t> </a:t>
            </a:r>
            <a:r>
              <a:rPr lang="en-GB" b="1" dirty="0" err="1">
                <a:solidFill>
                  <a:schemeClr val="accent2"/>
                </a:solidFill>
              </a:rPr>
              <a:t>kūrimas</a:t>
            </a:r>
            <a:r>
              <a:rPr lang="en-GB" b="1" dirty="0">
                <a:solidFill>
                  <a:schemeClr val="accent2"/>
                </a:solidFill>
              </a:rPr>
              <a:t>: </a:t>
            </a:r>
            <a:r>
              <a:rPr lang="lt-LT" dirty="0"/>
              <a:t>norint pasiekti skaitmeninio raštingumo TS, būtina turėti strateginį skaitmeninio raštingumo siekį ir suformuoti strategiją, kaip jį pasiekti.</a:t>
            </a:r>
            <a:endParaRPr dirty="0"/>
          </a:p>
          <a:p>
            <a:pPr marL="342900" lvl="0" indent="-190500" algn="l" rtl="0">
              <a:lnSpc>
                <a:spcPct val="90000"/>
              </a:lnSpc>
              <a:spcBef>
                <a:spcPts val="1000"/>
              </a:spcBef>
              <a:spcAft>
                <a:spcPts val="0"/>
              </a:spcAft>
              <a:buClr>
                <a:schemeClr val="accent2"/>
              </a:buClr>
              <a:buSzPts val="2400"/>
              <a:buNone/>
            </a:pPr>
            <a:endParaRPr dirty="0"/>
          </a:p>
          <a:p>
            <a:pPr marL="342900" lvl="0" indent="-342900">
              <a:buClr>
                <a:schemeClr val="accent2"/>
              </a:buClr>
              <a:buFont typeface="Arial"/>
              <a:buChar char="•"/>
            </a:pPr>
            <a:r>
              <a:rPr lang="lt-LT" dirty="0"/>
              <a:t>Galite pradėti nuo paprastų tikslų ir konkrečių skaitmeninių uždavinių nustatymo, pavyzdžiui, </a:t>
            </a:r>
            <a:r>
              <a:rPr lang="lt-LT" dirty="0" err="1"/>
              <a:t>fotošopo</a:t>
            </a:r>
            <a:r>
              <a:rPr lang="lt-LT" dirty="0"/>
              <a:t>, skaitmeninės rinkodaros kampanijos ir pan.</a:t>
            </a:r>
          </a:p>
          <a:p>
            <a:pPr marL="0" lvl="0" indent="0">
              <a:buClr>
                <a:schemeClr val="accent2"/>
              </a:buClr>
            </a:pPr>
            <a:endParaRPr dirty="0"/>
          </a:p>
          <a:p>
            <a:pPr marL="342900" lvl="0" indent="-342900">
              <a:buClr>
                <a:schemeClr val="accent2"/>
              </a:buClr>
              <a:buChar char="•"/>
            </a:pPr>
            <a:r>
              <a:rPr lang="en-GB" b="1" dirty="0" err="1">
                <a:solidFill>
                  <a:schemeClr val="accent2"/>
                </a:solidFill>
              </a:rPr>
              <a:t>Į</a:t>
            </a:r>
            <a:r>
              <a:rPr lang="en-GB" b="1" dirty="0">
                <a:solidFill>
                  <a:schemeClr val="accent2"/>
                </a:solidFill>
              </a:rPr>
              <a:t> </a:t>
            </a:r>
            <a:r>
              <a:rPr lang="en-GB" b="1" dirty="0" err="1">
                <a:solidFill>
                  <a:schemeClr val="accent2"/>
                </a:solidFill>
              </a:rPr>
              <a:t>skaitmeninimo</a:t>
            </a:r>
            <a:r>
              <a:rPr lang="en-GB" b="1" dirty="0">
                <a:solidFill>
                  <a:schemeClr val="accent2"/>
                </a:solidFill>
              </a:rPr>
              <a:t> </a:t>
            </a:r>
            <a:r>
              <a:rPr lang="en-GB" b="1" dirty="0" err="1">
                <a:solidFill>
                  <a:schemeClr val="accent2"/>
                </a:solidFill>
              </a:rPr>
              <a:t>procesą</a:t>
            </a:r>
            <a:r>
              <a:rPr lang="en-GB" b="1" dirty="0">
                <a:solidFill>
                  <a:schemeClr val="accent2"/>
                </a:solidFill>
              </a:rPr>
              <a:t> </a:t>
            </a:r>
            <a:r>
              <a:rPr lang="en-GB" b="1" dirty="0" err="1">
                <a:solidFill>
                  <a:schemeClr val="accent2"/>
                </a:solidFill>
              </a:rPr>
              <a:t>įtraukite</a:t>
            </a:r>
            <a:r>
              <a:rPr lang="en-GB" b="1" dirty="0">
                <a:solidFill>
                  <a:schemeClr val="accent2"/>
                </a:solidFill>
              </a:rPr>
              <a:t> </a:t>
            </a:r>
            <a:r>
              <a:rPr lang="en-GB" b="1" dirty="0" err="1">
                <a:solidFill>
                  <a:schemeClr val="accent2"/>
                </a:solidFill>
              </a:rPr>
              <a:t>vyresniuosius</a:t>
            </a:r>
            <a:r>
              <a:rPr lang="en-GB" b="1" dirty="0">
                <a:solidFill>
                  <a:schemeClr val="accent2"/>
                </a:solidFill>
              </a:rPr>
              <a:t> </a:t>
            </a:r>
            <a:r>
              <a:rPr lang="en-GB" b="1" dirty="0" err="1">
                <a:solidFill>
                  <a:schemeClr val="accent2"/>
                </a:solidFill>
              </a:rPr>
              <a:t>vadovus</a:t>
            </a:r>
            <a:r>
              <a:rPr lang="en-GB" b="1" dirty="0">
                <a:solidFill>
                  <a:schemeClr val="accent2"/>
                </a:solidFill>
              </a:rPr>
              <a:t>: </a:t>
            </a:r>
            <a:r>
              <a:rPr lang="lt-LT" dirty="0"/>
              <a:t>Svarbu užtikrinti, kad TS vyresnieji vadovai žinotų apie skaitmeninio raštingumo strategiją ir aktyviai dalyvautų skaitmeninimo procese.</a:t>
            </a:r>
            <a:endParaRPr dirty="0"/>
          </a:p>
        </p:txBody>
      </p:sp>
      <p:sp>
        <p:nvSpPr>
          <p:cNvPr id="401" name="Google Shape;401;p37"/>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Patarimai</a:t>
            </a:r>
            <a:r>
              <a:rPr lang="en-GB" dirty="0"/>
              <a:t>, </a:t>
            </a:r>
            <a:r>
              <a:rPr lang="en-GB" dirty="0" err="1"/>
              <a:t>kaip</a:t>
            </a:r>
            <a:r>
              <a:rPr lang="en-GB" dirty="0"/>
              <a:t> </a:t>
            </a:r>
            <a:r>
              <a:rPr lang="en-GB" dirty="0" err="1"/>
              <a:t>siekti</a:t>
            </a:r>
            <a:r>
              <a:rPr lang="en-GB" dirty="0"/>
              <a:t> </a:t>
            </a:r>
            <a:r>
              <a:rPr lang="en-GB" dirty="0" err="1"/>
              <a:t>skaitmeninio</a:t>
            </a:r>
            <a:r>
              <a:rPr lang="en-GB" dirty="0"/>
              <a:t> </a:t>
            </a:r>
            <a:r>
              <a:rPr lang="en-GB" dirty="0" err="1"/>
              <a:t>raštingumo</a:t>
            </a:r>
            <a:r>
              <a:rPr lang="en-GB" dirty="0"/>
              <a:t> </a:t>
            </a:r>
            <a:r>
              <a:rPr lang="en-GB" dirty="0" err="1"/>
              <a:t>trečiajame</a:t>
            </a:r>
            <a:r>
              <a:rPr lang="en-GB" dirty="0"/>
              <a:t> </a:t>
            </a:r>
            <a:r>
              <a:rPr lang="en-GB" dirty="0" err="1"/>
              <a:t>sektoriuje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8"/>
          <p:cNvSpPr txBox="1">
            <a:spLocks noGrp="1"/>
          </p:cNvSpPr>
          <p:nvPr>
            <p:ph type="body" idx="1"/>
          </p:nvPr>
        </p:nvSpPr>
        <p:spPr>
          <a:xfrm>
            <a:off x="798381" y="1947933"/>
            <a:ext cx="10595237" cy="4148464"/>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en-GB" b="1" dirty="0" err="1">
                <a:solidFill>
                  <a:schemeClr val="accent2"/>
                </a:solidFill>
              </a:rPr>
              <a:t>Į</a:t>
            </a:r>
            <a:r>
              <a:rPr lang="en-GB" b="1" dirty="0">
                <a:solidFill>
                  <a:schemeClr val="accent2"/>
                </a:solidFill>
              </a:rPr>
              <a:t> </a:t>
            </a:r>
            <a:r>
              <a:rPr lang="en-GB" b="1" dirty="0" err="1">
                <a:solidFill>
                  <a:schemeClr val="accent2"/>
                </a:solidFill>
              </a:rPr>
              <a:t>skaitmeninimo</a:t>
            </a:r>
            <a:r>
              <a:rPr lang="en-GB" b="1" dirty="0">
                <a:solidFill>
                  <a:schemeClr val="accent2"/>
                </a:solidFill>
              </a:rPr>
              <a:t> </a:t>
            </a:r>
            <a:r>
              <a:rPr lang="en-GB" b="1" dirty="0" err="1">
                <a:solidFill>
                  <a:schemeClr val="accent2"/>
                </a:solidFill>
              </a:rPr>
              <a:t>procesą</a:t>
            </a:r>
            <a:r>
              <a:rPr lang="en-GB" b="1" dirty="0">
                <a:solidFill>
                  <a:schemeClr val="accent2"/>
                </a:solidFill>
              </a:rPr>
              <a:t> </a:t>
            </a:r>
            <a:r>
              <a:rPr lang="en-GB" b="1" dirty="0" err="1">
                <a:solidFill>
                  <a:schemeClr val="accent2"/>
                </a:solidFill>
              </a:rPr>
              <a:t>įtraukite</a:t>
            </a:r>
            <a:r>
              <a:rPr lang="en-GB" b="1" dirty="0">
                <a:solidFill>
                  <a:schemeClr val="accent2"/>
                </a:solidFill>
              </a:rPr>
              <a:t> </a:t>
            </a:r>
            <a:r>
              <a:rPr lang="en-GB" b="1" dirty="0" err="1">
                <a:solidFill>
                  <a:schemeClr val="accent2"/>
                </a:solidFill>
              </a:rPr>
              <a:t>vyresniuosius</a:t>
            </a:r>
            <a:r>
              <a:rPr lang="en-GB" b="1" dirty="0">
                <a:solidFill>
                  <a:schemeClr val="accent2"/>
                </a:solidFill>
              </a:rPr>
              <a:t> </a:t>
            </a:r>
            <a:r>
              <a:rPr lang="en-GB" b="1" dirty="0" err="1">
                <a:solidFill>
                  <a:schemeClr val="accent2"/>
                </a:solidFill>
              </a:rPr>
              <a:t>vadovus</a:t>
            </a:r>
            <a:r>
              <a:rPr lang="en-GB" b="1" dirty="0">
                <a:solidFill>
                  <a:schemeClr val="accent2"/>
                </a:solidFill>
              </a:rPr>
              <a:t> (</a:t>
            </a:r>
            <a:r>
              <a:rPr lang="en-GB" b="1" dirty="0" err="1">
                <a:solidFill>
                  <a:schemeClr val="accent2"/>
                </a:solidFill>
              </a:rPr>
              <a:t>tęsinys</a:t>
            </a:r>
            <a:r>
              <a:rPr lang="en-GB" b="1" dirty="0">
                <a:solidFill>
                  <a:schemeClr val="accent2"/>
                </a:solidFill>
              </a:rPr>
              <a:t>): </a:t>
            </a:r>
            <a:r>
              <a:rPr lang="lt-LT" dirty="0"/>
              <a:t>Vadovai taip pat būtų atsakingi už tai, kad būtų užtikrintas reikiamų skaitmeninių priemonių, technologinės įrangos ir gairių, padedančių komandai atlikti visus skaitmeninio raštingumo įgijimo etapus, diegimas.</a:t>
            </a:r>
            <a:r>
              <a:rPr lang="en-GB" dirty="0"/>
              <a:t> </a:t>
            </a: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342900" lvl="0" indent="-342900">
              <a:buClr>
                <a:schemeClr val="accent2"/>
              </a:buClr>
              <a:buFont typeface="Arial"/>
              <a:buChar char="•"/>
            </a:pPr>
            <a:r>
              <a:rPr lang="lt-LT" dirty="0"/>
              <a:t>Vadovai taip pat turėtų būti atsakingi už skaitmeninimo proceso stebėseną ir nustatyti aiškius strateginius tikslus.</a:t>
            </a:r>
            <a:endParaRPr dirty="0"/>
          </a:p>
          <a:p>
            <a:pPr marL="342900" lvl="0" indent="-190500" algn="l" rtl="0">
              <a:lnSpc>
                <a:spcPct val="90000"/>
              </a:lnSpc>
              <a:spcBef>
                <a:spcPts val="1000"/>
              </a:spcBef>
              <a:spcAft>
                <a:spcPts val="0"/>
              </a:spcAft>
              <a:buClr>
                <a:schemeClr val="accent2"/>
              </a:buClr>
              <a:buSzPts val="2400"/>
              <a:buNone/>
            </a:pPr>
            <a:endParaRPr dirty="0"/>
          </a:p>
          <a:p>
            <a:pPr marL="342900" lvl="0" indent="-190500" algn="l" rtl="0">
              <a:lnSpc>
                <a:spcPct val="90000"/>
              </a:lnSpc>
              <a:spcBef>
                <a:spcPts val="1000"/>
              </a:spcBef>
              <a:spcAft>
                <a:spcPts val="0"/>
              </a:spcAft>
              <a:buClr>
                <a:schemeClr val="accent2"/>
              </a:buClr>
              <a:buSzPts val="2400"/>
              <a:buNone/>
            </a:pP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407" name="Google Shape;407;p38"/>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Patarimai</a:t>
            </a:r>
            <a:r>
              <a:rPr lang="en-GB" dirty="0"/>
              <a:t>, </a:t>
            </a:r>
            <a:r>
              <a:rPr lang="en-GB" dirty="0" err="1"/>
              <a:t>kaip</a:t>
            </a:r>
            <a:r>
              <a:rPr lang="en-GB" dirty="0"/>
              <a:t> </a:t>
            </a:r>
            <a:r>
              <a:rPr lang="en-GB" dirty="0" err="1"/>
              <a:t>siekti</a:t>
            </a:r>
            <a:r>
              <a:rPr lang="en-GB" dirty="0"/>
              <a:t> </a:t>
            </a:r>
            <a:r>
              <a:rPr lang="en-GB" dirty="0" err="1"/>
              <a:t>skaitmeninio</a:t>
            </a:r>
            <a:r>
              <a:rPr lang="en-GB" dirty="0"/>
              <a:t> </a:t>
            </a:r>
            <a:r>
              <a:rPr lang="en-GB" dirty="0" err="1"/>
              <a:t>raštingumo</a:t>
            </a:r>
            <a:r>
              <a:rPr lang="en-GB" dirty="0"/>
              <a:t> </a:t>
            </a:r>
            <a:r>
              <a:rPr lang="en-GB" dirty="0" err="1"/>
              <a:t>trečiajame</a:t>
            </a:r>
            <a:r>
              <a:rPr lang="en-GB" dirty="0"/>
              <a:t> </a:t>
            </a:r>
            <a:r>
              <a:rPr lang="en-GB" dirty="0" err="1"/>
              <a:t>sektoriuje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4"/>
          <p:cNvSpPr txBox="1">
            <a:spLocks noGrp="1"/>
          </p:cNvSpPr>
          <p:nvPr>
            <p:ph type="body" idx="1"/>
          </p:nvPr>
        </p:nvSpPr>
        <p:spPr>
          <a:xfrm>
            <a:off x="798380" y="1565257"/>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dirty="0" err="1">
                <a:solidFill>
                  <a:schemeClr val="accent2"/>
                </a:solidFill>
              </a:rPr>
              <a:t>Mokymosi</a:t>
            </a:r>
            <a:r>
              <a:rPr lang="en-GB" b="1" dirty="0">
                <a:solidFill>
                  <a:schemeClr val="accent2"/>
                </a:solidFill>
              </a:rPr>
              <a:t> </a:t>
            </a:r>
            <a:r>
              <a:rPr lang="en-GB" b="1" dirty="0" err="1">
                <a:solidFill>
                  <a:schemeClr val="accent2"/>
                </a:solidFill>
              </a:rPr>
              <a:t>tikslas</a:t>
            </a:r>
            <a:r>
              <a:rPr lang="en-GB" b="1" dirty="0">
                <a:solidFill>
                  <a:schemeClr val="accent2"/>
                </a:solidFill>
              </a:rPr>
              <a:t>:</a:t>
            </a:r>
            <a:endParaRPr dirty="0"/>
          </a:p>
          <a:p>
            <a:pPr marL="0" lvl="0" indent="0" algn="l" rtl="0">
              <a:lnSpc>
                <a:spcPct val="90000"/>
              </a:lnSpc>
              <a:spcBef>
                <a:spcPts val="1000"/>
              </a:spcBef>
              <a:spcAft>
                <a:spcPts val="0"/>
              </a:spcAft>
              <a:buClr>
                <a:srgbClr val="000000"/>
              </a:buClr>
              <a:buSzPts val="2400"/>
              <a:buNone/>
            </a:pPr>
            <a:endParaRPr b="1" dirty="0">
              <a:solidFill>
                <a:schemeClr val="accent2"/>
              </a:solidFill>
            </a:endParaRPr>
          </a:p>
          <a:p>
            <a:pPr marL="342900" lvl="0" indent="-342900">
              <a:buClr>
                <a:schemeClr val="accent2"/>
              </a:buClr>
              <a:buFont typeface="Arial"/>
              <a:buChar char="•"/>
            </a:pPr>
            <a:r>
              <a:rPr lang="en-GB" dirty="0" err="1"/>
              <a:t>Besimokantieji</a:t>
            </a:r>
            <a:r>
              <a:rPr lang="en-GB" dirty="0"/>
              <a:t> </a:t>
            </a:r>
            <a:r>
              <a:rPr lang="en-GB" dirty="0" err="1"/>
              <a:t>supras</a:t>
            </a:r>
            <a:r>
              <a:rPr lang="en-GB" dirty="0"/>
              <a:t> </a:t>
            </a:r>
            <a:r>
              <a:rPr lang="en-GB" dirty="0" err="1"/>
              <a:t>visus</a:t>
            </a:r>
            <a:r>
              <a:rPr lang="en-GB" dirty="0"/>
              <a:t> </a:t>
            </a:r>
            <a:r>
              <a:rPr lang="en-GB" dirty="0" err="1"/>
              <a:t>aspektus</a:t>
            </a:r>
            <a:r>
              <a:rPr lang="en-GB" dirty="0"/>
              <a:t>, </a:t>
            </a:r>
            <a:r>
              <a:rPr lang="en-GB" dirty="0" err="1"/>
              <a:t>susijusius</a:t>
            </a:r>
            <a:r>
              <a:rPr lang="en-GB" dirty="0"/>
              <a:t> </a:t>
            </a:r>
            <a:r>
              <a:rPr lang="en-GB" dirty="0" err="1"/>
              <a:t>su</a:t>
            </a:r>
            <a:r>
              <a:rPr lang="en-GB" dirty="0"/>
              <a:t> </a:t>
            </a:r>
            <a:r>
              <a:rPr lang="en-GB" dirty="0" err="1"/>
              <a:t>skaitmeniniu</a:t>
            </a:r>
            <a:r>
              <a:rPr lang="en-GB" dirty="0"/>
              <a:t> </a:t>
            </a:r>
            <a:r>
              <a:rPr lang="en-GB" dirty="0" err="1"/>
              <a:t>raštingumu</a:t>
            </a:r>
            <a:r>
              <a:rPr lang="en-GB" dirty="0"/>
              <a:t> </a:t>
            </a:r>
            <a:r>
              <a:rPr lang="en-GB" dirty="0" err="1"/>
              <a:t>ir</a:t>
            </a:r>
            <a:r>
              <a:rPr lang="en-GB" dirty="0"/>
              <a:t> jo </a:t>
            </a:r>
            <a:r>
              <a:rPr lang="en-GB" dirty="0" err="1"/>
              <a:t>praktiniu</a:t>
            </a:r>
            <a:r>
              <a:rPr lang="en-GB" dirty="0"/>
              <a:t> </a:t>
            </a:r>
            <a:r>
              <a:rPr lang="en-GB" dirty="0" err="1"/>
              <a:t>vaidmeniu</a:t>
            </a:r>
            <a:r>
              <a:rPr lang="en-GB" dirty="0"/>
              <a:t> </a:t>
            </a:r>
            <a:r>
              <a:rPr lang="en-GB" dirty="0" err="1"/>
              <a:t>organizacijose</a:t>
            </a:r>
            <a:r>
              <a:rPr lang="en-GB" dirty="0"/>
              <a:t>.</a:t>
            </a:r>
            <a:endParaRPr dirty="0"/>
          </a:p>
          <a:p>
            <a:pPr marL="0" lvl="0" indent="0" algn="l" rtl="0">
              <a:lnSpc>
                <a:spcPct val="90000"/>
              </a:lnSpc>
              <a:spcBef>
                <a:spcPts val="1000"/>
              </a:spcBef>
              <a:spcAft>
                <a:spcPts val="0"/>
              </a:spcAft>
              <a:buClr>
                <a:schemeClr val="accent2"/>
              </a:buClr>
              <a:buSzPts val="2400"/>
              <a:buNone/>
            </a:pPr>
            <a:endParaRPr dirty="0"/>
          </a:p>
          <a:p>
            <a:pPr marL="342900" lvl="0" indent="-342900" algn="l" rtl="0">
              <a:lnSpc>
                <a:spcPct val="90000"/>
              </a:lnSpc>
              <a:spcBef>
                <a:spcPts val="1000"/>
              </a:spcBef>
              <a:spcAft>
                <a:spcPts val="0"/>
              </a:spcAft>
              <a:buClr>
                <a:schemeClr val="accent2"/>
              </a:buClr>
              <a:buSzPts val="2400"/>
              <a:buChar char="•"/>
            </a:pPr>
            <a:r>
              <a:rPr lang="en-GB" b="1" dirty="0" err="1">
                <a:solidFill>
                  <a:schemeClr val="accent2"/>
                </a:solidFill>
              </a:rPr>
              <a:t>Mokymosi</a:t>
            </a:r>
            <a:r>
              <a:rPr lang="en-GB" b="1" dirty="0">
                <a:solidFill>
                  <a:schemeClr val="accent2"/>
                </a:solidFill>
              </a:rPr>
              <a:t> </a:t>
            </a:r>
            <a:r>
              <a:rPr lang="en-GB" b="1" dirty="0" err="1">
                <a:solidFill>
                  <a:schemeClr val="accent2"/>
                </a:solidFill>
              </a:rPr>
              <a:t>uždaviniai</a:t>
            </a:r>
            <a:r>
              <a:rPr lang="en-GB" b="1" dirty="0">
                <a:solidFill>
                  <a:schemeClr val="accent2"/>
                </a:solidFill>
              </a:rPr>
              <a:t>:</a:t>
            </a:r>
            <a:endParaRPr dirty="0"/>
          </a:p>
          <a:p>
            <a:pPr marL="0" lvl="0" indent="0" algn="l" rtl="0">
              <a:lnSpc>
                <a:spcPct val="90000"/>
              </a:lnSpc>
              <a:spcBef>
                <a:spcPts val="1000"/>
              </a:spcBef>
              <a:spcAft>
                <a:spcPts val="0"/>
              </a:spcAft>
              <a:buClr>
                <a:srgbClr val="000000"/>
              </a:buClr>
              <a:buSzPts val="2400"/>
              <a:buNone/>
            </a:pPr>
            <a:endParaRPr b="1" dirty="0">
              <a:solidFill>
                <a:schemeClr val="accent2"/>
              </a:solidFill>
            </a:endParaRPr>
          </a:p>
          <a:p>
            <a:pPr marL="342900" lvl="0" indent="-342900">
              <a:buClr>
                <a:schemeClr val="accent2"/>
              </a:buClr>
              <a:buFont typeface="Arial"/>
              <a:buChar char="•"/>
            </a:pPr>
            <a:r>
              <a:rPr lang="lt-LT" dirty="0"/>
              <a:t>Mokiniai bus supažindinti su skaitmeninio raštingumo apibrėžtimis, svarba ir nauda</a:t>
            </a:r>
            <a:r>
              <a:rPr lang="en-GB" dirty="0"/>
              <a:t>.</a:t>
            </a: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181" name="Google Shape;181;p4"/>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Mokymosi</a:t>
            </a:r>
            <a:r>
              <a:rPr lang="en-GB" dirty="0"/>
              <a:t> </a:t>
            </a:r>
            <a:r>
              <a:rPr lang="en-GB" dirty="0" err="1"/>
              <a:t>tikslai</a:t>
            </a:r>
            <a:r>
              <a:rPr lang="en-GB" dirty="0"/>
              <a:t> </a:t>
            </a:r>
            <a:r>
              <a:rPr lang="en-GB" dirty="0" err="1"/>
              <a:t>ir</a:t>
            </a:r>
            <a:r>
              <a:rPr lang="en-GB" dirty="0"/>
              <a:t> </a:t>
            </a:r>
            <a:r>
              <a:rPr lang="en-GB" dirty="0" err="1"/>
              <a:t>uždaviniai</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9"/>
          <p:cNvSpPr txBox="1">
            <a:spLocks noGrp="1"/>
          </p:cNvSpPr>
          <p:nvPr>
            <p:ph type="body" idx="1"/>
          </p:nvPr>
        </p:nvSpPr>
        <p:spPr>
          <a:xfrm>
            <a:off x="798381" y="1947933"/>
            <a:ext cx="10595237" cy="4148464"/>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en-GB" b="1" dirty="0" err="1">
                <a:solidFill>
                  <a:schemeClr val="accent2"/>
                </a:solidFill>
              </a:rPr>
              <a:t>Bendravimas</a:t>
            </a:r>
            <a:r>
              <a:rPr lang="en-GB" b="1" dirty="0">
                <a:solidFill>
                  <a:schemeClr val="accent2"/>
                </a:solidFill>
              </a:rPr>
              <a:t> </a:t>
            </a:r>
            <a:r>
              <a:rPr lang="en-GB" b="1" dirty="0" err="1">
                <a:solidFill>
                  <a:schemeClr val="accent2"/>
                </a:solidFill>
              </a:rPr>
              <a:t>ir</a:t>
            </a:r>
            <a:r>
              <a:rPr lang="en-GB" b="1" dirty="0">
                <a:solidFill>
                  <a:schemeClr val="accent2"/>
                </a:solidFill>
              </a:rPr>
              <a:t> </a:t>
            </a:r>
            <a:r>
              <a:rPr lang="en-GB" b="1" dirty="0" err="1">
                <a:solidFill>
                  <a:schemeClr val="accent2"/>
                </a:solidFill>
              </a:rPr>
              <a:t>dalyvavimas</a:t>
            </a:r>
            <a:r>
              <a:rPr lang="en-GB" b="1" dirty="0">
                <a:solidFill>
                  <a:schemeClr val="accent2"/>
                </a:solidFill>
              </a:rPr>
              <a:t>: </a:t>
            </a:r>
            <a:r>
              <a:rPr lang="lt-LT" dirty="0"/>
              <a:t>Šiame etape būtina užtikrinti, kad jūsų komanda, vartotojai ir išorės suinteresuotosios šalys būtų tinkamai informuoti apie veiksmus, kurių imtasi siekiant užtikrinti skaitmeninį raštingumą jūsų organizacijoje, ir kad jie aktyviai dalyvautų jūsų organizacijoje vykstančiuose skaitmeninio raštingumo pokyčiuose.</a:t>
            </a:r>
            <a:endParaRPr dirty="0"/>
          </a:p>
          <a:p>
            <a:pPr marL="342900" lvl="0" indent="-190500" algn="l" rtl="0">
              <a:lnSpc>
                <a:spcPct val="90000"/>
              </a:lnSpc>
              <a:spcBef>
                <a:spcPts val="1000"/>
              </a:spcBef>
              <a:spcAft>
                <a:spcPts val="0"/>
              </a:spcAft>
              <a:buClr>
                <a:schemeClr val="accent2"/>
              </a:buClr>
              <a:buSzPts val="2400"/>
              <a:buNone/>
            </a:pPr>
            <a:endParaRPr dirty="0"/>
          </a:p>
          <a:p>
            <a:pPr marL="342900" lvl="0" indent="-342900">
              <a:buClr>
                <a:schemeClr val="accent2"/>
              </a:buClr>
              <a:buChar char="•"/>
            </a:pPr>
            <a:r>
              <a:rPr lang="lt-LT" b="1" dirty="0">
                <a:solidFill>
                  <a:schemeClr val="accent2"/>
                </a:solidFill>
              </a:rPr>
              <a:t>Paramos paslaugų sukūrimas</a:t>
            </a:r>
            <a:r>
              <a:rPr lang="en-GB" b="1" dirty="0">
                <a:solidFill>
                  <a:schemeClr val="accent2"/>
                </a:solidFill>
              </a:rPr>
              <a:t>: </a:t>
            </a:r>
            <a:r>
              <a:rPr lang="lt-LT" dirty="0"/>
              <a:t>Šiame etape turėtumėte užtikrinti, kad viso skaitmeninimo proceso metu teiksite nuolatinę paramą savo komandai, kad padėtų jai sklandžiai prisitaikyti prie skaitmeninės aplinkos ir didinti savo skaitmeninius įgūdžius bei kompetenciją.</a:t>
            </a:r>
            <a:r>
              <a:rPr lang="en-GB" dirty="0"/>
              <a:t> </a:t>
            </a: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413" name="Google Shape;413;p39"/>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Patarimai</a:t>
            </a:r>
            <a:r>
              <a:rPr lang="en-GB" dirty="0"/>
              <a:t>, </a:t>
            </a:r>
            <a:r>
              <a:rPr lang="en-GB" dirty="0" err="1"/>
              <a:t>kaip</a:t>
            </a:r>
            <a:r>
              <a:rPr lang="en-GB" dirty="0"/>
              <a:t> </a:t>
            </a:r>
            <a:r>
              <a:rPr lang="en-GB" dirty="0" err="1"/>
              <a:t>siekti</a:t>
            </a:r>
            <a:r>
              <a:rPr lang="en-GB" dirty="0"/>
              <a:t> </a:t>
            </a:r>
            <a:r>
              <a:rPr lang="en-GB" dirty="0" err="1"/>
              <a:t>skaitmeninio</a:t>
            </a:r>
            <a:r>
              <a:rPr lang="en-GB" dirty="0"/>
              <a:t> </a:t>
            </a:r>
            <a:r>
              <a:rPr lang="en-GB" dirty="0" err="1"/>
              <a:t>raštingumo</a:t>
            </a:r>
            <a:r>
              <a:rPr lang="en-GB" dirty="0"/>
              <a:t> </a:t>
            </a:r>
            <a:r>
              <a:rPr lang="en-GB" dirty="0" err="1"/>
              <a:t>trečiajame</a:t>
            </a:r>
            <a:r>
              <a:rPr lang="en-GB" dirty="0"/>
              <a:t> </a:t>
            </a:r>
            <a:r>
              <a:rPr lang="en-GB" dirty="0" err="1"/>
              <a:t>sektoriuje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0"/>
          <p:cNvSpPr txBox="1">
            <a:spLocks noGrp="1"/>
          </p:cNvSpPr>
          <p:nvPr>
            <p:ph type="body" idx="1"/>
          </p:nvPr>
        </p:nvSpPr>
        <p:spPr>
          <a:xfrm>
            <a:off x="798380" y="1947933"/>
            <a:ext cx="10595237" cy="4148464"/>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lt-LT" b="1" dirty="0">
                <a:solidFill>
                  <a:schemeClr val="accent2"/>
                </a:solidFill>
              </a:rPr>
              <a:t>Paramos paslaugų sukūrimas </a:t>
            </a:r>
            <a:r>
              <a:rPr lang="en-GB" b="1" dirty="0">
                <a:solidFill>
                  <a:schemeClr val="accent2"/>
                </a:solidFill>
              </a:rPr>
              <a:t>(</a:t>
            </a:r>
            <a:r>
              <a:rPr lang="en-GB" b="1" dirty="0" err="1">
                <a:solidFill>
                  <a:schemeClr val="accent2"/>
                </a:solidFill>
              </a:rPr>
              <a:t>tęsinys</a:t>
            </a:r>
            <a:r>
              <a:rPr lang="en-GB" b="1" dirty="0">
                <a:solidFill>
                  <a:schemeClr val="accent2"/>
                </a:solidFill>
              </a:rPr>
              <a:t>): </a:t>
            </a:r>
            <a:r>
              <a:rPr lang="lt-LT" dirty="0"/>
              <a:t>Taip pat turėtumėte pripažinti neformalios paramos savo komandos nariams, klientams ir platesniems tinklams vertę ir įtraukti neformalius mokymus.</a:t>
            </a:r>
            <a:r>
              <a:rPr lang="en-GB" dirty="0"/>
              <a:t>  </a:t>
            </a:r>
            <a:endParaRPr dirty="0"/>
          </a:p>
          <a:p>
            <a:pPr marL="342900" lvl="0" indent="-190500" algn="l" rtl="0">
              <a:lnSpc>
                <a:spcPct val="90000"/>
              </a:lnSpc>
              <a:spcBef>
                <a:spcPts val="1000"/>
              </a:spcBef>
              <a:spcAft>
                <a:spcPts val="0"/>
              </a:spcAft>
              <a:buClr>
                <a:schemeClr val="accent2"/>
              </a:buClr>
              <a:buSzPts val="2400"/>
              <a:buNone/>
            </a:pPr>
            <a:endParaRPr dirty="0"/>
          </a:p>
          <a:p>
            <a:pPr marL="342900" lvl="0" indent="-342900">
              <a:buClr>
                <a:schemeClr val="accent2"/>
              </a:buClr>
              <a:buFont typeface="Arial"/>
              <a:buChar char="•"/>
            </a:pPr>
            <a:r>
              <a:rPr lang="lt-LT" dirty="0"/>
              <a:t>Be to, turėtų būti įdiegti mokymo ir konsultavimo mechanizmai, kad būtų galima tinkamai įvertinti skaitmeninimo procesą ir stebėti darbuotojų skaitmeninių įgūdžių ir požiūrio į skaitmenines technologijas tobulinimo pažangą.</a:t>
            </a:r>
            <a:endParaRPr dirty="0"/>
          </a:p>
          <a:p>
            <a:pPr marL="342900" lvl="0" indent="-190500" algn="l" rtl="0">
              <a:lnSpc>
                <a:spcPct val="90000"/>
              </a:lnSpc>
              <a:spcBef>
                <a:spcPts val="1000"/>
              </a:spcBef>
              <a:spcAft>
                <a:spcPts val="0"/>
              </a:spcAft>
              <a:buClr>
                <a:schemeClr val="accent2"/>
              </a:buClr>
              <a:buSzPts val="2400"/>
              <a:buNone/>
            </a:pP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419" name="Google Shape;419;p40"/>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Patarimai</a:t>
            </a:r>
            <a:r>
              <a:rPr lang="en-GB" dirty="0"/>
              <a:t>, </a:t>
            </a:r>
            <a:r>
              <a:rPr lang="en-GB" dirty="0" err="1"/>
              <a:t>kaip</a:t>
            </a:r>
            <a:r>
              <a:rPr lang="en-GB" dirty="0"/>
              <a:t> </a:t>
            </a:r>
            <a:r>
              <a:rPr lang="en-GB" dirty="0" err="1"/>
              <a:t>siekti</a:t>
            </a:r>
            <a:r>
              <a:rPr lang="en-GB" dirty="0"/>
              <a:t> </a:t>
            </a:r>
            <a:r>
              <a:rPr lang="en-GB" dirty="0" err="1"/>
              <a:t>skaitmeninio</a:t>
            </a:r>
            <a:r>
              <a:rPr lang="en-GB" dirty="0"/>
              <a:t> </a:t>
            </a:r>
            <a:r>
              <a:rPr lang="en-GB" dirty="0" err="1"/>
              <a:t>raštingumo</a:t>
            </a:r>
            <a:r>
              <a:rPr lang="en-GB" dirty="0"/>
              <a:t> </a:t>
            </a:r>
            <a:r>
              <a:rPr lang="en-GB" dirty="0" err="1"/>
              <a:t>trečiajame</a:t>
            </a:r>
            <a:r>
              <a:rPr lang="en-GB" dirty="0"/>
              <a:t> </a:t>
            </a:r>
            <a:r>
              <a:rPr lang="en-GB" dirty="0" err="1"/>
              <a:t>sektoriuje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1"/>
          <p:cNvSpPr txBox="1">
            <a:spLocks noGrp="1"/>
          </p:cNvSpPr>
          <p:nvPr>
            <p:ph type="body" idx="1"/>
          </p:nvPr>
        </p:nvSpPr>
        <p:spPr>
          <a:xfrm>
            <a:off x="798380" y="1947933"/>
            <a:ext cx="10595237" cy="4148464"/>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lt-LT" b="1" dirty="0">
                <a:solidFill>
                  <a:schemeClr val="accent2"/>
                </a:solidFill>
              </a:rPr>
              <a:t>Organizacinė kultūra</a:t>
            </a:r>
            <a:r>
              <a:rPr lang="en-GB" b="1" dirty="0">
                <a:solidFill>
                  <a:schemeClr val="accent2"/>
                </a:solidFill>
              </a:rPr>
              <a:t>: </a:t>
            </a:r>
            <a:r>
              <a:rPr lang="lt-LT" dirty="0"/>
              <a:t>Sėkmingam skaitmeninimo procesui užtikrinti turėtumėte imtis veiksmų, kad pakeistumėte organizacijos kultūrą ir įtrauktumėte skaitmeninį raštingumą į pagrindines operacijas.</a:t>
            </a:r>
            <a:endParaRPr dirty="0"/>
          </a:p>
          <a:p>
            <a:pPr marL="342900" lvl="0" indent="-190500" algn="l" rtl="0">
              <a:lnSpc>
                <a:spcPct val="90000"/>
              </a:lnSpc>
              <a:spcBef>
                <a:spcPts val="1000"/>
              </a:spcBef>
              <a:spcAft>
                <a:spcPts val="0"/>
              </a:spcAft>
              <a:buClr>
                <a:schemeClr val="accent2"/>
              </a:buClr>
              <a:buSzPts val="2400"/>
              <a:buNone/>
            </a:pPr>
            <a:endParaRPr dirty="0"/>
          </a:p>
          <a:p>
            <a:pPr marL="342900" lvl="0" indent="-342900">
              <a:buClr>
                <a:schemeClr val="accent2"/>
              </a:buClr>
              <a:buFont typeface="Arial"/>
              <a:buChar char="•"/>
            </a:pPr>
            <a:r>
              <a:rPr lang="lt-LT" dirty="0"/>
              <a:t>Pavyzdžiui, galite investuoti į naujus partnerystės metodus, kurie įtrauktų darbuotojus, klientus ir suinteresuotąsias šalis ir sudarytų galimybes kalbėtis ir nuolat tobulėti per seminarus, renginius ir kitas tobulinimosi galimybes.</a:t>
            </a:r>
            <a:r>
              <a:rPr lang="en-GB" dirty="0"/>
              <a:t>  </a:t>
            </a:r>
            <a:endParaRPr dirty="0"/>
          </a:p>
        </p:txBody>
      </p:sp>
      <p:sp>
        <p:nvSpPr>
          <p:cNvPr id="425" name="Google Shape;425;p41"/>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Patarimai</a:t>
            </a:r>
            <a:r>
              <a:rPr lang="en-GB" dirty="0"/>
              <a:t>, </a:t>
            </a:r>
            <a:r>
              <a:rPr lang="en-GB" dirty="0" err="1"/>
              <a:t>kaip</a:t>
            </a:r>
            <a:r>
              <a:rPr lang="en-GB" dirty="0"/>
              <a:t> </a:t>
            </a:r>
            <a:r>
              <a:rPr lang="en-GB" dirty="0" err="1"/>
              <a:t>siekti</a:t>
            </a:r>
            <a:r>
              <a:rPr lang="en-GB" dirty="0"/>
              <a:t> </a:t>
            </a:r>
            <a:r>
              <a:rPr lang="en-GB" dirty="0" err="1"/>
              <a:t>skaitmeninio</a:t>
            </a:r>
            <a:r>
              <a:rPr lang="en-GB" dirty="0"/>
              <a:t> </a:t>
            </a:r>
            <a:r>
              <a:rPr lang="en-GB" dirty="0" err="1"/>
              <a:t>raštingumo</a:t>
            </a:r>
            <a:r>
              <a:rPr lang="en-GB" dirty="0"/>
              <a:t> </a:t>
            </a:r>
            <a:r>
              <a:rPr lang="en-GB" dirty="0" err="1"/>
              <a:t>trečiajame</a:t>
            </a:r>
            <a:r>
              <a:rPr lang="en-GB" dirty="0"/>
              <a:t> </a:t>
            </a:r>
            <a:r>
              <a:rPr lang="en-GB" dirty="0" err="1"/>
              <a:t>sektoriuje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2"/>
          <p:cNvSpPr txBox="1">
            <a:spLocks noGrp="1"/>
          </p:cNvSpPr>
          <p:nvPr>
            <p:ph type="body" idx="1"/>
          </p:nvPr>
        </p:nvSpPr>
        <p:spPr>
          <a:xfrm>
            <a:off x="798380" y="1947933"/>
            <a:ext cx="10595237" cy="4148464"/>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lt-LT" b="1" dirty="0">
                <a:solidFill>
                  <a:schemeClr val="accent2"/>
                </a:solidFill>
              </a:rPr>
              <a:t>Organizacinė kultūra (tęsinys)</a:t>
            </a:r>
            <a:r>
              <a:rPr lang="en-GB" b="1" dirty="0">
                <a:solidFill>
                  <a:schemeClr val="accent2"/>
                </a:solidFill>
              </a:rPr>
              <a:t>: </a:t>
            </a:r>
            <a:r>
              <a:rPr lang="lt-LT" dirty="0"/>
              <a:t>Be to, turėtumėte ištirti ir suprasti, kas daro įtaką ir motyvuoja jūsų komandą (</a:t>
            </a:r>
            <a:r>
              <a:rPr lang="lt-LT" dirty="0" err="1"/>
              <a:t>t</a:t>
            </a:r>
            <a:r>
              <a:rPr lang="lt-LT" dirty="0"/>
              <a:t>. y. bendravimo formos, atlygis ir pripažinimas ir </a:t>
            </a:r>
            <a:r>
              <a:rPr lang="lt-LT" dirty="0" err="1"/>
              <a:t>t</a:t>
            </a:r>
            <a:r>
              <a:rPr lang="lt-LT" dirty="0"/>
              <a:t>. </a:t>
            </a:r>
            <a:r>
              <a:rPr lang="lt-LT" dirty="0" err="1"/>
              <a:t>t</a:t>
            </a:r>
            <a:r>
              <a:rPr lang="lt-LT" dirty="0"/>
              <a:t>.).</a:t>
            </a:r>
            <a:r>
              <a:rPr lang="en-GB" dirty="0"/>
              <a:t> </a:t>
            </a:r>
            <a:endParaRPr dirty="0"/>
          </a:p>
          <a:p>
            <a:pPr marL="342900" lvl="0" indent="-190500" algn="l" rtl="0">
              <a:lnSpc>
                <a:spcPct val="90000"/>
              </a:lnSpc>
              <a:spcBef>
                <a:spcPts val="1000"/>
              </a:spcBef>
              <a:spcAft>
                <a:spcPts val="0"/>
              </a:spcAft>
              <a:buClr>
                <a:schemeClr val="accent2"/>
              </a:buClr>
              <a:buSzPts val="2400"/>
              <a:buNone/>
            </a:pPr>
            <a:endParaRPr dirty="0"/>
          </a:p>
          <a:p>
            <a:pPr marL="342900" lvl="0" indent="-342900">
              <a:buClr>
                <a:schemeClr val="accent2"/>
              </a:buClr>
              <a:buFont typeface="Arial"/>
              <a:buChar char="•"/>
            </a:pPr>
            <a:r>
              <a:rPr lang="lt-LT" dirty="0"/>
              <a:t>Galiausiai labai svarbu pažinti savo auditoriją; kalbėti apie skaitmeninį raštingumą; ką tai reiškia jūsų organizacijos tikslams, jūsų darbuotojams ir susijusiems naudos gavėjams bei suinteresuotosioms šalims.</a:t>
            </a: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431" name="Google Shape;431;p42"/>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Patarimai</a:t>
            </a:r>
            <a:r>
              <a:rPr lang="en-GB" dirty="0"/>
              <a:t>, </a:t>
            </a:r>
            <a:r>
              <a:rPr lang="en-GB" dirty="0" err="1"/>
              <a:t>kaip</a:t>
            </a:r>
            <a:r>
              <a:rPr lang="en-GB" dirty="0"/>
              <a:t> </a:t>
            </a:r>
            <a:r>
              <a:rPr lang="en-GB" dirty="0" err="1"/>
              <a:t>siekti</a:t>
            </a:r>
            <a:r>
              <a:rPr lang="en-GB" dirty="0"/>
              <a:t> </a:t>
            </a:r>
            <a:r>
              <a:rPr lang="en-GB" dirty="0" err="1"/>
              <a:t>skaitmeninio</a:t>
            </a:r>
            <a:r>
              <a:rPr lang="en-GB" dirty="0"/>
              <a:t> </a:t>
            </a:r>
            <a:r>
              <a:rPr lang="en-GB" dirty="0" err="1"/>
              <a:t>raštingumo</a:t>
            </a:r>
            <a:r>
              <a:rPr lang="en-GB" dirty="0"/>
              <a:t> </a:t>
            </a:r>
            <a:r>
              <a:rPr lang="en-GB" dirty="0" err="1"/>
              <a:t>trečiajame</a:t>
            </a:r>
            <a:r>
              <a:rPr lang="en-GB" dirty="0"/>
              <a:t> </a:t>
            </a:r>
            <a:r>
              <a:rPr lang="en-GB" dirty="0" err="1"/>
              <a:t>sektoriuje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3"/>
          <p:cNvSpPr txBox="1">
            <a:spLocks noGrp="1"/>
          </p:cNvSpPr>
          <p:nvPr>
            <p:ph type="body" idx="1"/>
          </p:nvPr>
        </p:nvSpPr>
        <p:spPr>
          <a:xfrm>
            <a:off x="798381" y="1947933"/>
            <a:ext cx="10595237" cy="4148464"/>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lt-LT" b="1" dirty="0">
                <a:solidFill>
                  <a:schemeClr val="accent2"/>
                </a:solidFill>
              </a:rPr>
              <a:t>Pokyčių matavimas</a:t>
            </a:r>
            <a:r>
              <a:rPr lang="en-GB" b="1" dirty="0">
                <a:solidFill>
                  <a:schemeClr val="accent2"/>
                </a:solidFill>
              </a:rPr>
              <a:t>: </a:t>
            </a:r>
            <a:r>
              <a:rPr lang="lt-LT" dirty="0"/>
              <a:t>Šiame etape turėtumėte surinkti grįžtamąjį ryšį ir atitinkamai imtis pokyčių, kad pagerintumėte savo organizacijos skaitmeninimo procesą. Prieš rengiant naujus pokyčius taip pat būtina atlikti naują tyrimų etapą.</a:t>
            </a:r>
            <a:endParaRPr dirty="0"/>
          </a:p>
          <a:p>
            <a:pPr marL="342900" lvl="0" indent="-190500" algn="l" rtl="0">
              <a:lnSpc>
                <a:spcPct val="90000"/>
              </a:lnSpc>
              <a:spcBef>
                <a:spcPts val="1000"/>
              </a:spcBef>
              <a:spcAft>
                <a:spcPts val="0"/>
              </a:spcAft>
              <a:buClr>
                <a:schemeClr val="accent2"/>
              </a:buClr>
              <a:buSzPts val="2400"/>
              <a:buNone/>
            </a:pPr>
            <a:endParaRPr dirty="0"/>
          </a:p>
          <a:p>
            <a:pPr marL="342900" lvl="0" indent="-342900">
              <a:buClr>
                <a:schemeClr val="accent2"/>
              </a:buClr>
              <a:buFont typeface="Arial"/>
              <a:buChar char="•"/>
            </a:pPr>
            <a:r>
              <a:rPr lang="lt-LT" dirty="0"/>
              <a:t>Taip pat turėtumėte sudaryti sąlygas priimti įrodymais pagrįstus sprendimus ir informuoti savo komandą apie būsimas strategijas; analizuoti, kas veikia geriausiai ir ką galima patobulinti.</a:t>
            </a: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437" name="Google Shape;437;p4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Patarimai</a:t>
            </a:r>
            <a:r>
              <a:rPr lang="en-GB" dirty="0"/>
              <a:t>, </a:t>
            </a:r>
            <a:r>
              <a:rPr lang="en-GB" dirty="0" err="1"/>
              <a:t>kaip</a:t>
            </a:r>
            <a:r>
              <a:rPr lang="en-GB" dirty="0"/>
              <a:t> </a:t>
            </a:r>
            <a:r>
              <a:rPr lang="en-GB" dirty="0" err="1"/>
              <a:t>siekti</a:t>
            </a:r>
            <a:r>
              <a:rPr lang="en-GB" dirty="0"/>
              <a:t> </a:t>
            </a:r>
            <a:r>
              <a:rPr lang="en-GB" dirty="0" err="1"/>
              <a:t>skaitmeninio</a:t>
            </a:r>
            <a:r>
              <a:rPr lang="en-GB" dirty="0"/>
              <a:t> </a:t>
            </a:r>
            <a:r>
              <a:rPr lang="en-GB" dirty="0" err="1"/>
              <a:t>raštingumo</a:t>
            </a:r>
            <a:r>
              <a:rPr lang="en-GB" dirty="0"/>
              <a:t> </a:t>
            </a:r>
            <a:r>
              <a:rPr lang="en-GB" dirty="0" err="1"/>
              <a:t>trečiajame</a:t>
            </a:r>
            <a:r>
              <a:rPr lang="en-GB" dirty="0"/>
              <a:t> </a:t>
            </a:r>
            <a:r>
              <a:rPr lang="en-GB" dirty="0" err="1"/>
              <a:t>sektoriuje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4"/>
          <p:cNvSpPr txBox="1">
            <a:spLocks noGrp="1"/>
          </p:cNvSpPr>
          <p:nvPr>
            <p:ph type="body" idx="1"/>
          </p:nvPr>
        </p:nvSpPr>
        <p:spPr>
          <a:xfrm>
            <a:off x="798380" y="2073728"/>
            <a:ext cx="10595237" cy="3821893"/>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lt-LT" b="1" dirty="0">
                <a:solidFill>
                  <a:schemeClr val="accent2"/>
                </a:solidFill>
              </a:rPr>
              <a:t>Nerealių tikslų ir lūkesčių nustatymas</a:t>
            </a:r>
            <a:r>
              <a:rPr lang="en-GB" b="1" dirty="0">
                <a:solidFill>
                  <a:schemeClr val="accent2"/>
                </a:solidFill>
              </a:rPr>
              <a:t>: </a:t>
            </a:r>
            <a:r>
              <a:rPr lang="lt-LT" dirty="0"/>
              <a:t>prieš pradedant skaitmeninės transformacijos procesą labai svarbu turėti realistišką planą, aiškiai ir tiksliai nustatyti tikslus. </a:t>
            </a:r>
            <a:r>
              <a:rPr lang="en-GB" dirty="0"/>
              <a:t> </a:t>
            </a:r>
            <a:endParaRPr dirty="0"/>
          </a:p>
          <a:p>
            <a:pPr marL="342900" lvl="0" indent="-190500" algn="l" rtl="0">
              <a:lnSpc>
                <a:spcPct val="90000"/>
              </a:lnSpc>
              <a:spcBef>
                <a:spcPts val="1000"/>
              </a:spcBef>
              <a:spcAft>
                <a:spcPts val="0"/>
              </a:spcAft>
              <a:buClr>
                <a:schemeClr val="accent2"/>
              </a:buClr>
              <a:buSzPts val="2400"/>
              <a:buNone/>
            </a:pPr>
            <a:endParaRPr dirty="0"/>
          </a:p>
          <a:p>
            <a:pPr marL="342900" lvl="0" indent="-342900">
              <a:buClr>
                <a:schemeClr val="accent2"/>
              </a:buClr>
              <a:buChar char="•"/>
            </a:pPr>
            <a:r>
              <a:rPr lang="en-GB" b="1" dirty="0" err="1">
                <a:solidFill>
                  <a:schemeClr val="accent2"/>
                </a:solidFill>
              </a:rPr>
              <a:t>Neteisingas</a:t>
            </a:r>
            <a:r>
              <a:rPr lang="en-GB" b="1" dirty="0">
                <a:solidFill>
                  <a:schemeClr val="accent2"/>
                </a:solidFill>
              </a:rPr>
              <a:t> </a:t>
            </a:r>
            <a:r>
              <a:rPr lang="en-GB" b="1" dirty="0" err="1">
                <a:solidFill>
                  <a:schemeClr val="accent2"/>
                </a:solidFill>
              </a:rPr>
              <a:t>skaitmeninimo</a:t>
            </a:r>
            <a:r>
              <a:rPr lang="en-GB" b="1" dirty="0">
                <a:solidFill>
                  <a:schemeClr val="accent2"/>
                </a:solidFill>
              </a:rPr>
              <a:t> </a:t>
            </a:r>
            <a:r>
              <a:rPr lang="en-GB" b="1" dirty="0" err="1">
                <a:solidFill>
                  <a:schemeClr val="accent2"/>
                </a:solidFill>
              </a:rPr>
              <a:t>interpretavimas</a:t>
            </a:r>
            <a:r>
              <a:rPr lang="en-GB" b="1" dirty="0">
                <a:solidFill>
                  <a:schemeClr val="accent2"/>
                </a:solidFill>
              </a:rPr>
              <a:t>: </a:t>
            </a:r>
            <a:r>
              <a:rPr lang="lt-LT" dirty="0"/>
              <a:t>prieš pradėdami šį procesą, atlikite tyrimą, kad suprastumėte, ką apima skaitmeninimas ir kaip jūsų įmonė gali judėti šia kryptimi.</a:t>
            </a:r>
            <a:r>
              <a:rPr lang="en-GB" dirty="0"/>
              <a:t> </a:t>
            </a: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444" name="Google Shape;444;p44"/>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Dažniausiai pasitaikančios klaidos, kurių reikia vengti kuriant skaitmeninę transformaciją:</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45"/>
          <p:cNvSpPr txBox="1">
            <a:spLocks noGrp="1"/>
          </p:cNvSpPr>
          <p:nvPr>
            <p:ph type="body" idx="1"/>
          </p:nvPr>
        </p:nvSpPr>
        <p:spPr>
          <a:xfrm>
            <a:off x="798380" y="2073728"/>
            <a:ext cx="10595237" cy="3821893"/>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lt-LT" b="1" dirty="0">
                <a:solidFill>
                  <a:schemeClr val="accent2"/>
                </a:solidFill>
              </a:rPr>
              <a:t>Skaitmeninės transformacijos galimybių ignoravimas</a:t>
            </a:r>
            <a:r>
              <a:rPr lang="en-GB" b="1" dirty="0">
                <a:solidFill>
                  <a:schemeClr val="accent2"/>
                </a:solidFill>
              </a:rPr>
              <a:t>: </a:t>
            </a:r>
            <a:r>
              <a:rPr lang="lt-LT" dirty="0"/>
              <a:t>jau nustatyta, kad skaitmeninė transformacija yra neišvengiama. Taigi investuokite laiko naujoms galimybėms nustatyti siekiant skaitmeninės kultūros.</a:t>
            </a:r>
            <a:endParaRPr dirty="0"/>
          </a:p>
          <a:p>
            <a:pPr marL="0" lvl="0" indent="0" algn="l" rtl="0">
              <a:lnSpc>
                <a:spcPct val="90000"/>
              </a:lnSpc>
              <a:spcBef>
                <a:spcPts val="1000"/>
              </a:spcBef>
              <a:spcAft>
                <a:spcPts val="0"/>
              </a:spcAft>
              <a:buClr>
                <a:schemeClr val="accent2"/>
              </a:buClr>
              <a:buSzPts val="2400"/>
              <a:buNone/>
            </a:pPr>
            <a:endParaRPr dirty="0"/>
          </a:p>
          <a:p>
            <a:pPr marL="342900" lvl="0" indent="-342900">
              <a:buClr>
                <a:schemeClr val="accent2"/>
              </a:buClr>
              <a:buChar char="•"/>
            </a:pPr>
            <a:r>
              <a:rPr lang="lt-LT" b="1" dirty="0">
                <a:solidFill>
                  <a:schemeClr val="accent2"/>
                </a:solidFill>
              </a:rPr>
              <a:t>Dabartinės komandos neparuošimas numatomiems pokyčiams</a:t>
            </a:r>
            <a:r>
              <a:rPr lang="en-GB" b="1" dirty="0">
                <a:solidFill>
                  <a:schemeClr val="accent2"/>
                </a:solidFill>
              </a:rPr>
              <a:t>: </a:t>
            </a:r>
            <a:r>
              <a:rPr lang="lt-LT" dirty="0"/>
              <a:t>skaitmeninė transformacija yra procesas, kuris daro poveikį visoms suinteresuotosioms šalims, įskaitant įmonės darbuotojus ir klientus. Jei investuosite laiko informuodami visas susijusias suinteresuotąsias šalis apie numatomus pokyčius, pasieksite didesnę sėkmę ir sklandesnį perėjimą. </a:t>
            </a: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451" name="Google Shape;451;p45"/>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Dažniausiai pasitaikančios klaidos, kurių reikia vengti kuriant skaitmeninę transformaciją:</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6"/>
          <p:cNvSpPr txBox="1">
            <a:spLocks noGrp="1"/>
          </p:cNvSpPr>
          <p:nvPr>
            <p:ph type="body" idx="1"/>
          </p:nvPr>
        </p:nvSpPr>
        <p:spPr>
          <a:xfrm>
            <a:off x="798380" y="2073728"/>
            <a:ext cx="10595237" cy="3821893"/>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lt-LT" b="1" dirty="0">
                <a:solidFill>
                  <a:schemeClr val="accent2"/>
                </a:solidFill>
              </a:rPr>
              <a:t>Vidinių procesų automatizavimo ignoravimas </a:t>
            </a:r>
            <a:r>
              <a:rPr lang="lt-LT" dirty="0"/>
              <a:t>(papildomos informacijos apie automatizavimą ieškokite 3 modulyje)</a:t>
            </a:r>
            <a:r>
              <a:rPr lang="en-GB" b="1" dirty="0">
                <a:solidFill>
                  <a:schemeClr val="accent2"/>
                </a:solidFill>
              </a:rPr>
              <a:t>: </a:t>
            </a:r>
            <a:r>
              <a:rPr lang="lt-LT" dirty="0"/>
              <a:t>norint investuoti į su klientais susijusius transformacijos procesus, labai svarbu užtikrinti vidinės transformacijos sėkmę</a:t>
            </a:r>
            <a:r>
              <a:rPr lang="en-GB" dirty="0"/>
              <a:t>. </a:t>
            </a:r>
            <a:endParaRPr dirty="0"/>
          </a:p>
          <a:p>
            <a:pPr marL="0" lvl="0" indent="0" algn="l" rtl="0">
              <a:lnSpc>
                <a:spcPct val="90000"/>
              </a:lnSpc>
              <a:spcBef>
                <a:spcPts val="1000"/>
              </a:spcBef>
              <a:spcAft>
                <a:spcPts val="0"/>
              </a:spcAft>
              <a:buClr>
                <a:schemeClr val="accent2"/>
              </a:buClr>
              <a:buSzPts val="2400"/>
              <a:buNone/>
            </a:pPr>
            <a:endParaRPr dirty="0"/>
          </a:p>
          <a:p>
            <a:pPr marL="342900" lvl="0" indent="-342900">
              <a:buClr>
                <a:schemeClr val="accent2"/>
              </a:buClr>
              <a:buChar char="•"/>
            </a:pPr>
            <a:r>
              <a:rPr lang="en-GB" b="1" dirty="0" err="1">
                <a:solidFill>
                  <a:schemeClr val="accent2"/>
                </a:solidFill>
              </a:rPr>
              <a:t>Nesuvokimas</a:t>
            </a:r>
            <a:r>
              <a:rPr lang="en-GB" b="1" dirty="0">
                <a:solidFill>
                  <a:schemeClr val="accent2"/>
                </a:solidFill>
              </a:rPr>
              <a:t>, </a:t>
            </a:r>
            <a:r>
              <a:rPr lang="en-GB" b="1" dirty="0" err="1">
                <a:solidFill>
                  <a:schemeClr val="accent2"/>
                </a:solidFill>
              </a:rPr>
              <a:t>kad</a:t>
            </a:r>
            <a:r>
              <a:rPr lang="en-GB" b="1" dirty="0">
                <a:solidFill>
                  <a:schemeClr val="accent2"/>
                </a:solidFill>
              </a:rPr>
              <a:t> </a:t>
            </a:r>
            <a:r>
              <a:rPr lang="en-GB" b="1" dirty="0" err="1">
                <a:solidFill>
                  <a:schemeClr val="accent2"/>
                </a:solidFill>
              </a:rPr>
              <a:t>skaitmeninimas</a:t>
            </a:r>
            <a:r>
              <a:rPr lang="en-GB" b="1" dirty="0">
                <a:solidFill>
                  <a:schemeClr val="accent2"/>
                </a:solidFill>
              </a:rPr>
              <a:t> </a:t>
            </a:r>
            <a:r>
              <a:rPr lang="en-GB" b="1" dirty="0" err="1">
                <a:solidFill>
                  <a:schemeClr val="accent2"/>
                </a:solidFill>
              </a:rPr>
              <a:t>yra</a:t>
            </a:r>
            <a:r>
              <a:rPr lang="en-GB" b="1" dirty="0">
                <a:solidFill>
                  <a:schemeClr val="accent2"/>
                </a:solidFill>
              </a:rPr>
              <a:t> </a:t>
            </a:r>
            <a:r>
              <a:rPr lang="en-GB" b="1" dirty="0" err="1">
                <a:solidFill>
                  <a:schemeClr val="accent2"/>
                </a:solidFill>
              </a:rPr>
              <a:t>dinamiškas</a:t>
            </a:r>
            <a:r>
              <a:rPr lang="en-GB" b="1" dirty="0">
                <a:solidFill>
                  <a:schemeClr val="accent2"/>
                </a:solidFill>
              </a:rPr>
              <a:t>: </a:t>
            </a:r>
            <a:r>
              <a:rPr lang="lt-LT" dirty="0"/>
              <a:t>skaitmeninimas yra nuolatinis ir tęstinis procesas, todėl turėsite greitai reaguoti į pokyčius, išlaikydami skaitmeninę transformaciją savo veiklos pagrindu.</a:t>
            </a:r>
            <a:r>
              <a:rPr lang="en-GB" dirty="0"/>
              <a:t> </a:t>
            </a: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458" name="Google Shape;458;p46"/>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Dažniausiai pasitaikančios klaidos, kurių reikia vengti kuriant skaitmeninę transformaciją:</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7"/>
          <p:cNvSpPr txBox="1">
            <a:spLocks noGrp="1"/>
          </p:cNvSpPr>
          <p:nvPr>
            <p:ph type="body" idx="1"/>
          </p:nvPr>
        </p:nvSpPr>
        <p:spPr>
          <a:xfrm>
            <a:off x="798380" y="2073728"/>
            <a:ext cx="10595237" cy="3821893"/>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lt-LT" b="1" dirty="0">
                <a:solidFill>
                  <a:schemeClr val="accent2"/>
                </a:solidFill>
              </a:rPr>
              <a:t>Pagrindinių veiklos rodiklių ignoravimas</a:t>
            </a:r>
            <a:r>
              <a:rPr lang="en-GB" b="1" dirty="0">
                <a:solidFill>
                  <a:schemeClr val="accent2"/>
                </a:solidFill>
              </a:rPr>
              <a:t>: </a:t>
            </a:r>
            <a:r>
              <a:rPr lang="lt-LT" dirty="0"/>
              <a:t>turėsite nustatyti tinkamus rodiklius, kad galėtumėte įvertinti procesą ir skaitmeninės transformacijos sėkmę</a:t>
            </a:r>
            <a:r>
              <a:rPr lang="en-GB" dirty="0"/>
              <a:t>. </a:t>
            </a: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465" name="Google Shape;465;p47"/>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Dažniausiai pasitaikančios klaidos, kurių reikia vengti kuriant skaitmeninę transformaciją:</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183c36b7e0f_0_13"/>
          <p:cNvSpPr txBox="1">
            <a:spLocks noGrp="1"/>
          </p:cNvSpPr>
          <p:nvPr>
            <p:ph type="body" idx="1"/>
          </p:nvPr>
        </p:nvSpPr>
        <p:spPr>
          <a:xfrm>
            <a:off x="798380" y="1698172"/>
            <a:ext cx="10595100" cy="4197300"/>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lt-LT" dirty="0"/>
              <a:t>Koronaviruso pandemija buvo viena iš svarbiausių pastarųjų kelerių metų sparčios technologijų ir skaitmeninės plėtros varomųjų jėgų.</a:t>
            </a:r>
            <a:r>
              <a:rPr lang="en-GB" dirty="0"/>
              <a:t> </a:t>
            </a:r>
            <a:endParaRPr dirty="0"/>
          </a:p>
          <a:p>
            <a:pPr marL="342900" lvl="0" indent="-190500" algn="l" rtl="0">
              <a:lnSpc>
                <a:spcPct val="90000"/>
              </a:lnSpc>
              <a:spcBef>
                <a:spcPts val="1000"/>
              </a:spcBef>
              <a:spcAft>
                <a:spcPts val="0"/>
              </a:spcAft>
              <a:buClr>
                <a:schemeClr val="accent2"/>
              </a:buClr>
              <a:buSzPts val="2400"/>
              <a:buNone/>
            </a:pPr>
            <a:endParaRPr dirty="0"/>
          </a:p>
          <a:p>
            <a:pPr marL="342900" lvl="0" indent="-342900">
              <a:buClr>
                <a:schemeClr val="accent2"/>
              </a:buClr>
              <a:buChar char="•"/>
            </a:pPr>
            <a:r>
              <a:rPr lang="lt-LT" dirty="0"/>
              <a:t>Kilus pandemijai, tiek asmenys, tiek įmonės buvo priverstos prisitaikyti prie naujų ir dažnai naujų veikimo būdų, o daugelis įmonių, norėdamos palaikyti skaitmeninį ryšį su savo darbuotojais, naudojosi tokiomis programomis kaip </a:t>
            </a:r>
            <a:r>
              <a:rPr lang="lt-LT" i="1" dirty="0" err="1"/>
              <a:t>Zoom</a:t>
            </a:r>
            <a:r>
              <a:rPr lang="lt-LT" dirty="0"/>
              <a:t> ir </a:t>
            </a:r>
            <a:r>
              <a:rPr lang="lt-LT" i="1" dirty="0"/>
              <a:t>Google </a:t>
            </a:r>
            <a:r>
              <a:rPr lang="lt-LT" i="1" dirty="0" err="1"/>
              <a:t>Hangout</a:t>
            </a:r>
            <a:r>
              <a:rPr lang="lt-LT" dirty="0"/>
              <a:t>. </a:t>
            </a:r>
            <a:endParaRPr dirty="0"/>
          </a:p>
        </p:txBody>
      </p:sp>
      <p:sp>
        <p:nvSpPr>
          <p:cNvPr id="472" name="Google Shape;472;g183c36b7e0f_0_13"/>
          <p:cNvSpPr txBox="1">
            <a:spLocks noGrp="1"/>
          </p:cNvSpPr>
          <p:nvPr>
            <p:ph type="body" idx="2"/>
          </p:nvPr>
        </p:nvSpPr>
        <p:spPr>
          <a:xfrm>
            <a:off x="798381" y="761603"/>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u="sng" dirty="0">
                <a:solidFill>
                  <a:schemeClr val="hlink"/>
                </a:solidFill>
                <a:hlinkClick r:id="rId3"/>
              </a:rPr>
              <a:t>Remesh</a:t>
            </a:r>
            <a:r>
              <a:rPr lang="en-GB" dirty="0"/>
              <a:t> – “Work form Everywhere” </a:t>
            </a:r>
            <a:r>
              <a:rPr lang="lt-LT" dirty="0"/>
              <a:t>atvejo analizė</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5"/>
          <p:cNvSpPr txBox="1">
            <a:spLocks noGrp="1"/>
          </p:cNvSpPr>
          <p:nvPr>
            <p:ph type="body" idx="1"/>
          </p:nvPr>
        </p:nvSpPr>
        <p:spPr>
          <a:xfrm>
            <a:off x="798381" y="1587175"/>
            <a:ext cx="10595237" cy="3995028"/>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en-GB" b="1" dirty="0" err="1">
                <a:solidFill>
                  <a:schemeClr val="accent2"/>
                </a:solidFill>
              </a:rPr>
              <a:t>Mokymosi</a:t>
            </a:r>
            <a:r>
              <a:rPr lang="en-GB" b="1" dirty="0">
                <a:solidFill>
                  <a:schemeClr val="accent2"/>
                </a:solidFill>
              </a:rPr>
              <a:t> </a:t>
            </a:r>
            <a:r>
              <a:rPr lang="en-GB" b="1" dirty="0" err="1">
                <a:solidFill>
                  <a:schemeClr val="accent2"/>
                </a:solidFill>
              </a:rPr>
              <a:t>uždaviniai</a:t>
            </a:r>
            <a:r>
              <a:rPr lang="en-GB" b="1" dirty="0">
                <a:solidFill>
                  <a:schemeClr val="accent2"/>
                </a:solidFill>
              </a:rPr>
              <a:t> :</a:t>
            </a:r>
            <a:endParaRPr dirty="0"/>
          </a:p>
          <a:p>
            <a:pPr marL="342900" lvl="0" indent="-190500" algn="l" rtl="0">
              <a:lnSpc>
                <a:spcPct val="90000"/>
              </a:lnSpc>
              <a:spcBef>
                <a:spcPts val="1000"/>
              </a:spcBef>
              <a:spcAft>
                <a:spcPts val="0"/>
              </a:spcAft>
              <a:buClr>
                <a:srgbClr val="000000"/>
              </a:buClr>
              <a:buSzPts val="2400"/>
              <a:buNone/>
            </a:pPr>
            <a:endParaRPr sz="1400" b="1" dirty="0">
              <a:solidFill>
                <a:schemeClr val="accent2"/>
              </a:solidFill>
            </a:endParaRPr>
          </a:p>
          <a:p>
            <a:pPr marL="342900" lvl="0" indent="-342900">
              <a:buClr>
                <a:schemeClr val="accent2"/>
              </a:buClr>
              <a:buFont typeface="Arial"/>
              <a:buChar char="•"/>
            </a:pPr>
            <a:r>
              <a:rPr lang="en-GB" dirty="0" err="1"/>
              <a:t>Besimokantieji</a:t>
            </a:r>
            <a:r>
              <a:rPr lang="en-GB" dirty="0"/>
              <a:t> </a:t>
            </a:r>
            <a:r>
              <a:rPr lang="en-GB" dirty="0" err="1"/>
              <a:t>supras</a:t>
            </a:r>
            <a:r>
              <a:rPr lang="en-GB" dirty="0"/>
              <a:t> </a:t>
            </a:r>
            <a:r>
              <a:rPr lang="en-GB" dirty="0" err="1"/>
              <a:t>skaitmeninio</a:t>
            </a:r>
            <a:r>
              <a:rPr lang="en-GB" dirty="0"/>
              <a:t> </a:t>
            </a:r>
            <a:r>
              <a:rPr lang="en-GB" dirty="0" err="1"/>
              <a:t>raštingumo</a:t>
            </a:r>
            <a:r>
              <a:rPr lang="en-GB" dirty="0"/>
              <a:t> </a:t>
            </a:r>
            <a:r>
              <a:rPr lang="en-GB" dirty="0" err="1"/>
              <a:t>iššūkius</a:t>
            </a:r>
            <a:r>
              <a:rPr lang="en-GB" dirty="0"/>
              <a:t> </a:t>
            </a:r>
            <a:r>
              <a:rPr lang="en-GB" dirty="0" err="1"/>
              <a:t>ir</a:t>
            </a:r>
            <a:r>
              <a:rPr lang="en-GB" dirty="0"/>
              <a:t> </a:t>
            </a:r>
            <a:r>
              <a:rPr lang="en-GB" dirty="0" err="1"/>
              <a:t>naudą</a:t>
            </a:r>
            <a:r>
              <a:rPr lang="en-GB" dirty="0"/>
              <a:t>.</a:t>
            </a:r>
            <a:endParaRPr dirty="0"/>
          </a:p>
          <a:p>
            <a:pPr marL="342900" lvl="0" indent="-190500" algn="l" rtl="0">
              <a:lnSpc>
                <a:spcPct val="90000"/>
              </a:lnSpc>
              <a:spcBef>
                <a:spcPts val="1000"/>
              </a:spcBef>
              <a:spcAft>
                <a:spcPts val="0"/>
              </a:spcAft>
              <a:buClr>
                <a:schemeClr val="accent2"/>
              </a:buClr>
              <a:buSzPts val="2400"/>
              <a:buFont typeface="Arial"/>
              <a:buNone/>
            </a:pPr>
            <a:endParaRPr sz="1400" dirty="0"/>
          </a:p>
          <a:p>
            <a:pPr marL="342900" lvl="0" indent="-342900">
              <a:buClr>
                <a:schemeClr val="accent2"/>
              </a:buClr>
              <a:buFont typeface="Arial"/>
              <a:buChar char="•"/>
            </a:pPr>
            <a:r>
              <a:rPr lang="lt-LT" dirty="0"/>
              <a:t>Besimokantieji įgis žinių apie įvairias skaitmenines priemones ir jų naudojimo sritis</a:t>
            </a:r>
            <a:r>
              <a:rPr lang="en-GB" dirty="0"/>
              <a:t>.</a:t>
            </a:r>
            <a:endParaRPr dirty="0"/>
          </a:p>
          <a:p>
            <a:pPr marL="342900" lvl="0" indent="-190500" algn="l" rtl="0">
              <a:lnSpc>
                <a:spcPct val="90000"/>
              </a:lnSpc>
              <a:spcBef>
                <a:spcPts val="1000"/>
              </a:spcBef>
              <a:spcAft>
                <a:spcPts val="0"/>
              </a:spcAft>
              <a:buClr>
                <a:schemeClr val="accent2"/>
              </a:buClr>
              <a:buSzPts val="2400"/>
              <a:buFont typeface="Arial"/>
              <a:buNone/>
            </a:pPr>
            <a:endParaRPr sz="1400" dirty="0"/>
          </a:p>
          <a:p>
            <a:pPr marL="342900" lvl="0" indent="-342900">
              <a:buClr>
                <a:schemeClr val="accent2"/>
              </a:buClr>
              <a:buFont typeface="Arial"/>
              <a:buChar char="•"/>
            </a:pPr>
            <a:r>
              <a:rPr lang="lt-LT" dirty="0"/>
              <a:t>Besimokantieji supras, kaip parengti skaitmeninės rinkodaros politiką</a:t>
            </a:r>
            <a:r>
              <a:rPr lang="en-GB" dirty="0"/>
              <a:t>.</a:t>
            </a:r>
            <a:endParaRPr dirty="0"/>
          </a:p>
          <a:p>
            <a:pPr marL="342900" lvl="0" indent="-190500" algn="l" rtl="0">
              <a:lnSpc>
                <a:spcPct val="90000"/>
              </a:lnSpc>
              <a:spcBef>
                <a:spcPts val="1000"/>
              </a:spcBef>
              <a:spcAft>
                <a:spcPts val="0"/>
              </a:spcAft>
              <a:buClr>
                <a:schemeClr val="accent2"/>
              </a:buClr>
              <a:buSzPts val="2400"/>
              <a:buFont typeface="Arial"/>
              <a:buNone/>
            </a:pPr>
            <a:endParaRPr sz="1400" dirty="0"/>
          </a:p>
          <a:p>
            <a:pPr marL="342900" lvl="0" indent="-342900">
              <a:buClr>
                <a:schemeClr val="accent2"/>
              </a:buClr>
              <a:buFont typeface="Arial"/>
              <a:buChar char="•"/>
            </a:pPr>
            <a:r>
              <a:rPr lang="lt-LT" dirty="0"/>
              <a:t>Besimokantieji supras, kaip veikti kaip skaitmeninės įmonės skaitmeninės kultūros lyderiui</a:t>
            </a:r>
            <a:r>
              <a:rPr lang="en-GB" dirty="0"/>
              <a:t>.</a:t>
            </a:r>
            <a:endParaRPr dirty="0"/>
          </a:p>
          <a:p>
            <a:pPr marL="342900" lvl="0" indent="-190500" algn="l" rtl="0">
              <a:lnSpc>
                <a:spcPct val="90000"/>
              </a:lnSpc>
              <a:spcBef>
                <a:spcPts val="1000"/>
              </a:spcBef>
              <a:spcAft>
                <a:spcPts val="0"/>
              </a:spcAft>
              <a:buClr>
                <a:srgbClr val="000000"/>
              </a:buClr>
              <a:buSzPts val="2400"/>
              <a:buFont typeface="Arial"/>
              <a:buNone/>
            </a:pPr>
            <a:endParaRPr b="1" dirty="0">
              <a:solidFill>
                <a:schemeClr val="accent2"/>
              </a:solidFill>
            </a:endParaRPr>
          </a:p>
          <a:p>
            <a:pPr marL="228600" lvl="0" indent="-228600" algn="l" rtl="0">
              <a:lnSpc>
                <a:spcPct val="90000"/>
              </a:lnSpc>
              <a:spcBef>
                <a:spcPts val="1000"/>
              </a:spcBef>
              <a:spcAft>
                <a:spcPts val="0"/>
              </a:spcAft>
              <a:buClr>
                <a:srgbClr val="000000"/>
              </a:buClr>
              <a:buSzPts val="2400"/>
              <a:buNone/>
            </a:pPr>
            <a:endParaRPr dirty="0"/>
          </a:p>
        </p:txBody>
      </p:sp>
      <p:sp>
        <p:nvSpPr>
          <p:cNvPr id="187" name="Google Shape;187;p5"/>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Mokymosi</a:t>
            </a:r>
            <a:r>
              <a:rPr lang="en-GB" dirty="0"/>
              <a:t> </a:t>
            </a:r>
            <a:r>
              <a:rPr lang="en-GB" dirty="0" err="1"/>
              <a:t>tikslai</a:t>
            </a:r>
            <a:r>
              <a:rPr lang="en-GB" dirty="0"/>
              <a:t> </a:t>
            </a:r>
            <a:r>
              <a:rPr lang="en-GB" dirty="0" err="1"/>
              <a:t>ir</a:t>
            </a:r>
            <a:r>
              <a:rPr lang="en-GB" dirty="0"/>
              <a:t> </a:t>
            </a:r>
            <a:r>
              <a:rPr lang="en-GB" dirty="0" err="1"/>
              <a:t>uždaviniai</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9"/>
          <p:cNvSpPr txBox="1">
            <a:spLocks noGrp="1"/>
          </p:cNvSpPr>
          <p:nvPr>
            <p:ph type="body" idx="1"/>
          </p:nvPr>
        </p:nvSpPr>
        <p:spPr>
          <a:xfrm>
            <a:off x="798380" y="1898947"/>
            <a:ext cx="10595237" cy="4197450"/>
          </a:xfrm>
          <a:prstGeom prst="rect">
            <a:avLst/>
          </a:prstGeom>
          <a:noFill/>
          <a:ln>
            <a:noFill/>
          </a:ln>
        </p:spPr>
        <p:txBody>
          <a:bodyPr spcFirstLastPara="1" wrap="square" lIns="91425" tIns="45700" rIns="91425" bIns="45700" anchor="t" anchorCtr="0">
            <a:noAutofit/>
          </a:bodyPr>
          <a:lstStyle/>
          <a:p>
            <a:pPr marL="342900" lvl="0" indent="-342900">
              <a:spcBef>
                <a:spcPts val="0"/>
              </a:spcBef>
              <a:buClr>
                <a:schemeClr val="accent2"/>
              </a:buClr>
              <a:buChar char="•"/>
            </a:pPr>
            <a:r>
              <a:rPr lang="lt-LT" dirty="0"/>
              <a:t>Bendrovėje „</a:t>
            </a:r>
            <a:r>
              <a:rPr lang="lt-LT" dirty="0" err="1"/>
              <a:t>Remesh</a:t>
            </a:r>
            <a:r>
              <a:rPr lang="lt-LT" dirty="0"/>
              <a:t>“ buvo įgyvendinta nauja „Darbo forma visur“ politika, kad komandos nariai galėtų dirbti iš bet kurios vietos. </a:t>
            </a:r>
            <a:r>
              <a:rPr lang="en-GB" dirty="0"/>
              <a:t> </a:t>
            </a:r>
            <a:endParaRPr dirty="0"/>
          </a:p>
          <a:p>
            <a:pPr marL="342900" lvl="0" indent="-190500" algn="l" rtl="0">
              <a:lnSpc>
                <a:spcPct val="90000"/>
              </a:lnSpc>
              <a:spcBef>
                <a:spcPts val="1000"/>
              </a:spcBef>
              <a:spcAft>
                <a:spcPts val="0"/>
              </a:spcAft>
              <a:buClr>
                <a:schemeClr val="accent2"/>
              </a:buClr>
              <a:buSzPts val="2400"/>
              <a:buNone/>
            </a:pPr>
            <a:endParaRPr dirty="0"/>
          </a:p>
          <a:p>
            <a:pPr marL="342900" lvl="0" indent="-342900">
              <a:buClr>
                <a:schemeClr val="accent2"/>
              </a:buClr>
              <a:buChar char="•"/>
            </a:pPr>
            <a:r>
              <a:rPr lang="lt-LT" dirty="0"/>
              <a:t>Tai apsaugojo komandą nuo COVID-19 neapibrėžtumo, taip pat padidino produktyvumą ir sumažino su biuru susijusias išlaidas, kurias buvo galima investuoti kitur.</a:t>
            </a: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479" name="Google Shape;479;p49"/>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Remesh</a:t>
            </a:r>
            <a:r>
              <a:rPr lang="en-GB" dirty="0"/>
              <a:t> – “Work form Everywhere” </a:t>
            </a:r>
            <a:r>
              <a:rPr lang="lt-LT" dirty="0"/>
              <a:t>atvejo analizė </a:t>
            </a:r>
            <a:r>
              <a:rPr lang="en-GB" dirty="0"/>
              <a:t>(</a:t>
            </a:r>
            <a:r>
              <a:rPr lang="en-GB" dirty="0" err="1"/>
              <a:t>tęsinys</a:t>
            </a:r>
            <a:r>
              <a:rPr lang="en-GB" dirty="0"/>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50"/>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4800"/>
              <a:buFont typeface="Arial"/>
              <a:buNone/>
            </a:pPr>
            <a:r>
              <a:rPr lang="lt-LT" sz="4800" b="0" i="0" u="none" strike="noStrike" cap="none" dirty="0">
                <a:solidFill>
                  <a:srgbClr val="000000"/>
                </a:solidFill>
                <a:latin typeface="Calibri"/>
                <a:ea typeface="Calibri"/>
                <a:cs typeface="Calibri"/>
                <a:sym typeface="Calibri"/>
              </a:rPr>
              <a:t>Skaitmeninių kompetencijų įgūdžių lygio sistema</a:t>
            </a:r>
            <a:endParaRPr dirty="0"/>
          </a:p>
        </p:txBody>
      </p:sp>
      <p:sp>
        <p:nvSpPr>
          <p:cNvPr id="485" name="Google Shape;485;p50"/>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02</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51"/>
          <p:cNvSpPr txBox="1">
            <a:spLocks noGrp="1"/>
          </p:cNvSpPr>
          <p:nvPr>
            <p:ph type="body" idx="1"/>
          </p:nvPr>
        </p:nvSpPr>
        <p:spPr>
          <a:xfrm>
            <a:off x="798375" y="1698175"/>
            <a:ext cx="9924300" cy="4197300"/>
          </a:xfrm>
          <a:prstGeom prst="rect">
            <a:avLst/>
          </a:prstGeom>
          <a:noFill/>
          <a:ln>
            <a:noFill/>
          </a:ln>
        </p:spPr>
        <p:txBody>
          <a:bodyPr spcFirstLastPara="1" wrap="square" lIns="91425" tIns="45700" rIns="91425" bIns="45700" anchor="t" anchorCtr="0">
            <a:noAutofit/>
          </a:bodyPr>
          <a:lstStyle/>
          <a:p>
            <a:pPr marL="342900" lvl="0" indent="-342900">
              <a:lnSpc>
                <a:spcPct val="120000"/>
              </a:lnSpc>
              <a:spcBef>
                <a:spcPts val="0"/>
              </a:spcBef>
              <a:buChar char="•"/>
            </a:pPr>
            <a:r>
              <a:rPr lang="lt-LT" dirty="0"/>
              <a:t>Pagal Europos Sąjungos skaitmeninių kompetencijų sistemą </a:t>
            </a:r>
            <a:r>
              <a:rPr lang="en-GB" b="0" i="0" u="none" strike="noStrike" cap="none" dirty="0">
                <a:solidFill>
                  <a:srgbClr val="000000"/>
                </a:solidFill>
                <a:latin typeface="Calibri"/>
                <a:ea typeface="Calibri"/>
                <a:cs typeface="Calibri"/>
                <a:sym typeface="Calibri"/>
              </a:rPr>
              <a:t>– </a:t>
            </a:r>
            <a:r>
              <a:rPr lang="en-GB" b="0" i="0" u="sng" strike="noStrike" cap="none" dirty="0">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DigiComp 2.0</a:t>
            </a:r>
            <a:endParaRPr dirty="0"/>
          </a:p>
          <a:p>
            <a:pPr marL="228600" marR="0" lvl="0" indent="0" algn="l" rtl="0">
              <a:lnSpc>
                <a:spcPct val="120000"/>
              </a:lnSpc>
              <a:spcBef>
                <a:spcPts val="0"/>
              </a:spcBef>
              <a:spcAft>
                <a:spcPts val="0"/>
              </a:spcAft>
              <a:buNone/>
            </a:pPr>
            <a:endParaRPr dirty="0"/>
          </a:p>
          <a:p>
            <a:pPr marL="342900" lvl="0" indent="-342900">
              <a:lnSpc>
                <a:spcPct val="120000"/>
              </a:lnSpc>
              <a:spcBef>
                <a:spcPts val="0"/>
              </a:spcBef>
              <a:buChar char="•"/>
            </a:pPr>
            <a:r>
              <a:rPr lang="lt-LT" dirty="0"/>
              <a:t>Pagrindiniai skaitmeninės kompetencijos komponentai išskirti penkiose pagrindinėse srityse</a:t>
            </a:r>
            <a:r>
              <a:rPr lang="en-GB" b="0" i="0" u="none" strike="noStrike" cap="none" dirty="0">
                <a:solidFill>
                  <a:srgbClr val="000000"/>
                </a:solidFill>
                <a:latin typeface="Calibri"/>
                <a:ea typeface="Calibri"/>
                <a:cs typeface="Calibri"/>
                <a:sym typeface="Calibri"/>
              </a:rPr>
              <a:t>. </a:t>
            </a:r>
            <a:endParaRPr dirty="0"/>
          </a:p>
          <a:p>
            <a:pPr marL="342900" lvl="0" indent="-190500" algn="l" rtl="0">
              <a:lnSpc>
                <a:spcPct val="90000"/>
              </a:lnSpc>
              <a:spcBef>
                <a:spcPts val="2000"/>
              </a:spcBef>
              <a:spcAft>
                <a:spcPts val="0"/>
              </a:spcAft>
              <a:buClr>
                <a:schemeClr val="accent2"/>
              </a:buClr>
              <a:buSzPts val="2400"/>
              <a:buFont typeface="Arial"/>
              <a:buNone/>
            </a:pP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492" name="Google Shape;492;p51"/>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Skaitmeninių kompetencijų įgūdžių lygio sistema</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g18691a1c2e2_0_0"/>
          <p:cNvSpPr txBox="1">
            <a:spLocks noGrp="1"/>
          </p:cNvSpPr>
          <p:nvPr>
            <p:ph type="body" idx="1"/>
          </p:nvPr>
        </p:nvSpPr>
        <p:spPr>
          <a:xfrm>
            <a:off x="2891575" y="5458325"/>
            <a:ext cx="6495900" cy="449100"/>
          </a:xfrm>
          <a:prstGeom prst="rect">
            <a:avLst/>
          </a:prstGeom>
          <a:noFill/>
          <a:ln>
            <a:noFill/>
          </a:ln>
        </p:spPr>
        <p:txBody>
          <a:bodyPr spcFirstLastPara="1" wrap="square" lIns="91425" tIns="45700" rIns="91425" bIns="45700" anchor="t" anchorCtr="0">
            <a:noAutofit/>
          </a:bodyPr>
          <a:lstStyle/>
          <a:p>
            <a:pPr marL="152400" lvl="0" indent="0" algn="l" rtl="0">
              <a:lnSpc>
                <a:spcPct val="90000"/>
              </a:lnSpc>
              <a:spcBef>
                <a:spcPts val="2000"/>
              </a:spcBef>
              <a:spcAft>
                <a:spcPts val="0"/>
              </a:spcAft>
              <a:buClr>
                <a:schemeClr val="accent2"/>
              </a:buClr>
              <a:buSzPts val="2400"/>
              <a:buFont typeface="Arial"/>
              <a:buNone/>
            </a:pPr>
            <a:r>
              <a:rPr lang="en-GB" sz="1000" dirty="0" err="1"/>
              <a:t>Šaltinis</a:t>
            </a:r>
            <a:r>
              <a:rPr lang="en-GB" sz="1000" dirty="0"/>
              <a:t>: </a:t>
            </a:r>
            <a:r>
              <a:rPr lang="en-GB" sz="1000" u="sng" dirty="0">
                <a:solidFill>
                  <a:schemeClr val="hlink"/>
                </a:solidFill>
                <a:hlinkClick r:id="rId3"/>
              </a:rPr>
              <a:t>https://www.researchgate.net/figure/The-digital-competence-and-its-areas-own-elaboration-based-on-Redecker-and-Punie-2017_fig1_337089672</a:t>
            </a:r>
            <a:r>
              <a:rPr lang="en-GB" sz="1000" dirty="0"/>
              <a:t> </a:t>
            </a:r>
            <a:endParaRPr sz="1000" dirty="0"/>
          </a:p>
          <a:p>
            <a:pPr marL="342900" lvl="0" indent="-190500" algn="l" rtl="0">
              <a:lnSpc>
                <a:spcPct val="90000"/>
              </a:lnSpc>
              <a:spcBef>
                <a:spcPts val="1000"/>
              </a:spcBef>
              <a:spcAft>
                <a:spcPts val="0"/>
              </a:spcAft>
              <a:buClr>
                <a:schemeClr val="accent2"/>
              </a:buClr>
              <a:buSzPts val="2400"/>
              <a:buFont typeface="Arial"/>
              <a:buNone/>
            </a:pPr>
            <a:endParaRPr sz="1000" dirty="0"/>
          </a:p>
          <a:p>
            <a:pPr marL="228600" lvl="0" indent="-228600" algn="l" rtl="0">
              <a:lnSpc>
                <a:spcPct val="90000"/>
              </a:lnSpc>
              <a:spcBef>
                <a:spcPts val="1000"/>
              </a:spcBef>
              <a:spcAft>
                <a:spcPts val="0"/>
              </a:spcAft>
              <a:buClr>
                <a:srgbClr val="000000"/>
              </a:buClr>
              <a:buSzPts val="2400"/>
              <a:buNone/>
            </a:pPr>
            <a:endParaRPr dirty="0"/>
          </a:p>
        </p:txBody>
      </p:sp>
      <p:pic>
        <p:nvPicPr>
          <p:cNvPr id="499" name="Google Shape;499;g18691a1c2e2_0_0"/>
          <p:cNvPicPr preferRelativeResize="0"/>
          <p:nvPr/>
        </p:nvPicPr>
        <p:blipFill>
          <a:blip r:embed="rId4">
            <a:alphaModFix/>
          </a:blip>
          <a:stretch>
            <a:fillRect/>
          </a:stretch>
        </p:blipFill>
        <p:spPr>
          <a:xfrm>
            <a:off x="3970550" y="586675"/>
            <a:ext cx="4337949" cy="473092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52"/>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Skaitmeninių kompetencijų įgūdžių lygio sistema</a:t>
            </a:r>
            <a:endParaRPr dirty="0"/>
          </a:p>
        </p:txBody>
      </p:sp>
      <p:grpSp>
        <p:nvGrpSpPr>
          <p:cNvPr id="506" name="Google Shape;506;p52"/>
          <p:cNvGrpSpPr/>
          <p:nvPr/>
        </p:nvGrpSpPr>
        <p:grpSpPr>
          <a:xfrm>
            <a:off x="798638" y="2127450"/>
            <a:ext cx="10794391" cy="2972815"/>
            <a:chOff x="256" y="1588607"/>
            <a:chExt cx="10794391" cy="2972815"/>
          </a:xfrm>
        </p:grpSpPr>
        <p:sp>
          <p:nvSpPr>
            <p:cNvPr id="507" name="Google Shape;507;p52"/>
            <p:cNvSpPr/>
            <p:nvPr/>
          </p:nvSpPr>
          <p:spPr>
            <a:xfrm>
              <a:off x="256" y="1588607"/>
              <a:ext cx="5149461" cy="2972815"/>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2"/>
            <p:cNvSpPr txBox="1"/>
            <p:nvPr/>
          </p:nvSpPr>
          <p:spPr>
            <a:xfrm>
              <a:off x="256" y="1588607"/>
              <a:ext cx="5149461" cy="2972815"/>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lt-LT" sz="2400" b="1" dirty="0">
                  <a:solidFill>
                    <a:schemeClr val="lt1"/>
                  </a:solidFill>
                  <a:latin typeface="Calibri"/>
                  <a:ea typeface="Calibri"/>
                  <a:cs typeface="Calibri"/>
                  <a:sym typeface="Calibri"/>
                </a:rPr>
                <a:t>Informacinis ir duomenų raštingumas</a:t>
              </a:r>
              <a:r>
                <a:rPr lang="en-GB" sz="2400" b="1" dirty="0">
                  <a:solidFill>
                    <a:schemeClr val="lt1"/>
                  </a:solidFill>
                  <a:latin typeface="Calibri"/>
                  <a:ea typeface="Calibri"/>
                  <a:cs typeface="Calibri"/>
                  <a:sym typeface="Calibri"/>
                </a:rPr>
                <a:t>:</a:t>
              </a:r>
              <a:endParaRPr dirty="0"/>
            </a:p>
            <a:p>
              <a:pPr marL="0" marR="0" lvl="0" indent="0" algn="l" rtl="0">
                <a:lnSpc>
                  <a:spcPct val="90000"/>
                </a:lnSpc>
                <a:spcBef>
                  <a:spcPts val="840"/>
                </a:spcBef>
                <a:spcAft>
                  <a:spcPts val="0"/>
                </a:spcAft>
                <a:buClr>
                  <a:srgbClr val="FFFFFF"/>
                </a:buClr>
                <a:buSzPts val="2400"/>
                <a:buFont typeface="Calibri"/>
                <a:buNone/>
              </a:pPr>
              <a:r>
                <a:rPr lang="lt-LT" sz="2400" b="0" dirty="0">
                  <a:solidFill>
                    <a:srgbClr val="FFFFFF"/>
                  </a:solidFill>
                  <a:latin typeface="Calibri"/>
                  <a:ea typeface="Calibri"/>
                  <a:cs typeface="Calibri"/>
                  <a:sym typeface="Calibri"/>
                </a:rPr>
                <a:t>Skaitmeninių duomenų, informacijos ir turinio paieška ir paieška; šaltinio ir jo turinio tinkamumo vertinimas; skaitmeninių duomenų, informacijos ir turinio saugojimas, tvarkymas ir organizavimas.</a:t>
              </a:r>
              <a:endParaRPr sz="2400" b="0" dirty="0">
                <a:solidFill>
                  <a:schemeClr val="lt1"/>
                </a:solidFill>
                <a:latin typeface="Calibri"/>
                <a:ea typeface="Calibri"/>
                <a:cs typeface="Calibri"/>
                <a:sym typeface="Calibri"/>
              </a:endParaRPr>
            </a:p>
          </p:txBody>
        </p:sp>
        <p:sp>
          <p:nvSpPr>
            <p:cNvPr id="509" name="Google Shape;509;p52"/>
            <p:cNvSpPr/>
            <p:nvPr/>
          </p:nvSpPr>
          <p:spPr>
            <a:xfrm>
              <a:off x="5645186" y="1588607"/>
              <a:ext cx="5149461" cy="2972815"/>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52"/>
            <p:cNvSpPr txBox="1"/>
            <p:nvPr/>
          </p:nvSpPr>
          <p:spPr>
            <a:xfrm>
              <a:off x="5645186" y="1588607"/>
              <a:ext cx="5149461" cy="2972815"/>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GB" sz="2400" b="1" dirty="0" err="1">
                  <a:solidFill>
                    <a:schemeClr val="lt1"/>
                  </a:solidFill>
                  <a:latin typeface="Calibri"/>
                  <a:ea typeface="Calibri"/>
                  <a:cs typeface="Calibri"/>
                  <a:sym typeface="Calibri"/>
                </a:rPr>
                <a:t>Bendravimas</a:t>
              </a:r>
              <a:r>
                <a:rPr lang="en-GB" sz="2400" b="1" dirty="0">
                  <a:solidFill>
                    <a:schemeClr val="lt1"/>
                  </a:solidFill>
                  <a:latin typeface="Calibri"/>
                  <a:ea typeface="Calibri"/>
                  <a:cs typeface="Calibri"/>
                  <a:sym typeface="Calibri"/>
                </a:rPr>
                <a:t> </a:t>
              </a:r>
              <a:r>
                <a:rPr lang="en-GB" sz="2400" b="1" dirty="0" err="1">
                  <a:solidFill>
                    <a:schemeClr val="lt1"/>
                  </a:solidFill>
                  <a:latin typeface="Calibri"/>
                  <a:ea typeface="Calibri"/>
                  <a:cs typeface="Calibri"/>
                  <a:sym typeface="Calibri"/>
                </a:rPr>
                <a:t>ir</a:t>
              </a:r>
              <a:r>
                <a:rPr lang="en-GB" sz="2400" b="1" dirty="0">
                  <a:solidFill>
                    <a:schemeClr val="lt1"/>
                  </a:solidFill>
                  <a:latin typeface="Calibri"/>
                  <a:ea typeface="Calibri"/>
                  <a:cs typeface="Calibri"/>
                  <a:sym typeface="Calibri"/>
                </a:rPr>
                <a:t> </a:t>
              </a:r>
              <a:r>
                <a:rPr lang="en-GB" sz="2400" b="1" dirty="0" err="1">
                  <a:solidFill>
                    <a:schemeClr val="lt1"/>
                  </a:solidFill>
                  <a:latin typeface="Calibri"/>
                  <a:ea typeface="Calibri"/>
                  <a:cs typeface="Calibri"/>
                  <a:sym typeface="Calibri"/>
                </a:rPr>
                <a:t>bendradarbiavimas</a:t>
              </a:r>
              <a:r>
                <a:rPr lang="en-GB" sz="2400" b="1" dirty="0">
                  <a:solidFill>
                    <a:schemeClr val="lt1"/>
                  </a:solidFill>
                  <a:latin typeface="Calibri"/>
                  <a:ea typeface="Calibri"/>
                  <a:cs typeface="Calibri"/>
                  <a:sym typeface="Calibri"/>
                </a:rPr>
                <a:t>:</a:t>
              </a:r>
              <a:endParaRPr dirty="0"/>
            </a:p>
            <a:p>
              <a:pPr marL="0" marR="0" lvl="0" indent="0" algn="l" rtl="0">
                <a:lnSpc>
                  <a:spcPct val="90000"/>
                </a:lnSpc>
                <a:spcBef>
                  <a:spcPts val="840"/>
                </a:spcBef>
                <a:spcAft>
                  <a:spcPts val="0"/>
                </a:spcAft>
                <a:buClr>
                  <a:schemeClr val="lt1"/>
                </a:buClr>
                <a:buSzPts val="2400"/>
                <a:buFont typeface="Calibri"/>
                <a:buNone/>
              </a:pPr>
              <a:r>
                <a:rPr lang="lt-LT" sz="2200" b="0" dirty="0">
                  <a:solidFill>
                    <a:schemeClr val="lt1"/>
                  </a:solidFill>
                  <a:latin typeface="Calibri"/>
                  <a:ea typeface="Calibri"/>
                  <a:cs typeface="Calibri"/>
                  <a:sym typeface="Calibri"/>
                </a:rPr>
                <a:t>Bendravimas, bendravimas ir bendradarbiavimas naudojant skaitmenines technologijas, atsižvelgiant į kultūrų ir kartų įvairovę; dalyvavimas visuomenėje teikiant viešąsias ir privačias skaitmenines paslaugas ir dalyvaujamąjį pilietiškumą; skaitmeninės tapatybės ir reputacijos valdymas.</a:t>
              </a:r>
              <a:endParaRPr sz="2200" b="0" dirty="0">
                <a:solidFill>
                  <a:schemeClr val="lt1"/>
                </a:solidFill>
                <a:latin typeface="Calibri"/>
                <a:ea typeface="Calibri"/>
                <a:cs typeface="Calibri"/>
                <a:sym typeface="Calibri"/>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5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Skaitmeninių kompetencijų įgūdžių lygio sistema </a:t>
            </a:r>
            <a:r>
              <a:rPr lang="en-GB" dirty="0"/>
              <a:t>(</a:t>
            </a:r>
            <a:r>
              <a:rPr lang="en-GB" dirty="0" err="1"/>
              <a:t>tęsinys</a:t>
            </a:r>
            <a:r>
              <a:rPr lang="en-GB" dirty="0"/>
              <a:t>)</a:t>
            </a:r>
            <a:endParaRPr dirty="0"/>
          </a:p>
        </p:txBody>
      </p:sp>
      <p:grpSp>
        <p:nvGrpSpPr>
          <p:cNvPr id="517" name="Google Shape;517;p53"/>
          <p:cNvGrpSpPr/>
          <p:nvPr/>
        </p:nvGrpSpPr>
        <p:grpSpPr>
          <a:xfrm>
            <a:off x="800173" y="2220082"/>
            <a:ext cx="10791318" cy="3299576"/>
            <a:chOff x="1792" y="1338340"/>
            <a:chExt cx="10791318" cy="3299576"/>
          </a:xfrm>
        </p:grpSpPr>
        <p:sp>
          <p:nvSpPr>
            <p:cNvPr id="518" name="Google Shape;518;p53"/>
            <p:cNvSpPr/>
            <p:nvPr/>
          </p:nvSpPr>
          <p:spPr>
            <a:xfrm>
              <a:off x="1792" y="1338340"/>
              <a:ext cx="5242589" cy="3299576"/>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53"/>
            <p:cNvSpPr txBox="1"/>
            <p:nvPr/>
          </p:nvSpPr>
          <p:spPr>
            <a:xfrm>
              <a:off x="1792" y="1338340"/>
              <a:ext cx="5242589" cy="3299576"/>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GB" sz="2400" b="1" dirty="0" err="1">
                  <a:solidFill>
                    <a:schemeClr val="lt1"/>
                  </a:solidFill>
                  <a:latin typeface="Calibri"/>
                  <a:ea typeface="Calibri"/>
                  <a:cs typeface="Calibri"/>
                  <a:sym typeface="Calibri"/>
                </a:rPr>
                <a:t>Skaitmeninio</a:t>
              </a:r>
              <a:r>
                <a:rPr lang="en-GB" sz="2400" b="1" dirty="0">
                  <a:solidFill>
                    <a:schemeClr val="lt1"/>
                  </a:solidFill>
                  <a:latin typeface="Calibri"/>
                  <a:ea typeface="Calibri"/>
                  <a:cs typeface="Calibri"/>
                  <a:sym typeface="Calibri"/>
                </a:rPr>
                <a:t> </a:t>
              </a:r>
              <a:r>
                <a:rPr lang="en-GB" sz="2400" b="1" dirty="0" err="1">
                  <a:solidFill>
                    <a:schemeClr val="lt1"/>
                  </a:solidFill>
                  <a:latin typeface="Calibri"/>
                  <a:ea typeface="Calibri"/>
                  <a:cs typeface="Calibri"/>
                  <a:sym typeface="Calibri"/>
                </a:rPr>
                <a:t>turinio</a:t>
              </a:r>
              <a:r>
                <a:rPr lang="en-GB" sz="2400" b="1" dirty="0">
                  <a:solidFill>
                    <a:schemeClr val="lt1"/>
                  </a:solidFill>
                  <a:latin typeface="Calibri"/>
                  <a:ea typeface="Calibri"/>
                  <a:cs typeface="Calibri"/>
                  <a:sym typeface="Calibri"/>
                </a:rPr>
                <a:t> </a:t>
              </a:r>
              <a:r>
                <a:rPr lang="en-GB" sz="2400" b="1" dirty="0" err="1">
                  <a:solidFill>
                    <a:schemeClr val="lt1"/>
                  </a:solidFill>
                  <a:latin typeface="Calibri"/>
                  <a:ea typeface="Calibri"/>
                  <a:cs typeface="Calibri"/>
                  <a:sym typeface="Calibri"/>
                </a:rPr>
                <a:t>kūrimas</a:t>
              </a:r>
              <a:r>
                <a:rPr lang="en-GB" sz="2400" b="1" dirty="0">
                  <a:solidFill>
                    <a:schemeClr val="lt1"/>
                  </a:solidFill>
                  <a:latin typeface="Calibri"/>
                  <a:ea typeface="Calibri"/>
                  <a:cs typeface="Calibri"/>
                  <a:sym typeface="Calibri"/>
                </a:rPr>
                <a:t>: </a:t>
              </a:r>
              <a:endParaRPr dirty="0"/>
            </a:p>
            <a:p>
              <a:pPr marL="0" marR="0" lvl="0" indent="0" algn="l" rtl="0">
                <a:lnSpc>
                  <a:spcPct val="90000"/>
                </a:lnSpc>
                <a:spcBef>
                  <a:spcPts val="840"/>
                </a:spcBef>
                <a:spcAft>
                  <a:spcPts val="0"/>
                </a:spcAft>
                <a:buClr>
                  <a:schemeClr val="lt1"/>
                </a:buClr>
                <a:buSzPts val="2400"/>
                <a:buFont typeface="Calibri"/>
                <a:buNone/>
              </a:pPr>
              <a:r>
                <a:rPr lang="lt-LT" sz="2400" b="0" dirty="0">
                  <a:solidFill>
                    <a:schemeClr val="lt1"/>
                  </a:solidFill>
                  <a:latin typeface="Calibri"/>
                  <a:ea typeface="Calibri"/>
                  <a:cs typeface="Calibri"/>
                  <a:sym typeface="Calibri"/>
                </a:rPr>
                <a:t>Skaitmeninio turinio kūrimas: kurti ir redaguoti skaitmeninį turinį, tobulinti ir integruoti informaciją bei turinį į esamą žinių visumą, suprantant, kaip turi būti taikomos autorių teisės ir licencijos; mokėti pateikti suprantamas kompiuterinės sistemos instrukcijas.</a:t>
              </a:r>
              <a:endParaRPr sz="2400" b="0" dirty="0">
                <a:solidFill>
                  <a:schemeClr val="lt1"/>
                </a:solidFill>
                <a:latin typeface="Calibri"/>
                <a:ea typeface="Calibri"/>
                <a:cs typeface="Calibri"/>
                <a:sym typeface="Calibri"/>
              </a:endParaRPr>
            </a:p>
          </p:txBody>
        </p:sp>
        <p:sp>
          <p:nvSpPr>
            <p:cNvPr id="520" name="Google Shape;520;p53"/>
            <p:cNvSpPr/>
            <p:nvPr/>
          </p:nvSpPr>
          <p:spPr>
            <a:xfrm>
              <a:off x="5748812" y="1338340"/>
              <a:ext cx="5044298" cy="3299576"/>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3"/>
            <p:cNvSpPr txBox="1"/>
            <p:nvPr/>
          </p:nvSpPr>
          <p:spPr>
            <a:xfrm>
              <a:off x="5748812" y="1338340"/>
              <a:ext cx="5044298" cy="3299576"/>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GB" sz="2400" b="1" dirty="0" err="1">
                  <a:solidFill>
                    <a:schemeClr val="lt1"/>
                  </a:solidFill>
                  <a:latin typeface="Calibri"/>
                  <a:ea typeface="Calibri"/>
                  <a:cs typeface="Calibri"/>
                  <a:sym typeface="Calibri"/>
                </a:rPr>
                <a:t>Sauga</a:t>
              </a:r>
              <a:r>
                <a:rPr lang="en-GB" sz="2400" b="1" dirty="0">
                  <a:solidFill>
                    <a:schemeClr val="lt1"/>
                  </a:solidFill>
                  <a:latin typeface="Calibri"/>
                  <a:ea typeface="Calibri"/>
                  <a:cs typeface="Calibri"/>
                  <a:sym typeface="Calibri"/>
                </a:rPr>
                <a:t>: </a:t>
              </a:r>
              <a:endParaRPr dirty="0"/>
            </a:p>
            <a:p>
              <a:pPr marL="0" marR="0" lvl="0" indent="0" algn="l" rtl="0">
                <a:lnSpc>
                  <a:spcPct val="90000"/>
                </a:lnSpc>
                <a:spcBef>
                  <a:spcPts val="840"/>
                </a:spcBef>
                <a:spcAft>
                  <a:spcPts val="0"/>
                </a:spcAft>
                <a:buClr>
                  <a:schemeClr val="lt1"/>
                </a:buClr>
                <a:buSzPts val="2400"/>
                <a:buFont typeface="Calibri"/>
                <a:buNone/>
              </a:pPr>
              <a:r>
                <a:rPr lang="lt-LT" sz="2400" b="0" dirty="0">
                  <a:solidFill>
                    <a:schemeClr val="lt1"/>
                  </a:solidFill>
                  <a:latin typeface="Calibri"/>
                  <a:ea typeface="Calibri"/>
                  <a:cs typeface="Calibri"/>
                  <a:sym typeface="Calibri"/>
                </a:rPr>
                <a:t>Apsaugoti įrenginius, turinį, asmens duomenis ir privatumą skaitmeninėje aplinkoje; saugoti fizinę ir fiziologinę sveikatą ir žinoti apie skaitmenines technologijas, skirtas socialinei gerovei ir socialinei </a:t>
              </a:r>
              <a:r>
                <a:rPr lang="lt-LT" sz="2400" b="0" dirty="0" err="1">
                  <a:solidFill>
                    <a:schemeClr val="lt1"/>
                  </a:solidFill>
                  <a:latin typeface="Calibri"/>
                  <a:ea typeface="Calibri"/>
                  <a:cs typeface="Calibri"/>
                  <a:sym typeface="Calibri"/>
                </a:rPr>
                <a:t>įtraukčiai</a:t>
              </a:r>
              <a:r>
                <a:rPr lang="lt-LT" sz="2400" b="0" dirty="0">
                  <a:solidFill>
                    <a:schemeClr val="lt1"/>
                  </a:solidFill>
                  <a:latin typeface="Calibri"/>
                  <a:ea typeface="Calibri"/>
                  <a:cs typeface="Calibri"/>
                  <a:sym typeface="Calibri"/>
                </a:rPr>
                <a:t>; žinoti apie skaitmeninių technologijų ir jų naudojimo poveikį aplinkai.</a:t>
              </a:r>
              <a:endParaRPr sz="2400" b="0" dirty="0">
                <a:solidFill>
                  <a:schemeClr val="lt1"/>
                </a:solidFill>
                <a:latin typeface="Calibri"/>
                <a:ea typeface="Calibri"/>
                <a:cs typeface="Calibri"/>
                <a:sym typeface="Calibri"/>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54"/>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Skaitmeninių kompetencijų įgūdžių lygio sistema (tęsinys)</a:t>
            </a:r>
          </a:p>
        </p:txBody>
      </p:sp>
      <p:grpSp>
        <p:nvGrpSpPr>
          <p:cNvPr id="528" name="Google Shape;528;p54"/>
          <p:cNvGrpSpPr/>
          <p:nvPr/>
        </p:nvGrpSpPr>
        <p:grpSpPr>
          <a:xfrm>
            <a:off x="3759451" y="2229577"/>
            <a:ext cx="4892100" cy="2851574"/>
            <a:chOff x="2951395" y="-27066"/>
            <a:chExt cx="4892100" cy="2851574"/>
          </a:xfrm>
        </p:grpSpPr>
        <p:sp>
          <p:nvSpPr>
            <p:cNvPr id="529" name="Google Shape;529;p54"/>
            <p:cNvSpPr/>
            <p:nvPr/>
          </p:nvSpPr>
          <p:spPr>
            <a:xfrm>
              <a:off x="2951457" y="334"/>
              <a:ext cx="4891988" cy="2824174"/>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54"/>
            <p:cNvSpPr txBox="1"/>
            <p:nvPr/>
          </p:nvSpPr>
          <p:spPr>
            <a:xfrm>
              <a:off x="2951394" y="-27066"/>
              <a:ext cx="4892100" cy="28242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lt-LT" sz="2400" b="1" dirty="0">
                  <a:solidFill>
                    <a:schemeClr val="lt1"/>
                  </a:solidFill>
                  <a:latin typeface="Calibri"/>
                  <a:ea typeface="Calibri"/>
                  <a:cs typeface="Calibri"/>
                  <a:sym typeface="Calibri"/>
                </a:rPr>
                <a:t>Problemų sprendimas</a:t>
              </a:r>
              <a:r>
                <a:rPr lang="en-GB" sz="2400" b="1" dirty="0">
                  <a:solidFill>
                    <a:schemeClr val="lt1"/>
                  </a:solidFill>
                  <a:latin typeface="Calibri"/>
                  <a:ea typeface="Calibri"/>
                  <a:cs typeface="Calibri"/>
                  <a:sym typeface="Calibri"/>
                </a:rPr>
                <a:t>: </a:t>
              </a:r>
              <a:endParaRPr dirty="0"/>
            </a:p>
            <a:p>
              <a:pPr marL="0" marR="0" lvl="0" indent="0" algn="l" rtl="0">
                <a:lnSpc>
                  <a:spcPct val="90000"/>
                </a:lnSpc>
                <a:spcBef>
                  <a:spcPts val="840"/>
                </a:spcBef>
                <a:spcAft>
                  <a:spcPts val="0"/>
                </a:spcAft>
                <a:buClr>
                  <a:schemeClr val="lt1"/>
                </a:buClr>
                <a:buSzPts val="2400"/>
                <a:buFont typeface="Calibri"/>
                <a:buNone/>
              </a:pPr>
              <a:r>
                <a:rPr lang="lt-LT" sz="2400" b="0" dirty="0">
                  <a:solidFill>
                    <a:schemeClr val="lt1"/>
                  </a:solidFill>
                  <a:latin typeface="Calibri"/>
                  <a:ea typeface="Calibri"/>
                  <a:cs typeface="Calibri"/>
                  <a:sym typeface="Calibri"/>
                </a:rPr>
                <a:t>Nustatyti poreikius ir problemas, spręsti konceptualias problemas ir problemines situacijas skaitmeninėje aplinkoje; naudoti skaitmenines priemones procesams ir produktams atnaujinti; nuolat sekti naujienas apie skaitmeninę pažangą.</a:t>
              </a:r>
              <a:endParaRPr sz="2400" b="0" dirty="0">
                <a:solidFill>
                  <a:schemeClr val="lt1"/>
                </a:solidFill>
                <a:latin typeface="Calibri"/>
                <a:ea typeface="Calibri"/>
                <a:cs typeface="Calibri"/>
                <a:sym typeface="Calibri"/>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55"/>
          <p:cNvSpPr txBox="1">
            <a:spLocks noGrp="1"/>
          </p:cNvSpPr>
          <p:nvPr>
            <p:ph type="body" idx="1"/>
          </p:nvPr>
        </p:nvSpPr>
        <p:spPr>
          <a:xfrm>
            <a:off x="798380" y="1698172"/>
            <a:ext cx="10595237" cy="4197450"/>
          </a:xfrm>
          <a:prstGeom prst="rect">
            <a:avLst/>
          </a:prstGeom>
          <a:noFill/>
          <a:ln>
            <a:noFill/>
          </a:ln>
        </p:spPr>
        <p:txBody>
          <a:bodyPr spcFirstLastPara="1" wrap="square" lIns="91425" tIns="45700" rIns="91425" bIns="45700" anchor="t" anchorCtr="0">
            <a:noAutofit/>
          </a:bodyPr>
          <a:lstStyle/>
          <a:p>
            <a:pPr marL="342900" lvl="0" indent="-342900">
              <a:lnSpc>
                <a:spcPct val="120000"/>
              </a:lnSpc>
              <a:spcBef>
                <a:spcPts val="0"/>
              </a:spcBef>
              <a:buChar char="•"/>
            </a:pPr>
            <a:r>
              <a:rPr lang="en-GB" dirty="0" err="1"/>
              <a:t>Pagal</a:t>
            </a:r>
            <a:r>
              <a:rPr lang="en-GB" dirty="0"/>
              <a:t> </a:t>
            </a:r>
            <a:r>
              <a:rPr lang="en-GB" dirty="0" err="1"/>
              <a:t>DigiComp</a:t>
            </a:r>
            <a:r>
              <a:rPr lang="en-GB" dirty="0"/>
              <a:t> </a:t>
            </a:r>
            <a:r>
              <a:rPr lang="en-GB" b="0" i="0" u="none" strike="noStrike" cap="none" dirty="0">
                <a:solidFill>
                  <a:srgbClr val="000000"/>
                </a:solidFill>
                <a:latin typeface="Calibri"/>
                <a:ea typeface="Calibri"/>
                <a:cs typeface="Calibri"/>
                <a:sym typeface="Calibri"/>
              </a:rPr>
              <a:t>2.0 </a:t>
            </a:r>
            <a:r>
              <a:rPr lang="lt-LT" dirty="0"/>
              <a:t>sistemą kvalifikacijos lygis skirstomas į keturis lygius, </a:t>
            </a:r>
            <a:r>
              <a:rPr lang="lt-LT" dirty="0" err="1"/>
              <a:t>t</a:t>
            </a:r>
            <a:r>
              <a:rPr lang="lt-LT" dirty="0"/>
              <a:t>. y. pagrindų (bazinį), vidutinį, išplėstinį ir labai specializuotą, kurie turi du </a:t>
            </a:r>
            <a:r>
              <a:rPr lang="lt-LT" dirty="0" err="1"/>
              <a:t>sublygius</a:t>
            </a:r>
            <a:r>
              <a:rPr lang="lt-LT" dirty="0"/>
              <a:t>.</a:t>
            </a:r>
            <a:endParaRPr dirty="0"/>
          </a:p>
          <a:p>
            <a:pPr marL="342900" marR="0" lvl="0" indent="-190500" algn="l" rtl="0">
              <a:lnSpc>
                <a:spcPct val="120000"/>
              </a:lnSpc>
              <a:spcBef>
                <a:spcPts val="1000"/>
              </a:spcBef>
              <a:spcAft>
                <a:spcPts val="0"/>
              </a:spcAft>
              <a:buClr>
                <a:srgbClr val="000000"/>
              </a:buClr>
              <a:buSzPts val="2400"/>
              <a:buNone/>
            </a:pPr>
            <a:endParaRPr dirty="0">
              <a:solidFill>
                <a:srgbClr val="000000"/>
              </a:solidFill>
              <a:latin typeface="Calibri"/>
              <a:ea typeface="Calibri"/>
              <a:cs typeface="Calibri"/>
              <a:sym typeface="Calibri"/>
            </a:endParaRPr>
          </a:p>
          <a:p>
            <a:pPr marL="342900" lvl="0" indent="-342900">
              <a:lnSpc>
                <a:spcPct val="120000"/>
              </a:lnSpc>
              <a:buChar char="•"/>
            </a:pPr>
            <a:r>
              <a:rPr lang="lt-LT" dirty="0"/>
              <a:t>Atitinkamai kiekvienas lygis reiškia asmens kompetencijos įgijimo pakopą, kuri priklauso nuo užduoties sudėtingumo, kognityvinio iššūkio ir jo savarankiškumo atliekant užduotį. Šiame modulyje daugiausia dėmesio skiriama </a:t>
            </a:r>
            <a:r>
              <a:rPr lang="lt-LT" b="1" dirty="0">
                <a:solidFill>
                  <a:schemeClr val="tx1"/>
                </a:solidFill>
              </a:rPr>
              <a:t>vidutinio ir pažengusio skaitmeninio raštingumo lygiams.</a:t>
            </a:r>
            <a:endParaRPr b="1" dirty="0">
              <a:solidFill>
                <a:schemeClr val="tx1"/>
              </a:solidFill>
            </a:endParaRPr>
          </a:p>
          <a:p>
            <a:pPr marL="342900" lvl="0" indent="-190500" algn="l" rtl="0">
              <a:lnSpc>
                <a:spcPct val="90000"/>
              </a:lnSpc>
              <a:spcBef>
                <a:spcPts val="2000"/>
              </a:spcBef>
              <a:spcAft>
                <a:spcPts val="0"/>
              </a:spcAft>
              <a:buClr>
                <a:schemeClr val="accent2"/>
              </a:buClr>
              <a:buSzPts val="2400"/>
              <a:buFont typeface="Arial"/>
              <a:buNone/>
            </a:pP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537" name="Google Shape;537;p55"/>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Skaitmeninių kompetencijų įgūdžių lygio sistema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g183c36b7e0f_0_24"/>
          <p:cNvSpPr txBox="1">
            <a:spLocks noGrp="1"/>
          </p:cNvSpPr>
          <p:nvPr>
            <p:ph type="body" idx="1"/>
          </p:nvPr>
        </p:nvSpPr>
        <p:spPr>
          <a:xfrm>
            <a:off x="798380" y="1868772"/>
            <a:ext cx="10595100" cy="4197300"/>
          </a:xfrm>
          <a:prstGeom prst="rect">
            <a:avLst/>
          </a:prstGeom>
          <a:noFill/>
          <a:ln>
            <a:noFill/>
          </a:ln>
        </p:spPr>
        <p:txBody>
          <a:bodyPr spcFirstLastPara="1" wrap="square" lIns="91425" tIns="45700" rIns="91425" bIns="45700" anchor="t" anchorCtr="0">
            <a:noAutofit/>
          </a:bodyPr>
          <a:lstStyle/>
          <a:p>
            <a:pPr marL="0" lvl="0" indent="0">
              <a:lnSpc>
                <a:spcPct val="120000"/>
              </a:lnSpc>
            </a:pPr>
            <a:r>
              <a:rPr lang="lt-LT" dirty="0"/>
              <a:t>Skaitmeninių įgūdžių lygį galima įvertinti įvairiais būdais</a:t>
            </a:r>
            <a:r>
              <a:rPr lang="en-GB" dirty="0"/>
              <a:t>: </a:t>
            </a:r>
            <a:endParaRPr dirty="0"/>
          </a:p>
          <a:p>
            <a:pPr marL="914400" lvl="0" indent="-381000">
              <a:lnSpc>
                <a:spcPct val="120000"/>
              </a:lnSpc>
              <a:buClr>
                <a:srgbClr val="FF0000"/>
              </a:buClr>
              <a:buChar char="●"/>
            </a:pPr>
            <a:r>
              <a:rPr lang="en-GB" dirty="0" err="1"/>
              <a:t>Savęs</a:t>
            </a:r>
            <a:r>
              <a:rPr lang="en-GB" dirty="0"/>
              <a:t> </a:t>
            </a:r>
            <a:r>
              <a:rPr lang="en-GB" dirty="0" err="1"/>
              <a:t>vertinimas</a:t>
            </a:r>
            <a:endParaRPr dirty="0"/>
          </a:p>
          <a:p>
            <a:pPr marL="914400" lvl="0" indent="-381000">
              <a:lnSpc>
                <a:spcPct val="120000"/>
              </a:lnSpc>
              <a:spcBef>
                <a:spcPts val="0"/>
              </a:spcBef>
              <a:buClr>
                <a:srgbClr val="FF0000"/>
              </a:buClr>
              <a:buChar char="●"/>
            </a:pPr>
            <a:r>
              <a:rPr lang="en-GB" dirty="0" err="1"/>
              <a:t>Žiniomis</a:t>
            </a:r>
            <a:r>
              <a:rPr lang="en-GB" dirty="0"/>
              <a:t> </a:t>
            </a:r>
            <a:r>
              <a:rPr lang="en-GB" dirty="0" err="1"/>
              <a:t>pagrįstas</a:t>
            </a:r>
            <a:r>
              <a:rPr lang="en-GB" dirty="0"/>
              <a:t> </a:t>
            </a:r>
            <a:r>
              <a:rPr lang="en-GB" dirty="0" err="1"/>
              <a:t>vertinimas</a:t>
            </a:r>
            <a:endParaRPr dirty="0"/>
          </a:p>
          <a:p>
            <a:pPr marL="914400" lvl="0" indent="-381000">
              <a:lnSpc>
                <a:spcPct val="120000"/>
              </a:lnSpc>
              <a:spcBef>
                <a:spcPts val="0"/>
              </a:spcBef>
              <a:buClr>
                <a:srgbClr val="FF0000"/>
              </a:buClr>
              <a:buChar char="●"/>
            </a:pPr>
            <a:r>
              <a:rPr lang="en-GB" dirty="0" err="1"/>
              <a:t>Veiklos</a:t>
            </a:r>
            <a:r>
              <a:rPr lang="en-GB" dirty="0"/>
              <a:t> </a:t>
            </a:r>
            <a:r>
              <a:rPr lang="en-GB" dirty="0" err="1"/>
              <a:t>rezultatais</a:t>
            </a:r>
            <a:r>
              <a:rPr lang="en-GB" dirty="0"/>
              <a:t> </a:t>
            </a:r>
            <a:r>
              <a:rPr lang="en-GB" dirty="0" err="1"/>
              <a:t>grindžiamas</a:t>
            </a:r>
            <a:r>
              <a:rPr lang="en-GB" dirty="0"/>
              <a:t> </a:t>
            </a:r>
            <a:r>
              <a:rPr lang="en-GB" dirty="0" err="1"/>
              <a:t>vertinimas</a:t>
            </a:r>
            <a:r>
              <a:rPr lang="en-GB" dirty="0"/>
              <a:t> </a:t>
            </a:r>
            <a:endParaRPr dirty="0"/>
          </a:p>
          <a:p>
            <a:pPr marL="0" marR="0" lvl="0" indent="0" algn="l" rtl="0">
              <a:lnSpc>
                <a:spcPct val="120000"/>
              </a:lnSpc>
              <a:spcBef>
                <a:spcPts val="1000"/>
              </a:spcBef>
              <a:spcAft>
                <a:spcPts val="0"/>
              </a:spcAft>
              <a:buNone/>
            </a:pPr>
            <a:endParaRPr dirty="0"/>
          </a:p>
          <a:p>
            <a:pPr marL="0" lvl="0" indent="0">
              <a:lnSpc>
                <a:spcPct val="120000"/>
              </a:lnSpc>
            </a:pPr>
            <a:r>
              <a:rPr lang="en-GB" dirty="0" err="1"/>
              <a:t>Nuoroda</a:t>
            </a:r>
            <a:r>
              <a:rPr lang="en-GB" dirty="0"/>
              <a:t> </a:t>
            </a:r>
            <a:r>
              <a:rPr lang="en-GB" dirty="0" err="1"/>
              <a:t>į</a:t>
            </a:r>
            <a:r>
              <a:rPr lang="en-GB" dirty="0"/>
              <a:t> </a:t>
            </a:r>
            <a:r>
              <a:rPr lang="en-GB" dirty="0" err="1"/>
              <a:t>pavyzdžius</a:t>
            </a:r>
            <a:r>
              <a:rPr lang="en-GB" dirty="0"/>
              <a:t>: </a:t>
            </a:r>
            <a:r>
              <a:rPr lang="en-GB" u="sng" dirty="0">
                <a:solidFill>
                  <a:schemeClr val="hlink"/>
                </a:solidFill>
                <a:hlinkClick r:id="rId3"/>
              </a:rPr>
              <a:t>Digital Skills Assessment Guidebook</a:t>
            </a:r>
            <a:endParaRPr dirty="0"/>
          </a:p>
          <a:p>
            <a:pPr marL="342900" lvl="0" indent="-190500" algn="l" rtl="0">
              <a:lnSpc>
                <a:spcPct val="90000"/>
              </a:lnSpc>
              <a:spcBef>
                <a:spcPts val="2000"/>
              </a:spcBef>
              <a:spcAft>
                <a:spcPts val="0"/>
              </a:spcAft>
              <a:buClr>
                <a:schemeClr val="accent2"/>
              </a:buClr>
              <a:buSzPts val="2400"/>
              <a:buFont typeface="Arial"/>
              <a:buNone/>
            </a:pP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544" name="Google Shape;544;g183c36b7e0f_0_24"/>
          <p:cNvSpPr txBox="1">
            <a:spLocks noGrp="1"/>
          </p:cNvSpPr>
          <p:nvPr>
            <p:ph type="body" idx="2"/>
          </p:nvPr>
        </p:nvSpPr>
        <p:spPr>
          <a:xfrm>
            <a:off x="864369" y="791928"/>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Koks yra jūsų organizacijos skaitmeninių įgūdžių lygis?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56"/>
          <p:cNvSpPr txBox="1">
            <a:spLocks noGrp="1"/>
          </p:cNvSpPr>
          <p:nvPr>
            <p:ph type="body" idx="1"/>
          </p:nvPr>
        </p:nvSpPr>
        <p:spPr>
          <a:xfrm>
            <a:off x="1001762" y="1524912"/>
            <a:ext cx="4676539" cy="3808175"/>
          </a:xfrm>
          <a:prstGeom prst="rect">
            <a:avLst/>
          </a:prstGeom>
          <a:noFill/>
          <a:ln>
            <a:noFill/>
          </a:ln>
        </p:spPr>
        <p:txBody>
          <a:bodyPr spcFirstLastPara="1" wrap="square" lIns="91425" tIns="45700" rIns="91425" bIns="45700" anchor="ctr" anchorCtr="0">
            <a:normAutofit/>
          </a:bodyPr>
          <a:lstStyle/>
          <a:p>
            <a:pPr marL="0" lvl="0" indent="0">
              <a:spcBef>
                <a:spcPts val="0"/>
              </a:spcBef>
            </a:pPr>
            <a:r>
              <a:rPr lang="lt-LT" dirty="0"/>
              <a:t>„Sėkmės paslapčių nėra. Tai pasiruošimo, sunkaus darbo ir mokymosi iš nesėkmių rezultatas.</a:t>
            </a:r>
            <a:r>
              <a:rPr lang="en-GB" dirty="0"/>
              <a:t>” </a:t>
            </a:r>
            <a:endParaRPr dirty="0"/>
          </a:p>
        </p:txBody>
      </p:sp>
      <p:sp>
        <p:nvSpPr>
          <p:cNvPr id="550" name="Google Shape;550;p56"/>
          <p:cNvSpPr txBox="1"/>
          <p:nvPr/>
        </p:nvSpPr>
        <p:spPr>
          <a:xfrm>
            <a:off x="1759343" y="4641330"/>
            <a:ext cx="3161377" cy="50577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200"/>
              <a:buFont typeface="Arial"/>
              <a:buNone/>
            </a:pPr>
            <a:r>
              <a:rPr lang="en-GB" sz="2200" b="1" i="0">
                <a:solidFill>
                  <a:srgbClr val="000000"/>
                </a:solidFill>
                <a:latin typeface="Calibri"/>
                <a:ea typeface="Calibri"/>
                <a:cs typeface="Calibri"/>
                <a:sym typeface="Calibri"/>
              </a:rPr>
              <a:t>Colin Powell</a:t>
            </a:r>
            <a:endParaRPr sz="2200" b="1" i="1" u="none" strike="noStrike" cap="none">
              <a:solidFill>
                <a:srgbClr val="000000"/>
              </a:solidFill>
              <a:latin typeface="Calibri"/>
              <a:ea typeface="Calibri"/>
              <a:cs typeface="Calibri"/>
              <a:sym typeface="Calibri"/>
            </a:endParaRPr>
          </a:p>
        </p:txBody>
      </p:sp>
      <p:pic>
        <p:nvPicPr>
          <p:cNvPr id="551" name="Google Shape;551;p56" descr="Doctors monitoring patient condition on monitors"/>
          <p:cNvPicPr preferRelativeResize="0">
            <a:picLocks noGrp="1"/>
          </p:cNvPicPr>
          <p:nvPr>
            <p:ph type="pic" idx="2"/>
          </p:nvPr>
        </p:nvPicPr>
        <p:blipFill rotWithShape="1">
          <a:blip r:embed="rId3">
            <a:alphaModFix/>
          </a:blip>
          <a:srcRect l="12883" r="12883"/>
          <a:stretch/>
        </p:blipFill>
        <p:spPr>
          <a:xfrm>
            <a:off x="6096000" y="986088"/>
            <a:ext cx="5239644" cy="4704418"/>
          </a:xfrm>
          <a:prstGeom prst="rect">
            <a:avLst/>
          </a:prstGeom>
          <a:solidFill>
            <a:srgbClr val="D8D8D8"/>
          </a:solidFill>
          <a:ln>
            <a:noFill/>
          </a:ln>
        </p:spPr>
      </p:pic>
      <p:sp>
        <p:nvSpPr>
          <p:cNvPr id="552" name="Google Shape;552;p56"/>
          <p:cNvSpPr/>
          <p:nvPr/>
        </p:nvSpPr>
        <p:spPr>
          <a:xfrm>
            <a:off x="6096000" y="986088"/>
            <a:ext cx="5239644" cy="4704418"/>
          </a:xfrm>
          <a:custGeom>
            <a:avLst/>
            <a:gdLst/>
            <a:ahLst/>
            <a:cxnLst/>
            <a:rect l="l" t="t" r="r" b="b"/>
            <a:pathLst>
              <a:path w="5239644" h="4704418" extrusionOk="0">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8627"/>
                </a:srgbClr>
              </a:gs>
              <a:gs pos="83000">
                <a:srgbClr val="AABC99">
                  <a:alpha val="47843"/>
                </a:srgbClr>
              </a:gs>
              <a:gs pos="100000">
                <a:srgbClr val="AABC99">
                  <a:alpha val="43921"/>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553" name="Google Shape;553;p56"/>
          <p:cNvGrpSpPr/>
          <p:nvPr/>
        </p:nvGrpSpPr>
        <p:grpSpPr>
          <a:xfrm>
            <a:off x="5107779" y="748833"/>
            <a:ext cx="1487826" cy="1083162"/>
            <a:chOff x="3400450" y="986392"/>
            <a:chExt cx="1487826" cy="1083162"/>
          </a:xfrm>
        </p:grpSpPr>
        <p:sp>
          <p:nvSpPr>
            <p:cNvPr id="554" name="Google Shape;554;p56"/>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555" name="Google Shape;555;p56"/>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6"/>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spcBef>
                <a:spcPts val="0"/>
              </a:spcBef>
              <a:buChar char="•"/>
            </a:pPr>
            <a:r>
              <a:rPr lang="en-GB" dirty="0" err="1"/>
              <a:t>Žinios</a:t>
            </a:r>
            <a:r>
              <a:rPr lang="en-GB" dirty="0"/>
              <a:t> </a:t>
            </a:r>
            <a:r>
              <a:rPr lang="en-GB" dirty="0" err="1"/>
              <a:t>apie</a:t>
            </a:r>
            <a:r>
              <a:rPr lang="en-GB" dirty="0"/>
              <a:t> </a:t>
            </a:r>
            <a:r>
              <a:rPr lang="en-GB" dirty="0" err="1"/>
              <a:t>skaitmeninį</a:t>
            </a:r>
            <a:r>
              <a:rPr lang="en-GB" dirty="0"/>
              <a:t> </a:t>
            </a:r>
            <a:r>
              <a:rPr lang="en-GB" dirty="0" err="1"/>
              <a:t>raštingumą</a:t>
            </a:r>
            <a:r>
              <a:rPr lang="en-GB" dirty="0"/>
              <a:t> </a:t>
            </a:r>
            <a:r>
              <a:rPr lang="en-GB" dirty="0" err="1"/>
              <a:t>ir</a:t>
            </a:r>
            <a:r>
              <a:rPr lang="en-GB" dirty="0"/>
              <a:t> </a:t>
            </a:r>
            <a:r>
              <a:rPr lang="en-GB" dirty="0" err="1"/>
              <a:t>būtinus</a:t>
            </a:r>
            <a:r>
              <a:rPr lang="en-GB" dirty="0"/>
              <a:t> </a:t>
            </a:r>
            <a:r>
              <a:rPr lang="en-GB" dirty="0" err="1"/>
              <a:t>žingsnius</a:t>
            </a:r>
            <a:r>
              <a:rPr lang="en-GB" dirty="0"/>
              <a:t> jam </a:t>
            </a:r>
            <a:r>
              <a:rPr lang="en-GB" dirty="0" err="1"/>
              <a:t>pasiekti</a:t>
            </a:r>
            <a:r>
              <a:rPr lang="en-GB" dirty="0"/>
              <a:t> </a:t>
            </a:r>
            <a:endParaRPr dirty="0"/>
          </a:p>
          <a:p>
            <a:pPr marL="0" lvl="0" indent="0" algn="l" rtl="0">
              <a:lnSpc>
                <a:spcPct val="90000"/>
              </a:lnSpc>
              <a:spcBef>
                <a:spcPts val="1000"/>
              </a:spcBef>
              <a:spcAft>
                <a:spcPts val="0"/>
              </a:spcAft>
              <a:buClr>
                <a:srgbClr val="000000"/>
              </a:buClr>
              <a:buSzPts val="2400"/>
              <a:buNone/>
            </a:pPr>
            <a:endParaRPr dirty="0"/>
          </a:p>
          <a:p>
            <a:pPr marL="342900" lvl="0" indent="-342900">
              <a:buChar char="•"/>
            </a:pPr>
            <a:r>
              <a:rPr lang="lt-LT" dirty="0"/>
              <a:t>Žinios apie Europos skaitmeninio raštingumo įgūdžių lygių sistemą</a:t>
            </a:r>
            <a:r>
              <a:rPr lang="en-GB" dirty="0"/>
              <a:t> </a:t>
            </a:r>
            <a:endParaRPr dirty="0"/>
          </a:p>
          <a:p>
            <a:pPr marL="0" lvl="0" indent="0" algn="l" rtl="0">
              <a:lnSpc>
                <a:spcPct val="90000"/>
              </a:lnSpc>
              <a:spcBef>
                <a:spcPts val="1000"/>
              </a:spcBef>
              <a:spcAft>
                <a:spcPts val="0"/>
              </a:spcAft>
              <a:buClr>
                <a:srgbClr val="000000"/>
              </a:buClr>
              <a:buSzPts val="2400"/>
              <a:buNone/>
            </a:pPr>
            <a:endParaRPr dirty="0"/>
          </a:p>
          <a:p>
            <a:pPr marL="342900" lvl="0" indent="-342900">
              <a:buChar char="•"/>
            </a:pPr>
            <a:r>
              <a:rPr lang="en-GB" dirty="0" err="1"/>
              <a:t>Patobulinti</a:t>
            </a:r>
            <a:r>
              <a:rPr lang="en-GB" dirty="0"/>
              <a:t> </a:t>
            </a:r>
            <a:r>
              <a:rPr lang="en-GB" dirty="0" err="1"/>
              <a:t>tarpiniai</a:t>
            </a:r>
            <a:r>
              <a:rPr lang="en-GB" dirty="0"/>
              <a:t> </a:t>
            </a:r>
            <a:r>
              <a:rPr lang="en-GB" dirty="0" err="1"/>
              <a:t>skaitmeniniai</a:t>
            </a:r>
            <a:r>
              <a:rPr lang="en-GB" dirty="0"/>
              <a:t> </a:t>
            </a:r>
            <a:r>
              <a:rPr lang="en-GB" dirty="0" err="1"/>
              <a:t>įgūdžiai</a:t>
            </a:r>
            <a:r>
              <a:rPr lang="en-GB" dirty="0"/>
              <a:t> </a:t>
            </a:r>
            <a:endParaRPr dirty="0"/>
          </a:p>
          <a:p>
            <a:pPr marL="0" lvl="0" indent="0" algn="l" rtl="0">
              <a:lnSpc>
                <a:spcPct val="90000"/>
              </a:lnSpc>
              <a:spcBef>
                <a:spcPts val="1000"/>
              </a:spcBef>
              <a:spcAft>
                <a:spcPts val="0"/>
              </a:spcAft>
              <a:buClr>
                <a:srgbClr val="000000"/>
              </a:buClr>
              <a:buSzPts val="2400"/>
              <a:buNone/>
            </a:pP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193" name="Google Shape;193;p6"/>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Įgyjamos kompetencijos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57"/>
          <p:cNvSpPr txBox="1">
            <a:spLocks noGrp="1"/>
          </p:cNvSpPr>
          <p:nvPr>
            <p:ph type="body" idx="1"/>
          </p:nvPr>
        </p:nvSpPr>
        <p:spPr>
          <a:xfrm>
            <a:off x="798381" y="1898947"/>
            <a:ext cx="10595237" cy="419745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20000"/>
              </a:lnSpc>
              <a:spcBef>
                <a:spcPts val="0"/>
              </a:spcBef>
              <a:spcAft>
                <a:spcPts val="0"/>
              </a:spcAft>
              <a:buClr>
                <a:srgbClr val="096E6C"/>
              </a:buClr>
              <a:buSzPts val="2400"/>
              <a:buChar char="•"/>
            </a:pPr>
            <a:r>
              <a:rPr lang="en-GB" b="0" i="0" u="sng" strike="noStrike" cap="none" dirty="0">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Graph Literacy App</a:t>
            </a:r>
            <a:r>
              <a:rPr lang="en-GB" b="0" i="0" u="sng" strike="noStrike" cap="none" dirty="0">
                <a:solidFill>
                  <a:srgbClr val="096E6C"/>
                </a:solidFill>
                <a:latin typeface="Calibri"/>
                <a:ea typeface="Calibri"/>
                <a:cs typeface="Calibri"/>
                <a:sym typeface="Calibri"/>
              </a:rPr>
              <a:t> </a:t>
            </a:r>
            <a:endParaRPr dirty="0"/>
          </a:p>
          <a:p>
            <a:pPr marL="285750" marR="0" lvl="0" indent="-133350" algn="l" rtl="0">
              <a:lnSpc>
                <a:spcPct val="120000"/>
              </a:lnSpc>
              <a:spcBef>
                <a:spcPts val="0"/>
              </a:spcBef>
              <a:spcAft>
                <a:spcPts val="0"/>
              </a:spcAft>
              <a:buClr>
                <a:srgbClr val="000000"/>
              </a:buClr>
              <a:buSzPts val="2400"/>
              <a:buNone/>
            </a:pPr>
            <a:endParaRPr b="0" i="0" u="none" strike="noStrike" cap="none" dirty="0">
              <a:solidFill>
                <a:srgbClr val="0070C0"/>
              </a:solidFill>
              <a:latin typeface="Calibri"/>
              <a:ea typeface="Calibri"/>
              <a:cs typeface="Calibri"/>
              <a:sym typeface="Calibri"/>
            </a:endParaRPr>
          </a:p>
          <a:p>
            <a:pPr marL="285750" marR="0" lvl="0" indent="-285750" algn="l" rtl="0">
              <a:lnSpc>
                <a:spcPct val="120000"/>
              </a:lnSpc>
              <a:spcBef>
                <a:spcPts val="0"/>
              </a:spcBef>
              <a:spcAft>
                <a:spcPts val="0"/>
              </a:spcAft>
              <a:buClr>
                <a:srgbClr val="096E6C"/>
              </a:buClr>
              <a:buSzPts val="2400"/>
              <a:buChar char="•"/>
            </a:pPr>
            <a:r>
              <a:rPr lang="en-GB" b="0" i="0" u="sng" strike="noStrike" cap="none" dirty="0">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Gapminder Tools</a:t>
            </a:r>
            <a:r>
              <a:rPr lang="en-GB" b="0" i="0" u="sng" strike="noStrike" cap="none" dirty="0">
                <a:solidFill>
                  <a:srgbClr val="096E6C"/>
                </a:solidFill>
                <a:latin typeface="Calibri"/>
                <a:ea typeface="Calibri"/>
                <a:cs typeface="Calibri"/>
                <a:sym typeface="Calibri"/>
              </a:rPr>
              <a:t> </a:t>
            </a:r>
            <a:r>
              <a:rPr lang="en-GB" b="0" i="0" u="none" strike="noStrike" cap="none" dirty="0">
                <a:solidFill>
                  <a:srgbClr val="096E6C"/>
                </a:solidFill>
                <a:latin typeface="Calibri"/>
                <a:ea typeface="Calibri"/>
                <a:cs typeface="Calibri"/>
                <a:sym typeface="Calibri"/>
              </a:rPr>
              <a:t> </a:t>
            </a:r>
            <a:endParaRPr dirty="0"/>
          </a:p>
          <a:p>
            <a:pPr marL="0" marR="0" lvl="0" indent="0" algn="l" rtl="0">
              <a:lnSpc>
                <a:spcPct val="120000"/>
              </a:lnSpc>
              <a:spcBef>
                <a:spcPts val="0"/>
              </a:spcBef>
              <a:spcAft>
                <a:spcPts val="0"/>
              </a:spcAft>
              <a:buClr>
                <a:srgbClr val="000000"/>
              </a:buClr>
              <a:buSzPts val="2400"/>
              <a:buNone/>
            </a:pPr>
            <a:endParaRPr b="0" i="0" u="none" strike="noStrike" cap="none" dirty="0">
              <a:solidFill>
                <a:srgbClr val="096E6C"/>
              </a:solidFill>
              <a:latin typeface="Calibri"/>
              <a:ea typeface="Calibri"/>
              <a:cs typeface="Calibri"/>
              <a:sym typeface="Calibri"/>
            </a:endParaRPr>
          </a:p>
          <a:p>
            <a:pPr marL="285750" marR="0" lvl="0" indent="-285750" algn="l" rtl="0">
              <a:lnSpc>
                <a:spcPct val="120000"/>
              </a:lnSpc>
              <a:spcBef>
                <a:spcPts val="0"/>
              </a:spcBef>
              <a:spcAft>
                <a:spcPts val="0"/>
              </a:spcAft>
              <a:buClr>
                <a:srgbClr val="096E6C"/>
              </a:buClr>
              <a:buSzPts val="2400"/>
              <a:buChar char="•"/>
            </a:pPr>
            <a:r>
              <a:rPr lang="en-GB" b="0" i="0" u="sng" strike="noStrike" cap="none" dirty="0">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Google Trends</a:t>
            </a:r>
            <a:r>
              <a:rPr lang="en-GB" b="0" i="0" u="sng" strike="noStrike" cap="none" dirty="0">
                <a:solidFill>
                  <a:srgbClr val="096E6C"/>
                </a:solidFill>
                <a:latin typeface="Calibri"/>
                <a:ea typeface="Calibri"/>
                <a:cs typeface="Calibri"/>
                <a:sym typeface="Calibri"/>
              </a:rPr>
              <a:t> </a:t>
            </a: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562" name="Google Shape;562;p57"/>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Praktinės programėlės ir įrankiai, padedantys ugdyti duomenų raštingumą</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6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58"/>
          <p:cNvSpPr txBox="1">
            <a:spLocks noGrp="1"/>
          </p:cNvSpPr>
          <p:nvPr>
            <p:ph type="body" idx="1"/>
          </p:nvPr>
        </p:nvSpPr>
        <p:spPr>
          <a:xfrm>
            <a:off x="798381" y="1898947"/>
            <a:ext cx="10595237" cy="419745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20000"/>
              </a:lnSpc>
              <a:spcBef>
                <a:spcPts val="0"/>
              </a:spcBef>
              <a:spcAft>
                <a:spcPts val="0"/>
              </a:spcAft>
              <a:buClr>
                <a:srgbClr val="096E6C"/>
              </a:buClr>
              <a:buSzPts val="2400"/>
              <a:buChar char="•"/>
            </a:pPr>
            <a:r>
              <a:rPr lang="en-GB" b="0" i="0" u="sng" strike="noStrike" cap="none" dirty="0">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Google GIF Maker</a:t>
            </a:r>
            <a:r>
              <a:rPr lang="en-GB" b="0" i="0" u="sng" strike="noStrike" cap="none" dirty="0">
                <a:solidFill>
                  <a:srgbClr val="096E6C"/>
                </a:solidFill>
                <a:latin typeface="Calibri"/>
                <a:ea typeface="Calibri"/>
                <a:cs typeface="Calibri"/>
                <a:sym typeface="Calibri"/>
              </a:rPr>
              <a:t> </a:t>
            </a:r>
            <a:endParaRPr dirty="0"/>
          </a:p>
          <a:p>
            <a:pPr marL="0" marR="0" lvl="0" indent="0" algn="l" rtl="0">
              <a:lnSpc>
                <a:spcPct val="120000"/>
              </a:lnSpc>
              <a:spcBef>
                <a:spcPts val="0"/>
              </a:spcBef>
              <a:spcAft>
                <a:spcPts val="0"/>
              </a:spcAft>
              <a:buClr>
                <a:srgbClr val="000000"/>
              </a:buClr>
              <a:buSzPts val="2400"/>
              <a:buNone/>
            </a:pPr>
            <a:endParaRPr b="0" i="0" u="none" strike="noStrike" cap="none" dirty="0">
              <a:solidFill>
                <a:srgbClr val="096E6C"/>
              </a:solidFill>
              <a:latin typeface="Calibri"/>
              <a:ea typeface="Calibri"/>
              <a:cs typeface="Calibri"/>
              <a:sym typeface="Calibri"/>
            </a:endParaRPr>
          </a:p>
          <a:p>
            <a:pPr marL="285750" marR="0" lvl="0" indent="-285750" algn="l" rtl="0">
              <a:lnSpc>
                <a:spcPct val="120000"/>
              </a:lnSpc>
              <a:spcBef>
                <a:spcPts val="0"/>
              </a:spcBef>
              <a:spcAft>
                <a:spcPts val="0"/>
              </a:spcAft>
              <a:buClr>
                <a:srgbClr val="096E6C"/>
              </a:buClr>
              <a:buSzPts val="2400"/>
              <a:buChar char="•"/>
            </a:pPr>
            <a:r>
              <a:rPr lang="en-GB" b="0" i="0" u="sng" strike="noStrike" cap="none" dirty="0">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Basics Statistics App</a:t>
            </a:r>
            <a:endParaRPr b="0" i="0" u="sng" strike="noStrike" cap="none" dirty="0">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u="none" strike="noStrike" cap="none" dirty="0">
              <a:solidFill>
                <a:srgbClr val="096E6C"/>
              </a:solidFill>
              <a:latin typeface="Calibri"/>
              <a:ea typeface="Calibri"/>
              <a:cs typeface="Calibri"/>
              <a:sym typeface="Calibri"/>
            </a:endParaRPr>
          </a:p>
          <a:p>
            <a:pPr marL="285750" marR="0" lvl="0" indent="-285750" algn="l" rtl="0">
              <a:lnSpc>
                <a:spcPct val="120000"/>
              </a:lnSpc>
              <a:spcBef>
                <a:spcPts val="0"/>
              </a:spcBef>
              <a:spcAft>
                <a:spcPts val="0"/>
              </a:spcAft>
              <a:buClr>
                <a:srgbClr val="096E6C"/>
              </a:buClr>
              <a:buSzPts val="2400"/>
              <a:buChar char="•"/>
            </a:pPr>
            <a:r>
              <a:rPr lang="en-GB" b="0" i="0" u="sng" strike="noStrike" cap="none" dirty="0">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Tableau Mobile App</a:t>
            </a:r>
            <a:r>
              <a:rPr lang="en-GB" b="0" i="0" u="sng" strike="noStrike" cap="none" dirty="0">
                <a:solidFill>
                  <a:srgbClr val="096E6C"/>
                </a:solidFill>
                <a:latin typeface="Calibri"/>
                <a:ea typeface="Calibri"/>
                <a:cs typeface="Calibri"/>
                <a:sym typeface="Calibri"/>
              </a:rPr>
              <a:t> </a:t>
            </a:r>
            <a:endParaRPr b="0" i="0" u="none" strike="noStrike" cap="none" dirty="0">
              <a:solidFill>
                <a:srgbClr val="096E6C"/>
              </a:solidFill>
              <a:latin typeface="Calibri"/>
              <a:ea typeface="Calibri"/>
              <a:cs typeface="Calibri"/>
              <a:sym typeface="Calibri"/>
            </a:endParaRPr>
          </a:p>
          <a:p>
            <a:pPr marL="342900" lvl="0" indent="-190500" algn="l" rtl="0">
              <a:lnSpc>
                <a:spcPct val="90000"/>
              </a:lnSpc>
              <a:spcBef>
                <a:spcPts val="2000"/>
              </a:spcBef>
              <a:spcAft>
                <a:spcPts val="0"/>
              </a:spcAft>
              <a:buClr>
                <a:schemeClr val="accent2"/>
              </a:buClr>
              <a:buSzPts val="2400"/>
              <a:buFont typeface="Arial"/>
              <a:buNone/>
            </a:pP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569" name="Google Shape;569;p58"/>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Praktinės programėlės ir įrankiai, padedantys ugdyti duomenų raštingumą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6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59"/>
          <p:cNvSpPr txBox="1">
            <a:spLocks noGrp="1"/>
          </p:cNvSpPr>
          <p:nvPr>
            <p:ph type="body" idx="1"/>
          </p:nvPr>
        </p:nvSpPr>
        <p:spPr>
          <a:xfrm>
            <a:off x="798379" y="2090058"/>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0" i="0" u="sng" strike="noStrike" cap="none" dirty="0">
                <a:solidFill>
                  <a:schemeClr val="accent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Slack</a:t>
            </a:r>
            <a:endParaRPr b="0" i="0" u="sng" strike="noStrike" cap="none" dirty="0">
              <a:solidFill>
                <a:schemeClr val="accent2"/>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u="none" strike="noStrike" cap="none" dirty="0">
              <a:solidFill>
                <a:schemeClr val="accent2"/>
              </a:solidFill>
              <a:latin typeface="Calibri"/>
              <a:ea typeface="Calibri"/>
              <a:cs typeface="Calibri"/>
              <a:sym typeface="Calibri"/>
            </a:endParaRPr>
          </a:p>
          <a:p>
            <a:pPr marL="342900" marR="0" lvl="0" indent="-342900" algn="l" rtl="0">
              <a:lnSpc>
                <a:spcPct val="120000"/>
              </a:lnSpc>
              <a:spcBef>
                <a:spcPts val="0"/>
              </a:spcBef>
              <a:spcAft>
                <a:spcPts val="0"/>
              </a:spcAft>
              <a:buClr>
                <a:schemeClr val="accent2"/>
              </a:buClr>
              <a:buSzPts val="2400"/>
              <a:buChar char="•"/>
            </a:pPr>
            <a:r>
              <a:rPr lang="en-GB" b="0" i="0" u="sng" strike="noStrike" cap="none" dirty="0">
                <a:solidFill>
                  <a:schemeClr val="accent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Microsoft Teams</a:t>
            </a:r>
            <a:r>
              <a:rPr lang="en-GB" b="0" i="0" u="none" strike="noStrike" cap="none" dirty="0">
                <a:solidFill>
                  <a:schemeClr val="accent2"/>
                </a:solidFill>
                <a:latin typeface="Calibri"/>
                <a:ea typeface="Calibri"/>
                <a:cs typeface="Calibri"/>
                <a:sym typeface="Calibri"/>
              </a:rPr>
              <a:t> </a:t>
            </a:r>
            <a:endParaRPr dirty="0"/>
          </a:p>
          <a:p>
            <a:pPr marL="0" marR="0" lvl="0" indent="0" algn="l" rtl="0">
              <a:lnSpc>
                <a:spcPct val="120000"/>
              </a:lnSpc>
              <a:spcBef>
                <a:spcPts val="0"/>
              </a:spcBef>
              <a:spcAft>
                <a:spcPts val="0"/>
              </a:spcAft>
              <a:buClr>
                <a:srgbClr val="000000"/>
              </a:buClr>
              <a:buSzPts val="2400"/>
              <a:buNone/>
            </a:pPr>
            <a:endParaRPr b="0" i="0" u="none" strike="noStrike" cap="none" dirty="0">
              <a:solidFill>
                <a:schemeClr val="accent2"/>
              </a:solidFill>
              <a:latin typeface="Calibri"/>
              <a:ea typeface="Calibri"/>
              <a:cs typeface="Calibri"/>
              <a:sym typeface="Calibri"/>
            </a:endParaRPr>
          </a:p>
          <a:p>
            <a:pPr marL="342900" marR="0" lvl="0" indent="-342900" algn="l" rtl="0">
              <a:lnSpc>
                <a:spcPct val="120000"/>
              </a:lnSpc>
              <a:spcBef>
                <a:spcPts val="0"/>
              </a:spcBef>
              <a:spcAft>
                <a:spcPts val="0"/>
              </a:spcAft>
              <a:buClr>
                <a:schemeClr val="accent2"/>
              </a:buClr>
              <a:buSzPts val="2400"/>
              <a:buChar char="•"/>
            </a:pPr>
            <a:r>
              <a:rPr lang="en-GB" b="0" i="0" u="sng" strike="noStrike" cap="none" dirty="0">
                <a:solidFill>
                  <a:schemeClr val="accent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Basecamp</a:t>
            </a:r>
            <a:r>
              <a:rPr lang="en-GB" b="0" i="0" u="none" strike="noStrike" cap="none" dirty="0">
                <a:solidFill>
                  <a:schemeClr val="accent2"/>
                </a:solidFill>
                <a:latin typeface="Calibri"/>
                <a:ea typeface="Calibri"/>
                <a:cs typeface="Calibri"/>
                <a:sym typeface="Calibri"/>
              </a:rPr>
              <a:t> </a:t>
            </a:r>
            <a:endParaRPr b="0" i="0" u="none" strike="noStrike" cap="none" dirty="0">
              <a:solidFill>
                <a:schemeClr val="accent2"/>
              </a:solidFill>
              <a:latin typeface="Calibri"/>
              <a:ea typeface="Calibri"/>
              <a:cs typeface="Calibri"/>
              <a:sym typeface="Calibri"/>
            </a:endParaRPr>
          </a:p>
          <a:p>
            <a:pPr marL="342900" marR="0" lvl="0" indent="-190500" algn="l" rtl="0">
              <a:lnSpc>
                <a:spcPct val="120000"/>
              </a:lnSpc>
              <a:spcBef>
                <a:spcPts val="0"/>
              </a:spcBef>
              <a:spcAft>
                <a:spcPts val="0"/>
              </a:spcAft>
              <a:buClr>
                <a:srgbClr val="000000"/>
              </a:buClr>
              <a:buSzPts val="2400"/>
              <a:buNone/>
            </a:pPr>
            <a:endParaRPr dirty="0"/>
          </a:p>
        </p:txBody>
      </p:sp>
      <p:sp>
        <p:nvSpPr>
          <p:cNvPr id="576" name="Google Shape;576;p59"/>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Internetinės priemonės bendravimui ir bendradarbiavimui palaikyti</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60"/>
          <p:cNvSpPr txBox="1">
            <a:spLocks noGrp="1"/>
          </p:cNvSpPr>
          <p:nvPr>
            <p:ph type="body" idx="1"/>
          </p:nvPr>
        </p:nvSpPr>
        <p:spPr>
          <a:xfrm>
            <a:off x="798379" y="2090058"/>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0" i="0" u="sng" strike="noStrike" cap="none">
                <a:solidFill>
                  <a:schemeClr val="accent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Trello</a:t>
            </a:r>
            <a:r>
              <a:rPr lang="en-GB" b="0" i="0" u="none" strike="noStrike" cap="none">
                <a:solidFill>
                  <a:schemeClr val="accent2"/>
                </a:solidFill>
                <a:latin typeface="Calibri"/>
                <a:ea typeface="Calibri"/>
                <a:cs typeface="Calibri"/>
                <a:sym typeface="Calibri"/>
              </a:rPr>
              <a:t> </a:t>
            </a:r>
            <a:endParaRPr/>
          </a:p>
          <a:p>
            <a:pPr marL="0" marR="0" lvl="0" indent="0" algn="l" rtl="0">
              <a:lnSpc>
                <a:spcPct val="120000"/>
              </a:lnSpc>
              <a:spcBef>
                <a:spcPts val="0"/>
              </a:spcBef>
              <a:spcAft>
                <a:spcPts val="0"/>
              </a:spcAft>
              <a:buClr>
                <a:srgbClr val="000000"/>
              </a:buClr>
              <a:buSzPts val="2400"/>
              <a:buNone/>
            </a:pPr>
            <a:endParaRPr b="0" i="0" u="none" strike="noStrike" cap="none">
              <a:solidFill>
                <a:schemeClr val="accent2"/>
              </a:solidFill>
              <a:latin typeface="Calibri"/>
              <a:ea typeface="Calibri"/>
              <a:cs typeface="Calibri"/>
              <a:sym typeface="Calibri"/>
            </a:endParaRPr>
          </a:p>
          <a:p>
            <a:pPr marL="342900" marR="0" lvl="0" indent="-342900" algn="l" rtl="0">
              <a:lnSpc>
                <a:spcPct val="120000"/>
              </a:lnSpc>
              <a:spcBef>
                <a:spcPts val="0"/>
              </a:spcBef>
              <a:spcAft>
                <a:spcPts val="0"/>
              </a:spcAft>
              <a:buClr>
                <a:schemeClr val="accent2"/>
              </a:buClr>
              <a:buSzPts val="2400"/>
              <a:buChar char="•"/>
            </a:pPr>
            <a:r>
              <a:rPr lang="en-GB" b="0" i="0" u="sng" strike="noStrike" cap="none">
                <a:solidFill>
                  <a:schemeClr val="accent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Zoom</a:t>
            </a:r>
            <a:r>
              <a:rPr lang="en-GB" b="0" i="0" u="none" strike="noStrike" cap="none">
                <a:solidFill>
                  <a:schemeClr val="accent2"/>
                </a:solidFill>
                <a:latin typeface="Calibri"/>
                <a:ea typeface="Calibri"/>
                <a:cs typeface="Calibri"/>
                <a:sym typeface="Calibri"/>
              </a:rPr>
              <a:t> </a:t>
            </a:r>
            <a:endParaRPr/>
          </a:p>
          <a:p>
            <a:pPr marL="0" marR="0" lvl="0" indent="0" algn="l" rtl="0">
              <a:lnSpc>
                <a:spcPct val="120000"/>
              </a:lnSpc>
              <a:spcBef>
                <a:spcPts val="0"/>
              </a:spcBef>
              <a:spcAft>
                <a:spcPts val="0"/>
              </a:spcAft>
              <a:buClr>
                <a:srgbClr val="000000"/>
              </a:buClr>
              <a:buSzPts val="2400"/>
              <a:buNone/>
            </a:pPr>
            <a:endParaRPr b="0" i="0" u="none" strike="noStrike" cap="none">
              <a:solidFill>
                <a:schemeClr val="accent2"/>
              </a:solidFill>
              <a:latin typeface="Calibri"/>
              <a:ea typeface="Calibri"/>
              <a:cs typeface="Calibri"/>
              <a:sym typeface="Calibri"/>
            </a:endParaRPr>
          </a:p>
          <a:p>
            <a:pPr marL="342900" marR="0" lvl="0" indent="-342900" algn="l" rtl="0">
              <a:lnSpc>
                <a:spcPct val="120000"/>
              </a:lnSpc>
              <a:spcBef>
                <a:spcPts val="0"/>
              </a:spcBef>
              <a:spcAft>
                <a:spcPts val="0"/>
              </a:spcAft>
              <a:buClr>
                <a:schemeClr val="accent2"/>
              </a:buClr>
              <a:buSzPts val="2400"/>
              <a:buChar char="•"/>
            </a:pPr>
            <a:r>
              <a:rPr lang="en-GB" b="0" i="0" u="sng" strike="noStrike" cap="none">
                <a:solidFill>
                  <a:schemeClr val="accent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Asana</a:t>
            </a:r>
            <a:endParaRPr b="0" i="0" u="none" strike="noStrike" cap="none">
              <a:solidFill>
                <a:schemeClr val="accent2"/>
              </a:solidFill>
              <a:latin typeface="Calibri"/>
              <a:ea typeface="Calibri"/>
              <a:cs typeface="Calibri"/>
              <a:sym typeface="Calibri"/>
            </a:endParaRPr>
          </a:p>
          <a:p>
            <a:pPr marL="342900" lvl="0" indent="-190500" algn="l" rtl="0">
              <a:lnSpc>
                <a:spcPct val="90000"/>
              </a:lnSpc>
              <a:spcBef>
                <a:spcPts val="2000"/>
              </a:spcBef>
              <a:spcAft>
                <a:spcPts val="0"/>
              </a:spcAft>
              <a:buClr>
                <a:schemeClr val="accent2"/>
              </a:buClr>
              <a:buSzPts val="2400"/>
              <a:buFont typeface="Arial"/>
              <a:buNone/>
            </a:pPr>
            <a:endParaRPr/>
          </a:p>
          <a:p>
            <a:pPr marL="342900" lvl="0" indent="-190500" algn="l" rtl="0">
              <a:lnSpc>
                <a:spcPct val="90000"/>
              </a:lnSpc>
              <a:spcBef>
                <a:spcPts val="1000"/>
              </a:spcBef>
              <a:spcAft>
                <a:spcPts val="0"/>
              </a:spcAft>
              <a:buClr>
                <a:schemeClr val="accent2"/>
              </a:buClr>
              <a:buSzPts val="2400"/>
              <a:buFont typeface="Arial"/>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583" name="Google Shape;583;p60"/>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Internetinės priemonės bendravimui ir bendradarbiavimui palaikyti</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8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g183c36b7e0f_0_45"/>
          <p:cNvSpPr txBox="1">
            <a:spLocks noGrp="1"/>
          </p:cNvSpPr>
          <p:nvPr>
            <p:ph type="body" idx="1"/>
          </p:nvPr>
        </p:nvSpPr>
        <p:spPr>
          <a:xfrm>
            <a:off x="715249" y="1789600"/>
            <a:ext cx="6322859" cy="3510000"/>
          </a:xfrm>
          <a:prstGeom prst="rect">
            <a:avLst/>
          </a:prstGeom>
          <a:noFill/>
          <a:ln>
            <a:noFill/>
          </a:ln>
        </p:spPr>
        <p:txBody>
          <a:bodyPr spcFirstLastPara="1" wrap="square" lIns="91425" tIns="45700" rIns="91425" bIns="45700" anchor="t" anchorCtr="0">
            <a:noAutofit/>
          </a:bodyPr>
          <a:lstStyle/>
          <a:p>
            <a:pPr marL="0" lvl="0" indent="0">
              <a:spcBef>
                <a:spcPts val="2000"/>
              </a:spcBef>
            </a:pPr>
            <a:r>
              <a:rPr lang="lt-LT" dirty="0">
                <a:hlinkClick r:id="rId3"/>
              </a:rPr>
              <a:t>Bendradarbiavimo kultūra </a:t>
            </a:r>
            <a:r>
              <a:rPr lang="lt-LT" dirty="0"/>
              <a:t>padeda organizacijai maksimaliai padidinti darbuotojų žinias, įgūdžius ir kompetenciją keičiantis idėjomis ir informacija.</a:t>
            </a:r>
          </a:p>
          <a:p>
            <a:pPr marL="0" lvl="0" indent="0">
              <a:spcBef>
                <a:spcPts val="2000"/>
              </a:spcBef>
            </a:pPr>
            <a:r>
              <a:rPr lang="lt-LT" dirty="0"/>
              <a:t>Įmonių produktyvumo instituto (</a:t>
            </a:r>
            <a:r>
              <a:rPr lang="lt-LT" dirty="0">
                <a:hlinkClick r:id="rId4"/>
              </a:rPr>
              <a:t>Institute of Corporate Productivity</a:t>
            </a:r>
            <a:r>
              <a:rPr lang="lt-LT" dirty="0"/>
              <a:t>) atlikto tyrimo išvadose teigiama, kad įmonės, kuriose vyrauja bendradarbiavimo kultūra, turi daugiau nei penkis kartus didesnę tikimybę pasiekti aukštų veiklos rezultatų nei įmonės, kuriose bendradarbiavimo principų nėra.</a:t>
            </a:r>
            <a:endParaRPr lang="en-GB" dirty="0"/>
          </a:p>
        </p:txBody>
      </p:sp>
      <p:sp>
        <p:nvSpPr>
          <p:cNvPr id="590" name="Google Shape;590;g183c36b7e0f_0_45"/>
          <p:cNvSpPr txBox="1">
            <a:spLocks noGrp="1"/>
          </p:cNvSpPr>
          <p:nvPr>
            <p:ph type="body" idx="2"/>
          </p:nvPr>
        </p:nvSpPr>
        <p:spPr>
          <a:xfrm>
            <a:off x="798381" y="761603"/>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Bendradarbiavimo</a:t>
            </a:r>
            <a:r>
              <a:rPr lang="en-GB" dirty="0"/>
              <a:t> </a:t>
            </a:r>
            <a:r>
              <a:rPr lang="en-GB" dirty="0" err="1"/>
              <a:t>kultūros</a:t>
            </a:r>
            <a:r>
              <a:rPr lang="en-GB" dirty="0"/>
              <a:t> </a:t>
            </a:r>
            <a:r>
              <a:rPr lang="en-GB" dirty="0" err="1"/>
              <a:t>kūrimas</a:t>
            </a:r>
            <a:r>
              <a:rPr lang="en-GB" dirty="0"/>
              <a:t>:</a:t>
            </a:r>
            <a:endParaRPr dirty="0"/>
          </a:p>
        </p:txBody>
      </p:sp>
      <p:pic>
        <p:nvPicPr>
          <p:cNvPr id="591" name="Google Shape;591;g183c36b7e0f_0_45"/>
          <p:cNvPicPr preferRelativeResize="0"/>
          <p:nvPr/>
        </p:nvPicPr>
        <p:blipFill>
          <a:blip r:embed="rId5">
            <a:alphaModFix/>
          </a:blip>
          <a:stretch>
            <a:fillRect/>
          </a:stretch>
        </p:blipFill>
        <p:spPr>
          <a:xfrm>
            <a:off x="7275725" y="1983728"/>
            <a:ext cx="4298351" cy="2417822"/>
          </a:xfrm>
          <a:prstGeom prst="rect">
            <a:avLst/>
          </a:prstGeom>
          <a:noFill/>
          <a:ln>
            <a:noFill/>
          </a:ln>
        </p:spPr>
      </p:pic>
      <p:sp>
        <p:nvSpPr>
          <p:cNvPr id="592" name="Google Shape;592;g183c36b7e0f_0_45"/>
          <p:cNvSpPr txBox="1">
            <a:spLocks noGrp="1"/>
          </p:cNvSpPr>
          <p:nvPr>
            <p:ph type="body" idx="1"/>
          </p:nvPr>
        </p:nvSpPr>
        <p:spPr>
          <a:xfrm>
            <a:off x="7200900" y="4518950"/>
            <a:ext cx="4436100" cy="36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accent2"/>
              </a:buClr>
              <a:buSzPts val="2400"/>
              <a:buFont typeface="Arial"/>
              <a:buNone/>
            </a:pPr>
            <a:r>
              <a:rPr lang="en-GB" sz="1000" dirty="0" err="1"/>
              <a:t>Šaltinis</a:t>
            </a:r>
            <a:r>
              <a:rPr lang="en-GB" sz="1000" dirty="0"/>
              <a:t>:</a:t>
            </a:r>
            <a:r>
              <a:rPr lang="en-GB" sz="1000" dirty="0">
                <a:solidFill>
                  <a:srgbClr val="FF0000"/>
                </a:solidFill>
              </a:rPr>
              <a:t> </a:t>
            </a:r>
            <a:r>
              <a:rPr lang="en-GB" sz="1000" u="sng" dirty="0">
                <a:solidFill>
                  <a:schemeClr val="hlink"/>
                </a:solidFill>
                <a:hlinkClick r:id="rId6"/>
              </a:rPr>
              <a:t>https://www.peoplematters.in/site/interstitial?return_to=%2Farticle%2Fculture%2Fdiverse-and-collaborative-culture-is-a-powerful-competitive-advantage-15120</a:t>
            </a:r>
            <a:r>
              <a:rPr lang="en-GB" sz="1000" dirty="0">
                <a:solidFill>
                  <a:srgbClr val="FF0000"/>
                </a:solidFill>
              </a:rPr>
              <a:t> </a:t>
            </a:r>
            <a:endParaRPr sz="1000" dirty="0">
              <a:solidFill>
                <a:srgbClr val="FF0000"/>
              </a:solidFill>
            </a:endParaRPr>
          </a:p>
          <a:p>
            <a:pPr marL="228600" lvl="0" indent="-228600" algn="l" rtl="0">
              <a:lnSpc>
                <a:spcPct val="90000"/>
              </a:lnSpc>
              <a:spcBef>
                <a:spcPts val="1000"/>
              </a:spcBef>
              <a:spcAft>
                <a:spcPts val="0"/>
              </a:spcAft>
              <a:buClr>
                <a:srgbClr val="000000"/>
              </a:buClr>
              <a:buSzPts val="24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g183c36b7e0f_0_51"/>
          <p:cNvSpPr txBox="1">
            <a:spLocks noGrp="1"/>
          </p:cNvSpPr>
          <p:nvPr>
            <p:ph type="body" idx="1"/>
          </p:nvPr>
        </p:nvSpPr>
        <p:spPr>
          <a:xfrm>
            <a:off x="731875" y="1457075"/>
            <a:ext cx="10880400" cy="4283100"/>
          </a:xfrm>
          <a:prstGeom prst="rect">
            <a:avLst/>
          </a:prstGeom>
          <a:noFill/>
          <a:ln>
            <a:noFill/>
          </a:ln>
        </p:spPr>
        <p:txBody>
          <a:bodyPr spcFirstLastPara="1" wrap="square" lIns="91425" tIns="45700" rIns="91425" bIns="45700" anchor="t" anchorCtr="0">
            <a:noAutofit/>
          </a:bodyPr>
          <a:lstStyle/>
          <a:p>
            <a:pPr marL="533400" lvl="0" indent="-457200">
              <a:spcBef>
                <a:spcPts val="2000"/>
              </a:spcBef>
              <a:buClr>
                <a:schemeClr val="accent4">
                  <a:lumMod val="50000"/>
                </a:schemeClr>
              </a:buClr>
              <a:buFont typeface="+mj-lt"/>
              <a:buAutoNum type="arabicPeriod"/>
            </a:pPr>
            <a:r>
              <a:rPr lang="en-GB" sz="2200" b="1" dirty="0" err="1">
                <a:solidFill>
                  <a:schemeClr val="accent4">
                    <a:lumMod val="50000"/>
                  </a:schemeClr>
                </a:solidFill>
              </a:rPr>
              <a:t>Perteikti</a:t>
            </a:r>
            <a:r>
              <a:rPr lang="en-GB" sz="2200" b="1" dirty="0">
                <a:solidFill>
                  <a:schemeClr val="accent4">
                    <a:lumMod val="50000"/>
                  </a:schemeClr>
                </a:solidFill>
              </a:rPr>
              <a:t> </a:t>
            </a:r>
            <a:r>
              <a:rPr lang="en-GB" sz="2200" b="1" dirty="0" err="1">
                <a:solidFill>
                  <a:schemeClr val="accent4">
                    <a:lumMod val="50000"/>
                  </a:schemeClr>
                </a:solidFill>
              </a:rPr>
              <a:t>aiškią</a:t>
            </a:r>
            <a:r>
              <a:rPr lang="en-GB" sz="2200" b="1" dirty="0">
                <a:solidFill>
                  <a:schemeClr val="accent4">
                    <a:lumMod val="50000"/>
                  </a:schemeClr>
                </a:solidFill>
              </a:rPr>
              <a:t> </a:t>
            </a:r>
            <a:r>
              <a:rPr lang="en-GB" sz="2200" b="1" dirty="0" err="1">
                <a:solidFill>
                  <a:schemeClr val="accent4">
                    <a:lumMod val="50000"/>
                  </a:schemeClr>
                </a:solidFill>
              </a:rPr>
              <a:t>viziją</a:t>
            </a:r>
            <a:r>
              <a:rPr lang="en-GB" sz="2200" b="1" dirty="0">
                <a:solidFill>
                  <a:schemeClr val="accent4">
                    <a:lumMod val="50000"/>
                  </a:schemeClr>
                </a:solidFill>
              </a:rPr>
              <a:t>:</a:t>
            </a:r>
            <a:r>
              <a:rPr lang="en-GB" sz="2200" dirty="0">
                <a:solidFill>
                  <a:schemeClr val="accent4">
                    <a:lumMod val="50000"/>
                  </a:schemeClr>
                </a:solidFill>
              </a:rPr>
              <a:t> </a:t>
            </a:r>
            <a:r>
              <a:rPr lang="lt-LT" sz="2200" dirty="0"/>
              <a:t>šis procesas apima pageidaujamos elgsenos ir aukštumų, kurios bus žinomos darbuotojams, nustatymą</a:t>
            </a:r>
            <a:r>
              <a:rPr lang="en-GB" sz="2200" dirty="0"/>
              <a:t>. </a:t>
            </a:r>
            <a:endParaRPr sz="2200" dirty="0"/>
          </a:p>
          <a:p>
            <a:pPr marL="533400" lvl="0" indent="-457200">
              <a:spcBef>
                <a:spcPts val="0"/>
              </a:spcBef>
              <a:buClr>
                <a:schemeClr val="accent4">
                  <a:lumMod val="50000"/>
                </a:schemeClr>
              </a:buClr>
              <a:buFont typeface="+mj-lt"/>
              <a:buAutoNum type="arabicPeriod"/>
            </a:pPr>
            <a:r>
              <a:rPr lang="en-GB" sz="2200" b="1" dirty="0" err="1">
                <a:solidFill>
                  <a:schemeClr val="accent4">
                    <a:lumMod val="50000"/>
                  </a:schemeClr>
                </a:solidFill>
              </a:rPr>
              <a:t>Samdykite</a:t>
            </a:r>
            <a:r>
              <a:rPr lang="en-GB" sz="2200" b="1" dirty="0">
                <a:solidFill>
                  <a:schemeClr val="accent4">
                    <a:lumMod val="50000"/>
                  </a:schemeClr>
                </a:solidFill>
              </a:rPr>
              <a:t> </a:t>
            </a:r>
            <a:r>
              <a:rPr lang="en-GB" sz="2200" b="1" dirty="0" err="1">
                <a:solidFill>
                  <a:schemeClr val="accent4">
                    <a:lumMod val="50000"/>
                  </a:schemeClr>
                </a:solidFill>
              </a:rPr>
              <a:t>ir</a:t>
            </a:r>
            <a:r>
              <a:rPr lang="en-GB" sz="2200" b="1" dirty="0">
                <a:solidFill>
                  <a:schemeClr val="accent4">
                    <a:lumMod val="50000"/>
                  </a:schemeClr>
                </a:solidFill>
              </a:rPr>
              <a:t> </a:t>
            </a:r>
            <a:r>
              <a:rPr lang="en-GB" sz="2200" b="1" dirty="0" err="1">
                <a:solidFill>
                  <a:schemeClr val="accent4">
                    <a:lumMod val="50000"/>
                  </a:schemeClr>
                </a:solidFill>
              </a:rPr>
              <a:t>ugdykite</a:t>
            </a:r>
            <a:r>
              <a:rPr lang="en-GB" sz="2200" b="1" dirty="0">
                <a:solidFill>
                  <a:schemeClr val="accent4">
                    <a:lumMod val="50000"/>
                  </a:schemeClr>
                </a:solidFill>
              </a:rPr>
              <a:t> </a:t>
            </a:r>
            <a:r>
              <a:rPr lang="en-GB" sz="2200" b="1" dirty="0" err="1">
                <a:solidFill>
                  <a:schemeClr val="accent4">
                    <a:lumMod val="50000"/>
                  </a:schemeClr>
                </a:solidFill>
              </a:rPr>
              <a:t>bendradarbiaujančius</a:t>
            </a:r>
            <a:r>
              <a:rPr lang="en-GB" sz="2200" b="1" dirty="0">
                <a:solidFill>
                  <a:schemeClr val="accent4">
                    <a:lumMod val="50000"/>
                  </a:schemeClr>
                </a:solidFill>
              </a:rPr>
              <a:t> </a:t>
            </a:r>
            <a:r>
              <a:rPr lang="en-GB" sz="2200" b="1" dirty="0" err="1">
                <a:solidFill>
                  <a:schemeClr val="accent4">
                    <a:lumMod val="50000"/>
                  </a:schemeClr>
                </a:solidFill>
              </a:rPr>
              <a:t>lyderius</a:t>
            </a:r>
            <a:r>
              <a:rPr lang="en-GB" sz="2200" b="1" dirty="0">
                <a:solidFill>
                  <a:schemeClr val="accent4">
                    <a:lumMod val="50000"/>
                  </a:schemeClr>
                </a:solidFill>
              </a:rPr>
              <a:t>:</a:t>
            </a:r>
            <a:r>
              <a:rPr lang="en-GB" sz="2200" dirty="0">
                <a:solidFill>
                  <a:schemeClr val="accent4">
                    <a:lumMod val="50000"/>
                  </a:schemeClr>
                </a:solidFill>
              </a:rPr>
              <a:t> </a:t>
            </a:r>
            <a:r>
              <a:rPr lang="lt-LT" sz="2200" dirty="0"/>
              <a:t>lyderiai, tvirtai įsipareigoję dirbti komandoje ir dalytis ištekliais, gali prisidėti prie bendradarbiaujančio valdymo stiliaus kūrimo</a:t>
            </a:r>
            <a:r>
              <a:rPr lang="en-GB" sz="2200" dirty="0"/>
              <a:t>. </a:t>
            </a:r>
            <a:endParaRPr sz="2200" dirty="0"/>
          </a:p>
          <a:p>
            <a:pPr marL="533400" lvl="0" indent="-457200">
              <a:spcBef>
                <a:spcPts val="0"/>
              </a:spcBef>
              <a:buClr>
                <a:schemeClr val="accent4">
                  <a:lumMod val="50000"/>
                </a:schemeClr>
              </a:buClr>
              <a:buFont typeface="+mj-lt"/>
              <a:buAutoNum type="arabicPeriod"/>
            </a:pPr>
            <a:r>
              <a:rPr lang="lt-LT" sz="2200" b="1" dirty="0">
                <a:solidFill>
                  <a:schemeClr val="accent4">
                    <a:lumMod val="50000"/>
                  </a:schemeClr>
                </a:solidFill>
              </a:rPr>
              <a:t>Sukurkite bendradarbiavimo galimybių</a:t>
            </a:r>
            <a:r>
              <a:rPr lang="en-GB" sz="2200" b="1" dirty="0">
                <a:solidFill>
                  <a:schemeClr val="accent4">
                    <a:lumMod val="50000"/>
                  </a:schemeClr>
                </a:solidFill>
              </a:rPr>
              <a:t>:</a:t>
            </a:r>
            <a:r>
              <a:rPr lang="en-GB" sz="2200" dirty="0">
                <a:solidFill>
                  <a:schemeClr val="accent4">
                    <a:lumMod val="50000"/>
                  </a:schemeClr>
                </a:solidFill>
              </a:rPr>
              <a:t> </a:t>
            </a:r>
            <a:r>
              <a:rPr lang="lt-LT" sz="2200" dirty="0"/>
              <a:t>bendri komandiniai projektai, </a:t>
            </a:r>
            <a:r>
              <a:rPr lang="lt-LT" sz="2200" dirty="0" err="1"/>
              <a:t>tarpfunkcinės</a:t>
            </a:r>
            <a:r>
              <a:rPr lang="lt-LT" sz="2200" dirty="0"/>
              <a:t> tikslinės grupės ir grupinių pokalbių, skirtų keistis informacija, sukūrimas yra naudingos priemonės, skatinančios bendradarbiavimo kultūrą organizacijoje</a:t>
            </a:r>
            <a:r>
              <a:rPr lang="en-GB" sz="2200" dirty="0"/>
              <a:t>.</a:t>
            </a:r>
            <a:endParaRPr sz="2200" dirty="0"/>
          </a:p>
          <a:p>
            <a:pPr marL="533400" lvl="0" indent="-457200">
              <a:spcBef>
                <a:spcPts val="0"/>
              </a:spcBef>
              <a:buClr>
                <a:schemeClr val="accent4">
                  <a:lumMod val="50000"/>
                </a:schemeClr>
              </a:buClr>
              <a:buFont typeface="+mj-lt"/>
              <a:buAutoNum type="arabicPeriod"/>
            </a:pPr>
            <a:r>
              <a:rPr lang="lt-LT" sz="2200" b="1" dirty="0">
                <a:solidFill>
                  <a:schemeClr val="accent4">
                    <a:lumMod val="50000"/>
                  </a:schemeClr>
                </a:solidFill>
              </a:rPr>
              <a:t>Pasinaudokite socialinėmis bendradarbiavimo priemonėmis</a:t>
            </a:r>
            <a:r>
              <a:rPr lang="en-GB" sz="2200" b="1" dirty="0">
                <a:solidFill>
                  <a:schemeClr val="accent4">
                    <a:lumMod val="50000"/>
                  </a:schemeClr>
                </a:solidFill>
              </a:rPr>
              <a:t>:</a:t>
            </a:r>
            <a:r>
              <a:rPr lang="en-GB" sz="2200" b="1" dirty="0"/>
              <a:t> </a:t>
            </a:r>
            <a:r>
              <a:rPr lang="lt-LT" sz="2200" dirty="0"/>
              <a:t>skaitmeniniame amžiuje vidiniai socialiniai tinklai ir debesų kompiuterija pagrįstos priemonės gali būti naudingos skatinant bendradarbiavimą</a:t>
            </a:r>
            <a:r>
              <a:rPr lang="en-GB" sz="2200" dirty="0"/>
              <a:t>. </a:t>
            </a:r>
          </a:p>
          <a:p>
            <a:pPr marL="533400" lvl="0" indent="-457200">
              <a:spcBef>
                <a:spcPts val="0"/>
              </a:spcBef>
              <a:buClr>
                <a:schemeClr val="accent4">
                  <a:lumMod val="50000"/>
                </a:schemeClr>
              </a:buClr>
              <a:buFont typeface="+mj-lt"/>
              <a:buAutoNum type="arabicPeriod"/>
            </a:pPr>
            <a:r>
              <a:rPr lang="en-GB" sz="2200" b="1" dirty="0" err="1">
                <a:solidFill>
                  <a:schemeClr val="accent4">
                    <a:lumMod val="50000"/>
                  </a:schemeClr>
                </a:solidFill>
              </a:rPr>
              <a:t>Stiprinkite</a:t>
            </a:r>
            <a:r>
              <a:rPr lang="en-GB" sz="2200" b="1" dirty="0">
                <a:solidFill>
                  <a:schemeClr val="accent4">
                    <a:lumMod val="50000"/>
                  </a:schemeClr>
                </a:solidFill>
              </a:rPr>
              <a:t> </a:t>
            </a:r>
            <a:r>
              <a:rPr lang="en-GB" sz="2200" b="1" dirty="0" err="1">
                <a:solidFill>
                  <a:schemeClr val="accent4">
                    <a:lumMod val="50000"/>
                  </a:schemeClr>
                </a:solidFill>
              </a:rPr>
              <a:t>ir</a:t>
            </a:r>
            <a:r>
              <a:rPr lang="en-GB" sz="2200" b="1" dirty="0">
                <a:solidFill>
                  <a:schemeClr val="accent4">
                    <a:lumMod val="50000"/>
                  </a:schemeClr>
                </a:solidFill>
              </a:rPr>
              <a:t> </a:t>
            </a:r>
            <a:r>
              <a:rPr lang="en-GB" sz="2200" b="1" dirty="0" err="1">
                <a:solidFill>
                  <a:schemeClr val="accent4">
                    <a:lumMod val="50000"/>
                  </a:schemeClr>
                </a:solidFill>
              </a:rPr>
              <a:t>persvarstykite</a:t>
            </a:r>
            <a:r>
              <a:rPr lang="en-GB" sz="2200" b="1" dirty="0">
                <a:solidFill>
                  <a:schemeClr val="accent4">
                    <a:lumMod val="50000"/>
                  </a:schemeClr>
                </a:solidFill>
              </a:rPr>
              <a:t> </a:t>
            </a:r>
            <a:r>
              <a:rPr lang="en-GB" sz="2200" b="1" dirty="0" err="1">
                <a:solidFill>
                  <a:schemeClr val="accent4">
                    <a:lumMod val="50000"/>
                  </a:schemeClr>
                </a:solidFill>
              </a:rPr>
              <a:t>savo</a:t>
            </a:r>
            <a:r>
              <a:rPr lang="en-GB" sz="2200" b="1" dirty="0">
                <a:solidFill>
                  <a:schemeClr val="accent4">
                    <a:lumMod val="50000"/>
                  </a:schemeClr>
                </a:solidFill>
              </a:rPr>
              <a:t> </a:t>
            </a:r>
            <a:r>
              <a:rPr lang="en-GB" sz="2200" b="1" dirty="0" err="1">
                <a:solidFill>
                  <a:schemeClr val="accent4">
                    <a:lumMod val="50000"/>
                  </a:schemeClr>
                </a:solidFill>
              </a:rPr>
              <a:t>požiūrį</a:t>
            </a:r>
            <a:r>
              <a:rPr lang="en-GB" sz="2200" b="1" dirty="0">
                <a:solidFill>
                  <a:schemeClr val="accent4">
                    <a:lumMod val="50000"/>
                  </a:schemeClr>
                </a:solidFill>
              </a:rPr>
              <a:t>:</a:t>
            </a:r>
            <a:r>
              <a:rPr lang="en-GB" sz="2200" dirty="0">
                <a:solidFill>
                  <a:schemeClr val="accent4">
                    <a:lumMod val="50000"/>
                  </a:schemeClr>
                </a:solidFill>
              </a:rPr>
              <a:t> </a:t>
            </a:r>
            <a:r>
              <a:rPr lang="lt-LT" sz="2200" dirty="0"/>
              <a:t>bendradarbiavimo kūrimas yra nuolatinis procesas, todėl būtina nuolatinė stebėsena siekiant užtikrinti bendradarbiavimo kultūros kūrimą</a:t>
            </a:r>
            <a:r>
              <a:rPr lang="en-GB" sz="2200" dirty="0"/>
              <a:t>.</a:t>
            </a:r>
            <a:endParaRPr sz="2200" dirty="0"/>
          </a:p>
        </p:txBody>
      </p:sp>
      <p:sp>
        <p:nvSpPr>
          <p:cNvPr id="599" name="Google Shape;599;g183c36b7e0f_0_51"/>
          <p:cNvSpPr txBox="1">
            <a:spLocks noGrp="1"/>
          </p:cNvSpPr>
          <p:nvPr>
            <p:ph type="body" idx="2"/>
          </p:nvPr>
        </p:nvSpPr>
        <p:spPr>
          <a:xfrm>
            <a:off x="798456" y="653378"/>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Kaip galėtumėte sukurti bendradarbiavimo kultūrą?</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61"/>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Skaitmeninio</a:t>
            </a:r>
            <a:r>
              <a:rPr lang="en-GB" dirty="0"/>
              <a:t> </a:t>
            </a:r>
            <a:r>
              <a:rPr lang="en-GB" dirty="0" err="1"/>
              <a:t>turinio</a:t>
            </a:r>
            <a:r>
              <a:rPr lang="en-GB" dirty="0"/>
              <a:t> </a:t>
            </a:r>
            <a:r>
              <a:rPr lang="en-GB" dirty="0" err="1"/>
              <a:t>kūrimo</a:t>
            </a:r>
            <a:r>
              <a:rPr lang="en-GB" dirty="0"/>
              <a:t> </a:t>
            </a:r>
            <a:r>
              <a:rPr lang="en-GB" dirty="0" err="1"/>
              <a:t>internetiniai</a:t>
            </a:r>
            <a:r>
              <a:rPr lang="en-GB" dirty="0"/>
              <a:t> </a:t>
            </a:r>
            <a:r>
              <a:rPr lang="en-GB" dirty="0" err="1"/>
              <a:t>įrankiai</a:t>
            </a:r>
            <a:endParaRPr dirty="0"/>
          </a:p>
        </p:txBody>
      </p:sp>
      <p:grpSp>
        <p:nvGrpSpPr>
          <p:cNvPr id="606" name="Google Shape;606;p61"/>
          <p:cNvGrpSpPr/>
          <p:nvPr/>
        </p:nvGrpSpPr>
        <p:grpSpPr>
          <a:xfrm>
            <a:off x="849888" y="2107235"/>
            <a:ext cx="10132988" cy="3063461"/>
            <a:chOff x="231124" y="849"/>
            <a:chExt cx="10132988" cy="3063461"/>
          </a:xfrm>
        </p:grpSpPr>
        <p:sp>
          <p:nvSpPr>
            <p:cNvPr id="607" name="Google Shape;607;p61"/>
            <p:cNvSpPr/>
            <p:nvPr/>
          </p:nvSpPr>
          <p:spPr>
            <a:xfrm>
              <a:off x="231124" y="849"/>
              <a:ext cx="2356509" cy="1413905"/>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61"/>
            <p:cNvSpPr txBox="1"/>
            <p:nvPr/>
          </p:nvSpPr>
          <p:spPr>
            <a:xfrm>
              <a:off x="231124" y="849"/>
              <a:ext cx="2356509" cy="1413905"/>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GIPHY</a:t>
              </a:r>
              <a:endParaRPr/>
            </a:p>
          </p:txBody>
        </p:sp>
        <p:sp>
          <p:nvSpPr>
            <p:cNvPr id="609" name="Google Shape;609;p61"/>
            <p:cNvSpPr/>
            <p:nvPr/>
          </p:nvSpPr>
          <p:spPr>
            <a:xfrm>
              <a:off x="2823284" y="849"/>
              <a:ext cx="2356509" cy="1413905"/>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61"/>
            <p:cNvSpPr txBox="1"/>
            <p:nvPr/>
          </p:nvSpPr>
          <p:spPr>
            <a:xfrm>
              <a:off x="2823284" y="849"/>
              <a:ext cx="2356509" cy="1413905"/>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SurveyMonkey</a:t>
              </a:r>
              <a:endParaRPr/>
            </a:p>
          </p:txBody>
        </p:sp>
        <p:sp>
          <p:nvSpPr>
            <p:cNvPr id="611" name="Google Shape;611;p61"/>
            <p:cNvSpPr/>
            <p:nvPr/>
          </p:nvSpPr>
          <p:spPr>
            <a:xfrm>
              <a:off x="5415443" y="849"/>
              <a:ext cx="2356509" cy="1413905"/>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61"/>
            <p:cNvSpPr txBox="1"/>
            <p:nvPr/>
          </p:nvSpPr>
          <p:spPr>
            <a:xfrm>
              <a:off x="5415443" y="849"/>
              <a:ext cx="2356509" cy="1413905"/>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Snappa</a:t>
              </a:r>
              <a:endParaRPr/>
            </a:p>
          </p:txBody>
        </p:sp>
        <p:sp>
          <p:nvSpPr>
            <p:cNvPr id="613" name="Google Shape;613;p61"/>
            <p:cNvSpPr/>
            <p:nvPr/>
          </p:nvSpPr>
          <p:spPr>
            <a:xfrm>
              <a:off x="8007603" y="849"/>
              <a:ext cx="2356509" cy="1413905"/>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61"/>
            <p:cNvSpPr txBox="1"/>
            <p:nvPr/>
          </p:nvSpPr>
          <p:spPr>
            <a:xfrm>
              <a:off x="8007603" y="849"/>
              <a:ext cx="2356509" cy="1413905"/>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Wideo</a:t>
              </a:r>
              <a:endParaRPr/>
            </a:p>
          </p:txBody>
        </p:sp>
        <p:sp>
          <p:nvSpPr>
            <p:cNvPr id="615" name="Google Shape;615;p61"/>
            <p:cNvSpPr/>
            <p:nvPr/>
          </p:nvSpPr>
          <p:spPr>
            <a:xfrm>
              <a:off x="2823284" y="1650405"/>
              <a:ext cx="2356509" cy="1413905"/>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61"/>
            <p:cNvSpPr txBox="1"/>
            <p:nvPr/>
          </p:nvSpPr>
          <p:spPr>
            <a:xfrm>
              <a:off x="2823284" y="1650405"/>
              <a:ext cx="2356509" cy="1413905"/>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Venngage</a:t>
              </a:r>
              <a:endParaRPr/>
            </a:p>
          </p:txBody>
        </p:sp>
        <p:sp>
          <p:nvSpPr>
            <p:cNvPr id="617" name="Google Shape;617;p61"/>
            <p:cNvSpPr/>
            <p:nvPr/>
          </p:nvSpPr>
          <p:spPr>
            <a:xfrm>
              <a:off x="5415443" y="1650405"/>
              <a:ext cx="2356509" cy="1413905"/>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61"/>
            <p:cNvSpPr txBox="1"/>
            <p:nvPr/>
          </p:nvSpPr>
          <p:spPr>
            <a:xfrm>
              <a:off x="5415443" y="1650405"/>
              <a:ext cx="2356509" cy="1413905"/>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Meme Generator</a:t>
              </a:r>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62"/>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Skaitmeninio</a:t>
            </a:r>
            <a:r>
              <a:rPr lang="en-GB" dirty="0"/>
              <a:t> </a:t>
            </a:r>
            <a:r>
              <a:rPr lang="en-GB" dirty="0" err="1"/>
              <a:t>turinio</a:t>
            </a:r>
            <a:r>
              <a:rPr lang="en-GB" dirty="0"/>
              <a:t> </a:t>
            </a:r>
            <a:r>
              <a:rPr lang="en-GB" dirty="0" err="1"/>
              <a:t>kūrimo</a:t>
            </a:r>
            <a:r>
              <a:rPr lang="en-GB" dirty="0"/>
              <a:t> </a:t>
            </a:r>
            <a:r>
              <a:rPr lang="en-GB" dirty="0" err="1"/>
              <a:t>internetiniai</a:t>
            </a:r>
            <a:r>
              <a:rPr lang="en-GB" dirty="0"/>
              <a:t> </a:t>
            </a:r>
            <a:r>
              <a:rPr lang="en-GB" dirty="0" err="1"/>
              <a:t>įrankiai</a:t>
            </a:r>
            <a:r>
              <a:rPr lang="en-GB" dirty="0"/>
              <a:t> (</a:t>
            </a:r>
            <a:r>
              <a:rPr lang="en-GB" dirty="0" err="1"/>
              <a:t>tęsinys</a:t>
            </a:r>
            <a:r>
              <a:rPr lang="en-GB" dirty="0"/>
              <a:t>)</a:t>
            </a:r>
            <a:endParaRPr dirty="0"/>
          </a:p>
        </p:txBody>
      </p:sp>
      <p:grpSp>
        <p:nvGrpSpPr>
          <p:cNvPr id="625" name="Google Shape;625;p62"/>
          <p:cNvGrpSpPr/>
          <p:nvPr/>
        </p:nvGrpSpPr>
        <p:grpSpPr>
          <a:xfrm>
            <a:off x="866573" y="2171734"/>
            <a:ext cx="10099619" cy="3053373"/>
            <a:chOff x="247808" y="34"/>
            <a:chExt cx="10099619" cy="3053373"/>
          </a:xfrm>
        </p:grpSpPr>
        <p:sp>
          <p:nvSpPr>
            <p:cNvPr id="626" name="Google Shape;626;p62"/>
            <p:cNvSpPr/>
            <p:nvPr/>
          </p:nvSpPr>
          <p:spPr>
            <a:xfrm>
              <a:off x="247808" y="34"/>
              <a:ext cx="2348748" cy="1409249"/>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2"/>
            <p:cNvSpPr txBox="1"/>
            <p:nvPr/>
          </p:nvSpPr>
          <p:spPr>
            <a:xfrm>
              <a:off x="247808" y="34"/>
              <a:ext cx="2348748" cy="140924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GameFroot</a:t>
              </a:r>
              <a:endParaRPr sz="2400">
                <a:solidFill>
                  <a:schemeClr val="lt1"/>
                </a:solidFill>
                <a:latin typeface="Calibri"/>
                <a:ea typeface="Calibri"/>
                <a:cs typeface="Calibri"/>
                <a:sym typeface="Calibri"/>
              </a:endParaRPr>
            </a:p>
          </p:txBody>
        </p:sp>
        <p:sp>
          <p:nvSpPr>
            <p:cNvPr id="628" name="Google Shape;628;p62"/>
            <p:cNvSpPr/>
            <p:nvPr/>
          </p:nvSpPr>
          <p:spPr>
            <a:xfrm>
              <a:off x="2831432" y="34"/>
              <a:ext cx="2348748" cy="1409249"/>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62"/>
            <p:cNvSpPr txBox="1"/>
            <p:nvPr/>
          </p:nvSpPr>
          <p:spPr>
            <a:xfrm>
              <a:off x="2831432" y="34"/>
              <a:ext cx="2348748" cy="140924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NoNotes</a:t>
              </a:r>
              <a:endParaRPr sz="2400">
                <a:solidFill>
                  <a:schemeClr val="lt1"/>
                </a:solidFill>
                <a:latin typeface="Calibri"/>
                <a:ea typeface="Calibri"/>
                <a:cs typeface="Calibri"/>
                <a:sym typeface="Calibri"/>
              </a:endParaRPr>
            </a:p>
          </p:txBody>
        </p:sp>
        <p:sp>
          <p:nvSpPr>
            <p:cNvPr id="630" name="Google Shape;630;p62"/>
            <p:cNvSpPr/>
            <p:nvPr/>
          </p:nvSpPr>
          <p:spPr>
            <a:xfrm>
              <a:off x="5415055" y="34"/>
              <a:ext cx="2348748" cy="1409249"/>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62"/>
            <p:cNvSpPr txBox="1"/>
            <p:nvPr/>
          </p:nvSpPr>
          <p:spPr>
            <a:xfrm>
              <a:off x="5415055" y="34"/>
              <a:ext cx="2348748" cy="140924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Checklist</a:t>
              </a:r>
              <a:endParaRPr/>
            </a:p>
          </p:txBody>
        </p:sp>
        <p:sp>
          <p:nvSpPr>
            <p:cNvPr id="632" name="Google Shape;632;p62"/>
            <p:cNvSpPr/>
            <p:nvPr/>
          </p:nvSpPr>
          <p:spPr>
            <a:xfrm>
              <a:off x="7998679" y="34"/>
              <a:ext cx="2348748" cy="1409249"/>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62"/>
            <p:cNvSpPr txBox="1"/>
            <p:nvPr/>
          </p:nvSpPr>
          <p:spPr>
            <a:xfrm>
              <a:off x="7998679" y="34"/>
              <a:ext cx="2348748" cy="140924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Designspiration</a:t>
              </a:r>
              <a:endParaRPr sz="2400">
                <a:solidFill>
                  <a:schemeClr val="lt1"/>
                </a:solidFill>
                <a:latin typeface="Calibri"/>
                <a:ea typeface="Calibri"/>
                <a:cs typeface="Calibri"/>
                <a:sym typeface="Calibri"/>
              </a:endParaRPr>
            </a:p>
          </p:txBody>
        </p:sp>
        <p:sp>
          <p:nvSpPr>
            <p:cNvPr id="634" name="Google Shape;634;p62"/>
            <p:cNvSpPr/>
            <p:nvPr/>
          </p:nvSpPr>
          <p:spPr>
            <a:xfrm>
              <a:off x="2831432" y="1644158"/>
              <a:ext cx="2348748" cy="1409249"/>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62"/>
            <p:cNvSpPr txBox="1"/>
            <p:nvPr/>
          </p:nvSpPr>
          <p:spPr>
            <a:xfrm>
              <a:off x="2831432" y="1644158"/>
              <a:ext cx="2348748" cy="140924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PhraseGenerator</a:t>
              </a:r>
              <a:endParaRPr sz="2400">
                <a:solidFill>
                  <a:schemeClr val="lt1"/>
                </a:solidFill>
                <a:latin typeface="Calibri"/>
                <a:ea typeface="Calibri"/>
                <a:cs typeface="Calibri"/>
                <a:sym typeface="Calibri"/>
              </a:endParaRPr>
            </a:p>
          </p:txBody>
        </p:sp>
        <p:sp>
          <p:nvSpPr>
            <p:cNvPr id="636" name="Google Shape;636;p62"/>
            <p:cNvSpPr/>
            <p:nvPr/>
          </p:nvSpPr>
          <p:spPr>
            <a:xfrm>
              <a:off x="5415055" y="1644158"/>
              <a:ext cx="2348748" cy="1409249"/>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2"/>
            <p:cNvSpPr txBox="1"/>
            <p:nvPr/>
          </p:nvSpPr>
          <p:spPr>
            <a:xfrm>
              <a:off x="5415055" y="1644158"/>
              <a:ext cx="2348748" cy="140924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ThingLink </a:t>
              </a:r>
              <a:endParaRPr/>
            </a:p>
          </p:txBody>
        </p:sp>
      </p:grpSp>
      <p:sp>
        <p:nvSpPr>
          <p:cNvPr id="638" name="Google Shape;638;p62"/>
          <p:cNvSpPr txBox="1"/>
          <p:nvPr/>
        </p:nvSpPr>
        <p:spPr>
          <a:xfrm>
            <a:off x="3049361" y="5472696"/>
            <a:ext cx="6098720"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Calibri"/>
              <a:buNone/>
            </a:pPr>
            <a:r>
              <a:rPr lang="en-GB" sz="1800" dirty="0" err="1">
                <a:solidFill>
                  <a:srgbClr val="000000"/>
                </a:solidFill>
                <a:latin typeface="Calibri"/>
                <a:ea typeface="Calibri"/>
                <a:cs typeface="Calibri"/>
                <a:sym typeface="Calibri"/>
              </a:rPr>
              <a:t>Nuoroda</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į</a:t>
            </a:r>
            <a:r>
              <a:rPr lang="en-GB" sz="1800" dirty="0">
                <a:solidFill>
                  <a:srgbClr val="000000"/>
                </a:solidFill>
                <a:latin typeface="Calibri"/>
                <a:ea typeface="Calibri"/>
                <a:cs typeface="Calibri"/>
                <a:sym typeface="Calibri"/>
              </a:rPr>
              <a:t> </a:t>
            </a:r>
            <a:r>
              <a:rPr lang="en-GB" sz="1800" u="sng" dirty="0">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įrankius</a:t>
            </a:r>
            <a:endParaRPr sz="1800" dirty="0">
              <a:solidFill>
                <a:srgbClr val="096E6C"/>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g183c36b7e0f_0_30"/>
          <p:cNvSpPr txBox="1">
            <a:spLocks noGrp="1"/>
          </p:cNvSpPr>
          <p:nvPr>
            <p:ph type="body" idx="1"/>
          </p:nvPr>
        </p:nvSpPr>
        <p:spPr>
          <a:xfrm>
            <a:off x="798380" y="1698172"/>
            <a:ext cx="10595100" cy="4197300"/>
          </a:xfrm>
          <a:prstGeom prst="rect">
            <a:avLst/>
          </a:prstGeom>
          <a:noFill/>
          <a:ln>
            <a:noFill/>
          </a:ln>
        </p:spPr>
        <p:txBody>
          <a:bodyPr spcFirstLastPara="1" wrap="square" lIns="91425" tIns="45700" rIns="91425" bIns="45700" anchor="t" anchorCtr="0">
            <a:noAutofit/>
          </a:bodyPr>
          <a:lstStyle/>
          <a:p>
            <a:pPr marL="76200" lvl="0" indent="0">
              <a:lnSpc>
                <a:spcPct val="120000"/>
              </a:lnSpc>
              <a:spcBef>
                <a:spcPts val="0"/>
              </a:spcBef>
              <a:buClrTx/>
            </a:pPr>
            <a:r>
              <a:rPr lang="lt-LT" dirty="0">
                <a:hlinkClick r:id="rId3"/>
              </a:rPr>
              <a:t>Turinio kūrimas</a:t>
            </a:r>
            <a:r>
              <a:rPr lang="lt-LT" dirty="0"/>
              <a:t> yra skaitmeninės rinkodaros pagrindas, todėl įmonės ir organizacijos, norėdamos kurti turinį ir pasiekti tikslinę auditoriją, naudojasi internetinėmis turinio kūrimo priemonėmis.</a:t>
            </a:r>
            <a:endParaRPr lang="en-GB" dirty="0">
              <a:hlinkClick r:id="rId3">
                <a:extLst>
                  <a:ext uri="{A12FA001-AC4F-418D-AE19-62706E023703}">
                    <ahyp:hlinkClr xmlns:ahyp="http://schemas.microsoft.com/office/drawing/2018/hyperlinkcolor" val="tx"/>
                  </a:ext>
                </a:extLst>
              </a:hlinkClick>
            </a:endParaRPr>
          </a:p>
          <a:p>
            <a:pPr marL="457200" marR="0" lvl="0" indent="0" algn="l" rtl="0">
              <a:lnSpc>
                <a:spcPct val="120000"/>
              </a:lnSpc>
              <a:spcBef>
                <a:spcPts val="0"/>
              </a:spcBef>
              <a:spcAft>
                <a:spcPts val="0"/>
              </a:spcAft>
              <a:buNone/>
            </a:pPr>
            <a:endParaRPr dirty="0">
              <a:solidFill>
                <a:srgbClr val="FF0000"/>
              </a:solidFill>
            </a:endParaRPr>
          </a:p>
          <a:p>
            <a:pPr lvl="0" indent="-381000">
              <a:lnSpc>
                <a:spcPct val="120000"/>
              </a:lnSpc>
              <a:spcBef>
                <a:spcPts val="0"/>
              </a:spcBef>
              <a:buClrTx/>
              <a:buChar char="●"/>
            </a:pPr>
            <a:r>
              <a:rPr lang="en-GB" dirty="0" err="1"/>
              <a:t>Organizacijos</a:t>
            </a:r>
            <a:r>
              <a:rPr lang="en-GB" dirty="0"/>
              <a:t> </a:t>
            </a:r>
            <a:r>
              <a:rPr lang="en-GB" dirty="0" err="1"/>
              <a:t>reklamai</a:t>
            </a:r>
            <a:r>
              <a:rPr lang="en-GB" dirty="0"/>
              <a:t> </a:t>
            </a:r>
            <a:r>
              <a:rPr lang="en-GB" dirty="0" err="1"/>
              <a:t>ir</a:t>
            </a:r>
            <a:r>
              <a:rPr lang="en-GB" dirty="0"/>
              <a:t> </a:t>
            </a:r>
            <a:r>
              <a:rPr lang="en-GB" dirty="0" err="1"/>
              <a:t>rinkodarai</a:t>
            </a:r>
            <a:r>
              <a:rPr lang="en-GB" dirty="0"/>
              <a:t> </a:t>
            </a:r>
            <a:r>
              <a:rPr lang="en-GB" dirty="0" err="1"/>
              <a:t>skirto</a:t>
            </a:r>
            <a:r>
              <a:rPr lang="en-GB" dirty="0"/>
              <a:t> </a:t>
            </a:r>
            <a:r>
              <a:rPr lang="en-GB" dirty="0" err="1"/>
              <a:t>turinio</a:t>
            </a:r>
            <a:r>
              <a:rPr lang="en-GB" dirty="0"/>
              <a:t> </a:t>
            </a:r>
            <a:r>
              <a:rPr lang="en-GB" dirty="0" err="1"/>
              <a:t>kūrimas</a:t>
            </a:r>
            <a:r>
              <a:rPr lang="en-GB" dirty="0"/>
              <a:t> </a:t>
            </a:r>
            <a:r>
              <a:rPr lang="en-GB" dirty="0" err="1"/>
              <a:t>yra</a:t>
            </a:r>
            <a:r>
              <a:rPr lang="en-GB" dirty="0"/>
              <a:t> </a:t>
            </a:r>
            <a:r>
              <a:rPr lang="en-GB" dirty="0" err="1"/>
              <a:t>glaudžiai</a:t>
            </a:r>
            <a:r>
              <a:rPr lang="en-GB" dirty="0"/>
              <a:t> </a:t>
            </a:r>
            <a:r>
              <a:rPr lang="en-GB" dirty="0" err="1"/>
              <a:t>susijęs</a:t>
            </a:r>
            <a:r>
              <a:rPr lang="en-GB" dirty="0"/>
              <a:t> </a:t>
            </a:r>
            <a:r>
              <a:rPr lang="en-GB" dirty="0" err="1"/>
              <a:t>su</a:t>
            </a:r>
            <a:r>
              <a:rPr lang="en-GB" dirty="0"/>
              <a:t> </a:t>
            </a:r>
            <a:r>
              <a:rPr lang="en-GB" dirty="0" err="1"/>
              <a:t>rinkodaros</a:t>
            </a:r>
            <a:r>
              <a:rPr lang="en-GB" dirty="0"/>
              <a:t> </a:t>
            </a:r>
            <a:r>
              <a:rPr lang="en-GB" dirty="0" err="1"/>
              <a:t>strategijos</a:t>
            </a:r>
            <a:r>
              <a:rPr lang="en-GB" dirty="0"/>
              <a:t> </a:t>
            </a:r>
            <a:r>
              <a:rPr lang="en-GB" dirty="0" err="1"/>
              <a:t>kūrimu</a:t>
            </a:r>
            <a:r>
              <a:rPr lang="en-GB" dirty="0"/>
              <a:t>. </a:t>
            </a:r>
            <a:endParaRPr dirty="0"/>
          </a:p>
          <a:p>
            <a:pPr marL="342900" lvl="0" indent="-190500" algn="l" rtl="0">
              <a:lnSpc>
                <a:spcPct val="90000"/>
              </a:lnSpc>
              <a:spcBef>
                <a:spcPts val="2000"/>
              </a:spcBef>
              <a:spcAft>
                <a:spcPts val="0"/>
              </a:spcAft>
              <a:buClr>
                <a:schemeClr val="accent2"/>
              </a:buClr>
              <a:buSzPts val="2400"/>
              <a:buFont typeface="Arial"/>
              <a:buNone/>
            </a:pP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645" name="Google Shape;645;g183c36b7e0f_0_30"/>
          <p:cNvSpPr txBox="1">
            <a:spLocks noGrp="1"/>
          </p:cNvSpPr>
          <p:nvPr>
            <p:ph type="body" idx="2"/>
          </p:nvPr>
        </p:nvSpPr>
        <p:spPr>
          <a:xfrm>
            <a:off x="798381" y="761603"/>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Kokia</a:t>
            </a:r>
            <a:r>
              <a:rPr lang="en-GB" dirty="0"/>
              <a:t> </a:t>
            </a:r>
            <a:r>
              <a:rPr lang="en-GB" dirty="0" err="1"/>
              <a:t>yra</a:t>
            </a:r>
            <a:r>
              <a:rPr lang="en-GB" dirty="0"/>
              <a:t> </a:t>
            </a:r>
            <a:r>
              <a:rPr lang="en-GB" dirty="0" err="1"/>
              <a:t>turinio</a:t>
            </a:r>
            <a:r>
              <a:rPr lang="en-GB" dirty="0"/>
              <a:t> </a:t>
            </a:r>
            <a:r>
              <a:rPr lang="en-GB" dirty="0" err="1"/>
              <a:t>kūrimo</a:t>
            </a:r>
            <a:r>
              <a:rPr lang="en-GB" dirty="0"/>
              <a:t> </a:t>
            </a:r>
            <a:r>
              <a:rPr lang="en-GB" dirty="0" err="1"/>
              <a:t>svarba</a:t>
            </a:r>
            <a:r>
              <a:rPr lang="en-GB" dirty="0"/>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pic>
        <p:nvPicPr>
          <p:cNvPr id="651" name="Google Shape;651;g183c36b7e0f_0_36"/>
          <p:cNvPicPr preferRelativeResize="0"/>
          <p:nvPr/>
        </p:nvPicPr>
        <p:blipFill>
          <a:blip r:embed="rId3">
            <a:alphaModFix/>
          </a:blip>
          <a:stretch>
            <a:fillRect/>
          </a:stretch>
        </p:blipFill>
        <p:spPr>
          <a:xfrm>
            <a:off x="2009425" y="626225"/>
            <a:ext cx="8173150" cy="4400925"/>
          </a:xfrm>
          <a:prstGeom prst="rect">
            <a:avLst/>
          </a:prstGeom>
          <a:noFill/>
          <a:ln>
            <a:noFill/>
          </a:ln>
        </p:spPr>
      </p:pic>
      <p:sp>
        <p:nvSpPr>
          <p:cNvPr id="652" name="Google Shape;652;g183c36b7e0f_0_36"/>
          <p:cNvSpPr txBox="1">
            <a:spLocks noGrp="1"/>
          </p:cNvSpPr>
          <p:nvPr>
            <p:ph type="body" idx="1"/>
          </p:nvPr>
        </p:nvSpPr>
        <p:spPr>
          <a:xfrm>
            <a:off x="1943075" y="5091650"/>
            <a:ext cx="8239500" cy="8037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GB" sz="1000" dirty="0" err="1"/>
              <a:t>Šaltinis</a:t>
            </a:r>
            <a:r>
              <a:rPr lang="en-GB" sz="1000" dirty="0"/>
              <a:t>:</a:t>
            </a:r>
            <a:r>
              <a:rPr lang="en-GB" sz="1000" dirty="0">
                <a:solidFill>
                  <a:srgbClr val="FF0000"/>
                </a:solidFill>
              </a:rPr>
              <a:t> </a:t>
            </a:r>
            <a:r>
              <a:rPr lang="en-GB" sz="1000" u="sng" dirty="0">
                <a:solidFill>
                  <a:schemeClr val="hlink"/>
                </a:solidFill>
                <a:hlinkClick r:id="rId4"/>
              </a:rPr>
              <a:t>https://blog.hubspot.com/marketing/content-creation</a:t>
            </a:r>
            <a:r>
              <a:rPr lang="en-GB" sz="1000" dirty="0">
                <a:solidFill>
                  <a:srgbClr val="FF0000"/>
                </a:solidFill>
              </a:rPr>
              <a:t>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7"/>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spcBef>
                <a:spcPts val="0"/>
              </a:spcBef>
              <a:buChar char="•"/>
            </a:pPr>
            <a:r>
              <a:rPr lang="lt-LT" dirty="0"/>
              <a:t>Supratimas apie skaitmeninės lyderystės svarbą </a:t>
            </a:r>
            <a:r>
              <a:rPr lang="en-GB" dirty="0"/>
              <a:t> </a:t>
            </a:r>
            <a:endParaRPr dirty="0"/>
          </a:p>
          <a:p>
            <a:pPr marL="0" lvl="0" indent="0" algn="l" rtl="0">
              <a:lnSpc>
                <a:spcPct val="90000"/>
              </a:lnSpc>
              <a:spcBef>
                <a:spcPts val="1000"/>
              </a:spcBef>
              <a:spcAft>
                <a:spcPts val="0"/>
              </a:spcAft>
              <a:buClr>
                <a:srgbClr val="000000"/>
              </a:buClr>
              <a:buSzPts val="2400"/>
              <a:buNone/>
            </a:pPr>
            <a:endParaRPr dirty="0"/>
          </a:p>
          <a:p>
            <a:pPr marL="342900" lvl="0" indent="-342900">
              <a:buChar char="•"/>
            </a:pPr>
            <a:r>
              <a:rPr lang="lt-LT" dirty="0"/>
              <a:t>Supratimas apie skaitmeninės rinkodaros svarbą</a:t>
            </a:r>
            <a:r>
              <a:rPr lang="en-GB" dirty="0"/>
              <a:t> </a:t>
            </a:r>
            <a:endParaRPr dirty="0"/>
          </a:p>
          <a:p>
            <a:pPr marL="0" lvl="0" indent="0" algn="l" rtl="0">
              <a:lnSpc>
                <a:spcPct val="90000"/>
              </a:lnSpc>
              <a:spcBef>
                <a:spcPts val="1000"/>
              </a:spcBef>
              <a:spcAft>
                <a:spcPts val="0"/>
              </a:spcAft>
              <a:buClr>
                <a:srgbClr val="000000"/>
              </a:buClr>
              <a:buSzPts val="2400"/>
              <a:buNone/>
            </a:pPr>
            <a:endParaRPr dirty="0"/>
          </a:p>
          <a:p>
            <a:pPr marL="342900" lvl="0" indent="-342900">
              <a:buChar char="•"/>
            </a:pPr>
            <a:r>
              <a:rPr lang="lt-LT" dirty="0"/>
              <a:t>Žinios, kaip sukurti skaitmeninę įmonės kultūrą</a:t>
            </a: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199" name="Google Shape;199;p7"/>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Įgyjamos kompetencijos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63"/>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a:t>VPN </a:t>
            </a:r>
            <a:r>
              <a:rPr lang="en-GB" dirty="0" err="1"/>
              <a:t>programinė</a:t>
            </a:r>
            <a:r>
              <a:rPr lang="en-GB" dirty="0"/>
              <a:t> </a:t>
            </a:r>
            <a:r>
              <a:rPr lang="en-GB" dirty="0" err="1"/>
              <a:t>įranga</a:t>
            </a:r>
            <a:endParaRPr dirty="0"/>
          </a:p>
        </p:txBody>
      </p:sp>
      <p:grpSp>
        <p:nvGrpSpPr>
          <p:cNvPr id="659" name="Google Shape;659;p63"/>
          <p:cNvGrpSpPr/>
          <p:nvPr/>
        </p:nvGrpSpPr>
        <p:grpSpPr>
          <a:xfrm>
            <a:off x="620058" y="2437391"/>
            <a:ext cx="10592650" cy="2522059"/>
            <a:chOff x="1293" y="265691"/>
            <a:chExt cx="10592650" cy="2522059"/>
          </a:xfrm>
        </p:grpSpPr>
        <p:sp>
          <p:nvSpPr>
            <p:cNvPr id="660" name="Google Shape;660;p63"/>
            <p:cNvSpPr/>
            <p:nvPr/>
          </p:nvSpPr>
          <p:spPr>
            <a:xfrm>
              <a:off x="1293" y="265691"/>
              <a:ext cx="2522059" cy="2522059"/>
            </a:xfrm>
            <a:prstGeom prst="ellipse">
              <a:avLst/>
            </a:prstGeom>
            <a:gradFill>
              <a:gsLst>
                <a:gs pos="0">
                  <a:srgbClr val="477E7F">
                    <a:alpha val="49803"/>
                  </a:srgbClr>
                </a:gs>
                <a:gs pos="50000">
                  <a:srgbClr val="007173">
                    <a:alpha val="49803"/>
                  </a:srgbClr>
                </a:gs>
                <a:gs pos="100000">
                  <a:srgbClr val="006769">
                    <a:alpha val="4980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63"/>
            <p:cNvSpPr txBox="1"/>
            <p:nvPr/>
          </p:nvSpPr>
          <p:spPr>
            <a:xfrm>
              <a:off x="370640" y="635038"/>
              <a:ext cx="1783365" cy="1783365"/>
            </a:xfrm>
            <a:prstGeom prst="rect">
              <a:avLst/>
            </a:prstGeom>
            <a:noFill/>
            <a:ln>
              <a:noFill/>
            </a:ln>
          </p:spPr>
          <p:txBody>
            <a:bodyPr spcFirstLastPara="1" wrap="square" lIns="138775" tIns="30475" rIns="138775" bIns="30475" anchor="ctr" anchorCtr="0">
              <a:noAutofit/>
            </a:bodyPr>
            <a:lstStyle/>
            <a:p>
              <a:pPr marL="0" marR="0" lvl="0" indent="0" algn="ctr" rtl="0">
                <a:lnSpc>
                  <a:spcPct val="90000"/>
                </a:lnSpc>
                <a:spcBef>
                  <a:spcPts val="0"/>
                </a:spcBef>
                <a:spcAft>
                  <a:spcPts val="0"/>
                </a:spcAft>
                <a:buClr>
                  <a:srgbClr val="000000"/>
                </a:buClr>
                <a:buSzPts val="2400"/>
                <a:buFont typeface="Calibri"/>
                <a:buNone/>
              </a:pPr>
              <a:r>
                <a:rPr lang="en-GB" sz="2400">
                  <a:solidFill>
                    <a:srgbClr val="000000"/>
                  </a:solidFill>
                  <a:latin typeface="Calibri"/>
                  <a:ea typeface="Calibri"/>
                  <a:cs typeface="Calibri"/>
                  <a:sym typeface="Calibri"/>
                </a:rPr>
                <a:t>ExpressVPN</a:t>
              </a:r>
              <a:endParaRPr sz="2400">
                <a:solidFill>
                  <a:srgbClr val="000000"/>
                </a:solidFill>
                <a:latin typeface="Calibri"/>
                <a:ea typeface="Calibri"/>
                <a:cs typeface="Calibri"/>
                <a:sym typeface="Calibri"/>
              </a:endParaRPr>
            </a:p>
          </p:txBody>
        </p:sp>
        <p:sp>
          <p:nvSpPr>
            <p:cNvPr id="662" name="Google Shape;662;p63"/>
            <p:cNvSpPr/>
            <p:nvPr/>
          </p:nvSpPr>
          <p:spPr>
            <a:xfrm>
              <a:off x="2018941" y="265691"/>
              <a:ext cx="2522059" cy="2522059"/>
            </a:xfrm>
            <a:prstGeom prst="ellipse">
              <a:avLst/>
            </a:prstGeom>
            <a:gradFill>
              <a:gsLst>
                <a:gs pos="0">
                  <a:srgbClr val="477E7F">
                    <a:alpha val="49803"/>
                  </a:srgbClr>
                </a:gs>
                <a:gs pos="50000">
                  <a:srgbClr val="007173">
                    <a:alpha val="49803"/>
                  </a:srgbClr>
                </a:gs>
                <a:gs pos="100000">
                  <a:srgbClr val="006769">
                    <a:alpha val="4980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63"/>
            <p:cNvSpPr txBox="1"/>
            <p:nvPr/>
          </p:nvSpPr>
          <p:spPr>
            <a:xfrm>
              <a:off x="2388288" y="635038"/>
              <a:ext cx="1783365" cy="1783365"/>
            </a:xfrm>
            <a:prstGeom prst="rect">
              <a:avLst/>
            </a:prstGeom>
            <a:noFill/>
            <a:ln>
              <a:noFill/>
            </a:ln>
          </p:spPr>
          <p:txBody>
            <a:bodyPr spcFirstLastPara="1" wrap="square" lIns="138775" tIns="30475" rIns="138775" bIns="30475" anchor="ctr" anchorCtr="0">
              <a:noAutofit/>
            </a:bodyPr>
            <a:lstStyle/>
            <a:p>
              <a:pPr marL="0" marR="0" lvl="0" indent="0" algn="ctr" rtl="0">
                <a:lnSpc>
                  <a:spcPct val="90000"/>
                </a:lnSpc>
                <a:spcBef>
                  <a:spcPts val="0"/>
                </a:spcBef>
                <a:spcAft>
                  <a:spcPts val="0"/>
                </a:spcAft>
                <a:buClr>
                  <a:srgbClr val="000000"/>
                </a:buClr>
                <a:buSzPts val="2400"/>
                <a:buFont typeface="Calibri"/>
                <a:buNone/>
              </a:pPr>
              <a:r>
                <a:rPr lang="en-GB" sz="2400">
                  <a:solidFill>
                    <a:srgbClr val="000000"/>
                  </a:solidFill>
                  <a:latin typeface="Calibri"/>
                  <a:ea typeface="Calibri"/>
                  <a:cs typeface="Calibri"/>
                  <a:sym typeface="Calibri"/>
                </a:rPr>
                <a:t>ACCESS</a:t>
              </a:r>
              <a:endParaRPr/>
            </a:p>
          </p:txBody>
        </p:sp>
        <p:sp>
          <p:nvSpPr>
            <p:cNvPr id="664" name="Google Shape;664;p63"/>
            <p:cNvSpPr/>
            <p:nvPr/>
          </p:nvSpPr>
          <p:spPr>
            <a:xfrm>
              <a:off x="4036588" y="265691"/>
              <a:ext cx="2522059" cy="2522059"/>
            </a:xfrm>
            <a:prstGeom prst="ellipse">
              <a:avLst/>
            </a:prstGeom>
            <a:gradFill>
              <a:gsLst>
                <a:gs pos="0">
                  <a:srgbClr val="477E7F">
                    <a:alpha val="49803"/>
                  </a:srgbClr>
                </a:gs>
                <a:gs pos="50000">
                  <a:srgbClr val="007173">
                    <a:alpha val="49803"/>
                  </a:srgbClr>
                </a:gs>
                <a:gs pos="100000">
                  <a:srgbClr val="006769">
                    <a:alpha val="4980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63"/>
            <p:cNvSpPr txBox="1"/>
            <p:nvPr/>
          </p:nvSpPr>
          <p:spPr>
            <a:xfrm>
              <a:off x="4405935" y="635038"/>
              <a:ext cx="1783365" cy="1783365"/>
            </a:xfrm>
            <a:prstGeom prst="rect">
              <a:avLst/>
            </a:prstGeom>
            <a:noFill/>
            <a:ln>
              <a:noFill/>
            </a:ln>
          </p:spPr>
          <p:txBody>
            <a:bodyPr spcFirstLastPara="1" wrap="square" lIns="138775" tIns="30475" rIns="138775" bIns="30475" anchor="ctr" anchorCtr="0">
              <a:noAutofit/>
            </a:bodyPr>
            <a:lstStyle/>
            <a:p>
              <a:pPr marL="0" marR="0" lvl="0" indent="0" algn="ctr" rtl="0">
                <a:lnSpc>
                  <a:spcPct val="90000"/>
                </a:lnSpc>
                <a:spcBef>
                  <a:spcPts val="0"/>
                </a:spcBef>
                <a:spcAft>
                  <a:spcPts val="0"/>
                </a:spcAft>
                <a:buClr>
                  <a:srgbClr val="000000"/>
                </a:buClr>
                <a:buSzPts val="2400"/>
                <a:buFont typeface="Calibri"/>
                <a:buNone/>
              </a:pPr>
              <a:r>
                <a:rPr lang="en-GB" sz="2400">
                  <a:solidFill>
                    <a:srgbClr val="000000"/>
                  </a:solidFill>
                  <a:latin typeface="Calibri"/>
                  <a:ea typeface="Calibri"/>
                  <a:cs typeface="Calibri"/>
                  <a:sym typeface="Calibri"/>
                </a:rPr>
                <a:t>CyberGhost</a:t>
              </a:r>
              <a:endParaRPr/>
            </a:p>
          </p:txBody>
        </p:sp>
        <p:sp>
          <p:nvSpPr>
            <p:cNvPr id="666" name="Google Shape;666;p63"/>
            <p:cNvSpPr/>
            <p:nvPr/>
          </p:nvSpPr>
          <p:spPr>
            <a:xfrm>
              <a:off x="6054236" y="265691"/>
              <a:ext cx="2522059" cy="2522059"/>
            </a:xfrm>
            <a:prstGeom prst="ellipse">
              <a:avLst/>
            </a:prstGeom>
            <a:gradFill>
              <a:gsLst>
                <a:gs pos="0">
                  <a:srgbClr val="477E7F">
                    <a:alpha val="49803"/>
                  </a:srgbClr>
                </a:gs>
                <a:gs pos="50000">
                  <a:srgbClr val="007173">
                    <a:alpha val="49803"/>
                  </a:srgbClr>
                </a:gs>
                <a:gs pos="100000">
                  <a:srgbClr val="006769">
                    <a:alpha val="4980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63"/>
            <p:cNvSpPr txBox="1"/>
            <p:nvPr/>
          </p:nvSpPr>
          <p:spPr>
            <a:xfrm>
              <a:off x="6423583" y="635038"/>
              <a:ext cx="1783365" cy="1783365"/>
            </a:xfrm>
            <a:prstGeom prst="rect">
              <a:avLst/>
            </a:prstGeom>
            <a:noFill/>
            <a:ln>
              <a:noFill/>
            </a:ln>
          </p:spPr>
          <p:txBody>
            <a:bodyPr spcFirstLastPara="1" wrap="square" lIns="138775" tIns="30475" rIns="138775" bIns="30475" anchor="ctr" anchorCtr="0">
              <a:noAutofit/>
            </a:bodyPr>
            <a:lstStyle/>
            <a:p>
              <a:pPr marL="0" marR="0" lvl="0" indent="0" algn="ctr" rtl="0">
                <a:lnSpc>
                  <a:spcPct val="90000"/>
                </a:lnSpc>
                <a:spcBef>
                  <a:spcPts val="0"/>
                </a:spcBef>
                <a:spcAft>
                  <a:spcPts val="0"/>
                </a:spcAft>
                <a:buClr>
                  <a:srgbClr val="000000"/>
                </a:buClr>
                <a:buSzPts val="2400"/>
                <a:buFont typeface="Calibri"/>
                <a:buNone/>
              </a:pPr>
              <a:r>
                <a:rPr lang="en-GB" sz="2400">
                  <a:solidFill>
                    <a:srgbClr val="000000"/>
                  </a:solidFill>
                  <a:latin typeface="Calibri"/>
                  <a:ea typeface="Calibri"/>
                  <a:cs typeface="Calibri"/>
                  <a:sym typeface="Calibri"/>
                </a:rPr>
                <a:t>IPVANISH</a:t>
              </a:r>
              <a:endParaRPr/>
            </a:p>
          </p:txBody>
        </p:sp>
        <p:sp>
          <p:nvSpPr>
            <p:cNvPr id="668" name="Google Shape;668;p63"/>
            <p:cNvSpPr/>
            <p:nvPr/>
          </p:nvSpPr>
          <p:spPr>
            <a:xfrm>
              <a:off x="8071884" y="265691"/>
              <a:ext cx="2522059" cy="2522059"/>
            </a:xfrm>
            <a:prstGeom prst="ellipse">
              <a:avLst/>
            </a:prstGeom>
            <a:gradFill>
              <a:gsLst>
                <a:gs pos="0">
                  <a:srgbClr val="477E7F">
                    <a:alpha val="49803"/>
                  </a:srgbClr>
                </a:gs>
                <a:gs pos="50000">
                  <a:srgbClr val="007173">
                    <a:alpha val="49803"/>
                  </a:srgbClr>
                </a:gs>
                <a:gs pos="100000">
                  <a:srgbClr val="006769">
                    <a:alpha val="4980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63"/>
            <p:cNvSpPr txBox="1"/>
            <p:nvPr/>
          </p:nvSpPr>
          <p:spPr>
            <a:xfrm>
              <a:off x="8441231" y="635038"/>
              <a:ext cx="1783365" cy="1783365"/>
            </a:xfrm>
            <a:prstGeom prst="rect">
              <a:avLst/>
            </a:prstGeom>
            <a:noFill/>
            <a:ln>
              <a:noFill/>
            </a:ln>
          </p:spPr>
          <p:txBody>
            <a:bodyPr spcFirstLastPara="1" wrap="square" lIns="138775" tIns="30475" rIns="138775" bIns="30475" anchor="ctr" anchorCtr="0">
              <a:noAutofit/>
            </a:bodyPr>
            <a:lstStyle/>
            <a:p>
              <a:pPr marL="0" marR="0" lvl="0" indent="0" algn="ctr" rtl="0">
                <a:lnSpc>
                  <a:spcPct val="90000"/>
                </a:lnSpc>
                <a:spcBef>
                  <a:spcPts val="0"/>
                </a:spcBef>
                <a:spcAft>
                  <a:spcPts val="0"/>
                </a:spcAft>
                <a:buClr>
                  <a:srgbClr val="000000"/>
                </a:buClr>
                <a:buSzPts val="2400"/>
                <a:buFont typeface="Calibri"/>
                <a:buNone/>
              </a:pPr>
              <a:r>
                <a:rPr lang="en-GB" sz="2400">
                  <a:solidFill>
                    <a:srgbClr val="000000"/>
                  </a:solidFill>
                  <a:latin typeface="Calibri"/>
                  <a:ea typeface="Calibri"/>
                  <a:cs typeface="Calibri"/>
                  <a:sym typeface="Calibri"/>
                </a:rPr>
                <a:t>Surfshark</a:t>
              </a:r>
              <a:endParaRPr/>
            </a:p>
          </p:txBody>
        </p:sp>
      </p:grpSp>
      <p:sp>
        <p:nvSpPr>
          <p:cNvPr id="670" name="Google Shape;670;p63"/>
          <p:cNvSpPr txBox="1"/>
          <p:nvPr/>
        </p:nvSpPr>
        <p:spPr>
          <a:xfrm>
            <a:off x="3049361" y="5472696"/>
            <a:ext cx="6098720"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Calibri"/>
              <a:buNone/>
            </a:pPr>
            <a:r>
              <a:rPr lang="en-GB" sz="1800" dirty="0" err="1">
                <a:solidFill>
                  <a:srgbClr val="000000"/>
                </a:solidFill>
                <a:latin typeface="Calibri"/>
                <a:ea typeface="Calibri"/>
                <a:cs typeface="Calibri"/>
                <a:sym typeface="Calibri"/>
              </a:rPr>
              <a:t>Nuoroda</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į</a:t>
            </a:r>
            <a:r>
              <a:rPr lang="en-GB" sz="1800" dirty="0">
                <a:solidFill>
                  <a:srgbClr val="000000"/>
                </a:solidFill>
                <a:latin typeface="Calibri"/>
                <a:ea typeface="Calibri"/>
                <a:cs typeface="Calibri"/>
                <a:sym typeface="Calibri"/>
              </a:rPr>
              <a:t> </a:t>
            </a:r>
            <a:r>
              <a:rPr lang="en-GB" sz="1800" u="sng" dirty="0">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įrankius</a:t>
            </a:r>
            <a:endParaRPr sz="1800" dirty="0">
              <a:solidFill>
                <a:srgbClr val="096E6C"/>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64"/>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VPN programinė įranga (tęsinys)</a:t>
            </a:r>
          </a:p>
        </p:txBody>
      </p:sp>
      <p:grpSp>
        <p:nvGrpSpPr>
          <p:cNvPr id="677" name="Google Shape;677;p64"/>
          <p:cNvGrpSpPr/>
          <p:nvPr/>
        </p:nvGrpSpPr>
        <p:grpSpPr>
          <a:xfrm>
            <a:off x="620058" y="2437391"/>
            <a:ext cx="10592650" cy="2522059"/>
            <a:chOff x="1293" y="265691"/>
            <a:chExt cx="10592650" cy="2522059"/>
          </a:xfrm>
        </p:grpSpPr>
        <p:sp>
          <p:nvSpPr>
            <p:cNvPr id="678" name="Google Shape;678;p64"/>
            <p:cNvSpPr/>
            <p:nvPr/>
          </p:nvSpPr>
          <p:spPr>
            <a:xfrm>
              <a:off x="1293" y="265691"/>
              <a:ext cx="2522059" cy="2522059"/>
            </a:xfrm>
            <a:prstGeom prst="ellipse">
              <a:avLst/>
            </a:prstGeom>
            <a:gradFill>
              <a:gsLst>
                <a:gs pos="0">
                  <a:srgbClr val="477E7F">
                    <a:alpha val="49803"/>
                  </a:srgbClr>
                </a:gs>
                <a:gs pos="50000">
                  <a:srgbClr val="007173">
                    <a:alpha val="49803"/>
                  </a:srgbClr>
                </a:gs>
                <a:gs pos="100000">
                  <a:srgbClr val="006769">
                    <a:alpha val="4980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64"/>
            <p:cNvSpPr txBox="1"/>
            <p:nvPr/>
          </p:nvSpPr>
          <p:spPr>
            <a:xfrm>
              <a:off x="370640" y="635038"/>
              <a:ext cx="1783365" cy="1783365"/>
            </a:xfrm>
            <a:prstGeom prst="rect">
              <a:avLst/>
            </a:prstGeom>
            <a:noFill/>
            <a:ln>
              <a:noFill/>
            </a:ln>
          </p:spPr>
          <p:txBody>
            <a:bodyPr spcFirstLastPara="1" wrap="square" lIns="138775" tIns="29200" rIns="138775" bIns="29200" anchor="ctr" anchorCtr="0">
              <a:noAutofit/>
            </a:bodyPr>
            <a:lstStyle/>
            <a:p>
              <a:pPr marL="0" marR="0" lvl="0" indent="0" algn="ctr" rtl="0">
                <a:lnSpc>
                  <a:spcPct val="90000"/>
                </a:lnSpc>
                <a:spcBef>
                  <a:spcPts val="0"/>
                </a:spcBef>
                <a:spcAft>
                  <a:spcPts val="0"/>
                </a:spcAft>
                <a:buClr>
                  <a:srgbClr val="000000"/>
                </a:buClr>
                <a:buSzPts val="2300"/>
                <a:buFont typeface="Calibri"/>
                <a:buNone/>
              </a:pPr>
              <a:r>
                <a:rPr lang="en-GB" sz="2300">
                  <a:solidFill>
                    <a:srgbClr val="000000"/>
                  </a:solidFill>
                  <a:latin typeface="Calibri"/>
                  <a:ea typeface="Calibri"/>
                  <a:cs typeface="Calibri"/>
                  <a:sym typeface="Calibri"/>
                </a:rPr>
                <a:t>PrivateVPN</a:t>
              </a:r>
              <a:endParaRPr sz="2300">
                <a:solidFill>
                  <a:srgbClr val="000000"/>
                </a:solidFill>
                <a:latin typeface="Calibri"/>
                <a:ea typeface="Calibri"/>
                <a:cs typeface="Calibri"/>
                <a:sym typeface="Calibri"/>
              </a:endParaRPr>
            </a:p>
          </p:txBody>
        </p:sp>
        <p:sp>
          <p:nvSpPr>
            <p:cNvPr id="680" name="Google Shape;680;p64"/>
            <p:cNvSpPr/>
            <p:nvPr/>
          </p:nvSpPr>
          <p:spPr>
            <a:xfrm>
              <a:off x="2018941" y="265691"/>
              <a:ext cx="2522059" cy="2522059"/>
            </a:xfrm>
            <a:prstGeom prst="ellipse">
              <a:avLst/>
            </a:prstGeom>
            <a:gradFill>
              <a:gsLst>
                <a:gs pos="0">
                  <a:srgbClr val="477E7F">
                    <a:alpha val="49803"/>
                  </a:srgbClr>
                </a:gs>
                <a:gs pos="50000">
                  <a:srgbClr val="007173">
                    <a:alpha val="49803"/>
                  </a:srgbClr>
                </a:gs>
                <a:gs pos="100000">
                  <a:srgbClr val="006769">
                    <a:alpha val="4980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64"/>
            <p:cNvSpPr txBox="1"/>
            <p:nvPr/>
          </p:nvSpPr>
          <p:spPr>
            <a:xfrm>
              <a:off x="2388288" y="635038"/>
              <a:ext cx="1783365" cy="1783365"/>
            </a:xfrm>
            <a:prstGeom prst="rect">
              <a:avLst/>
            </a:prstGeom>
            <a:noFill/>
            <a:ln>
              <a:noFill/>
            </a:ln>
          </p:spPr>
          <p:txBody>
            <a:bodyPr spcFirstLastPara="1" wrap="square" lIns="138775" tIns="29200" rIns="138775" bIns="29200" anchor="ctr" anchorCtr="0">
              <a:noAutofit/>
            </a:bodyPr>
            <a:lstStyle/>
            <a:p>
              <a:pPr marL="0" marR="0" lvl="0" indent="0" algn="ctr" rtl="0">
                <a:lnSpc>
                  <a:spcPct val="90000"/>
                </a:lnSpc>
                <a:spcBef>
                  <a:spcPts val="0"/>
                </a:spcBef>
                <a:spcAft>
                  <a:spcPts val="0"/>
                </a:spcAft>
                <a:buClr>
                  <a:srgbClr val="000000"/>
                </a:buClr>
                <a:buSzPts val="2300"/>
                <a:buFont typeface="Calibri"/>
                <a:buNone/>
              </a:pPr>
              <a:r>
                <a:rPr lang="en-GB" sz="2300">
                  <a:solidFill>
                    <a:srgbClr val="000000"/>
                  </a:solidFill>
                  <a:latin typeface="Calibri"/>
                  <a:ea typeface="Calibri"/>
                  <a:cs typeface="Calibri"/>
                  <a:sym typeface="Calibri"/>
                </a:rPr>
                <a:t>Hotspot Shield</a:t>
              </a:r>
              <a:endParaRPr/>
            </a:p>
          </p:txBody>
        </p:sp>
        <p:sp>
          <p:nvSpPr>
            <p:cNvPr id="682" name="Google Shape;682;p64"/>
            <p:cNvSpPr/>
            <p:nvPr/>
          </p:nvSpPr>
          <p:spPr>
            <a:xfrm>
              <a:off x="4036588" y="265691"/>
              <a:ext cx="2522059" cy="2522059"/>
            </a:xfrm>
            <a:prstGeom prst="ellipse">
              <a:avLst/>
            </a:prstGeom>
            <a:gradFill>
              <a:gsLst>
                <a:gs pos="0">
                  <a:srgbClr val="477E7F">
                    <a:alpha val="49803"/>
                  </a:srgbClr>
                </a:gs>
                <a:gs pos="50000">
                  <a:srgbClr val="007173">
                    <a:alpha val="49803"/>
                  </a:srgbClr>
                </a:gs>
                <a:gs pos="100000">
                  <a:srgbClr val="006769">
                    <a:alpha val="4980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64"/>
            <p:cNvSpPr txBox="1"/>
            <p:nvPr/>
          </p:nvSpPr>
          <p:spPr>
            <a:xfrm>
              <a:off x="4405935" y="635038"/>
              <a:ext cx="1783365" cy="1783365"/>
            </a:xfrm>
            <a:prstGeom prst="rect">
              <a:avLst/>
            </a:prstGeom>
            <a:noFill/>
            <a:ln>
              <a:noFill/>
            </a:ln>
          </p:spPr>
          <p:txBody>
            <a:bodyPr spcFirstLastPara="1" wrap="square" lIns="138775" tIns="29200" rIns="138775" bIns="29200" anchor="ctr" anchorCtr="0">
              <a:noAutofit/>
            </a:bodyPr>
            <a:lstStyle/>
            <a:p>
              <a:pPr marL="0" marR="0" lvl="0" indent="0" algn="ctr" rtl="0">
                <a:lnSpc>
                  <a:spcPct val="90000"/>
                </a:lnSpc>
                <a:spcBef>
                  <a:spcPts val="0"/>
                </a:spcBef>
                <a:spcAft>
                  <a:spcPts val="0"/>
                </a:spcAft>
                <a:buClr>
                  <a:srgbClr val="000000"/>
                </a:buClr>
                <a:buSzPts val="2300"/>
                <a:buFont typeface="Calibri"/>
                <a:buNone/>
              </a:pPr>
              <a:r>
                <a:rPr lang="en-GB" sz="2300">
                  <a:solidFill>
                    <a:srgbClr val="000000"/>
                  </a:solidFill>
                  <a:latin typeface="Calibri"/>
                  <a:ea typeface="Calibri"/>
                  <a:cs typeface="Calibri"/>
                  <a:sym typeface="Calibri"/>
                </a:rPr>
                <a:t>NordVPN</a:t>
              </a:r>
              <a:endParaRPr/>
            </a:p>
          </p:txBody>
        </p:sp>
        <p:sp>
          <p:nvSpPr>
            <p:cNvPr id="684" name="Google Shape;684;p64"/>
            <p:cNvSpPr/>
            <p:nvPr/>
          </p:nvSpPr>
          <p:spPr>
            <a:xfrm>
              <a:off x="6054236" y="265691"/>
              <a:ext cx="2522059" cy="2522059"/>
            </a:xfrm>
            <a:prstGeom prst="ellipse">
              <a:avLst/>
            </a:prstGeom>
            <a:gradFill>
              <a:gsLst>
                <a:gs pos="0">
                  <a:srgbClr val="477E7F">
                    <a:alpha val="49803"/>
                  </a:srgbClr>
                </a:gs>
                <a:gs pos="50000">
                  <a:srgbClr val="007173">
                    <a:alpha val="49803"/>
                  </a:srgbClr>
                </a:gs>
                <a:gs pos="100000">
                  <a:srgbClr val="006769">
                    <a:alpha val="4980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64"/>
            <p:cNvSpPr txBox="1"/>
            <p:nvPr/>
          </p:nvSpPr>
          <p:spPr>
            <a:xfrm>
              <a:off x="6423583" y="635038"/>
              <a:ext cx="1783365" cy="1783365"/>
            </a:xfrm>
            <a:prstGeom prst="rect">
              <a:avLst/>
            </a:prstGeom>
            <a:noFill/>
            <a:ln>
              <a:noFill/>
            </a:ln>
          </p:spPr>
          <p:txBody>
            <a:bodyPr spcFirstLastPara="1" wrap="square" lIns="138775" tIns="29200" rIns="138775" bIns="29200" anchor="ctr" anchorCtr="0">
              <a:noAutofit/>
            </a:bodyPr>
            <a:lstStyle/>
            <a:p>
              <a:pPr marL="0" marR="0" lvl="0" indent="0" algn="ctr" rtl="0">
                <a:lnSpc>
                  <a:spcPct val="90000"/>
                </a:lnSpc>
                <a:spcBef>
                  <a:spcPts val="0"/>
                </a:spcBef>
                <a:spcAft>
                  <a:spcPts val="0"/>
                </a:spcAft>
                <a:buClr>
                  <a:srgbClr val="000000"/>
                </a:buClr>
                <a:buSzPts val="2300"/>
                <a:buFont typeface="Calibri"/>
                <a:buNone/>
              </a:pPr>
              <a:r>
                <a:rPr lang="en-GB" sz="2300">
                  <a:solidFill>
                    <a:srgbClr val="000000"/>
                  </a:solidFill>
                  <a:latin typeface="Calibri"/>
                  <a:ea typeface="Calibri"/>
                  <a:cs typeface="Calibri"/>
                  <a:sym typeface="Calibri"/>
                </a:rPr>
                <a:t>STRONGVPN</a:t>
              </a:r>
              <a:endParaRPr/>
            </a:p>
          </p:txBody>
        </p:sp>
        <p:sp>
          <p:nvSpPr>
            <p:cNvPr id="686" name="Google Shape;686;p64"/>
            <p:cNvSpPr/>
            <p:nvPr/>
          </p:nvSpPr>
          <p:spPr>
            <a:xfrm>
              <a:off x="8071884" y="265691"/>
              <a:ext cx="2522059" cy="2522059"/>
            </a:xfrm>
            <a:prstGeom prst="ellipse">
              <a:avLst/>
            </a:prstGeom>
            <a:gradFill>
              <a:gsLst>
                <a:gs pos="0">
                  <a:srgbClr val="477E7F">
                    <a:alpha val="49803"/>
                  </a:srgbClr>
                </a:gs>
                <a:gs pos="50000">
                  <a:srgbClr val="007173">
                    <a:alpha val="49803"/>
                  </a:srgbClr>
                </a:gs>
                <a:gs pos="100000">
                  <a:srgbClr val="006769">
                    <a:alpha val="4980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64"/>
            <p:cNvSpPr txBox="1"/>
            <p:nvPr/>
          </p:nvSpPr>
          <p:spPr>
            <a:xfrm>
              <a:off x="8441231" y="635038"/>
              <a:ext cx="1783365" cy="1783365"/>
            </a:xfrm>
            <a:prstGeom prst="rect">
              <a:avLst/>
            </a:prstGeom>
            <a:noFill/>
            <a:ln>
              <a:noFill/>
            </a:ln>
          </p:spPr>
          <p:txBody>
            <a:bodyPr spcFirstLastPara="1" wrap="square" lIns="138775" tIns="29200" rIns="138775" bIns="29200" anchor="ctr" anchorCtr="0">
              <a:noAutofit/>
            </a:bodyPr>
            <a:lstStyle/>
            <a:p>
              <a:pPr marL="0" marR="0" lvl="0" indent="0" algn="ctr" rtl="0">
                <a:lnSpc>
                  <a:spcPct val="90000"/>
                </a:lnSpc>
                <a:spcBef>
                  <a:spcPts val="0"/>
                </a:spcBef>
                <a:spcAft>
                  <a:spcPts val="0"/>
                </a:spcAft>
                <a:buClr>
                  <a:srgbClr val="000000"/>
                </a:buClr>
                <a:buSzPts val="2300"/>
                <a:buFont typeface="Calibri"/>
                <a:buNone/>
              </a:pPr>
              <a:r>
                <a:rPr lang="en-GB" sz="2300">
                  <a:solidFill>
                    <a:srgbClr val="000000"/>
                  </a:solidFill>
                  <a:latin typeface="Calibri"/>
                  <a:ea typeface="Calibri"/>
                  <a:cs typeface="Calibri"/>
                  <a:sym typeface="Calibri"/>
                </a:rPr>
                <a:t>Purevpn</a:t>
              </a:r>
              <a:endParaRPr/>
            </a:p>
          </p:txBody>
        </p:sp>
      </p:grpSp>
      <p:sp>
        <p:nvSpPr>
          <p:cNvPr id="688" name="Google Shape;688;p64"/>
          <p:cNvSpPr txBox="1"/>
          <p:nvPr/>
        </p:nvSpPr>
        <p:spPr>
          <a:xfrm>
            <a:off x="3049361" y="5472696"/>
            <a:ext cx="6098720"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Calibri"/>
              <a:buNone/>
            </a:pPr>
            <a:r>
              <a:rPr lang="en-GB" sz="1800" dirty="0" err="1">
                <a:solidFill>
                  <a:srgbClr val="000000"/>
                </a:solidFill>
                <a:latin typeface="Calibri"/>
                <a:ea typeface="Calibri"/>
                <a:cs typeface="Calibri"/>
                <a:sym typeface="Calibri"/>
              </a:rPr>
              <a:t>Nuoroda</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į</a:t>
            </a:r>
            <a:r>
              <a:rPr lang="en-GB" sz="1800" dirty="0">
                <a:solidFill>
                  <a:srgbClr val="000000"/>
                </a:solidFill>
                <a:latin typeface="Calibri"/>
                <a:ea typeface="Calibri"/>
                <a:cs typeface="Calibri"/>
                <a:sym typeface="Calibri"/>
              </a:rPr>
              <a:t> </a:t>
            </a:r>
            <a:r>
              <a:rPr lang="en-GB" sz="1800" u="sng" dirty="0" err="1">
                <a:solidFill>
                  <a:srgbClr val="096E6C"/>
                </a:solidFill>
                <a:latin typeface="Calibri"/>
                <a:ea typeface="Calibri"/>
                <a:cs typeface="Calibri"/>
                <a:sym typeface="Calibri"/>
              </a:rPr>
              <a:t>į</a:t>
            </a:r>
            <a:r>
              <a:rPr lang="en-GB" sz="1800" u="sng" dirty="0" err="1">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rankius</a:t>
            </a:r>
            <a:endParaRPr sz="1800" dirty="0">
              <a:solidFill>
                <a:srgbClr val="096E6C"/>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65"/>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Skaitmeninio turinio kūrimo internetiniai įrankiai: Antivirusinė programinė įranga</a:t>
            </a:r>
            <a:endParaRPr dirty="0"/>
          </a:p>
        </p:txBody>
      </p:sp>
      <p:grpSp>
        <p:nvGrpSpPr>
          <p:cNvPr id="695" name="Google Shape;695;p65"/>
          <p:cNvGrpSpPr/>
          <p:nvPr/>
        </p:nvGrpSpPr>
        <p:grpSpPr>
          <a:xfrm>
            <a:off x="623421" y="3087695"/>
            <a:ext cx="10585924" cy="1221452"/>
            <a:chOff x="4656" y="915995"/>
            <a:chExt cx="10585924" cy="1221452"/>
          </a:xfrm>
        </p:grpSpPr>
        <p:sp>
          <p:nvSpPr>
            <p:cNvPr id="696" name="Google Shape;696;p65"/>
            <p:cNvSpPr/>
            <p:nvPr/>
          </p:nvSpPr>
          <p:spPr>
            <a:xfrm>
              <a:off x="4656" y="915995"/>
              <a:ext cx="2035754" cy="1221452"/>
            </a:xfrm>
            <a:prstGeom prst="roundRect">
              <a:avLst>
                <a:gd name="adj" fmla="val 10000"/>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65"/>
            <p:cNvSpPr txBox="1"/>
            <p:nvPr/>
          </p:nvSpPr>
          <p:spPr>
            <a:xfrm>
              <a:off x="40431" y="951770"/>
              <a:ext cx="1964204" cy="114990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TOTALAV</a:t>
              </a:r>
              <a:endParaRPr/>
            </a:p>
          </p:txBody>
        </p:sp>
        <p:sp>
          <p:nvSpPr>
            <p:cNvPr id="698" name="Google Shape;698;p65"/>
            <p:cNvSpPr/>
            <p:nvPr/>
          </p:nvSpPr>
          <p:spPr>
            <a:xfrm>
              <a:off x="2243986" y="1274287"/>
              <a:ext cx="431580" cy="504867"/>
            </a:xfrm>
            <a:prstGeom prst="rightArrow">
              <a:avLst>
                <a:gd name="adj1" fmla="val 60000"/>
                <a:gd name="adj2" fmla="val 50000"/>
              </a:avLst>
            </a:prstGeom>
            <a:gradFill>
              <a:gsLst>
                <a:gs pos="0">
                  <a:srgbClr val="B1C1C1"/>
                </a:gs>
                <a:gs pos="50000">
                  <a:srgbClr val="A7B9B9"/>
                </a:gs>
                <a:gs pos="100000">
                  <a:srgbClr val="92A4A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65"/>
            <p:cNvSpPr txBox="1"/>
            <p:nvPr/>
          </p:nvSpPr>
          <p:spPr>
            <a:xfrm>
              <a:off x="2243986" y="1375260"/>
              <a:ext cx="302106" cy="30292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2100">
                <a:solidFill>
                  <a:schemeClr val="lt1"/>
                </a:solidFill>
                <a:latin typeface="Calibri"/>
                <a:ea typeface="Calibri"/>
                <a:cs typeface="Calibri"/>
                <a:sym typeface="Calibri"/>
              </a:endParaRPr>
            </a:p>
          </p:txBody>
        </p:sp>
        <p:sp>
          <p:nvSpPr>
            <p:cNvPr id="700" name="Google Shape;700;p65"/>
            <p:cNvSpPr/>
            <p:nvPr/>
          </p:nvSpPr>
          <p:spPr>
            <a:xfrm>
              <a:off x="2854712" y="915995"/>
              <a:ext cx="2035754" cy="1221452"/>
            </a:xfrm>
            <a:prstGeom prst="roundRect">
              <a:avLst>
                <a:gd name="adj" fmla="val 10000"/>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65"/>
            <p:cNvSpPr txBox="1"/>
            <p:nvPr/>
          </p:nvSpPr>
          <p:spPr>
            <a:xfrm>
              <a:off x="2890487" y="951770"/>
              <a:ext cx="1964204" cy="114990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Norton</a:t>
              </a:r>
              <a:endParaRPr/>
            </a:p>
          </p:txBody>
        </p:sp>
        <p:sp>
          <p:nvSpPr>
            <p:cNvPr id="702" name="Google Shape;702;p65"/>
            <p:cNvSpPr/>
            <p:nvPr/>
          </p:nvSpPr>
          <p:spPr>
            <a:xfrm>
              <a:off x="5094043" y="1274287"/>
              <a:ext cx="431580" cy="504867"/>
            </a:xfrm>
            <a:prstGeom prst="rightArrow">
              <a:avLst>
                <a:gd name="adj1" fmla="val 60000"/>
                <a:gd name="adj2" fmla="val 50000"/>
              </a:avLst>
            </a:prstGeom>
            <a:gradFill>
              <a:gsLst>
                <a:gs pos="0">
                  <a:srgbClr val="B1C1C1"/>
                </a:gs>
                <a:gs pos="50000">
                  <a:srgbClr val="A7B9B9"/>
                </a:gs>
                <a:gs pos="100000">
                  <a:srgbClr val="92A4A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65"/>
            <p:cNvSpPr txBox="1"/>
            <p:nvPr/>
          </p:nvSpPr>
          <p:spPr>
            <a:xfrm>
              <a:off x="5094043" y="1375260"/>
              <a:ext cx="302106" cy="30292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2100">
                <a:solidFill>
                  <a:schemeClr val="lt1"/>
                </a:solidFill>
                <a:latin typeface="Calibri"/>
                <a:ea typeface="Calibri"/>
                <a:cs typeface="Calibri"/>
                <a:sym typeface="Calibri"/>
              </a:endParaRPr>
            </a:p>
          </p:txBody>
        </p:sp>
        <p:sp>
          <p:nvSpPr>
            <p:cNvPr id="704" name="Google Shape;704;p65"/>
            <p:cNvSpPr/>
            <p:nvPr/>
          </p:nvSpPr>
          <p:spPr>
            <a:xfrm>
              <a:off x="5704769" y="915995"/>
              <a:ext cx="2035754" cy="1221452"/>
            </a:xfrm>
            <a:prstGeom prst="roundRect">
              <a:avLst>
                <a:gd name="adj" fmla="val 10000"/>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65"/>
            <p:cNvSpPr txBox="1"/>
            <p:nvPr/>
          </p:nvSpPr>
          <p:spPr>
            <a:xfrm>
              <a:off x="5740544" y="951770"/>
              <a:ext cx="1964204" cy="114990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Bitfinder</a:t>
              </a:r>
              <a:endParaRPr/>
            </a:p>
          </p:txBody>
        </p:sp>
        <p:sp>
          <p:nvSpPr>
            <p:cNvPr id="706" name="Google Shape;706;p65"/>
            <p:cNvSpPr/>
            <p:nvPr/>
          </p:nvSpPr>
          <p:spPr>
            <a:xfrm>
              <a:off x="7944099" y="1274287"/>
              <a:ext cx="431580" cy="504867"/>
            </a:xfrm>
            <a:prstGeom prst="rightArrow">
              <a:avLst>
                <a:gd name="adj1" fmla="val 60000"/>
                <a:gd name="adj2" fmla="val 50000"/>
              </a:avLst>
            </a:prstGeom>
            <a:gradFill>
              <a:gsLst>
                <a:gs pos="0">
                  <a:srgbClr val="B1C1C1"/>
                </a:gs>
                <a:gs pos="50000">
                  <a:srgbClr val="A7B9B9"/>
                </a:gs>
                <a:gs pos="100000">
                  <a:srgbClr val="92A4A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65"/>
            <p:cNvSpPr txBox="1"/>
            <p:nvPr/>
          </p:nvSpPr>
          <p:spPr>
            <a:xfrm>
              <a:off x="7944099" y="1375260"/>
              <a:ext cx="302106" cy="30292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2100">
                <a:solidFill>
                  <a:schemeClr val="lt1"/>
                </a:solidFill>
                <a:latin typeface="Calibri"/>
                <a:ea typeface="Calibri"/>
                <a:cs typeface="Calibri"/>
                <a:sym typeface="Calibri"/>
              </a:endParaRPr>
            </a:p>
          </p:txBody>
        </p:sp>
        <p:sp>
          <p:nvSpPr>
            <p:cNvPr id="708" name="Google Shape;708;p65"/>
            <p:cNvSpPr/>
            <p:nvPr/>
          </p:nvSpPr>
          <p:spPr>
            <a:xfrm>
              <a:off x="8554826" y="915995"/>
              <a:ext cx="2035754" cy="1221452"/>
            </a:xfrm>
            <a:prstGeom prst="roundRect">
              <a:avLst>
                <a:gd name="adj" fmla="val 10000"/>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65"/>
            <p:cNvSpPr txBox="1"/>
            <p:nvPr/>
          </p:nvSpPr>
          <p:spPr>
            <a:xfrm>
              <a:off x="8590601" y="951770"/>
              <a:ext cx="1964204" cy="114990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Panda </a:t>
              </a:r>
              <a:endParaRPr/>
            </a:p>
          </p:txBody>
        </p:sp>
      </p:grpSp>
      <p:sp>
        <p:nvSpPr>
          <p:cNvPr id="710" name="Google Shape;710;p65"/>
          <p:cNvSpPr txBox="1"/>
          <p:nvPr/>
        </p:nvSpPr>
        <p:spPr>
          <a:xfrm>
            <a:off x="3049361" y="5456367"/>
            <a:ext cx="6098720"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Calibri"/>
              <a:buNone/>
            </a:pPr>
            <a:r>
              <a:rPr lang="en-GB" sz="1800" dirty="0" err="1">
                <a:solidFill>
                  <a:srgbClr val="000000"/>
                </a:solidFill>
                <a:latin typeface="Calibri"/>
                <a:ea typeface="Calibri"/>
                <a:cs typeface="Calibri"/>
                <a:sym typeface="Calibri"/>
              </a:rPr>
              <a:t>Nuoroda</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į</a:t>
            </a:r>
            <a:r>
              <a:rPr lang="en-GB" sz="1800" dirty="0">
                <a:solidFill>
                  <a:srgbClr val="000000"/>
                </a:solidFill>
                <a:latin typeface="Calibri"/>
                <a:ea typeface="Calibri"/>
                <a:cs typeface="Calibri"/>
                <a:sym typeface="Calibri"/>
              </a:rPr>
              <a:t> </a:t>
            </a:r>
            <a:r>
              <a:rPr lang="en-GB" sz="1800" u="sng" dirty="0">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įrankius</a:t>
            </a:r>
            <a:endParaRPr sz="1800" dirty="0">
              <a:solidFill>
                <a:srgbClr val="096E6C"/>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66"/>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Antivirusinė programinė įranga (tęsinys)</a:t>
            </a:r>
            <a:endParaRPr dirty="0"/>
          </a:p>
        </p:txBody>
      </p:sp>
      <p:grpSp>
        <p:nvGrpSpPr>
          <p:cNvPr id="717" name="Google Shape;717;p66"/>
          <p:cNvGrpSpPr/>
          <p:nvPr/>
        </p:nvGrpSpPr>
        <p:grpSpPr>
          <a:xfrm>
            <a:off x="623421" y="3087695"/>
            <a:ext cx="10585924" cy="1221452"/>
            <a:chOff x="4656" y="915995"/>
            <a:chExt cx="10585924" cy="1221452"/>
          </a:xfrm>
        </p:grpSpPr>
        <p:sp>
          <p:nvSpPr>
            <p:cNvPr id="718" name="Google Shape;718;p66"/>
            <p:cNvSpPr/>
            <p:nvPr/>
          </p:nvSpPr>
          <p:spPr>
            <a:xfrm>
              <a:off x="4656" y="915995"/>
              <a:ext cx="2035754" cy="1221452"/>
            </a:xfrm>
            <a:prstGeom prst="roundRect">
              <a:avLst>
                <a:gd name="adj" fmla="val 10000"/>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66"/>
            <p:cNvSpPr txBox="1"/>
            <p:nvPr/>
          </p:nvSpPr>
          <p:spPr>
            <a:xfrm>
              <a:off x="40431" y="951770"/>
              <a:ext cx="1964204" cy="114990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Avira</a:t>
              </a:r>
              <a:endParaRPr/>
            </a:p>
          </p:txBody>
        </p:sp>
        <p:sp>
          <p:nvSpPr>
            <p:cNvPr id="720" name="Google Shape;720;p66"/>
            <p:cNvSpPr/>
            <p:nvPr/>
          </p:nvSpPr>
          <p:spPr>
            <a:xfrm>
              <a:off x="2243986" y="1274287"/>
              <a:ext cx="431580" cy="504867"/>
            </a:xfrm>
            <a:prstGeom prst="rightArrow">
              <a:avLst>
                <a:gd name="adj1" fmla="val 60000"/>
                <a:gd name="adj2" fmla="val 50000"/>
              </a:avLst>
            </a:prstGeom>
            <a:gradFill>
              <a:gsLst>
                <a:gs pos="0">
                  <a:srgbClr val="B1C1C1"/>
                </a:gs>
                <a:gs pos="50000">
                  <a:srgbClr val="A7B9B9"/>
                </a:gs>
                <a:gs pos="100000">
                  <a:srgbClr val="92A4A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66"/>
            <p:cNvSpPr txBox="1"/>
            <p:nvPr/>
          </p:nvSpPr>
          <p:spPr>
            <a:xfrm>
              <a:off x="2243986" y="1375260"/>
              <a:ext cx="302106" cy="30292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2100">
                <a:solidFill>
                  <a:schemeClr val="lt1"/>
                </a:solidFill>
                <a:latin typeface="Calibri"/>
                <a:ea typeface="Calibri"/>
                <a:cs typeface="Calibri"/>
                <a:sym typeface="Calibri"/>
              </a:endParaRPr>
            </a:p>
          </p:txBody>
        </p:sp>
        <p:sp>
          <p:nvSpPr>
            <p:cNvPr id="722" name="Google Shape;722;p66"/>
            <p:cNvSpPr/>
            <p:nvPr/>
          </p:nvSpPr>
          <p:spPr>
            <a:xfrm>
              <a:off x="2854712" y="915995"/>
              <a:ext cx="2035754" cy="1221452"/>
            </a:xfrm>
            <a:prstGeom prst="roundRect">
              <a:avLst>
                <a:gd name="adj" fmla="val 10000"/>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66"/>
            <p:cNvSpPr txBox="1"/>
            <p:nvPr/>
          </p:nvSpPr>
          <p:spPr>
            <a:xfrm>
              <a:off x="2890487" y="951770"/>
              <a:ext cx="1964204" cy="114990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PCPROTECT</a:t>
              </a:r>
              <a:endParaRPr/>
            </a:p>
          </p:txBody>
        </p:sp>
        <p:sp>
          <p:nvSpPr>
            <p:cNvPr id="724" name="Google Shape;724;p66"/>
            <p:cNvSpPr/>
            <p:nvPr/>
          </p:nvSpPr>
          <p:spPr>
            <a:xfrm>
              <a:off x="5094043" y="1274287"/>
              <a:ext cx="431580" cy="504867"/>
            </a:xfrm>
            <a:prstGeom prst="rightArrow">
              <a:avLst>
                <a:gd name="adj1" fmla="val 60000"/>
                <a:gd name="adj2" fmla="val 50000"/>
              </a:avLst>
            </a:prstGeom>
            <a:gradFill>
              <a:gsLst>
                <a:gs pos="0">
                  <a:srgbClr val="B1C1C1"/>
                </a:gs>
                <a:gs pos="50000">
                  <a:srgbClr val="A7B9B9"/>
                </a:gs>
                <a:gs pos="100000">
                  <a:srgbClr val="92A4A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66"/>
            <p:cNvSpPr txBox="1"/>
            <p:nvPr/>
          </p:nvSpPr>
          <p:spPr>
            <a:xfrm>
              <a:off x="5094043" y="1375260"/>
              <a:ext cx="302106" cy="30292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2100">
                <a:solidFill>
                  <a:schemeClr val="lt1"/>
                </a:solidFill>
                <a:latin typeface="Calibri"/>
                <a:ea typeface="Calibri"/>
                <a:cs typeface="Calibri"/>
                <a:sym typeface="Calibri"/>
              </a:endParaRPr>
            </a:p>
          </p:txBody>
        </p:sp>
        <p:sp>
          <p:nvSpPr>
            <p:cNvPr id="726" name="Google Shape;726;p66"/>
            <p:cNvSpPr/>
            <p:nvPr/>
          </p:nvSpPr>
          <p:spPr>
            <a:xfrm>
              <a:off x="5704769" y="915995"/>
              <a:ext cx="2035754" cy="1221452"/>
            </a:xfrm>
            <a:prstGeom prst="roundRect">
              <a:avLst>
                <a:gd name="adj" fmla="val 10000"/>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66"/>
            <p:cNvSpPr txBox="1"/>
            <p:nvPr/>
          </p:nvSpPr>
          <p:spPr>
            <a:xfrm>
              <a:off x="5740544" y="951770"/>
              <a:ext cx="1964204" cy="114990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McAfee</a:t>
              </a:r>
              <a:endParaRPr/>
            </a:p>
          </p:txBody>
        </p:sp>
        <p:sp>
          <p:nvSpPr>
            <p:cNvPr id="728" name="Google Shape;728;p66"/>
            <p:cNvSpPr/>
            <p:nvPr/>
          </p:nvSpPr>
          <p:spPr>
            <a:xfrm>
              <a:off x="7944099" y="1274287"/>
              <a:ext cx="431580" cy="504867"/>
            </a:xfrm>
            <a:prstGeom prst="rightArrow">
              <a:avLst>
                <a:gd name="adj1" fmla="val 60000"/>
                <a:gd name="adj2" fmla="val 50000"/>
              </a:avLst>
            </a:prstGeom>
            <a:gradFill>
              <a:gsLst>
                <a:gs pos="0">
                  <a:srgbClr val="B1C1C1"/>
                </a:gs>
                <a:gs pos="50000">
                  <a:srgbClr val="A7B9B9"/>
                </a:gs>
                <a:gs pos="100000">
                  <a:srgbClr val="92A4A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66"/>
            <p:cNvSpPr txBox="1"/>
            <p:nvPr/>
          </p:nvSpPr>
          <p:spPr>
            <a:xfrm>
              <a:off x="7944099" y="1375260"/>
              <a:ext cx="302106" cy="30292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2100">
                <a:solidFill>
                  <a:schemeClr val="lt1"/>
                </a:solidFill>
                <a:latin typeface="Calibri"/>
                <a:ea typeface="Calibri"/>
                <a:cs typeface="Calibri"/>
                <a:sym typeface="Calibri"/>
              </a:endParaRPr>
            </a:p>
          </p:txBody>
        </p:sp>
        <p:sp>
          <p:nvSpPr>
            <p:cNvPr id="730" name="Google Shape;730;p66"/>
            <p:cNvSpPr/>
            <p:nvPr/>
          </p:nvSpPr>
          <p:spPr>
            <a:xfrm>
              <a:off x="8554826" y="915995"/>
              <a:ext cx="2035754" cy="1221452"/>
            </a:xfrm>
            <a:prstGeom prst="roundRect">
              <a:avLst>
                <a:gd name="adj" fmla="val 10000"/>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66"/>
            <p:cNvSpPr txBox="1"/>
            <p:nvPr/>
          </p:nvSpPr>
          <p:spPr>
            <a:xfrm>
              <a:off x="8590601" y="951770"/>
              <a:ext cx="1964204" cy="114990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Avast</a:t>
              </a:r>
              <a:endParaRPr/>
            </a:p>
          </p:txBody>
        </p:sp>
      </p:grpSp>
      <p:sp>
        <p:nvSpPr>
          <p:cNvPr id="732" name="Google Shape;732;p66"/>
          <p:cNvSpPr txBox="1"/>
          <p:nvPr/>
        </p:nvSpPr>
        <p:spPr>
          <a:xfrm>
            <a:off x="3049361" y="5456367"/>
            <a:ext cx="6098720"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Calibri"/>
              <a:buNone/>
            </a:pPr>
            <a:r>
              <a:rPr lang="en-GB" sz="1800" dirty="0" err="1">
                <a:solidFill>
                  <a:srgbClr val="000000"/>
                </a:solidFill>
                <a:latin typeface="Calibri"/>
                <a:ea typeface="Calibri"/>
                <a:cs typeface="Calibri"/>
                <a:sym typeface="Calibri"/>
              </a:rPr>
              <a:t>Nuoroda</a:t>
            </a:r>
            <a:r>
              <a:rPr lang="en-GB" sz="1800" dirty="0">
                <a:solidFill>
                  <a:srgbClr val="000000"/>
                </a:solidFill>
                <a:latin typeface="Calibri"/>
                <a:ea typeface="Calibri"/>
                <a:cs typeface="Calibri"/>
                <a:sym typeface="Calibri"/>
              </a:rPr>
              <a:t> </a:t>
            </a:r>
            <a:r>
              <a:rPr lang="en-GB" sz="1800" dirty="0" err="1">
                <a:solidFill>
                  <a:srgbClr val="000000"/>
                </a:solidFill>
                <a:latin typeface="Calibri"/>
                <a:ea typeface="Calibri"/>
                <a:cs typeface="Calibri"/>
                <a:sym typeface="Calibri"/>
              </a:rPr>
              <a:t>į</a:t>
            </a:r>
            <a:r>
              <a:rPr lang="en-GB" sz="1800" dirty="0">
                <a:solidFill>
                  <a:srgbClr val="000000"/>
                </a:solidFill>
                <a:latin typeface="Calibri"/>
                <a:ea typeface="Calibri"/>
                <a:cs typeface="Calibri"/>
                <a:sym typeface="Calibri"/>
              </a:rPr>
              <a:t> </a:t>
            </a:r>
            <a:r>
              <a:rPr lang="en-GB" sz="1800" u="sng" dirty="0">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įrankius</a:t>
            </a:r>
            <a:endParaRPr sz="1800" dirty="0">
              <a:solidFill>
                <a:srgbClr val="096E6C"/>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67"/>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Problemų sprendimo priemonės</a:t>
            </a:r>
            <a:r>
              <a:rPr lang="en-GB" dirty="0"/>
              <a:t>: </a:t>
            </a:r>
            <a:endParaRPr dirty="0"/>
          </a:p>
        </p:txBody>
      </p:sp>
      <p:grpSp>
        <p:nvGrpSpPr>
          <p:cNvPr id="739" name="Google Shape;739;p67"/>
          <p:cNvGrpSpPr/>
          <p:nvPr/>
        </p:nvGrpSpPr>
        <p:grpSpPr>
          <a:xfrm>
            <a:off x="622386" y="2015726"/>
            <a:ext cx="10587993" cy="2548961"/>
            <a:chOff x="3621" y="252240"/>
            <a:chExt cx="10587993" cy="2548961"/>
          </a:xfrm>
        </p:grpSpPr>
        <p:sp>
          <p:nvSpPr>
            <p:cNvPr id="740" name="Google Shape;740;p67"/>
            <p:cNvSpPr/>
            <p:nvPr/>
          </p:nvSpPr>
          <p:spPr>
            <a:xfrm>
              <a:off x="3621" y="252240"/>
              <a:ext cx="1960739" cy="1176443"/>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67"/>
            <p:cNvSpPr txBox="1"/>
            <p:nvPr/>
          </p:nvSpPr>
          <p:spPr>
            <a:xfrm>
              <a:off x="3621" y="252240"/>
              <a:ext cx="1960739" cy="117644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Fishbone diagrams</a:t>
              </a:r>
              <a:endParaRPr/>
            </a:p>
          </p:txBody>
        </p:sp>
        <p:sp>
          <p:nvSpPr>
            <p:cNvPr id="742" name="Google Shape;742;p67"/>
            <p:cNvSpPr/>
            <p:nvPr/>
          </p:nvSpPr>
          <p:spPr>
            <a:xfrm>
              <a:off x="2160435" y="252240"/>
              <a:ext cx="1960739" cy="1176443"/>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67"/>
            <p:cNvSpPr txBox="1"/>
            <p:nvPr/>
          </p:nvSpPr>
          <p:spPr>
            <a:xfrm>
              <a:off x="2160435" y="252240"/>
              <a:ext cx="1960739" cy="117644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Flowcharts</a:t>
              </a:r>
              <a:endParaRPr/>
            </a:p>
          </p:txBody>
        </p:sp>
        <p:sp>
          <p:nvSpPr>
            <p:cNvPr id="744" name="Google Shape;744;p67"/>
            <p:cNvSpPr/>
            <p:nvPr/>
          </p:nvSpPr>
          <p:spPr>
            <a:xfrm>
              <a:off x="4317248" y="252240"/>
              <a:ext cx="1960739" cy="1176443"/>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67"/>
            <p:cNvSpPr txBox="1"/>
            <p:nvPr/>
          </p:nvSpPr>
          <p:spPr>
            <a:xfrm>
              <a:off x="4317248" y="252240"/>
              <a:ext cx="1960739" cy="117644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Strategy maps</a:t>
              </a:r>
              <a:endParaRPr/>
            </a:p>
          </p:txBody>
        </p:sp>
        <p:sp>
          <p:nvSpPr>
            <p:cNvPr id="746" name="Google Shape;746;p67"/>
            <p:cNvSpPr/>
            <p:nvPr/>
          </p:nvSpPr>
          <p:spPr>
            <a:xfrm>
              <a:off x="6474062" y="252240"/>
              <a:ext cx="1960739" cy="1176443"/>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67"/>
            <p:cNvSpPr txBox="1"/>
            <p:nvPr/>
          </p:nvSpPr>
          <p:spPr>
            <a:xfrm>
              <a:off x="6474062" y="252240"/>
              <a:ext cx="1960739" cy="117644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Mental maps</a:t>
              </a:r>
              <a:endParaRPr/>
            </a:p>
          </p:txBody>
        </p:sp>
        <p:sp>
          <p:nvSpPr>
            <p:cNvPr id="748" name="Google Shape;748;p67"/>
            <p:cNvSpPr/>
            <p:nvPr/>
          </p:nvSpPr>
          <p:spPr>
            <a:xfrm>
              <a:off x="8630875" y="252240"/>
              <a:ext cx="1960739" cy="1176443"/>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67"/>
            <p:cNvSpPr txBox="1"/>
            <p:nvPr/>
          </p:nvSpPr>
          <p:spPr>
            <a:xfrm>
              <a:off x="8630875" y="252240"/>
              <a:ext cx="1960739" cy="117644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Idea maps</a:t>
              </a:r>
              <a:endParaRPr/>
            </a:p>
          </p:txBody>
        </p:sp>
        <p:sp>
          <p:nvSpPr>
            <p:cNvPr id="750" name="Google Shape;750;p67"/>
            <p:cNvSpPr/>
            <p:nvPr/>
          </p:nvSpPr>
          <p:spPr>
            <a:xfrm>
              <a:off x="1082028" y="1624758"/>
              <a:ext cx="1960739" cy="1176443"/>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67"/>
            <p:cNvSpPr txBox="1"/>
            <p:nvPr/>
          </p:nvSpPr>
          <p:spPr>
            <a:xfrm>
              <a:off x="1082028" y="1624758"/>
              <a:ext cx="1960739" cy="117644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Concept maps</a:t>
              </a:r>
              <a:endParaRPr/>
            </a:p>
          </p:txBody>
        </p:sp>
        <p:sp>
          <p:nvSpPr>
            <p:cNvPr id="752" name="Google Shape;752;p67"/>
            <p:cNvSpPr/>
            <p:nvPr/>
          </p:nvSpPr>
          <p:spPr>
            <a:xfrm>
              <a:off x="3238841" y="1624758"/>
              <a:ext cx="1960739" cy="1176443"/>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67"/>
            <p:cNvSpPr txBox="1"/>
            <p:nvPr/>
          </p:nvSpPr>
          <p:spPr>
            <a:xfrm>
              <a:off x="3238841" y="1624758"/>
              <a:ext cx="1960739" cy="117644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Layered process audit software</a:t>
              </a:r>
              <a:endParaRPr/>
            </a:p>
          </p:txBody>
        </p:sp>
        <p:sp>
          <p:nvSpPr>
            <p:cNvPr id="754" name="Google Shape;754;p67"/>
            <p:cNvSpPr/>
            <p:nvPr/>
          </p:nvSpPr>
          <p:spPr>
            <a:xfrm>
              <a:off x="5395655" y="1624758"/>
              <a:ext cx="1960739" cy="1176443"/>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67"/>
            <p:cNvSpPr txBox="1"/>
            <p:nvPr/>
          </p:nvSpPr>
          <p:spPr>
            <a:xfrm>
              <a:off x="5395655" y="1624758"/>
              <a:ext cx="1960739" cy="117644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Charting software</a:t>
              </a:r>
              <a:endParaRPr/>
            </a:p>
          </p:txBody>
        </p:sp>
        <p:sp>
          <p:nvSpPr>
            <p:cNvPr id="756" name="Google Shape;756;p67"/>
            <p:cNvSpPr/>
            <p:nvPr/>
          </p:nvSpPr>
          <p:spPr>
            <a:xfrm>
              <a:off x="7552469" y="1624758"/>
              <a:ext cx="1960739" cy="1176443"/>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67"/>
            <p:cNvSpPr txBox="1"/>
            <p:nvPr/>
          </p:nvSpPr>
          <p:spPr>
            <a:xfrm>
              <a:off x="7552469" y="1624758"/>
              <a:ext cx="1960739" cy="117644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MindManager</a:t>
              </a:r>
              <a:endParaRPr/>
            </a:p>
          </p:txBody>
        </p:sp>
      </p:grpSp>
      <p:sp>
        <p:nvSpPr>
          <p:cNvPr id="758" name="Google Shape;758;p67"/>
          <p:cNvSpPr txBox="1"/>
          <p:nvPr/>
        </p:nvSpPr>
        <p:spPr>
          <a:xfrm>
            <a:off x="3049361" y="5276415"/>
            <a:ext cx="6098720"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GB" sz="1800" b="0" i="0" u="none" strike="noStrike" cap="none" dirty="0" err="1">
                <a:solidFill>
                  <a:srgbClr val="000000"/>
                </a:solidFill>
                <a:latin typeface="Calibri"/>
                <a:ea typeface="Calibri"/>
                <a:cs typeface="Calibri"/>
                <a:sym typeface="Calibri"/>
              </a:rPr>
              <a:t>Nuoroda</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į</a:t>
            </a:r>
            <a:r>
              <a:rPr lang="en-GB" sz="1800" b="0" i="0" u="none" strike="noStrike" cap="none" dirty="0">
                <a:solidFill>
                  <a:srgbClr val="000000"/>
                </a:solidFill>
                <a:latin typeface="Calibri"/>
                <a:ea typeface="Calibri"/>
                <a:cs typeface="Calibri"/>
                <a:sym typeface="Calibri"/>
              </a:rPr>
              <a:t> </a:t>
            </a:r>
            <a:r>
              <a:rPr lang="en-GB" sz="1800" b="0" i="0" u="sng" strike="noStrike" cap="none" dirty="0">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įrankius</a:t>
            </a:r>
            <a:endParaRPr sz="1800" b="0" i="0" u="none" strike="noStrike" cap="none" dirty="0">
              <a:solidFill>
                <a:srgbClr val="096E6C"/>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g183c36b7e0f_0_66"/>
          <p:cNvSpPr txBox="1">
            <a:spLocks noGrp="1"/>
          </p:cNvSpPr>
          <p:nvPr>
            <p:ph type="body" idx="1"/>
          </p:nvPr>
        </p:nvSpPr>
        <p:spPr>
          <a:xfrm>
            <a:off x="563850" y="1515303"/>
            <a:ext cx="11064300" cy="4197300"/>
          </a:xfrm>
          <a:prstGeom prst="rect">
            <a:avLst/>
          </a:prstGeom>
          <a:noFill/>
          <a:ln>
            <a:noFill/>
          </a:ln>
        </p:spPr>
        <p:txBody>
          <a:bodyPr spcFirstLastPara="1" wrap="square" lIns="91425" tIns="45700" rIns="91425" bIns="45700" anchor="t" anchorCtr="0">
            <a:noAutofit/>
          </a:bodyPr>
          <a:lstStyle/>
          <a:p>
            <a:pPr marL="0" lvl="0" indent="0">
              <a:lnSpc>
                <a:spcPct val="120000"/>
              </a:lnSpc>
              <a:spcBef>
                <a:spcPts val="0"/>
              </a:spcBef>
            </a:pPr>
            <a:r>
              <a:rPr lang="en-GB" u="sng" dirty="0">
                <a:solidFill>
                  <a:schemeClr val="hlink"/>
                </a:solidFill>
                <a:hlinkClick r:id="rId3"/>
              </a:rPr>
              <a:t>PDCA cycle</a:t>
            </a:r>
            <a:r>
              <a:rPr lang="en-GB" dirty="0"/>
              <a:t>, </a:t>
            </a:r>
            <a:r>
              <a:rPr lang="lt-LT" dirty="0"/>
              <a:t>dar kitaip vadinamas </a:t>
            </a:r>
            <a:r>
              <a:rPr lang="lt-LT" dirty="0" err="1"/>
              <a:t>Demingo</a:t>
            </a:r>
            <a:r>
              <a:rPr lang="lt-LT" dirty="0"/>
              <a:t> ciklu, yra veiksmingas sėkmingo problemų sprendimo gairių rinkinys</a:t>
            </a:r>
            <a:r>
              <a:rPr lang="en-GB" dirty="0"/>
              <a:t>. </a:t>
            </a:r>
          </a:p>
          <a:p>
            <a:pPr marL="0" lvl="0" indent="0">
              <a:lnSpc>
                <a:spcPct val="120000"/>
              </a:lnSpc>
              <a:spcBef>
                <a:spcPts val="0"/>
              </a:spcBef>
            </a:pPr>
            <a:r>
              <a:rPr lang="lt-LT" dirty="0"/>
              <a:t>Dr. Edvardsas </a:t>
            </a:r>
            <a:r>
              <a:rPr lang="lt-LT" dirty="0" err="1"/>
              <a:t>Demingas</a:t>
            </a:r>
            <a:r>
              <a:rPr lang="lt-LT" dirty="0"/>
              <a:t> (Dr. </a:t>
            </a:r>
            <a:r>
              <a:rPr lang="lt-LT" dirty="0" err="1"/>
              <a:t>Edwards</a:t>
            </a:r>
            <a:r>
              <a:rPr lang="lt-LT" dirty="0"/>
              <a:t> </a:t>
            </a:r>
            <a:r>
              <a:rPr lang="lt-LT" dirty="0" err="1"/>
              <a:t>Deming</a:t>
            </a:r>
            <a:r>
              <a:rPr lang="lt-LT" dirty="0"/>
              <a:t>) XX a. trečiojo dešimtmečio pradžioje jį pristatė kaip </a:t>
            </a:r>
            <a:r>
              <a:rPr lang="lt-LT" dirty="0">
                <a:hlinkClick r:id="rId4"/>
              </a:rPr>
              <a:t>trijų žingsnių linijinį problemų sprendimo metodą</a:t>
            </a:r>
            <a:r>
              <a:rPr lang="lt-LT" dirty="0"/>
              <a:t>:</a:t>
            </a:r>
            <a:endParaRPr dirty="0"/>
          </a:p>
          <a:p>
            <a:pPr marL="914400" lvl="0" indent="-381000">
              <a:lnSpc>
                <a:spcPct val="120000"/>
              </a:lnSpc>
              <a:spcBef>
                <a:spcPts val="0"/>
              </a:spcBef>
              <a:buClrTx/>
              <a:buAutoNum type="arabicPeriod"/>
            </a:pPr>
            <a:r>
              <a:rPr lang="en-GB" b="1" dirty="0" err="1"/>
              <a:t>Planuokite</a:t>
            </a:r>
            <a:r>
              <a:rPr lang="en-GB" b="1" dirty="0"/>
              <a:t>:</a:t>
            </a:r>
            <a:r>
              <a:rPr lang="en-GB" dirty="0"/>
              <a:t> </a:t>
            </a:r>
            <a:r>
              <a:rPr lang="lt-LT" dirty="0"/>
              <a:t>ištirkite esamą padėtį ir nustatykite problemą</a:t>
            </a:r>
            <a:r>
              <a:rPr lang="en-GB" dirty="0"/>
              <a:t>.</a:t>
            </a:r>
            <a:endParaRPr dirty="0"/>
          </a:p>
          <a:p>
            <a:pPr marL="914400" lvl="0" indent="-381000">
              <a:lnSpc>
                <a:spcPct val="120000"/>
              </a:lnSpc>
              <a:spcBef>
                <a:spcPts val="0"/>
              </a:spcBef>
              <a:buClrTx/>
              <a:buAutoNum type="arabicPeriod"/>
            </a:pPr>
            <a:r>
              <a:rPr lang="en-GB" b="1" dirty="0" err="1"/>
              <a:t>Atlikite</a:t>
            </a:r>
            <a:r>
              <a:rPr lang="en-GB" b="1" dirty="0"/>
              <a:t>:</a:t>
            </a:r>
            <a:r>
              <a:rPr lang="en-GB" dirty="0"/>
              <a:t> </a:t>
            </a:r>
            <a:r>
              <a:rPr lang="lt-LT" dirty="0"/>
              <a:t>nustatykite problemos šaknis ir priežastis bei sukurkite veiksmų planą problemai spręsti</a:t>
            </a:r>
            <a:r>
              <a:rPr lang="en-GB" dirty="0"/>
              <a:t>. </a:t>
            </a:r>
            <a:endParaRPr dirty="0"/>
          </a:p>
          <a:p>
            <a:pPr marL="914400" lvl="0" indent="-381000">
              <a:lnSpc>
                <a:spcPct val="120000"/>
              </a:lnSpc>
              <a:spcBef>
                <a:spcPts val="0"/>
              </a:spcBef>
              <a:buClrTx/>
              <a:buAutoNum type="arabicPeriod"/>
            </a:pPr>
            <a:r>
              <a:rPr lang="en-GB" b="1" dirty="0" err="1"/>
              <a:t>Patikrinkite</a:t>
            </a:r>
            <a:r>
              <a:rPr lang="en-GB" b="1" dirty="0"/>
              <a:t>:</a:t>
            </a:r>
            <a:r>
              <a:rPr lang="en-GB" dirty="0"/>
              <a:t> </a:t>
            </a:r>
            <a:r>
              <a:rPr lang="lt-LT" dirty="0"/>
              <a:t>stebėkite savo sprendimo ir (arba) metodo veiksmingumą</a:t>
            </a:r>
            <a:r>
              <a:rPr lang="en-GB" dirty="0"/>
              <a:t>. </a:t>
            </a:r>
            <a:endParaRPr dirty="0"/>
          </a:p>
          <a:p>
            <a:pPr marL="914400" lvl="0" indent="-381000">
              <a:lnSpc>
                <a:spcPct val="120000"/>
              </a:lnSpc>
              <a:spcBef>
                <a:spcPts val="0"/>
              </a:spcBef>
              <a:buClrTx/>
              <a:buAutoNum type="arabicPeriod"/>
            </a:pPr>
            <a:r>
              <a:rPr lang="en-GB" b="1" dirty="0" err="1"/>
              <a:t>Veikite</a:t>
            </a:r>
            <a:r>
              <a:rPr lang="en-GB" b="1" dirty="0"/>
              <a:t>:</a:t>
            </a:r>
            <a:r>
              <a:rPr lang="en-GB" dirty="0"/>
              <a:t> kai </a:t>
            </a:r>
            <a:r>
              <a:rPr lang="en-GB" dirty="0" err="1"/>
              <a:t>būsite</a:t>
            </a:r>
            <a:r>
              <a:rPr lang="en-GB" dirty="0"/>
              <a:t> </a:t>
            </a:r>
            <a:r>
              <a:rPr lang="en-GB" dirty="0" err="1"/>
              <a:t>patenkinti</a:t>
            </a:r>
            <a:r>
              <a:rPr lang="en-GB" dirty="0"/>
              <a:t> </a:t>
            </a:r>
            <a:r>
              <a:rPr lang="en-GB" dirty="0" err="1"/>
              <a:t>savo</a:t>
            </a:r>
            <a:r>
              <a:rPr lang="en-GB" dirty="0"/>
              <a:t> </a:t>
            </a:r>
            <a:r>
              <a:rPr lang="en-GB" dirty="0" err="1"/>
              <a:t>sprendimo</a:t>
            </a:r>
            <a:r>
              <a:rPr lang="en-GB" dirty="0"/>
              <a:t> </a:t>
            </a:r>
            <a:r>
              <a:rPr lang="en-GB" dirty="0" err="1"/>
              <a:t>veiksmingumu</a:t>
            </a:r>
            <a:r>
              <a:rPr lang="en-GB" dirty="0"/>
              <a:t>, </a:t>
            </a:r>
            <a:r>
              <a:rPr lang="en-GB" dirty="0" err="1"/>
              <a:t>įgyvendinkite</a:t>
            </a:r>
            <a:r>
              <a:rPr lang="en-GB" dirty="0"/>
              <a:t> </a:t>
            </a:r>
            <a:r>
              <a:rPr lang="en-GB" dirty="0" err="1"/>
              <a:t>visus</a:t>
            </a:r>
            <a:r>
              <a:rPr lang="en-GB" dirty="0"/>
              <a:t> </a:t>
            </a:r>
            <a:r>
              <a:rPr lang="en-GB" dirty="0" err="1"/>
              <a:t>reikiamus</a:t>
            </a:r>
            <a:r>
              <a:rPr lang="en-GB" dirty="0"/>
              <a:t> </a:t>
            </a:r>
            <a:r>
              <a:rPr lang="en-GB" dirty="0" err="1"/>
              <a:t>veiksmus</a:t>
            </a:r>
            <a:r>
              <a:rPr lang="en-GB" dirty="0"/>
              <a:t> </a:t>
            </a:r>
            <a:r>
              <a:rPr lang="en-GB" dirty="0" err="1"/>
              <a:t>problemai</a:t>
            </a:r>
            <a:r>
              <a:rPr lang="en-GB" dirty="0"/>
              <a:t> </a:t>
            </a:r>
            <a:r>
              <a:rPr lang="en-GB" dirty="0" err="1"/>
              <a:t>išspręsti</a:t>
            </a:r>
            <a:r>
              <a:rPr lang="en-GB" dirty="0"/>
              <a:t>. </a:t>
            </a:r>
            <a:endParaRPr dirty="0"/>
          </a:p>
          <a:p>
            <a:pPr marL="0" marR="0" lvl="0" indent="0" algn="l" rtl="0">
              <a:lnSpc>
                <a:spcPct val="120000"/>
              </a:lnSpc>
              <a:spcBef>
                <a:spcPts val="0"/>
              </a:spcBef>
              <a:spcAft>
                <a:spcPts val="0"/>
              </a:spcAft>
              <a:buNone/>
            </a:pPr>
            <a:endParaRPr dirty="0">
              <a:solidFill>
                <a:srgbClr val="FF0000"/>
              </a:solidFill>
            </a:endParaRPr>
          </a:p>
          <a:p>
            <a:pPr marL="342900" lvl="0" indent="-190500" algn="l" rtl="0">
              <a:lnSpc>
                <a:spcPct val="90000"/>
              </a:lnSpc>
              <a:spcBef>
                <a:spcPts val="2000"/>
              </a:spcBef>
              <a:spcAft>
                <a:spcPts val="0"/>
              </a:spcAft>
              <a:buClr>
                <a:schemeClr val="accent2"/>
              </a:buClr>
              <a:buSzPts val="2400"/>
              <a:buFont typeface="Arial"/>
              <a:buNone/>
            </a:pP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765" name="Google Shape;765;g183c36b7e0f_0_66"/>
          <p:cNvSpPr txBox="1">
            <a:spLocks noGrp="1"/>
          </p:cNvSpPr>
          <p:nvPr>
            <p:ph type="body" idx="2"/>
          </p:nvPr>
        </p:nvSpPr>
        <p:spPr>
          <a:xfrm>
            <a:off x="623806" y="711603"/>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a:t>PDCA </a:t>
            </a:r>
            <a:r>
              <a:rPr lang="en-GB" dirty="0" err="1"/>
              <a:t>ciklas</a:t>
            </a:r>
            <a:r>
              <a:rPr lang="en-GB" dirty="0"/>
              <a:t>: </a:t>
            </a:r>
            <a:r>
              <a:rPr lang="en-GB" dirty="0" err="1"/>
              <a:t>Planuok</a:t>
            </a:r>
            <a:r>
              <a:rPr lang="en-GB" dirty="0"/>
              <a:t>, </a:t>
            </a:r>
            <a:r>
              <a:rPr lang="en-GB" dirty="0" err="1"/>
              <a:t>daryk</a:t>
            </a:r>
            <a:r>
              <a:rPr lang="en-GB" dirty="0"/>
              <a:t>, </a:t>
            </a:r>
            <a:r>
              <a:rPr lang="en-GB" dirty="0" err="1"/>
              <a:t>tikrink</a:t>
            </a:r>
            <a:r>
              <a:rPr lang="en-GB" dirty="0"/>
              <a:t>, </a:t>
            </a:r>
            <a:r>
              <a:rPr lang="en-GB" dirty="0" err="1"/>
              <a:t>veik</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6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6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g183c36b7e0f_0_73"/>
          <p:cNvSpPr txBox="1">
            <a:spLocks noGrp="1"/>
          </p:cNvSpPr>
          <p:nvPr>
            <p:ph type="body" idx="1"/>
          </p:nvPr>
        </p:nvSpPr>
        <p:spPr>
          <a:xfrm>
            <a:off x="2167525" y="5199725"/>
            <a:ext cx="8239500" cy="803700"/>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None/>
            </a:pPr>
            <a:r>
              <a:rPr lang="en-GB" sz="1000" dirty="0" err="1"/>
              <a:t>Šaltinis</a:t>
            </a:r>
            <a:r>
              <a:rPr lang="en-GB" sz="1000" dirty="0"/>
              <a:t>:</a:t>
            </a:r>
            <a:r>
              <a:rPr lang="en-GB" sz="1000" dirty="0">
                <a:solidFill>
                  <a:srgbClr val="FF0000"/>
                </a:solidFill>
              </a:rPr>
              <a:t> </a:t>
            </a:r>
            <a:r>
              <a:rPr lang="en-GB" sz="1000" u="sng" dirty="0">
                <a:solidFill>
                  <a:schemeClr val="hlink"/>
                </a:solidFill>
                <a:hlinkClick r:id="rId3"/>
              </a:rPr>
              <a:t>https://www.feedough.com/deming-cycle-pdca-cycle/</a:t>
            </a:r>
            <a:r>
              <a:rPr lang="en-GB" sz="1000" dirty="0">
                <a:solidFill>
                  <a:srgbClr val="FF0000"/>
                </a:solidFill>
              </a:rPr>
              <a:t> </a:t>
            </a:r>
            <a:endParaRPr dirty="0"/>
          </a:p>
        </p:txBody>
      </p:sp>
      <p:pic>
        <p:nvPicPr>
          <p:cNvPr id="772" name="Google Shape;772;g183c36b7e0f_0_73"/>
          <p:cNvPicPr preferRelativeResize="0"/>
          <p:nvPr/>
        </p:nvPicPr>
        <p:blipFill>
          <a:blip r:embed="rId4">
            <a:alphaModFix/>
          </a:blip>
          <a:stretch>
            <a:fillRect/>
          </a:stretch>
        </p:blipFill>
        <p:spPr>
          <a:xfrm>
            <a:off x="3701238" y="503900"/>
            <a:ext cx="5172075" cy="469582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68"/>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4800"/>
              <a:buFont typeface="Arial"/>
              <a:buNone/>
            </a:pPr>
            <a:r>
              <a:rPr lang="lt-LT" sz="4800" b="0" i="0" u="none" strike="noStrike" cap="none" dirty="0">
                <a:solidFill>
                  <a:srgbClr val="000000"/>
                </a:solidFill>
                <a:latin typeface="Calibri"/>
                <a:ea typeface="Calibri"/>
                <a:cs typeface="Calibri"/>
                <a:sym typeface="Calibri"/>
              </a:rPr>
              <a:t>Skaitmeninė rinkodara</a:t>
            </a:r>
            <a:endParaRPr dirty="0"/>
          </a:p>
        </p:txBody>
      </p:sp>
      <p:sp>
        <p:nvSpPr>
          <p:cNvPr id="778" name="Google Shape;778;p68"/>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03</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69"/>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lvl="0" indent="-342900">
              <a:lnSpc>
                <a:spcPct val="120000"/>
              </a:lnSpc>
              <a:spcBef>
                <a:spcPts val="0"/>
              </a:spcBef>
              <a:buChar char="•"/>
            </a:pPr>
            <a:r>
              <a:rPr lang="lt-LT" dirty="0"/>
              <a:t>Skaitmeninė rinkodara arba internetinė rinkodara yra esminis bet kurio skaitmeniniu požiūriu pažangaus PSO, galinčio pasinaudoti skaitmeninės transformacijos privalumais, aspektas.</a:t>
            </a:r>
          </a:p>
          <a:p>
            <a:pPr marL="342900" lvl="0" indent="-342900">
              <a:lnSpc>
                <a:spcPct val="120000"/>
              </a:lnSpc>
              <a:spcBef>
                <a:spcPts val="0"/>
              </a:spcBef>
              <a:buChar char="•"/>
            </a:pPr>
            <a:endParaRPr lang="lt-LT" dirty="0"/>
          </a:p>
          <a:p>
            <a:pPr marL="342900" lvl="0" indent="-342900">
              <a:lnSpc>
                <a:spcPct val="120000"/>
              </a:lnSpc>
              <a:spcBef>
                <a:spcPts val="0"/>
              </a:spcBef>
              <a:buChar char="•"/>
            </a:pPr>
            <a:r>
              <a:rPr lang="lt-LT" dirty="0"/>
              <a:t>Savo esme skaitmeninė rinkodara leidžia propaguoti PSO iniciatyvas, veiksmus, priežastis ir </a:t>
            </a:r>
            <a:r>
              <a:rPr lang="lt-LT" dirty="0" err="1"/>
              <a:t>t</a:t>
            </a:r>
            <a:r>
              <a:rPr lang="lt-LT" dirty="0"/>
              <a:t>. </a:t>
            </a:r>
            <a:r>
              <a:rPr lang="lt-LT" dirty="0" err="1"/>
              <a:t>t</a:t>
            </a:r>
            <a:r>
              <a:rPr lang="lt-LT" dirty="0"/>
              <a:t>. ir taip užmegzti ryšį su potencialiais suinteresuotais asmenimis, kaip rinkodaros kanalą naudojant internetą, taip pat kitas skaitmeninio ryšio formas, pavyzdžiui, </a:t>
            </a:r>
            <a:r>
              <a:rPr lang="lt-LT" b="1" dirty="0">
                <a:solidFill>
                  <a:schemeClr val="tx1"/>
                </a:solidFill>
              </a:rPr>
              <a:t>elektroninį paštą, socialinę žiniasklaidą, interneto reklamą, tekstinius ir daugialypės terpės pranešimus</a:t>
            </a:r>
            <a:r>
              <a:rPr lang="lt-LT" dirty="0"/>
              <a:t>.</a:t>
            </a:r>
            <a:endParaRPr dirty="0"/>
          </a:p>
        </p:txBody>
      </p:sp>
      <p:sp>
        <p:nvSpPr>
          <p:cNvPr id="785" name="Google Shape;785;p69"/>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Skaitmeninė rinkodara</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70"/>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lvl="0" indent="-342900">
              <a:lnSpc>
                <a:spcPct val="120000"/>
              </a:lnSpc>
              <a:spcBef>
                <a:spcPts val="0"/>
              </a:spcBef>
              <a:buChar char="•"/>
            </a:pPr>
            <a:r>
              <a:rPr lang="lt-LT" dirty="0"/>
              <a:t>Skaitmenine rinkodara galima laikyti bet kokią TSO teikiamą skaitmeninę komunikaciją. </a:t>
            </a:r>
          </a:p>
          <a:p>
            <a:pPr marL="342900" lvl="0" indent="-342900">
              <a:lnSpc>
                <a:spcPct val="120000"/>
              </a:lnSpc>
              <a:spcBef>
                <a:spcPts val="0"/>
              </a:spcBef>
              <a:buChar char="•"/>
            </a:pPr>
            <a:endParaRPr lang="lt-LT" dirty="0"/>
          </a:p>
          <a:p>
            <a:pPr marL="342900" lvl="0" indent="-342900">
              <a:lnSpc>
                <a:spcPct val="120000"/>
              </a:lnSpc>
              <a:spcBef>
                <a:spcPts val="0"/>
              </a:spcBef>
              <a:buChar char="•"/>
            </a:pPr>
            <a:r>
              <a:rPr lang="lt-LT" dirty="0"/>
              <a:t>Skaitmeninės rinkodaros svarba TSO tampa akivaizdi, kai suvokiama, kad ji gali padėti didinti atitinkamų suinteresuotųjų subjektų ir kitų subjektų informuotumą. </a:t>
            </a:r>
            <a:endParaRPr dirty="0"/>
          </a:p>
        </p:txBody>
      </p:sp>
      <p:sp>
        <p:nvSpPr>
          <p:cNvPr id="792" name="Google Shape;792;p70"/>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Skaitmeninė rinkodara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8"/>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dirty="0" err="1">
                <a:solidFill>
                  <a:schemeClr val="accent2"/>
                </a:solidFill>
              </a:rPr>
              <a:t>Bendra</a:t>
            </a:r>
            <a:r>
              <a:rPr lang="en-GB" b="1" dirty="0">
                <a:solidFill>
                  <a:schemeClr val="accent2"/>
                </a:solidFill>
              </a:rPr>
              <a:t> </a:t>
            </a:r>
            <a:r>
              <a:rPr lang="en-GB" b="1" dirty="0" err="1">
                <a:solidFill>
                  <a:schemeClr val="accent2"/>
                </a:solidFill>
              </a:rPr>
              <a:t>trukmė</a:t>
            </a:r>
            <a:r>
              <a:rPr lang="en-GB" b="1" dirty="0">
                <a:solidFill>
                  <a:schemeClr val="accent2"/>
                </a:solidFill>
              </a:rPr>
              <a:t>: </a:t>
            </a:r>
            <a:r>
              <a:rPr lang="en-GB" dirty="0"/>
              <a:t>3,5 val. </a:t>
            </a:r>
            <a:endParaRPr dirty="0"/>
          </a:p>
          <a:p>
            <a:pPr marL="0" lvl="0" indent="0" algn="l" rtl="0">
              <a:lnSpc>
                <a:spcPct val="90000"/>
              </a:lnSpc>
              <a:spcBef>
                <a:spcPts val="1000"/>
              </a:spcBef>
              <a:spcAft>
                <a:spcPts val="0"/>
              </a:spcAft>
              <a:buClr>
                <a:srgbClr val="000000"/>
              </a:buClr>
              <a:buSzPts val="2400"/>
              <a:buNone/>
            </a:pPr>
            <a:endParaRPr dirty="0"/>
          </a:p>
          <a:p>
            <a:pPr marL="342900" lvl="0" indent="-342900" algn="l" rtl="0">
              <a:lnSpc>
                <a:spcPct val="90000"/>
              </a:lnSpc>
              <a:spcBef>
                <a:spcPts val="1000"/>
              </a:spcBef>
              <a:spcAft>
                <a:spcPts val="0"/>
              </a:spcAft>
              <a:buClr>
                <a:schemeClr val="accent2"/>
              </a:buClr>
              <a:buSzPts val="2400"/>
              <a:buFont typeface="Arial"/>
              <a:buChar char="•"/>
            </a:pPr>
            <a:r>
              <a:rPr lang="en-GB" dirty="0"/>
              <a:t>1,5 val. </a:t>
            </a:r>
            <a:r>
              <a:rPr lang="en-GB" dirty="0" err="1"/>
              <a:t>teorinė</a:t>
            </a:r>
            <a:r>
              <a:rPr lang="en-GB" dirty="0"/>
              <a:t> </a:t>
            </a:r>
            <a:r>
              <a:rPr lang="en-GB" dirty="0" err="1"/>
              <a:t>dalis</a:t>
            </a: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342900" lvl="0" indent="-342900" algn="l" rtl="0">
              <a:lnSpc>
                <a:spcPct val="90000"/>
              </a:lnSpc>
              <a:spcBef>
                <a:spcPts val="1000"/>
              </a:spcBef>
              <a:spcAft>
                <a:spcPts val="0"/>
              </a:spcAft>
              <a:buClr>
                <a:schemeClr val="accent2"/>
              </a:buClr>
              <a:buSzPts val="2400"/>
              <a:buFont typeface="Arial"/>
              <a:buChar char="•"/>
            </a:pPr>
            <a:r>
              <a:rPr lang="en-GB" dirty="0"/>
              <a:t>1 val. </a:t>
            </a:r>
            <a:r>
              <a:rPr lang="en-GB" dirty="0" err="1"/>
              <a:t>trukmė</a:t>
            </a:r>
            <a:r>
              <a:rPr lang="en-GB" dirty="0"/>
              <a:t> </a:t>
            </a:r>
            <a:r>
              <a:rPr lang="en-GB" dirty="0" err="1"/>
              <a:t>užduotims</a:t>
            </a:r>
            <a:r>
              <a:rPr lang="en-GB" dirty="0"/>
              <a:t> </a:t>
            </a:r>
            <a:r>
              <a:rPr lang="en-GB" dirty="0" err="1"/>
              <a:t>ir</a:t>
            </a:r>
            <a:r>
              <a:rPr lang="en-GB" dirty="0"/>
              <a:t> </a:t>
            </a:r>
            <a:r>
              <a:rPr lang="en-GB" dirty="0" err="1"/>
              <a:t>galutinio</a:t>
            </a:r>
            <a:r>
              <a:rPr lang="en-GB" dirty="0"/>
              <a:t> </a:t>
            </a:r>
            <a:r>
              <a:rPr lang="en-GB" dirty="0" err="1"/>
              <a:t>įvertinimo</a:t>
            </a:r>
            <a:r>
              <a:rPr lang="en-GB" dirty="0"/>
              <a:t> </a:t>
            </a:r>
            <a:r>
              <a:rPr lang="en-GB" dirty="0" err="1"/>
              <a:t>klausimynui</a:t>
            </a: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342900" lvl="0" indent="-342900" algn="l" rtl="0">
              <a:lnSpc>
                <a:spcPct val="90000"/>
              </a:lnSpc>
              <a:spcBef>
                <a:spcPts val="1000"/>
              </a:spcBef>
              <a:spcAft>
                <a:spcPts val="0"/>
              </a:spcAft>
              <a:buClr>
                <a:schemeClr val="accent2"/>
              </a:buClr>
              <a:buSzPts val="2400"/>
              <a:buFont typeface="Arial"/>
              <a:buChar char="•"/>
            </a:pPr>
            <a:r>
              <a:rPr lang="en-GB" dirty="0"/>
              <a:t>1 </a:t>
            </a:r>
            <a:r>
              <a:rPr lang="en-GB" dirty="0" err="1"/>
              <a:t>susipažinti</a:t>
            </a:r>
            <a:r>
              <a:rPr lang="en-GB" dirty="0"/>
              <a:t> </a:t>
            </a:r>
            <a:r>
              <a:rPr lang="en-GB" dirty="0" err="1"/>
              <a:t>su</a:t>
            </a:r>
            <a:r>
              <a:rPr lang="en-GB" dirty="0"/>
              <a:t> </a:t>
            </a:r>
            <a:r>
              <a:rPr lang="en-GB" dirty="0" err="1"/>
              <a:t>pateiktais</a:t>
            </a:r>
            <a:r>
              <a:rPr lang="en-GB" dirty="0"/>
              <a:t> </a:t>
            </a:r>
            <a:r>
              <a:rPr lang="en-GB" dirty="0" err="1"/>
              <a:t>skaitmeniniais</a:t>
            </a:r>
            <a:r>
              <a:rPr lang="en-GB" dirty="0"/>
              <a:t> </a:t>
            </a:r>
            <a:r>
              <a:rPr lang="en-GB" dirty="0" err="1"/>
              <a:t>įrankiais</a:t>
            </a: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205" name="Google Shape;205;p8"/>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Modulio trukmė</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71"/>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lvl="0" indent="-342900">
              <a:lnSpc>
                <a:spcPct val="120000"/>
              </a:lnSpc>
              <a:spcBef>
                <a:spcPts val="0"/>
              </a:spcBef>
              <a:buChar char="•"/>
            </a:pPr>
            <a:r>
              <a:rPr lang="lt-LT" dirty="0"/>
              <a:t>Skaitmeninė rinkodara gali panaikinti prieinamumo ir laiko apribojimus bei ribas, kartu suteikdama daugiau patogumo ir išplėsdama bendravimo galimybes. </a:t>
            </a:r>
          </a:p>
          <a:p>
            <a:pPr marL="342900" lvl="0" indent="-342900">
              <a:lnSpc>
                <a:spcPct val="120000"/>
              </a:lnSpc>
              <a:spcBef>
                <a:spcPts val="0"/>
              </a:spcBef>
              <a:buChar char="•"/>
            </a:pPr>
            <a:endParaRPr lang="lt-LT" dirty="0"/>
          </a:p>
          <a:p>
            <a:pPr marL="342900" lvl="0" indent="-342900">
              <a:lnSpc>
                <a:spcPct val="120000"/>
              </a:lnSpc>
              <a:spcBef>
                <a:spcPts val="0"/>
              </a:spcBef>
              <a:buChar char="•"/>
            </a:pPr>
            <a:r>
              <a:rPr lang="lt-LT" dirty="0"/>
              <a:t>Kitaip tariant, žmonėms tampa lengviau ne tik išgirsti apie konkrečią iniciatyvą, bet ir skleisti žinią toliau.</a:t>
            </a:r>
            <a:endParaRPr dirty="0"/>
          </a:p>
        </p:txBody>
      </p:sp>
      <p:sp>
        <p:nvSpPr>
          <p:cNvPr id="799" name="Google Shape;799;p71"/>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Skaitmeninė rinkodara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72"/>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lvl="0" indent="-342900">
              <a:lnSpc>
                <a:spcPct val="120000"/>
              </a:lnSpc>
              <a:spcBef>
                <a:spcPts val="0"/>
              </a:spcBef>
              <a:buChar char="•"/>
            </a:pPr>
            <a:r>
              <a:rPr lang="lt-LT" dirty="0"/>
              <a:t>Konkreti skaitmeninės rinkodaros strategija gali pagerinti organizacijos matomumą internete ir padėti išsiskirti iš minios, taigi, padidinti konkurencinį pranašumą prieš kitas panašios srities TSO. </a:t>
            </a:r>
          </a:p>
          <a:p>
            <a:pPr marL="342900" lvl="0" indent="-342900">
              <a:lnSpc>
                <a:spcPct val="120000"/>
              </a:lnSpc>
              <a:spcBef>
                <a:spcPts val="0"/>
              </a:spcBef>
              <a:buChar char="•"/>
            </a:pPr>
            <a:endParaRPr lang="lt-LT" dirty="0"/>
          </a:p>
          <a:p>
            <a:pPr marL="342900" lvl="0" indent="-342900">
              <a:lnSpc>
                <a:spcPct val="120000"/>
              </a:lnSpc>
              <a:spcBef>
                <a:spcPts val="0"/>
              </a:spcBef>
              <a:buChar char="•"/>
            </a:pPr>
            <a:r>
              <a:rPr lang="lt-LT" dirty="0"/>
              <a:t>Be to, geresnis matomumas, kurį TSO suteikia skaitmeninė rinkodara, suteikia galimybę vis daugiau žmonių įsitraukti kaip savanoriams į konkrečios veiklos įgyvendinimą. </a:t>
            </a:r>
            <a:endParaRPr dirty="0">
              <a:latin typeface="Calibri"/>
              <a:ea typeface="Calibri"/>
              <a:cs typeface="Calibri"/>
              <a:sym typeface="Calibri"/>
            </a:endParaRPr>
          </a:p>
        </p:txBody>
      </p:sp>
      <p:sp>
        <p:nvSpPr>
          <p:cNvPr id="806" name="Google Shape;806;p72"/>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Skaitmeninė rinkodara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73"/>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lvl="0" indent="-342900">
              <a:lnSpc>
                <a:spcPct val="120000"/>
              </a:lnSpc>
              <a:spcBef>
                <a:spcPts val="0"/>
              </a:spcBef>
              <a:buChar char="•"/>
            </a:pPr>
            <a:r>
              <a:rPr lang="lt-LT" dirty="0"/>
              <a:t>Kita vertus, naudodamosi skaitmenine rinkodara TSO gali kurti ir palaikyti patikimumą, nes dabar jos gali dalytis pasiektais įspūdingais pasakojimais, vykdyti el. pašto rinkodaros kampanijas, kurios suinteresuotus asmenis supažindina su jūsų organizacijos veikla, ir taip stiprinti rėmėjų pasitikėjimą ir lojalumą.</a:t>
            </a:r>
            <a:endParaRPr b="0" i="0" strike="noStrike" cap="none" dirty="0">
              <a:latin typeface="Calibri"/>
              <a:ea typeface="Calibri"/>
              <a:cs typeface="Calibri"/>
              <a:sym typeface="Calibri"/>
            </a:endParaRPr>
          </a:p>
        </p:txBody>
      </p:sp>
      <p:sp>
        <p:nvSpPr>
          <p:cNvPr id="813" name="Google Shape;813;p73"/>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Skaitmeninė rinkodara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lvl="0" indent="-342900">
              <a:lnSpc>
                <a:spcPct val="120000"/>
              </a:lnSpc>
              <a:spcBef>
                <a:spcPts val="0"/>
              </a:spcBef>
              <a:buChar char="•"/>
            </a:pPr>
            <a:r>
              <a:rPr lang="lt-LT" dirty="0"/>
              <a:t>Skaitmeninė rinkodara yra galinga priemonė, kuria turi naudotis skaitmeninių technologijų išmanantys TSO vadovai. Mokymo programos </a:t>
            </a:r>
            <a:r>
              <a:rPr lang="lt-LT" b="1" dirty="0">
                <a:solidFill>
                  <a:schemeClr val="tx1"/>
                </a:solidFill>
              </a:rPr>
              <a:t>2 modulyje </a:t>
            </a:r>
            <a:r>
              <a:rPr lang="lt-LT" dirty="0"/>
              <a:t>bus gilinamasi į skaitmeninės rinkodaros komunikacijos procesus. </a:t>
            </a:r>
            <a:endParaRPr dirty="0"/>
          </a:p>
        </p:txBody>
      </p:sp>
      <p:sp>
        <p:nvSpPr>
          <p:cNvPr id="820" name="Google Shape;820;p74"/>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Skaitmeninė rinkodara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75"/>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lvl="0" indent="-342900">
              <a:lnSpc>
                <a:spcPct val="120000"/>
              </a:lnSpc>
              <a:spcBef>
                <a:spcPts val="0"/>
              </a:spcBef>
              <a:buClr>
                <a:schemeClr val="accent2"/>
              </a:buClr>
              <a:buChar char="•"/>
            </a:pPr>
            <a:r>
              <a:rPr lang="en-GB" b="1" dirty="0" err="1">
                <a:solidFill>
                  <a:schemeClr val="accent2"/>
                </a:solidFill>
              </a:rPr>
              <a:t>Pažinkite</a:t>
            </a:r>
            <a:r>
              <a:rPr lang="en-GB" b="1" dirty="0">
                <a:solidFill>
                  <a:schemeClr val="accent2"/>
                </a:solidFill>
              </a:rPr>
              <a:t> </a:t>
            </a:r>
            <a:r>
              <a:rPr lang="en-GB" b="1" dirty="0" err="1">
                <a:solidFill>
                  <a:schemeClr val="accent2"/>
                </a:solidFill>
              </a:rPr>
              <a:t>savo</a:t>
            </a:r>
            <a:r>
              <a:rPr lang="en-GB" b="1" dirty="0">
                <a:solidFill>
                  <a:schemeClr val="accent2"/>
                </a:solidFill>
              </a:rPr>
              <a:t> </a:t>
            </a:r>
            <a:r>
              <a:rPr lang="en-GB" b="1" dirty="0" err="1">
                <a:solidFill>
                  <a:schemeClr val="accent2"/>
                </a:solidFill>
              </a:rPr>
              <a:t>auditoriją</a:t>
            </a:r>
            <a:r>
              <a:rPr lang="en-GB" b="1" dirty="0">
                <a:solidFill>
                  <a:schemeClr val="accent2"/>
                </a:solidFill>
              </a:rPr>
              <a:t>: </a:t>
            </a:r>
            <a:r>
              <a:rPr lang="lt-LT" dirty="0"/>
              <a:t>formuojant skaitmeninės rinkodaros kampaniją labai svarbu žinoti savo klientų, komandos ir suinteresuotųjų šalių poreikius</a:t>
            </a:r>
            <a:r>
              <a:rPr lang="en-GB" b="0" i="0" strike="noStrike" cap="none" dirty="0">
                <a:latin typeface="Calibri"/>
                <a:ea typeface="Calibri"/>
                <a:cs typeface="Calibri"/>
                <a:sym typeface="Calibri"/>
              </a:rPr>
              <a:t>. </a:t>
            </a:r>
            <a:endParaRPr dirty="0"/>
          </a:p>
          <a:p>
            <a:pPr marL="0" marR="0" lvl="0" indent="0" algn="l" rtl="0">
              <a:lnSpc>
                <a:spcPct val="120000"/>
              </a:lnSpc>
              <a:spcBef>
                <a:spcPts val="0"/>
              </a:spcBef>
              <a:spcAft>
                <a:spcPts val="0"/>
              </a:spcAft>
              <a:buClr>
                <a:srgbClr val="000000"/>
              </a:buClr>
              <a:buSzPts val="2400"/>
              <a:buNone/>
            </a:pPr>
            <a:endParaRPr b="0" i="0" strike="noStrike" cap="none" dirty="0">
              <a:latin typeface="Calibri"/>
              <a:ea typeface="Calibri"/>
              <a:cs typeface="Calibri"/>
              <a:sym typeface="Calibri"/>
            </a:endParaRPr>
          </a:p>
          <a:p>
            <a:pPr marL="342900" lvl="0" indent="-342900">
              <a:lnSpc>
                <a:spcPct val="120000"/>
              </a:lnSpc>
              <a:spcBef>
                <a:spcPts val="0"/>
              </a:spcBef>
              <a:buClr>
                <a:schemeClr val="accent2"/>
              </a:buClr>
              <a:buChar char="•"/>
            </a:pPr>
            <a:r>
              <a:rPr lang="lt-LT" b="1" dirty="0">
                <a:solidFill>
                  <a:schemeClr val="accent2"/>
                </a:solidFill>
              </a:rPr>
              <a:t>Peržiūrėkite savo svetainės analizę</a:t>
            </a:r>
            <a:r>
              <a:rPr lang="en-GB" b="1" i="0" strike="noStrike" cap="none" dirty="0">
                <a:solidFill>
                  <a:schemeClr val="accent2"/>
                </a:solidFill>
                <a:latin typeface="Calibri"/>
                <a:ea typeface="Calibri"/>
                <a:cs typeface="Calibri"/>
                <a:sym typeface="Calibri"/>
              </a:rPr>
              <a:t>: </a:t>
            </a:r>
            <a:r>
              <a:rPr lang="lt-LT" dirty="0"/>
              <a:t>tai padės geriau suprasti savo auditoriją ir įvertinti sėkmę bei galimas plėtros sritis</a:t>
            </a:r>
            <a:r>
              <a:rPr lang="en-GB" b="0" i="0" strike="noStrike" cap="none" dirty="0">
                <a:latin typeface="Calibri"/>
                <a:ea typeface="Calibri"/>
                <a:cs typeface="Calibri"/>
                <a:sym typeface="Calibri"/>
              </a:rPr>
              <a:t>. </a:t>
            </a:r>
            <a:endParaRPr dirty="0"/>
          </a:p>
          <a:p>
            <a:pPr marL="0" marR="0" lvl="0" indent="0" algn="l" rtl="0">
              <a:lnSpc>
                <a:spcPct val="120000"/>
              </a:lnSpc>
              <a:spcBef>
                <a:spcPts val="0"/>
              </a:spcBef>
              <a:spcAft>
                <a:spcPts val="0"/>
              </a:spcAft>
              <a:buClr>
                <a:srgbClr val="000000"/>
              </a:buClr>
              <a:buSzPts val="2400"/>
              <a:buNone/>
            </a:pPr>
            <a:endParaRPr b="0" i="0" strike="noStrike" cap="none" dirty="0">
              <a:latin typeface="Calibri"/>
              <a:ea typeface="Calibri"/>
              <a:cs typeface="Calibri"/>
              <a:sym typeface="Calibri"/>
            </a:endParaRPr>
          </a:p>
        </p:txBody>
      </p:sp>
      <p:sp>
        <p:nvSpPr>
          <p:cNvPr id="827" name="Google Shape;827;p75"/>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Skaitmeninės rinkodaros politikos kūrimo patarimai</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76"/>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lvl="0" indent="-342900">
              <a:lnSpc>
                <a:spcPct val="120000"/>
              </a:lnSpc>
              <a:spcBef>
                <a:spcPts val="0"/>
              </a:spcBef>
              <a:buClr>
                <a:schemeClr val="accent2"/>
              </a:buClr>
              <a:buChar char="•"/>
            </a:pPr>
            <a:r>
              <a:rPr lang="en-GB" b="1" dirty="0" err="1">
                <a:solidFill>
                  <a:schemeClr val="accent2"/>
                </a:solidFill>
              </a:rPr>
              <a:t>Apsvarstykite</a:t>
            </a:r>
            <a:r>
              <a:rPr lang="en-GB" b="1" dirty="0">
                <a:solidFill>
                  <a:schemeClr val="accent2"/>
                </a:solidFill>
              </a:rPr>
              <a:t> </a:t>
            </a:r>
            <a:r>
              <a:rPr lang="en-GB" b="1" dirty="0" err="1">
                <a:solidFill>
                  <a:schemeClr val="accent2"/>
                </a:solidFill>
              </a:rPr>
              <a:t>optimizavimą</a:t>
            </a:r>
            <a:r>
              <a:rPr lang="en-GB" b="1" dirty="0">
                <a:solidFill>
                  <a:schemeClr val="accent2"/>
                </a:solidFill>
              </a:rPr>
              <a:t> </a:t>
            </a:r>
            <a:r>
              <a:rPr lang="en-GB" b="1" dirty="0" err="1">
                <a:solidFill>
                  <a:schemeClr val="accent2"/>
                </a:solidFill>
              </a:rPr>
              <a:t>paieškos</a:t>
            </a:r>
            <a:r>
              <a:rPr lang="en-GB" b="1" dirty="0">
                <a:solidFill>
                  <a:schemeClr val="accent2"/>
                </a:solidFill>
              </a:rPr>
              <a:t> </a:t>
            </a:r>
            <a:r>
              <a:rPr lang="en-GB" b="1" dirty="0" err="1">
                <a:solidFill>
                  <a:schemeClr val="accent2"/>
                </a:solidFill>
              </a:rPr>
              <a:t>sistemoms</a:t>
            </a:r>
            <a:r>
              <a:rPr lang="en-GB" b="1" dirty="0">
                <a:solidFill>
                  <a:schemeClr val="accent2"/>
                </a:solidFill>
              </a:rPr>
              <a:t>: </a:t>
            </a:r>
            <a:r>
              <a:rPr lang="lt-LT" dirty="0"/>
              <a:t>turėtumėte sutelkti dėmesį į tai, kad pirmenybė būtų teikiama informacijai jūsų svetainėje ir socialinės žiniasklaidos paskyrose, kad pritrauktumėte plačią auditoriją ir pritrauktumėte daugiau lankytojų.</a:t>
            </a:r>
            <a:r>
              <a:rPr lang="en-GB" b="0" i="0" strike="noStrike" cap="none" dirty="0">
                <a:latin typeface="Calibri"/>
                <a:ea typeface="Calibri"/>
                <a:cs typeface="Calibri"/>
                <a:sym typeface="Calibri"/>
              </a:rPr>
              <a:t>. </a:t>
            </a:r>
            <a:endParaRPr dirty="0"/>
          </a:p>
          <a:p>
            <a:pPr marL="0" marR="0" lvl="0" indent="0" algn="l" rtl="0">
              <a:lnSpc>
                <a:spcPct val="120000"/>
              </a:lnSpc>
              <a:spcBef>
                <a:spcPts val="0"/>
              </a:spcBef>
              <a:spcAft>
                <a:spcPts val="0"/>
              </a:spcAft>
              <a:buClr>
                <a:srgbClr val="000000"/>
              </a:buClr>
              <a:buSzPts val="2400"/>
              <a:buNone/>
            </a:pPr>
            <a:endParaRPr b="0" i="0" strike="noStrike" cap="none" dirty="0">
              <a:latin typeface="Calibri"/>
              <a:ea typeface="Calibri"/>
              <a:cs typeface="Calibri"/>
              <a:sym typeface="Calibri"/>
            </a:endParaRPr>
          </a:p>
          <a:p>
            <a:pPr marL="342900" lvl="0" indent="-342900">
              <a:lnSpc>
                <a:spcPct val="120000"/>
              </a:lnSpc>
              <a:spcBef>
                <a:spcPts val="0"/>
              </a:spcBef>
              <a:buClr>
                <a:schemeClr val="accent2"/>
              </a:buClr>
              <a:buChar char="•"/>
            </a:pPr>
            <a:r>
              <a:rPr lang="lt-LT" b="1" dirty="0">
                <a:solidFill>
                  <a:schemeClr val="accent2"/>
                </a:solidFill>
              </a:rPr>
              <a:t>Naudokitės socialine žiniasklaida</a:t>
            </a:r>
            <a:r>
              <a:rPr lang="en-GB" b="1" i="0" strike="noStrike" cap="none" dirty="0">
                <a:solidFill>
                  <a:schemeClr val="accent2"/>
                </a:solidFill>
                <a:latin typeface="Calibri"/>
                <a:ea typeface="Calibri"/>
                <a:cs typeface="Calibri"/>
                <a:sym typeface="Calibri"/>
              </a:rPr>
              <a:t>: </a:t>
            </a:r>
            <a:r>
              <a:rPr lang="lt-LT" dirty="0"/>
              <a:t>socialinės žiniasklaidos paskyros gali paskatinti susidomėjimą jūsų įmone ir padėti pagerinti prekės ženklo žinomumą.</a:t>
            </a:r>
            <a:endParaRPr dirty="0"/>
          </a:p>
        </p:txBody>
      </p:sp>
      <p:sp>
        <p:nvSpPr>
          <p:cNvPr id="834" name="Google Shape;834;p76"/>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Skaitmeninės rinkodaros politikos kūrimo patarimai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77"/>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lvl="0" indent="-342900">
              <a:lnSpc>
                <a:spcPct val="120000"/>
              </a:lnSpc>
              <a:spcBef>
                <a:spcPts val="0"/>
              </a:spcBef>
              <a:buClr>
                <a:schemeClr val="accent2"/>
              </a:buClr>
              <a:buChar char="•"/>
            </a:pPr>
            <a:r>
              <a:rPr lang="en-GB" b="1" dirty="0">
                <a:solidFill>
                  <a:schemeClr val="accent2"/>
                </a:solidFill>
              </a:rPr>
              <a:t>Kai </a:t>
            </a:r>
            <a:r>
              <a:rPr lang="en-GB" b="1" dirty="0" err="1">
                <a:solidFill>
                  <a:schemeClr val="accent2"/>
                </a:solidFill>
              </a:rPr>
              <a:t>reikia</a:t>
            </a:r>
            <a:r>
              <a:rPr lang="en-GB" b="1" dirty="0">
                <a:solidFill>
                  <a:schemeClr val="accent2"/>
                </a:solidFill>
              </a:rPr>
              <a:t>, </a:t>
            </a:r>
            <a:r>
              <a:rPr lang="en-GB" b="1" dirty="0" err="1">
                <a:solidFill>
                  <a:schemeClr val="accent2"/>
                </a:solidFill>
              </a:rPr>
              <a:t>pasitelkite</a:t>
            </a:r>
            <a:r>
              <a:rPr lang="en-GB" b="1" dirty="0">
                <a:solidFill>
                  <a:schemeClr val="accent2"/>
                </a:solidFill>
              </a:rPr>
              <a:t> </a:t>
            </a:r>
            <a:r>
              <a:rPr lang="en-GB" b="1" dirty="0" err="1">
                <a:solidFill>
                  <a:schemeClr val="accent2"/>
                </a:solidFill>
              </a:rPr>
              <a:t>konkrečius</a:t>
            </a:r>
            <a:r>
              <a:rPr lang="en-GB" b="1" dirty="0">
                <a:solidFill>
                  <a:schemeClr val="accent2"/>
                </a:solidFill>
              </a:rPr>
              <a:t> </a:t>
            </a:r>
            <a:r>
              <a:rPr lang="en-GB" b="1" dirty="0" err="1">
                <a:solidFill>
                  <a:schemeClr val="accent2"/>
                </a:solidFill>
              </a:rPr>
              <a:t>specialistus</a:t>
            </a:r>
            <a:r>
              <a:rPr lang="en-GB" b="1" dirty="0">
                <a:solidFill>
                  <a:schemeClr val="accent2"/>
                </a:solidFill>
              </a:rPr>
              <a:t>: </a:t>
            </a:r>
            <a:r>
              <a:rPr lang="lt-LT" dirty="0"/>
              <a:t>rūpinantis svetaine ir socialinės žiniasklaidos paskyra gali prireikti specifinių įgūdžių turinčių žmonių.</a:t>
            </a:r>
            <a:r>
              <a:rPr lang="en-GB" b="0" i="0" strike="noStrike" cap="none" dirty="0">
                <a:latin typeface="Calibri"/>
                <a:ea typeface="Calibri"/>
                <a:cs typeface="Calibri"/>
                <a:sym typeface="Calibri"/>
              </a:rPr>
              <a:t> </a:t>
            </a:r>
            <a:endParaRPr dirty="0"/>
          </a:p>
          <a:p>
            <a:pPr marL="342900" marR="0" lvl="0" indent="-190500" algn="l" rtl="0">
              <a:lnSpc>
                <a:spcPct val="120000"/>
              </a:lnSpc>
              <a:spcBef>
                <a:spcPts val="0"/>
              </a:spcBef>
              <a:spcAft>
                <a:spcPts val="0"/>
              </a:spcAft>
              <a:buClr>
                <a:srgbClr val="000000"/>
              </a:buClr>
              <a:buSzPts val="2400"/>
              <a:buNone/>
            </a:pPr>
            <a:endParaRPr dirty="0">
              <a:latin typeface="Calibri"/>
              <a:ea typeface="Calibri"/>
              <a:cs typeface="Calibri"/>
              <a:sym typeface="Calibri"/>
            </a:endParaRPr>
          </a:p>
          <a:p>
            <a:pPr marL="342900" lvl="0" indent="-342900">
              <a:lnSpc>
                <a:spcPct val="120000"/>
              </a:lnSpc>
              <a:spcBef>
                <a:spcPts val="0"/>
              </a:spcBef>
              <a:buClr>
                <a:schemeClr val="accent2"/>
              </a:buClr>
              <a:buFont typeface="Arial"/>
              <a:buChar char="•"/>
            </a:pPr>
            <a:r>
              <a:rPr lang="lt-LT" dirty="0"/>
              <a:t>Svarbu nustatyti, kada naujo darbuotojo įtraukimas bus naudingas jūsų įmonei, kad būtų užtikrintas profesionalumas ir nuolatinis tobulėjimas. </a:t>
            </a:r>
            <a:endParaRPr dirty="0"/>
          </a:p>
        </p:txBody>
      </p:sp>
      <p:sp>
        <p:nvSpPr>
          <p:cNvPr id="841" name="Google Shape;841;p77"/>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Skaitmeninės rinkodaros politikos kūrimo patarimai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g183c36b7e0f_0_81"/>
          <p:cNvSpPr txBox="1">
            <a:spLocks noGrp="1"/>
          </p:cNvSpPr>
          <p:nvPr>
            <p:ph type="body" idx="1"/>
          </p:nvPr>
        </p:nvSpPr>
        <p:spPr>
          <a:xfrm>
            <a:off x="2117650" y="5623675"/>
            <a:ext cx="8239500" cy="2826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GB" sz="1000">
                <a:solidFill>
                  <a:srgbClr val="FF0000"/>
                </a:solidFill>
              </a:rPr>
              <a:t>Source: </a:t>
            </a:r>
            <a:r>
              <a:rPr lang="en-GB" sz="1000" u="sng">
                <a:solidFill>
                  <a:schemeClr val="hlink"/>
                </a:solidFill>
                <a:hlinkClick r:id="rId3"/>
              </a:rPr>
              <a:t>https://www.smartinsights.com/digital-marketing-strategy/digital-strategy-development/10-reasons-for-digital-marketing-strategy/</a:t>
            </a:r>
            <a:r>
              <a:rPr lang="en-GB" sz="1000">
                <a:solidFill>
                  <a:srgbClr val="FF0000"/>
                </a:solidFill>
              </a:rPr>
              <a:t> </a:t>
            </a:r>
            <a:endParaRPr/>
          </a:p>
        </p:txBody>
      </p:sp>
      <p:pic>
        <p:nvPicPr>
          <p:cNvPr id="848" name="Google Shape;848;g183c36b7e0f_0_81"/>
          <p:cNvPicPr preferRelativeResize="0"/>
          <p:nvPr/>
        </p:nvPicPr>
        <p:blipFill>
          <a:blip r:embed="rId4">
            <a:alphaModFix/>
          </a:blip>
          <a:stretch>
            <a:fillRect/>
          </a:stretch>
        </p:blipFill>
        <p:spPr>
          <a:xfrm>
            <a:off x="1435550" y="535775"/>
            <a:ext cx="9603702" cy="5087901"/>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78"/>
          <p:cNvSpPr txBox="1">
            <a:spLocks noGrp="1"/>
          </p:cNvSpPr>
          <p:nvPr>
            <p:ph type="body" idx="1"/>
          </p:nvPr>
        </p:nvSpPr>
        <p:spPr>
          <a:xfrm>
            <a:off x="1001762" y="1524912"/>
            <a:ext cx="4676539" cy="38081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000"/>
              <a:buNone/>
            </a:pPr>
            <a:r>
              <a:rPr lang="lt-LT" dirty="0"/>
              <a:t>„Vienintelis būdas apeiti – eiti kiaurai“</a:t>
            </a:r>
          </a:p>
        </p:txBody>
      </p:sp>
      <p:sp>
        <p:nvSpPr>
          <p:cNvPr id="854" name="Google Shape;854;p78"/>
          <p:cNvSpPr txBox="1"/>
          <p:nvPr/>
        </p:nvSpPr>
        <p:spPr>
          <a:xfrm>
            <a:off x="1759343" y="4641330"/>
            <a:ext cx="3161377" cy="50577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200"/>
              <a:buFont typeface="Arial"/>
              <a:buNone/>
            </a:pPr>
            <a:r>
              <a:rPr lang="en-GB" sz="2200" b="1" i="0">
                <a:solidFill>
                  <a:srgbClr val="000000"/>
                </a:solidFill>
                <a:latin typeface="Calibri"/>
                <a:ea typeface="Calibri"/>
                <a:cs typeface="Calibri"/>
                <a:sym typeface="Calibri"/>
              </a:rPr>
              <a:t>Robert Frost</a:t>
            </a:r>
            <a:endParaRPr sz="2200" b="1" i="1" u="none" strike="noStrike" cap="none">
              <a:solidFill>
                <a:srgbClr val="000000"/>
              </a:solidFill>
              <a:latin typeface="Calibri"/>
              <a:ea typeface="Calibri"/>
              <a:cs typeface="Calibri"/>
              <a:sym typeface="Calibri"/>
            </a:endParaRPr>
          </a:p>
        </p:txBody>
      </p:sp>
      <p:pic>
        <p:nvPicPr>
          <p:cNvPr id="855" name="Google Shape;855;p78" descr="Male engineer with flashlight inspecting steel cylinder"/>
          <p:cNvPicPr preferRelativeResize="0">
            <a:picLocks noGrp="1"/>
          </p:cNvPicPr>
          <p:nvPr>
            <p:ph type="pic" idx="2"/>
          </p:nvPr>
        </p:nvPicPr>
        <p:blipFill rotWithShape="1">
          <a:blip r:embed="rId3">
            <a:alphaModFix/>
          </a:blip>
          <a:srcRect l="12883" r="12883"/>
          <a:stretch/>
        </p:blipFill>
        <p:spPr>
          <a:xfrm>
            <a:off x="6096000" y="986088"/>
            <a:ext cx="5239644" cy="4704418"/>
          </a:xfrm>
          <a:prstGeom prst="rect">
            <a:avLst/>
          </a:prstGeom>
          <a:solidFill>
            <a:srgbClr val="D8D8D8"/>
          </a:solidFill>
          <a:ln>
            <a:noFill/>
          </a:ln>
        </p:spPr>
      </p:pic>
      <p:sp>
        <p:nvSpPr>
          <p:cNvPr id="856" name="Google Shape;856;p78"/>
          <p:cNvSpPr/>
          <p:nvPr/>
        </p:nvSpPr>
        <p:spPr>
          <a:xfrm>
            <a:off x="6096000" y="986088"/>
            <a:ext cx="5239644" cy="4704418"/>
          </a:xfrm>
          <a:custGeom>
            <a:avLst/>
            <a:gdLst/>
            <a:ahLst/>
            <a:cxnLst/>
            <a:rect l="l" t="t" r="r" b="b"/>
            <a:pathLst>
              <a:path w="5239644" h="4704418" extrusionOk="0">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8627"/>
                </a:srgbClr>
              </a:gs>
              <a:gs pos="83000">
                <a:srgbClr val="AABC99">
                  <a:alpha val="47843"/>
                </a:srgbClr>
              </a:gs>
              <a:gs pos="100000">
                <a:srgbClr val="AABC99">
                  <a:alpha val="43921"/>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857" name="Google Shape;857;p78"/>
          <p:cNvGrpSpPr/>
          <p:nvPr/>
        </p:nvGrpSpPr>
        <p:grpSpPr>
          <a:xfrm>
            <a:off x="5107779" y="748833"/>
            <a:ext cx="1487826" cy="1083162"/>
            <a:chOff x="3400450" y="986392"/>
            <a:chExt cx="1487826" cy="1083162"/>
          </a:xfrm>
        </p:grpSpPr>
        <p:sp>
          <p:nvSpPr>
            <p:cNvPr id="858" name="Google Shape;858;p78"/>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859" name="Google Shape;859;p78"/>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79"/>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lvl="0" indent="-342900">
              <a:lnSpc>
                <a:spcPct val="120000"/>
              </a:lnSpc>
              <a:spcBef>
                <a:spcPts val="0"/>
              </a:spcBef>
              <a:buClr>
                <a:schemeClr val="accent2"/>
              </a:buClr>
              <a:buChar char="•"/>
            </a:pPr>
            <a:r>
              <a:rPr lang="lt-LT" b="1" dirty="0">
                <a:solidFill>
                  <a:schemeClr val="accent2"/>
                </a:solidFill>
              </a:rPr>
              <a:t>Didinti klientų lojalumą</a:t>
            </a:r>
            <a:r>
              <a:rPr lang="en-GB" b="1" i="0" strike="noStrike" cap="none" dirty="0">
                <a:solidFill>
                  <a:schemeClr val="accent2"/>
                </a:solidFill>
                <a:latin typeface="Calibri"/>
                <a:ea typeface="Calibri"/>
                <a:cs typeface="Calibri"/>
                <a:sym typeface="Calibri"/>
              </a:rPr>
              <a:t>: </a:t>
            </a:r>
            <a:r>
              <a:rPr lang="en-GB" b="0" i="0" u="sng" strike="noStrike" cap="none" dirty="0">
                <a:solidFill>
                  <a:schemeClr val="hlink"/>
                </a:solidFill>
                <a:latin typeface="Calibri"/>
                <a:ea typeface="Calibri"/>
                <a:cs typeface="Calibri"/>
                <a:sym typeface="Calibri"/>
                <a:hlinkClick r:id="rId3"/>
              </a:rPr>
              <a:t>skaitomeninė rinkodara</a:t>
            </a:r>
            <a:r>
              <a:rPr lang="en-GB" b="0" i="0" strike="noStrike" cap="none" dirty="0">
                <a:latin typeface="Calibri"/>
                <a:ea typeface="Calibri"/>
                <a:cs typeface="Calibri"/>
                <a:sym typeface="Calibri"/>
              </a:rPr>
              <a:t> </a:t>
            </a:r>
            <a:r>
              <a:rPr lang="lt-LT" dirty="0"/>
              <a:t>gali padėti pritaikyti klientų patirtį (</a:t>
            </a:r>
            <a:r>
              <a:rPr lang="lt-LT" dirty="0" err="1"/>
              <a:t>t</a:t>
            </a:r>
            <a:r>
              <a:rPr lang="lt-LT" dirty="0"/>
              <a:t>. y. asmeniniai el. pašto pasiūlymai, dalyvavimas socialinėje žiniasklaidoje ir </a:t>
            </a:r>
            <a:r>
              <a:rPr lang="lt-LT" dirty="0" err="1"/>
              <a:t>t</a:t>
            </a:r>
            <a:r>
              <a:rPr lang="lt-LT" dirty="0"/>
              <a:t>. </a:t>
            </a:r>
            <a:r>
              <a:rPr lang="lt-LT" dirty="0" err="1"/>
              <a:t>t</a:t>
            </a:r>
            <a:r>
              <a:rPr lang="lt-LT" dirty="0"/>
              <a:t>.), taip didinant klientų pasitikėjimą jūsų įmone.</a:t>
            </a:r>
            <a:r>
              <a:rPr lang="en-GB" b="0" i="0" strike="noStrike" cap="none" dirty="0">
                <a:latin typeface="Calibri"/>
                <a:ea typeface="Calibri"/>
                <a:cs typeface="Calibri"/>
                <a:sym typeface="Calibri"/>
              </a:rPr>
              <a:t> </a:t>
            </a:r>
            <a:endParaRPr dirty="0"/>
          </a:p>
          <a:p>
            <a:pPr marL="0" marR="0" lvl="0" indent="0" algn="l" rtl="0">
              <a:lnSpc>
                <a:spcPct val="120000"/>
              </a:lnSpc>
              <a:spcBef>
                <a:spcPts val="0"/>
              </a:spcBef>
              <a:spcAft>
                <a:spcPts val="0"/>
              </a:spcAft>
              <a:buClr>
                <a:schemeClr val="accent2"/>
              </a:buClr>
              <a:buSzPts val="2400"/>
              <a:buNone/>
            </a:pPr>
            <a:endParaRPr b="0" i="0" strike="noStrike" cap="none" dirty="0">
              <a:latin typeface="Calibri"/>
              <a:ea typeface="Calibri"/>
              <a:cs typeface="Calibri"/>
              <a:sym typeface="Calibri"/>
            </a:endParaRPr>
          </a:p>
          <a:p>
            <a:pPr marL="342900" lvl="0" indent="-342900">
              <a:lnSpc>
                <a:spcPct val="120000"/>
              </a:lnSpc>
              <a:spcBef>
                <a:spcPts val="0"/>
              </a:spcBef>
              <a:buClr>
                <a:schemeClr val="accent2"/>
              </a:buClr>
              <a:buChar char="•"/>
            </a:pPr>
            <a:r>
              <a:rPr lang="lt-LT" b="1" dirty="0">
                <a:solidFill>
                  <a:schemeClr val="accent2"/>
                </a:solidFill>
              </a:rPr>
              <a:t>Įtraukti klientus į įmonės veiklą</a:t>
            </a:r>
            <a:r>
              <a:rPr lang="en-GB" b="1" i="0" strike="noStrike" cap="none" dirty="0">
                <a:solidFill>
                  <a:schemeClr val="accent2"/>
                </a:solidFill>
                <a:latin typeface="Calibri"/>
                <a:ea typeface="Calibri"/>
                <a:cs typeface="Calibri"/>
                <a:sym typeface="Calibri"/>
              </a:rPr>
              <a:t>: </a:t>
            </a:r>
            <a:r>
              <a:rPr lang="lt-LT" dirty="0"/>
              <a:t>kliento kelionę ne visada paprasta analizuoti ir suprasti, tačiau skaitmeninė rinkodara palengvina šio proceso stebėjimą.</a:t>
            </a:r>
            <a:r>
              <a:rPr lang="en-GB" b="0" i="0" strike="noStrike" cap="none" dirty="0">
                <a:latin typeface="Calibri"/>
                <a:ea typeface="Calibri"/>
                <a:cs typeface="Calibri"/>
                <a:sym typeface="Calibri"/>
              </a:rPr>
              <a:t> </a:t>
            </a:r>
            <a:endParaRPr dirty="0"/>
          </a:p>
        </p:txBody>
      </p:sp>
      <p:sp>
        <p:nvSpPr>
          <p:cNvPr id="866" name="Google Shape;866;p79"/>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Skaitmeninės rinkodaros politikos nauda</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9"/>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dirty="0" err="1"/>
              <a:t>Skaitmeninio</a:t>
            </a:r>
            <a:r>
              <a:rPr lang="en-GB" dirty="0"/>
              <a:t> </a:t>
            </a:r>
            <a:r>
              <a:rPr lang="en-GB" dirty="0" err="1"/>
              <a:t>raštingumo</a:t>
            </a:r>
            <a:r>
              <a:rPr lang="en-GB" dirty="0"/>
              <a:t> </a:t>
            </a:r>
            <a:r>
              <a:rPr lang="en-GB" dirty="0" err="1"/>
              <a:t>gidas</a:t>
            </a:r>
            <a:endParaRPr lang="en-GB" dirty="0"/>
          </a:p>
        </p:txBody>
      </p:sp>
      <p:sp>
        <p:nvSpPr>
          <p:cNvPr id="211" name="Google Shape;211;p9"/>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01</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80"/>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lvl="0" indent="-342900">
              <a:lnSpc>
                <a:spcPct val="120000"/>
              </a:lnSpc>
              <a:spcBef>
                <a:spcPts val="0"/>
              </a:spcBef>
              <a:buClr>
                <a:schemeClr val="accent2"/>
              </a:buClr>
              <a:buChar char="•"/>
            </a:pPr>
            <a:r>
              <a:rPr lang="lt-LT" b="1" dirty="0">
                <a:solidFill>
                  <a:schemeClr val="accent2"/>
                </a:solidFill>
              </a:rPr>
              <a:t>Tikslinė auditorija</a:t>
            </a:r>
            <a:r>
              <a:rPr lang="en-GB" b="1" i="0" strike="noStrike" cap="none" dirty="0">
                <a:solidFill>
                  <a:schemeClr val="accent2"/>
                </a:solidFill>
                <a:latin typeface="Calibri"/>
                <a:ea typeface="Calibri"/>
                <a:cs typeface="Calibri"/>
                <a:sym typeface="Calibri"/>
              </a:rPr>
              <a:t>: </a:t>
            </a:r>
            <a:r>
              <a:rPr lang="lt-LT" dirty="0"/>
              <a:t>skaitmeninės žiniasklaidos platformos suteikia galimybę orientuotis į konkrečią auditoriją ir kartu sekti asmens veiklą internete bei demografinę informaciją.</a:t>
            </a:r>
            <a:endParaRPr dirty="0"/>
          </a:p>
          <a:p>
            <a:pPr marL="0" marR="0" lvl="0" indent="0" algn="l" rtl="0">
              <a:lnSpc>
                <a:spcPct val="120000"/>
              </a:lnSpc>
              <a:spcBef>
                <a:spcPts val="0"/>
              </a:spcBef>
              <a:spcAft>
                <a:spcPts val="0"/>
              </a:spcAft>
              <a:buClr>
                <a:schemeClr val="accent2"/>
              </a:buClr>
              <a:buSzPts val="2400"/>
              <a:buNone/>
            </a:pPr>
            <a:endParaRPr b="0" i="0" strike="noStrike" cap="none" dirty="0">
              <a:latin typeface="Calibri"/>
              <a:ea typeface="Calibri"/>
              <a:cs typeface="Calibri"/>
              <a:sym typeface="Calibri"/>
            </a:endParaRPr>
          </a:p>
          <a:p>
            <a:pPr marL="342900" lvl="0" indent="-342900">
              <a:lnSpc>
                <a:spcPct val="120000"/>
              </a:lnSpc>
              <a:spcBef>
                <a:spcPts val="0"/>
              </a:spcBef>
              <a:buClr>
                <a:schemeClr val="accent2"/>
              </a:buClr>
              <a:buChar char="•"/>
            </a:pPr>
            <a:r>
              <a:rPr lang="en-GB" b="1" dirty="0" err="1">
                <a:solidFill>
                  <a:schemeClr val="accent2"/>
                </a:solidFill>
              </a:rPr>
              <a:t>Sukurti</a:t>
            </a:r>
            <a:r>
              <a:rPr lang="en-GB" b="1" dirty="0">
                <a:solidFill>
                  <a:schemeClr val="accent2"/>
                </a:solidFill>
              </a:rPr>
              <a:t> </a:t>
            </a:r>
            <a:r>
              <a:rPr lang="en-GB" b="1" dirty="0" err="1">
                <a:solidFill>
                  <a:schemeClr val="accent2"/>
                </a:solidFill>
              </a:rPr>
              <a:t>nuoseklumą</a:t>
            </a:r>
            <a:r>
              <a:rPr lang="en-GB" b="1" dirty="0">
                <a:solidFill>
                  <a:schemeClr val="accent2"/>
                </a:solidFill>
              </a:rPr>
              <a:t>: </a:t>
            </a:r>
            <a:r>
              <a:rPr lang="lt-LT" dirty="0"/>
              <a:t>įdiegus skaitmeninės rinkodaros politiką, lengviau stebėti duomenų srautą ir išlaikyti nuoseklumą, kai rezultatai pasiekiami atsižvelgiant į klientų ir suinteresuotųjų šalių poreikius.</a:t>
            </a:r>
            <a:endParaRPr dirty="0"/>
          </a:p>
        </p:txBody>
      </p:sp>
      <p:sp>
        <p:nvSpPr>
          <p:cNvPr id="873" name="Google Shape;873;p80"/>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Skaitmeninės rinkodaros politikos nauda</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81"/>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lvl="0" indent="-342900">
              <a:lnSpc>
                <a:spcPct val="120000"/>
              </a:lnSpc>
              <a:spcBef>
                <a:spcPts val="0"/>
              </a:spcBef>
              <a:buClr>
                <a:schemeClr val="accent2"/>
              </a:buClr>
              <a:buChar char="•"/>
            </a:pPr>
            <a:r>
              <a:rPr lang="en-GB" b="1" dirty="0" err="1">
                <a:solidFill>
                  <a:schemeClr val="accent2"/>
                </a:solidFill>
              </a:rPr>
              <a:t>Tiksliai</a:t>
            </a:r>
            <a:r>
              <a:rPr lang="en-GB" b="1" dirty="0">
                <a:solidFill>
                  <a:schemeClr val="accent2"/>
                </a:solidFill>
              </a:rPr>
              <a:t> </a:t>
            </a:r>
            <a:r>
              <a:rPr lang="en-GB" b="1" dirty="0" err="1">
                <a:solidFill>
                  <a:schemeClr val="accent2"/>
                </a:solidFill>
              </a:rPr>
              <a:t>matuokite</a:t>
            </a:r>
            <a:r>
              <a:rPr lang="en-GB" b="1" dirty="0">
                <a:solidFill>
                  <a:schemeClr val="accent2"/>
                </a:solidFill>
              </a:rPr>
              <a:t> </a:t>
            </a:r>
            <a:r>
              <a:rPr lang="en-GB" b="1" dirty="0" err="1">
                <a:solidFill>
                  <a:schemeClr val="accent2"/>
                </a:solidFill>
              </a:rPr>
              <a:t>rezultatus</a:t>
            </a:r>
            <a:r>
              <a:rPr lang="en-GB" b="1" dirty="0">
                <a:solidFill>
                  <a:schemeClr val="accent2"/>
                </a:solidFill>
              </a:rPr>
              <a:t>: </a:t>
            </a:r>
            <a:r>
              <a:rPr lang="lt-LT" dirty="0"/>
              <a:t>yra daugybė galimybių stebėti įmonės sėkmę naudojant skaitmeninę rinkodarą, pavyzdžiui, sužinoti, kada lankytojas spustelėjo tam tikrus skelbimus, kiek žmonių apsilankė jūsų svetainėje ir socialinės žiniasklaidos paskyrose ir pan.</a:t>
            </a:r>
            <a:endParaRPr dirty="0"/>
          </a:p>
          <a:p>
            <a:pPr marL="342900" marR="0" lvl="0" indent="-190500" algn="l" rtl="0">
              <a:lnSpc>
                <a:spcPct val="120000"/>
              </a:lnSpc>
              <a:spcBef>
                <a:spcPts val="0"/>
              </a:spcBef>
              <a:spcAft>
                <a:spcPts val="0"/>
              </a:spcAft>
              <a:buClr>
                <a:schemeClr val="accent2"/>
              </a:buClr>
              <a:buSzPts val="2400"/>
              <a:buNone/>
            </a:pPr>
            <a:endParaRPr b="0" i="0" strike="noStrike" cap="none" dirty="0">
              <a:latin typeface="Calibri"/>
              <a:ea typeface="Calibri"/>
              <a:cs typeface="Calibri"/>
              <a:sym typeface="Calibri"/>
            </a:endParaRPr>
          </a:p>
          <a:p>
            <a:pPr marL="342900" lvl="0" indent="-342900">
              <a:lnSpc>
                <a:spcPct val="120000"/>
              </a:lnSpc>
              <a:spcBef>
                <a:spcPts val="0"/>
              </a:spcBef>
              <a:buClr>
                <a:schemeClr val="accent2"/>
              </a:buClr>
              <a:buChar char="•"/>
            </a:pPr>
            <a:r>
              <a:rPr lang="lt-LT" b="1" dirty="0">
                <a:solidFill>
                  <a:schemeClr val="accent2"/>
                </a:solidFill>
              </a:rPr>
              <a:t>Didinkite pasitikėjimą savo prekės ženklu</a:t>
            </a:r>
            <a:r>
              <a:rPr lang="en-GB" b="1" i="0" strike="noStrike" cap="none" dirty="0">
                <a:solidFill>
                  <a:schemeClr val="accent2"/>
                </a:solidFill>
                <a:latin typeface="Calibri"/>
                <a:ea typeface="Calibri"/>
                <a:cs typeface="Calibri"/>
                <a:sym typeface="Calibri"/>
              </a:rPr>
              <a:t>: </a:t>
            </a:r>
            <a:r>
              <a:rPr lang="lt-LT" dirty="0"/>
              <a:t>stebėdami klientų poreikius, galėsite pateikti jiems reikiamus atsakymus, todėl didinsite pasitikėjimą savo įmone tarp klientų ir suinteresuotųjų šalių.</a:t>
            </a:r>
            <a:endParaRPr dirty="0"/>
          </a:p>
        </p:txBody>
      </p:sp>
      <p:sp>
        <p:nvSpPr>
          <p:cNvPr id="880" name="Google Shape;880;p81"/>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Skaitmeninės rinkodaros politikos nauda</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82"/>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lvl="0" indent="-342900">
              <a:lnSpc>
                <a:spcPct val="120000"/>
              </a:lnSpc>
              <a:spcBef>
                <a:spcPts val="0"/>
              </a:spcBef>
              <a:buClr>
                <a:schemeClr val="accent2"/>
              </a:buClr>
              <a:buChar char="•"/>
            </a:pPr>
            <a:r>
              <a:rPr lang="lt-LT" b="1" dirty="0">
                <a:solidFill>
                  <a:schemeClr val="accent2"/>
                </a:solidFill>
              </a:rPr>
              <a:t>Mažesnės sąnaudos</a:t>
            </a:r>
            <a:r>
              <a:rPr lang="en-GB" b="1" i="0" strike="noStrike" cap="none" dirty="0">
                <a:solidFill>
                  <a:schemeClr val="accent2"/>
                </a:solidFill>
                <a:latin typeface="Calibri"/>
                <a:ea typeface="Calibri"/>
                <a:cs typeface="Calibri"/>
                <a:sym typeface="Calibri"/>
              </a:rPr>
              <a:t>: </a:t>
            </a:r>
            <a:r>
              <a:rPr lang="lt-LT" dirty="0"/>
              <a:t>skiriant laiko tikslingai skaitmeninės rinkodaros kampanijai suplanuoti, galima pasiekti reikiamus klientus daug mažesnėmis sąnaudomis nei naudojant tradicinius, neprisijungus prie interneto taikomus rinkodaros metodus.</a:t>
            </a:r>
            <a:endParaRPr dirty="0"/>
          </a:p>
        </p:txBody>
      </p:sp>
      <p:sp>
        <p:nvSpPr>
          <p:cNvPr id="887" name="Google Shape;887;p82"/>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Skaitmeninės rinkodaros politikos nauda</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g1873aed434a_0_0"/>
          <p:cNvSpPr txBox="1">
            <a:spLocks noGrp="1"/>
          </p:cNvSpPr>
          <p:nvPr>
            <p:ph type="body" idx="1"/>
          </p:nvPr>
        </p:nvSpPr>
        <p:spPr>
          <a:xfrm>
            <a:off x="3075025" y="5499000"/>
            <a:ext cx="7986000" cy="6069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GB" sz="1000" dirty="0" err="1"/>
              <a:t>Šaltinis</a:t>
            </a:r>
            <a:r>
              <a:rPr lang="en-GB" sz="1000" dirty="0"/>
              <a:t>: </a:t>
            </a:r>
            <a:r>
              <a:rPr lang="en-GB" sz="1000" u="sng" dirty="0">
                <a:solidFill>
                  <a:schemeClr val="hlink"/>
                </a:solidFill>
                <a:hlinkClick r:id="rId3"/>
              </a:rPr>
              <a:t>https://digifix.com.au/how-to-improve-customer-loyalty-with-digital-marketing/</a:t>
            </a:r>
            <a:r>
              <a:rPr lang="en-GB" sz="1000" dirty="0">
                <a:solidFill>
                  <a:srgbClr val="FF0000"/>
                </a:solidFill>
              </a:rPr>
              <a:t> </a:t>
            </a:r>
            <a:endParaRPr sz="1000" dirty="0">
              <a:solidFill>
                <a:srgbClr val="FF0000"/>
              </a:solidFill>
            </a:endParaRPr>
          </a:p>
        </p:txBody>
      </p:sp>
      <p:pic>
        <p:nvPicPr>
          <p:cNvPr id="894" name="Google Shape;894;g1873aed434a_0_0"/>
          <p:cNvPicPr preferRelativeResize="0"/>
          <p:nvPr/>
        </p:nvPicPr>
        <p:blipFill>
          <a:blip r:embed="rId4">
            <a:alphaModFix/>
          </a:blip>
          <a:stretch>
            <a:fillRect/>
          </a:stretch>
        </p:blipFill>
        <p:spPr>
          <a:xfrm>
            <a:off x="3075026" y="653649"/>
            <a:ext cx="5642075" cy="4648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83"/>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lvl="0" indent="-342900">
              <a:lnSpc>
                <a:spcPct val="120000"/>
              </a:lnSpc>
              <a:spcBef>
                <a:spcPts val="0"/>
              </a:spcBef>
              <a:buClr>
                <a:schemeClr val="accent2"/>
              </a:buClr>
              <a:buChar char="•"/>
            </a:pPr>
            <a:r>
              <a:rPr lang="en-GB" b="1" i="0" strike="noStrike" cap="none" dirty="0" err="1">
                <a:solidFill>
                  <a:schemeClr val="accent2"/>
                </a:solidFill>
                <a:latin typeface="Calibri"/>
                <a:ea typeface="Calibri"/>
                <a:cs typeface="Calibri"/>
                <a:sym typeface="Calibri"/>
              </a:rPr>
              <a:t>Pažinkite</a:t>
            </a:r>
            <a:r>
              <a:rPr lang="en-GB" b="1" i="0" strike="noStrike" cap="none" dirty="0">
                <a:solidFill>
                  <a:schemeClr val="accent2"/>
                </a:solidFill>
                <a:latin typeface="Calibri"/>
                <a:ea typeface="Calibri"/>
                <a:cs typeface="Calibri"/>
                <a:sym typeface="Calibri"/>
              </a:rPr>
              <a:t> </a:t>
            </a:r>
            <a:r>
              <a:rPr lang="en-GB" b="1" i="0" strike="noStrike" cap="none" dirty="0" err="1">
                <a:solidFill>
                  <a:schemeClr val="accent2"/>
                </a:solidFill>
                <a:latin typeface="Calibri"/>
                <a:ea typeface="Calibri"/>
                <a:cs typeface="Calibri"/>
                <a:sym typeface="Calibri"/>
              </a:rPr>
              <a:t>savo</a:t>
            </a:r>
            <a:r>
              <a:rPr lang="en-GB" b="1" i="0" strike="noStrike" cap="none" dirty="0">
                <a:solidFill>
                  <a:schemeClr val="accent2"/>
                </a:solidFill>
                <a:latin typeface="Calibri"/>
                <a:ea typeface="Calibri"/>
                <a:cs typeface="Calibri"/>
                <a:sym typeface="Calibri"/>
              </a:rPr>
              <a:t> </a:t>
            </a:r>
            <a:r>
              <a:rPr lang="en-GB" b="1" i="0" strike="noStrike" cap="none" dirty="0" err="1">
                <a:solidFill>
                  <a:schemeClr val="accent2"/>
                </a:solidFill>
                <a:latin typeface="Calibri"/>
                <a:ea typeface="Calibri"/>
                <a:cs typeface="Calibri"/>
                <a:sym typeface="Calibri"/>
              </a:rPr>
              <a:t>klientus</a:t>
            </a:r>
            <a:r>
              <a:rPr lang="en-GB" b="1" i="0" strike="noStrike" cap="none" dirty="0">
                <a:solidFill>
                  <a:schemeClr val="accent2"/>
                </a:solidFill>
                <a:latin typeface="Calibri"/>
                <a:ea typeface="Calibri"/>
                <a:cs typeface="Calibri"/>
                <a:sym typeface="Calibri"/>
              </a:rPr>
              <a:t>: </a:t>
            </a:r>
            <a:r>
              <a:rPr lang="lt-LT" dirty="0"/>
              <a:t>kuriant skaitmeninės rinkodaros kampaniją būtina tiksliai žinoti, ko nori jūsų tikslinė auditorija.</a:t>
            </a:r>
            <a:endParaRPr dirty="0"/>
          </a:p>
          <a:p>
            <a:pPr marL="342900" marR="0" lvl="0" indent="-190500" algn="l" rtl="0">
              <a:lnSpc>
                <a:spcPct val="120000"/>
              </a:lnSpc>
              <a:spcBef>
                <a:spcPts val="0"/>
              </a:spcBef>
              <a:spcAft>
                <a:spcPts val="0"/>
              </a:spcAft>
              <a:buClr>
                <a:schemeClr val="accent2"/>
              </a:buClr>
              <a:buSzPts val="2400"/>
              <a:buNone/>
            </a:pPr>
            <a:endParaRPr dirty="0">
              <a:latin typeface="Calibri"/>
              <a:ea typeface="Calibri"/>
              <a:cs typeface="Calibri"/>
              <a:sym typeface="Calibri"/>
            </a:endParaRPr>
          </a:p>
          <a:p>
            <a:pPr marL="342900" lvl="0" indent="-342900">
              <a:lnSpc>
                <a:spcPct val="120000"/>
              </a:lnSpc>
              <a:spcBef>
                <a:spcPts val="0"/>
              </a:spcBef>
              <a:buClr>
                <a:schemeClr val="accent2"/>
              </a:buClr>
              <a:buFont typeface="Arial"/>
              <a:buChar char="•"/>
            </a:pPr>
            <a:r>
              <a:rPr lang="lt-LT" dirty="0"/>
              <a:t>Turėtumėte vengti leisti pinigus ir laiką pernelyg plačiam arba prastai orientuotam turiniui ir raktiniams žodžiams.</a:t>
            </a:r>
            <a:r>
              <a:rPr lang="en-GB" b="0" i="0" strike="noStrike" cap="none" dirty="0">
                <a:latin typeface="Calibri"/>
                <a:ea typeface="Calibri"/>
                <a:cs typeface="Calibri"/>
                <a:sym typeface="Calibri"/>
              </a:rPr>
              <a:t> </a:t>
            </a:r>
            <a:endParaRPr dirty="0"/>
          </a:p>
          <a:p>
            <a:pPr marL="342900" marR="0" lvl="0" indent="-190500" algn="l" rtl="0">
              <a:lnSpc>
                <a:spcPct val="120000"/>
              </a:lnSpc>
              <a:spcBef>
                <a:spcPts val="0"/>
              </a:spcBef>
              <a:spcAft>
                <a:spcPts val="0"/>
              </a:spcAft>
              <a:buClr>
                <a:schemeClr val="accent2"/>
              </a:buClr>
              <a:buSzPts val="2400"/>
              <a:buFont typeface="Arial"/>
              <a:buNone/>
            </a:pPr>
            <a:endParaRPr dirty="0">
              <a:latin typeface="Calibri"/>
              <a:ea typeface="Calibri"/>
              <a:cs typeface="Calibri"/>
              <a:sym typeface="Calibri"/>
            </a:endParaRPr>
          </a:p>
          <a:p>
            <a:pPr marL="342900" lvl="0" indent="-342900">
              <a:lnSpc>
                <a:spcPct val="120000"/>
              </a:lnSpc>
              <a:spcBef>
                <a:spcPts val="0"/>
              </a:spcBef>
              <a:buClr>
                <a:schemeClr val="accent2"/>
              </a:buClr>
              <a:buFont typeface="Arial"/>
              <a:buChar char="•"/>
            </a:pPr>
            <a:r>
              <a:rPr lang="lt-LT" dirty="0"/>
              <a:t>Kad išvengtumėte šio iššūkio, galite daugiau sužinoti apie savo auditoriją atlikdami apklausas, apklausas ir užduodami klausimus savo socialinės žiniasklaidos puslapiuose. </a:t>
            </a:r>
            <a:endParaRPr dirty="0"/>
          </a:p>
        </p:txBody>
      </p:sp>
      <p:sp>
        <p:nvSpPr>
          <p:cNvPr id="901" name="Google Shape;901;p83"/>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Skaitmeninės rinkodaros politikos kūrimo iššūkiai</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84"/>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lvl="0" indent="-342900">
              <a:lnSpc>
                <a:spcPct val="120000"/>
              </a:lnSpc>
              <a:spcBef>
                <a:spcPts val="0"/>
              </a:spcBef>
              <a:buClr>
                <a:schemeClr val="accent2"/>
              </a:buClr>
              <a:buChar char="•"/>
            </a:pPr>
            <a:r>
              <a:rPr lang="lt-LT" b="1" dirty="0">
                <a:solidFill>
                  <a:schemeClr val="accent2"/>
                </a:solidFill>
              </a:rPr>
              <a:t>Kvalifikuotų potencialių klientų pritraukimas</a:t>
            </a:r>
            <a:r>
              <a:rPr lang="en-GB" b="1" i="0" strike="noStrike" cap="none" dirty="0">
                <a:solidFill>
                  <a:schemeClr val="accent2"/>
                </a:solidFill>
                <a:latin typeface="Calibri"/>
                <a:ea typeface="Calibri"/>
                <a:cs typeface="Calibri"/>
                <a:sym typeface="Calibri"/>
              </a:rPr>
              <a:t>: </a:t>
            </a:r>
            <a:r>
              <a:rPr lang="lt-LT" dirty="0"/>
              <a:t>didėjant įmonių skaitmeninės transformacijos greičiui, didėja ir konkurencija, todėl norint sutaupyti pinigų ir laiko būtina pasirinkti tinkamą potencialių klientų pritraukimo praktiką.</a:t>
            </a:r>
            <a:r>
              <a:rPr lang="en-GB" b="0" i="0" strike="noStrike" cap="none" dirty="0">
                <a:latin typeface="Calibri"/>
                <a:ea typeface="Calibri"/>
                <a:cs typeface="Calibri"/>
                <a:sym typeface="Calibri"/>
              </a:rPr>
              <a:t> </a:t>
            </a:r>
            <a:endParaRPr dirty="0"/>
          </a:p>
          <a:p>
            <a:pPr marL="342900" marR="0" lvl="0" indent="-190500" algn="l" rtl="0">
              <a:lnSpc>
                <a:spcPct val="120000"/>
              </a:lnSpc>
              <a:spcBef>
                <a:spcPts val="0"/>
              </a:spcBef>
              <a:spcAft>
                <a:spcPts val="0"/>
              </a:spcAft>
              <a:buClr>
                <a:schemeClr val="accent2"/>
              </a:buClr>
              <a:buSzPts val="2400"/>
              <a:buNone/>
            </a:pPr>
            <a:endParaRPr dirty="0">
              <a:latin typeface="Calibri"/>
              <a:ea typeface="Calibri"/>
              <a:cs typeface="Calibri"/>
              <a:sym typeface="Calibri"/>
            </a:endParaRPr>
          </a:p>
          <a:p>
            <a:pPr marL="342900" lvl="0" indent="-342900">
              <a:lnSpc>
                <a:spcPct val="120000"/>
              </a:lnSpc>
              <a:spcBef>
                <a:spcPts val="0"/>
              </a:spcBef>
              <a:buClr>
                <a:schemeClr val="accent2"/>
              </a:buClr>
              <a:buFont typeface="Arial"/>
              <a:buChar char="•"/>
            </a:pPr>
            <a:r>
              <a:rPr lang="lt-LT" dirty="0"/>
              <a:t>Pavyzdžiui, ar jūsų tikslinė grupė naudojasi </a:t>
            </a:r>
            <a:r>
              <a:rPr lang="lt-LT" i="1" dirty="0"/>
              <a:t>Facebook</a:t>
            </a:r>
            <a:r>
              <a:rPr lang="lt-LT" dirty="0"/>
              <a:t>, ar tai profesionalai, aktyviai dalyvaujantys </a:t>
            </a:r>
            <a:r>
              <a:rPr lang="lt-LT" i="1" dirty="0" err="1"/>
              <a:t>LinkedIn</a:t>
            </a:r>
            <a:r>
              <a:rPr lang="lt-LT" dirty="0"/>
              <a:t>? Gerai pažindami savo tikslinę auditoriją išvengsite šios problemos.</a:t>
            </a:r>
            <a:endParaRPr dirty="0"/>
          </a:p>
        </p:txBody>
      </p:sp>
      <p:sp>
        <p:nvSpPr>
          <p:cNvPr id="908" name="Google Shape;908;p84"/>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Skaitmeninės rinkodaros politikos kūrimo iššūkiai</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85"/>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lvl="0" indent="-342900">
              <a:lnSpc>
                <a:spcPct val="120000"/>
              </a:lnSpc>
              <a:spcBef>
                <a:spcPts val="0"/>
              </a:spcBef>
              <a:buClr>
                <a:schemeClr val="accent2"/>
              </a:buClr>
              <a:buChar char="•"/>
            </a:pPr>
            <a:r>
              <a:rPr lang="lt-LT" b="1" dirty="0">
                <a:solidFill>
                  <a:schemeClr val="accent2"/>
                </a:solidFill>
              </a:rPr>
              <a:t>Kurkite įdomų turinį</a:t>
            </a:r>
            <a:r>
              <a:rPr lang="en-GB" b="1" i="0" strike="noStrike" cap="none" dirty="0">
                <a:solidFill>
                  <a:schemeClr val="accent2"/>
                </a:solidFill>
                <a:latin typeface="Calibri"/>
                <a:ea typeface="Calibri"/>
                <a:cs typeface="Calibri"/>
                <a:sym typeface="Calibri"/>
              </a:rPr>
              <a:t>: </a:t>
            </a:r>
            <a:r>
              <a:rPr lang="lt-LT" dirty="0"/>
              <a:t>kūrybiškumas ir inovacijos - tai dvi pagrindinės sąvokos, kurios padės jums išvengti šio iššūkio ir sukurti įdomų turinį savo auditorijai. </a:t>
            </a:r>
            <a:r>
              <a:rPr lang="en-GB" b="0" i="0" strike="noStrike" cap="none" dirty="0">
                <a:latin typeface="Calibri"/>
                <a:ea typeface="Calibri"/>
                <a:cs typeface="Calibri"/>
                <a:sym typeface="Calibri"/>
              </a:rPr>
              <a:t> </a:t>
            </a:r>
            <a:endParaRPr dirty="0"/>
          </a:p>
          <a:p>
            <a:pPr marL="342900" marR="0" lvl="0" indent="-190500" algn="l" rtl="0">
              <a:lnSpc>
                <a:spcPct val="120000"/>
              </a:lnSpc>
              <a:spcBef>
                <a:spcPts val="0"/>
              </a:spcBef>
              <a:spcAft>
                <a:spcPts val="0"/>
              </a:spcAft>
              <a:buClr>
                <a:schemeClr val="accent2"/>
              </a:buClr>
              <a:buSzPts val="2400"/>
              <a:buNone/>
            </a:pPr>
            <a:endParaRPr dirty="0">
              <a:latin typeface="Calibri"/>
              <a:ea typeface="Calibri"/>
              <a:cs typeface="Calibri"/>
              <a:sym typeface="Calibri"/>
            </a:endParaRPr>
          </a:p>
          <a:p>
            <a:pPr marL="342900" lvl="0" indent="-342900">
              <a:lnSpc>
                <a:spcPct val="120000"/>
              </a:lnSpc>
              <a:spcBef>
                <a:spcPts val="0"/>
              </a:spcBef>
              <a:buClr>
                <a:schemeClr val="accent2"/>
              </a:buClr>
              <a:buFont typeface="Arial"/>
              <a:buChar char="•"/>
            </a:pPr>
            <a:r>
              <a:rPr lang="lt-LT" dirty="0"/>
              <a:t>Yra daugybė rinkodaros medžiagos formų, kurias galite kurti, pavyzdžiui, </a:t>
            </a:r>
            <a:r>
              <a:rPr lang="lt-LT" dirty="0" err="1"/>
              <a:t>podkastus</a:t>
            </a:r>
            <a:r>
              <a:rPr lang="lt-LT" dirty="0"/>
              <a:t>, vaizdines </a:t>
            </a:r>
            <a:r>
              <a:rPr lang="lt-LT" dirty="0" err="1"/>
              <a:t>infografikas</a:t>
            </a:r>
            <a:r>
              <a:rPr lang="lt-LT" dirty="0"/>
              <a:t>, socialinės žiniasklaidos istorijas ir pan.</a:t>
            </a:r>
            <a:r>
              <a:rPr lang="en-GB" b="0" i="0" strike="noStrike" cap="none" dirty="0">
                <a:latin typeface="Calibri"/>
                <a:ea typeface="Calibri"/>
                <a:cs typeface="Calibri"/>
                <a:sym typeface="Calibri"/>
              </a:rPr>
              <a:t> </a:t>
            </a:r>
            <a:endParaRPr dirty="0"/>
          </a:p>
        </p:txBody>
      </p:sp>
      <p:sp>
        <p:nvSpPr>
          <p:cNvPr id="915" name="Google Shape;915;p85"/>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Skaitmeninės rinkodaros politikos kūrimo iššūkiai</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86"/>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lvl="0" indent="-342900">
              <a:lnSpc>
                <a:spcPct val="120000"/>
              </a:lnSpc>
              <a:spcBef>
                <a:spcPts val="0"/>
              </a:spcBef>
              <a:buClr>
                <a:schemeClr val="accent2"/>
              </a:buClr>
              <a:buChar char="•"/>
            </a:pPr>
            <a:r>
              <a:rPr lang="lt-LT" b="1" dirty="0">
                <a:solidFill>
                  <a:schemeClr val="accent2"/>
                </a:solidFill>
              </a:rPr>
              <a:t>Privatumo ir dalijimosi duomenimis taisyklių laikymasis</a:t>
            </a:r>
            <a:r>
              <a:rPr lang="en-GB" b="1" i="0" strike="noStrike" cap="none" dirty="0">
                <a:solidFill>
                  <a:schemeClr val="accent2"/>
                </a:solidFill>
                <a:latin typeface="Calibri"/>
                <a:ea typeface="Calibri"/>
                <a:cs typeface="Calibri"/>
                <a:sym typeface="Calibri"/>
              </a:rPr>
              <a:t>: </a:t>
            </a:r>
            <a:r>
              <a:rPr lang="lt-LT" dirty="0"/>
              <a:t>BDAR taisyklės yra labai svarbios tiek skaitmeninėje rinkodaroje, tiek skaitmeninėje rinkodaroje internete</a:t>
            </a:r>
            <a:r>
              <a:rPr lang="en-GB" b="0" i="0" strike="noStrike" cap="none" dirty="0">
                <a:latin typeface="Calibri"/>
                <a:ea typeface="Calibri"/>
                <a:cs typeface="Calibri"/>
                <a:sym typeface="Calibri"/>
              </a:rPr>
              <a:t>. </a:t>
            </a:r>
            <a:endParaRPr dirty="0"/>
          </a:p>
          <a:p>
            <a:pPr marL="342900" marR="0" lvl="0" indent="-190500" algn="l" rtl="0">
              <a:lnSpc>
                <a:spcPct val="120000"/>
              </a:lnSpc>
              <a:spcBef>
                <a:spcPts val="0"/>
              </a:spcBef>
              <a:spcAft>
                <a:spcPts val="0"/>
              </a:spcAft>
              <a:buClr>
                <a:schemeClr val="accent2"/>
              </a:buClr>
              <a:buSzPts val="2400"/>
              <a:buNone/>
            </a:pPr>
            <a:endParaRPr dirty="0">
              <a:latin typeface="Calibri"/>
              <a:ea typeface="Calibri"/>
              <a:cs typeface="Calibri"/>
              <a:sym typeface="Calibri"/>
            </a:endParaRPr>
          </a:p>
          <a:p>
            <a:pPr marL="342900" lvl="0" indent="-342900">
              <a:lnSpc>
                <a:spcPct val="120000"/>
              </a:lnSpc>
              <a:spcBef>
                <a:spcPts val="0"/>
              </a:spcBef>
              <a:buClr>
                <a:schemeClr val="accent2"/>
              </a:buClr>
              <a:buFont typeface="Arial"/>
              <a:buChar char="•"/>
            </a:pPr>
            <a:r>
              <a:rPr lang="lt-LT" dirty="0"/>
              <a:t>Turite užtikrinti, kad laikytumėtės visų jūsų šalyje galiojančių įstatymų, taip pat įstatymų, taikomų jūsų tikslinės auditorijos gyventojams.</a:t>
            </a:r>
            <a:endParaRPr dirty="0"/>
          </a:p>
        </p:txBody>
      </p:sp>
      <p:sp>
        <p:nvSpPr>
          <p:cNvPr id="922" name="Google Shape;922;p86"/>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Skaitmeninės rinkodaros politikos kūrimo iššūkiai</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87"/>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lvl="0" indent="-342900">
              <a:lnSpc>
                <a:spcPct val="120000"/>
              </a:lnSpc>
              <a:spcBef>
                <a:spcPts val="0"/>
              </a:spcBef>
              <a:buClr>
                <a:schemeClr val="accent2"/>
              </a:buClr>
              <a:buChar char="•"/>
            </a:pPr>
            <a:r>
              <a:rPr lang="lt-LT" b="1" dirty="0">
                <a:solidFill>
                  <a:schemeClr val="accent2"/>
                </a:solidFill>
              </a:rPr>
              <a:t>Svetainių prieinamumo užtikrinimas</a:t>
            </a:r>
            <a:r>
              <a:rPr lang="en-GB" b="1" i="0" strike="noStrike" cap="none" dirty="0">
                <a:solidFill>
                  <a:schemeClr val="accent2"/>
                </a:solidFill>
                <a:latin typeface="Calibri"/>
                <a:ea typeface="Calibri"/>
                <a:cs typeface="Calibri"/>
                <a:sym typeface="Calibri"/>
              </a:rPr>
              <a:t>: </a:t>
            </a:r>
            <a:r>
              <a:rPr lang="lt-LT" dirty="0"/>
              <a:t>prieinamumas yra dar viena sparčiai auganti problema, labai aktuali skaitmeninimo procese ir skaitmeninėje rinkodaroje. Prieinamumui užtikrinti galite imtis keleto veiksmų.</a:t>
            </a:r>
            <a:endParaRPr dirty="0"/>
          </a:p>
          <a:p>
            <a:pPr marL="342900" marR="0" lvl="0" indent="-190500" algn="l" rtl="0">
              <a:lnSpc>
                <a:spcPct val="120000"/>
              </a:lnSpc>
              <a:spcBef>
                <a:spcPts val="0"/>
              </a:spcBef>
              <a:spcAft>
                <a:spcPts val="0"/>
              </a:spcAft>
              <a:buClr>
                <a:schemeClr val="accent2"/>
              </a:buClr>
              <a:buSzPts val="2400"/>
              <a:buNone/>
            </a:pPr>
            <a:endParaRPr dirty="0">
              <a:latin typeface="Calibri"/>
              <a:ea typeface="Calibri"/>
              <a:cs typeface="Calibri"/>
              <a:sym typeface="Calibri"/>
            </a:endParaRPr>
          </a:p>
          <a:p>
            <a:pPr marL="342900" lvl="0" indent="-342900">
              <a:lnSpc>
                <a:spcPct val="120000"/>
              </a:lnSpc>
              <a:spcBef>
                <a:spcPts val="0"/>
              </a:spcBef>
              <a:buClr>
                <a:schemeClr val="accent2"/>
              </a:buClr>
              <a:buFont typeface="Arial"/>
              <a:buChar char="•"/>
            </a:pPr>
            <a:r>
              <a:rPr lang="lt-LT" dirty="0"/>
              <a:t>Pavyzdžiui, galite naudoti garsinį, vaizdinį ir alternatyvaus teksto turinį, kad užtikrintumėte, jog regos negalią turintys naudotojai vis tiek galės pasiekti jūsų svetainę.</a:t>
            </a:r>
            <a:endParaRPr dirty="0"/>
          </a:p>
        </p:txBody>
      </p:sp>
      <p:sp>
        <p:nvSpPr>
          <p:cNvPr id="929" name="Google Shape;929;p87"/>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lt-LT" dirty="0"/>
              <a:t>Skaitmeninės rinkodaros politikos kūrimo iššūkiai</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88"/>
          <p:cNvSpPr txBox="1">
            <a:spLocks noGrp="1"/>
          </p:cNvSpPr>
          <p:nvPr>
            <p:ph type="body" idx="1"/>
          </p:nvPr>
        </p:nvSpPr>
        <p:spPr>
          <a:xfrm>
            <a:off x="798454" y="1957447"/>
            <a:ext cx="10595100" cy="4197300"/>
          </a:xfrm>
          <a:prstGeom prst="rect">
            <a:avLst/>
          </a:prstGeom>
          <a:noFill/>
          <a:ln>
            <a:noFill/>
          </a:ln>
        </p:spPr>
        <p:txBody>
          <a:bodyPr spcFirstLastPara="1" wrap="square" lIns="91425" tIns="45700" rIns="91425" bIns="45700" anchor="t" anchorCtr="0">
            <a:noAutofit/>
          </a:bodyPr>
          <a:lstStyle/>
          <a:p>
            <a:pPr marL="0" lvl="0" indent="0">
              <a:lnSpc>
                <a:spcPct val="120000"/>
              </a:lnSpc>
              <a:spcBef>
                <a:spcPts val="0"/>
              </a:spcBef>
            </a:pPr>
            <a:r>
              <a:rPr lang="lt-LT" dirty="0"/>
              <a:t>Prieš pradedant </a:t>
            </a:r>
            <a:r>
              <a:rPr lang="lt-LT" dirty="0">
                <a:hlinkClick r:id="rId3"/>
              </a:rPr>
              <a:t>įgyvendinti skaitmeninės rinkodaros planą</a:t>
            </a:r>
            <a:r>
              <a:rPr lang="lt-LT" dirty="0"/>
              <a:t>, svarbu įsitikinti, kad jūsų strategija apima visus pagrindinius skaitmeninės rinkodaros politikos aspektus. Keletas klausimų, apie kuriuos reikėtų pagalvoti:</a:t>
            </a:r>
          </a:p>
          <a:p>
            <a:pPr lvl="0" indent="-381000">
              <a:lnSpc>
                <a:spcPct val="120000"/>
              </a:lnSpc>
              <a:spcBef>
                <a:spcPts val="0"/>
              </a:spcBef>
              <a:buClrTx/>
              <a:buChar char="-"/>
            </a:pPr>
            <a:r>
              <a:rPr lang="lt-LT" dirty="0"/>
              <a:t>Ar apibrėžėte savo pagrindinį tikslą ir uždavinius? </a:t>
            </a:r>
          </a:p>
          <a:p>
            <a:pPr lvl="0" indent="-381000">
              <a:lnSpc>
                <a:spcPct val="120000"/>
              </a:lnSpc>
              <a:spcBef>
                <a:spcPts val="0"/>
              </a:spcBef>
              <a:buClrTx/>
              <a:buChar char="-"/>
            </a:pPr>
            <a:r>
              <a:rPr lang="lt-LT" dirty="0"/>
              <a:t>Ar nustatėte savo pagrindines tikslines auditorijas?</a:t>
            </a:r>
          </a:p>
          <a:p>
            <a:pPr lvl="0" indent="-381000">
              <a:lnSpc>
                <a:spcPct val="120000"/>
              </a:lnSpc>
              <a:spcBef>
                <a:spcPts val="0"/>
              </a:spcBef>
              <a:buClrTx/>
              <a:buChar char="-"/>
            </a:pPr>
            <a:r>
              <a:rPr lang="lt-LT" dirty="0"/>
              <a:t>Ar nustatėte pagrindinius komunikacijos kanalus, kuriais naudojasi jūsų auditorija? </a:t>
            </a:r>
          </a:p>
          <a:p>
            <a:pPr lvl="0" indent="-381000">
              <a:lnSpc>
                <a:spcPct val="120000"/>
              </a:lnSpc>
              <a:spcBef>
                <a:spcPts val="0"/>
              </a:spcBef>
              <a:buClrTx/>
              <a:buChar char="-"/>
            </a:pPr>
            <a:r>
              <a:rPr lang="lt-LT" dirty="0"/>
              <a:t>Ar radote būdą, kaip įvertinti savo politikos sėkmę? </a:t>
            </a:r>
            <a:endParaRPr dirty="0"/>
          </a:p>
        </p:txBody>
      </p:sp>
      <p:sp>
        <p:nvSpPr>
          <p:cNvPr id="936" name="Google Shape;936;p88"/>
          <p:cNvSpPr txBox="1">
            <a:spLocks noGrp="1"/>
          </p:cNvSpPr>
          <p:nvPr>
            <p:ph type="body" idx="2"/>
          </p:nvPr>
        </p:nvSpPr>
        <p:spPr>
          <a:xfrm>
            <a:off x="798380" y="609453"/>
            <a:ext cx="10595100" cy="80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600"/>
              <a:buNone/>
            </a:pPr>
            <a:r>
              <a:rPr lang="lt-LT" dirty="0"/>
              <a:t>Galvojate apie savo skaitmeninės rinkodaros politikos kūrimą?</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TotalTime>
  <Words>6768</Words>
  <Application>Microsoft Macintosh PowerPoint</Application>
  <PresentationFormat>Widescreen</PresentationFormat>
  <Paragraphs>709</Paragraphs>
  <Slides>139</Slides>
  <Notes>139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139</vt:i4>
      </vt:variant>
    </vt:vector>
  </HeadingPairs>
  <TitlesOfParts>
    <vt:vector size="143" baseType="lpstr">
      <vt:lpstr>Arial</vt:lpstr>
      <vt:lpstr>Montserrat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Lina Pečiūrė</cp:lastModifiedBy>
  <cp:revision>16</cp:revision>
  <dcterms:created xsi:type="dcterms:W3CDTF">2020-10-14T13:32:04Z</dcterms:created>
  <dcterms:modified xsi:type="dcterms:W3CDTF">2023-02-21T17:43:16Z</dcterms:modified>
</cp:coreProperties>
</file>