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7"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Lst>
  <p:sldSz cx="12192000" cy="6858000"/>
  <p:notesSz cx="6858000" cy="9144000"/>
  <p:embeddedFontLst>
    <p:embeddedFont>
      <p:font typeface="Calibri" panose="020F0502020204030204" pitchFamily="34" charset="0"/>
      <p:regular r:id="rId143"/>
      <p:bold r:id="rId144"/>
      <p:italic r:id="rId145"/>
      <p:boldItalic r:id="rId146"/>
    </p:embeddedFont>
    <p:embeddedFont>
      <p:font typeface="Montserrat Light" panose="00000400000000000000" pitchFamily="2" charset="0"/>
      <p:regular r:id="rId147"/>
      <p:bold r:id="rId148"/>
      <p:italic r:id="rId149"/>
      <p:boldItalic r:id="rId150"/>
    </p:embeddedFont>
  </p:embeddedFontLst>
  <p:kinsoku lang="ja-JP" invalStChars="、。，．・：；？！゛゜ヽヾゝゞ々’”）〕］｝〉》」』】°‰′″℃￠％!%),.:;?]}｡｣､･ﾞﾟ" invalEndChars="‘“（〔［｛〈《「『【￥＄$([\{｢￡"/>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3" roundtripDataSignature="AMtx7mhmfYdSmxLsxynpiwQqF8sdwq0H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8ED2AD-CBB7-FB49-7CA1-C1A114783586}" name="Stüwe F, Finn" initials="SF" userId="S::f.stuwe_st.hanze.nl#ext#@domhanvision.onmicrosoft.com::7d3e2842-96fe-4ae0-833d-8f7aa9e92691" providerId="AD"/>
  <p188:author id="{93BD56DD-2A95-1B7A-AEEA-2AD3D0A146BC}" name="Britta Aretz" initials="BA" userId="S::britta@domhan-vision.com::d44015b6-e2aa-4420-9da4-c48debf4ec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B27F5"/>
    <a:srgbClr val="F52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458C8-7989-0048-820A-2A56EE20C52B}" v="110" dt="2023-05-17T07:06:45.524"/>
    <p1510:client id="{6F52A989-DA3E-4DB2-B7FB-F70D69A34B22}" v="377" dt="2023-05-17T07:37:57.460"/>
    <p1510:client id="{F9AD555A-95FC-1F43-4868-547E909B7CC6}" v="1178" dt="2023-06-12T11:38:48.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9" d="100"/>
          <a:sy n="99" d="100"/>
        </p:scale>
        <p:origin x="192"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font" Target="fonts/font7.fntdata"/><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font" Target="fonts/font8.fntdata"/><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customschemas.google.com/relationships/presentationmetadata" Target="meta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font" Target="fonts/font1.fntdata"/><Relationship Id="rId148"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font" Target="fonts/font2.fntdata"/><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873aed434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1873aed434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1873aed434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83c36b7e0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183c36b7e0f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g183c36b7e0f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1" name="Google Shape;1001;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4" name="Google Shape;1034;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 name="Google Shape;1048;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83c36b7e0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83c36b7e0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g183c36b7e0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83c36b7e0f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183c36b7e0f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3" name="Google Shape;1083;g183c36b7e0f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0" name="Google Shape;1120;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7" name="Google Shape;1127;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3" name="Google Shape;1133;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8" name="Google Shape;1148;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2" name="Google Shape;1162;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6" name="Google Shape;1176;p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4" name="Google Shape;1204;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83c36b7e0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83c36b7e0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83c36b7e0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83c36b7e0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83c36b7e0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83c36b7e0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8691a1c2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8691a1c2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18691a1c2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83c36b7e0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183c36b7e0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183c36b7e0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3c36b7e0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183c36b7e0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83c36b7e0f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83c36b7e0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83c36b7e0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183c36b7e0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83c36b7e0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183c36b7e0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183c36b7e0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3c36b7e0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83c36b7e0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83c36b7e0f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83c36b7e0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g183c36b7e0f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g183c36b7e0f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83c36b7e0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183c36b7e0f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g183c36b7e0f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83c36b7e0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183c36b7e0f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183c36b7e0f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873aed43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1873aed43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1873aed434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873aed434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1873aed434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g1873aed434a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873aed434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1873aed434a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7" name="Google Shape;947;g1873aed434a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3"/>
        <p:cNvGrpSpPr/>
        <p:nvPr/>
      </p:nvGrpSpPr>
      <p:grpSpPr>
        <a:xfrm>
          <a:off x="0" y="0"/>
          <a:ext cx="0" cy="0"/>
          <a:chOff x="0" y="0"/>
          <a:chExt cx="0" cy="0"/>
        </a:xfrm>
      </p:grpSpPr>
      <p:sp>
        <p:nvSpPr>
          <p:cNvPr id="14" name="Google Shape;14;p124"/>
          <p:cNvSpPr/>
          <p:nvPr/>
        </p:nvSpPr>
        <p:spPr>
          <a:xfrm>
            <a:off x="408680" y="493314"/>
            <a:ext cx="11393619" cy="5025371"/>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 name="Google Shape;15;p124"/>
          <p:cNvSpPr txBox="1">
            <a:spLocks noGrp="1"/>
          </p:cNvSpPr>
          <p:nvPr>
            <p:ph type="body" idx="1"/>
          </p:nvPr>
        </p:nvSpPr>
        <p:spPr>
          <a:xfrm>
            <a:off x="6153881" y="196204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24"/>
          <p:cNvSpPr txBox="1">
            <a:spLocks noGrp="1"/>
          </p:cNvSpPr>
          <p:nvPr>
            <p:ph type="body" idx="2"/>
          </p:nvPr>
        </p:nvSpPr>
        <p:spPr>
          <a:xfrm>
            <a:off x="6153882" y="133931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 name="Google Shape;17;p124"/>
          <p:cNvGrpSpPr/>
          <p:nvPr/>
        </p:nvGrpSpPr>
        <p:grpSpPr>
          <a:xfrm>
            <a:off x="8793206" y="5832305"/>
            <a:ext cx="2735993" cy="679345"/>
            <a:chOff x="0" y="0"/>
            <a:chExt cx="2301694" cy="571500"/>
          </a:xfrm>
        </p:grpSpPr>
        <p:sp>
          <p:nvSpPr>
            <p:cNvPr id="18" name="Google Shape;18;p12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124"/>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20" name="Google Shape;20;p124"/>
          <p:cNvSpPr/>
          <p:nvPr/>
        </p:nvSpPr>
        <p:spPr>
          <a:xfrm>
            <a:off x="0" y="5216283"/>
            <a:ext cx="4865518" cy="727928"/>
          </a:xfrm>
          <a:custGeom>
            <a:avLst/>
            <a:gdLst/>
            <a:ahLst/>
            <a:cxnLst/>
            <a:rect l="l" t="t" r="r" b="b"/>
            <a:pathLst>
              <a:path w="4865518" h="727928" extrusionOk="0">
                <a:moveTo>
                  <a:pt x="0" y="0"/>
                </a:moveTo>
                <a:lnTo>
                  <a:pt x="4471731" y="0"/>
                </a:lnTo>
                <a:cubicBezTo>
                  <a:pt x="4688564" y="0"/>
                  <a:pt x="4865518" y="176996"/>
                  <a:pt x="4865518" y="393878"/>
                </a:cubicBezTo>
                <a:lnTo>
                  <a:pt x="4865518"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124"/>
          <p:cNvSpPr/>
          <p:nvPr/>
        </p:nvSpPr>
        <p:spPr>
          <a:xfrm>
            <a:off x="3698872" y="3195245"/>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124"/>
          <p:cNvPicPr preferRelativeResize="0"/>
          <p:nvPr/>
        </p:nvPicPr>
        <p:blipFill rotWithShape="1">
          <a:blip r:embed="rId3">
            <a:alphaModFix/>
          </a:blip>
          <a:srcRect l="52584" t="30583" r="10721" b="33363"/>
          <a:stretch/>
        </p:blipFill>
        <p:spPr>
          <a:xfrm>
            <a:off x="941978" y="1626726"/>
            <a:ext cx="2996920" cy="2944648"/>
          </a:xfrm>
          <a:prstGeom prst="rect">
            <a:avLst/>
          </a:prstGeom>
          <a:noFill/>
          <a:ln>
            <a:noFill/>
          </a:ln>
        </p:spPr>
      </p:pic>
      <p:sp>
        <p:nvSpPr>
          <p:cNvPr id="23" name="Google Shape;23;p124"/>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89"/>
        <p:cNvGrpSpPr/>
        <p:nvPr/>
      </p:nvGrpSpPr>
      <p:grpSpPr>
        <a:xfrm>
          <a:off x="0" y="0"/>
          <a:ext cx="0" cy="0"/>
          <a:chOff x="0" y="0"/>
          <a:chExt cx="0" cy="0"/>
        </a:xfrm>
      </p:grpSpPr>
      <p:sp>
        <p:nvSpPr>
          <p:cNvPr id="90" name="Google Shape;90;p133"/>
          <p:cNvSpPr/>
          <p:nvPr/>
        </p:nvSpPr>
        <p:spPr>
          <a:xfrm>
            <a:off x="2241554"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133"/>
          <p:cNvSpPr txBox="1">
            <a:spLocks noGrp="1"/>
          </p:cNvSpPr>
          <p:nvPr>
            <p:ph type="body" idx="1"/>
          </p:nvPr>
        </p:nvSpPr>
        <p:spPr>
          <a:xfrm>
            <a:off x="4890218" y="53087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3"/>
          <p:cNvSpPr txBox="1">
            <a:spLocks noGrp="1"/>
          </p:cNvSpPr>
          <p:nvPr>
            <p:ph type="body" idx="2"/>
          </p:nvPr>
        </p:nvSpPr>
        <p:spPr>
          <a:xfrm>
            <a:off x="4890219" y="102958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3"/>
          <p:cNvSpPr txBox="1">
            <a:spLocks noGrp="1"/>
          </p:cNvSpPr>
          <p:nvPr>
            <p:ph type="body" idx="3"/>
          </p:nvPr>
        </p:nvSpPr>
        <p:spPr>
          <a:xfrm>
            <a:off x="3145683" y="70160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3"/>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133"/>
          <p:cNvGrpSpPr/>
          <p:nvPr/>
        </p:nvGrpSpPr>
        <p:grpSpPr>
          <a:xfrm>
            <a:off x="4032086" y="405771"/>
            <a:ext cx="7547911" cy="1674487"/>
            <a:chOff x="4061909" y="1565906"/>
            <a:chExt cx="7547911" cy="1882781"/>
          </a:xfrm>
        </p:grpSpPr>
        <p:cxnSp>
          <p:nvCxnSpPr>
            <p:cNvPr id="96" name="Google Shape;96;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133"/>
          <p:cNvCxnSpPr/>
          <p:nvPr/>
        </p:nvCxnSpPr>
        <p:spPr>
          <a:xfrm>
            <a:off x="4032085" y="168425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133"/>
          <p:cNvCxnSpPr/>
          <p:nvPr/>
        </p:nvCxnSpPr>
        <p:spPr>
          <a:xfrm>
            <a:off x="4047584" y="207221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133"/>
          <p:cNvSpPr txBox="1">
            <a:spLocks noGrp="1"/>
          </p:cNvSpPr>
          <p:nvPr>
            <p:ph type="body" idx="5"/>
          </p:nvPr>
        </p:nvSpPr>
        <p:spPr>
          <a:xfrm>
            <a:off x="4890217" y="2454004"/>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3"/>
          <p:cNvSpPr txBox="1">
            <a:spLocks noGrp="1"/>
          </p:cNvSpPr>
          <p:nvPr>
            <p:ph type="body" idx="6"/>
          </p:nvPr>
        </p:nvSpPr>
        <p:spPr>
          <a:xfrm>
            <a:off x="4890218" y="2952717"/>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33"/>
          <p:cNvSpPr txBox="1">
            <a:spLocks noGrp="1"/>
          </p:cNvSpPr>
          <p:nvPr>
            <p:ph type="body" idx="7"/>
          </p:nvPr>
        </p:nvSpPr>
        <p:spPr>
          <a:xfrm>
            <a:off x="3145682" y="2624737"/>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133"/>
          <p:cNvGrpSpPr/>
          <p:nvPr/>
        </p:nvGrpSpPr>
        <p:grpSpPr>
          <a:xfrm>
            <a:off x="4032085" y="2328904"/>
            <a:ext cx="7547911" cy="1674487"/>
            <a:chOff x="4061909" y="1565906"/>
            <a:chExt cx="7547911" cy="1882781"/>
          </a:xfrm>
        </p:grpSpPr>
        <p:cxnSp>
          <p:nvCxnSpPr>
            <p:cNvPr id="105" name="Google Shape;105;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133"/>
          <p:cNvCxnSpPr/>
          <p:nvPr/>
        </p:nvCxnSpPr>
        <p:spPr>
          <a:xfrm>
            <a:off x="4032084" y="3607391"/>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133"/>
          <p:cNvCxnSpPr/>
          <p:nvPr/>
        </p:nvCxnSpPr>
        <p:spPr>
          <a:xfrm>
            <a:off x="4047583" y="3995346"/>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133"/>
          <p:cNvSpPr txBox="1">
            <a:spLocks noGrp="1"/>
          </p:cNvSpPr>
          <p:nvPr>
            <p:ph type="body" idx="8"/>
          </p:nvPr>
        </p:nvSpPr>
        <p:spPr>
          <a:xfrm>
            <a:off x="4905715" y="431780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33"/>
          <p:cNvSpPr txBox="1">
            <a:spLocks noGrp="1"/>
          </p:cNvSpPr>
          <p:nvPr>
            <p:ph type="body" idx="9"/>
          </p:nvPr>
        </p:nvSpPr>
        <p:spPr>
          <a:xfrm>
            <a:off x="4905716" y="481651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33"/>
          <p:cNvSpPr txBox="1">
            <a:spLocks noGrp="1"/>
          </p:cNvSpPr>
          <p:nvPr>
            <p:ph type="body" idx="13"/>
          </p:nvPr>
        </p:nvSpPr>
        <p:spPr>
          <a:xfrm>
            <a:off x="3161180" y="448853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133"/>
          <p:cNvGrpSpPr/>
          <p:nvPr/>
        </p:nvGrpSpPr>
        <p:grpSpPr>
          <a:xfrm>
            <a:off x="4047583" y="4192701"/>
            <a:ext cx="7547911" cy="1674487"/>
            <a:chOff x="4061909" y="1565906"/>
            <a:chExt cx="7547911" cy="1882781"/>
          </a:xfrm>
        </p:grpSpPr>
        <p:cxnSp>
          <p:nvCxnSpPr>
            <p:cNvPr id="114" name="Google Shape;114;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133"/>
          <p:cNvCxnSpPr/>
          <p:nvPr/>
        </p:nvCxnSpPr>
        <p:spPr>
          <a:xfrm>
            <a:off x="4047582" y="547118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133"/>
          <p:cNvCxnSpPr/>
          <p:nvPr/>
        </p:nvCxnSpPr>
        <p:spPr>
          <a:xfrm>
            <a:off x="4063081" y="585914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19"/>
        <p:cNvGrpSpPr/>
        <p:nvPr/>
      </p:nvGrpSpPr>
      <p:grpSpPr>
        <a:xfrm>
          <a:off x="0" y="0"/>
          <a:ext cx="0" cy="0"/>
          <a:chOff x="0" y="0"/>
          <a:chExt cx="0" cy="0"/>
        </a:xfrm>
      </p:grpSpPr>
      <p:sp>
        <p:nvSpPr>
          <p:cNvPr id="120" name="Google Shape;120;p134"/>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1" name="Google Shape;121;p134"/>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4"/>
          <p:cNvSpPr/>
          <p:nvPr/>
        </p:nvSpPr>
        <p:spPr>
          <a:xfrm>
            <a:off x="6180000" y="1149469"/>
            <a:ext cx="60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34"/>
          <p:cNvSpPr>
            <a:spLocks noGrp="1"/>
          </p:cNvSpPr>
          <p:nvPr>
            <p:ph type="pic" idx="3"/>
          </p:nvPr>
        </p:nvSpPr>
        <p:spPr>
          <a:xfrm>
            <a:off x="6096001" y="1452564"/>
            <a:ext cx="6096000" cy="425596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25"/>
        <p:cNvGrpSpPr/>
        <p:nvPr/>
      </p:nvGrpSpPr>
      <p:grpSpPr>
        <a:xfrm>
          <a:off x="0" y="0"/>
          <a:ext cx="0" cy="0"/>
          <a:chOff x="0" y="0"/>
          <a:chExt cx="0" cy="0"/>
        </a:xfrm>
      </p:grpSpPr>
      <p:sp>
        <p:nvSpPr>
          <p:cNvPr id="126" name="Google Shape;126;p135"/>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7" name="Google Shape;127;p135"/>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35"/>
          <p:cNvSpPr/>
          <p:nvPr/>
        </p:nvSpPr>
        <p:spPr>
          <a:xfrm>
            <a:off x="3732000" y="1893387"/>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35"/>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13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31"/>
        <p:cNvGrpSpPr/>
        <p:nvPr/>
      </p:nvGrpSpPr>
      <p:grpSpPr>
        <a:xfrm>
          <a:off x="0" y="0"/>
          <a:ext cx="0" cy="0"/>
          <a:chOff x="0" y="0"/>
          <a:chExt cx="0" cy="0"/>
        </a:xfrm>
      </p:grpSpPr>
      <p:sp>
        <p:nvSpPr>
          <p:cNvPr id="132" name="Google Shape;132;p136"/>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33" name="Google Shape;133;p136"/>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 name="Google Shape;135;p136"/>
          <p:cNvPicPr preferRelativeResize="0"/>
          <p:nvPr/>
        </p:nvPicPr>
        <p:blipFill rotWithShape="1">
          <a:blip r:embed="rId2">
            <a:alphaModFix/>
          </a:blip>
          <a:srcRect l="-18315" t="15976" r="29196" b="11083"/>
          <a:stretch/>
        </p:blipFill>
        <p:spPr>
          <a:xfrm>
            <a:off x="3752900" y="1028507"/>
            <a:ext cx="8439100" cy="5375657"/>
          </a:xfrm>
          <a:prstGeom prst="rect">
            <a:avLst/>
          </a:prstGeom>
          <a:noFill/>
          <a:ln>
            <a:noFill/>
          </a:ln>
        </p:spPr>
      </p:pic>
      <p:sp>
        <p:nvSpPr>
          <p:cNvPr id="136" name="Google Shape;136;p136"/>
          <p:cNvSpPr>
            <a:spLocks noGrp="1"/>
          </p:cNvSpPr>
          <p:nvPr>
            <p:ph type="pic" idx="3"/>
          </p:nvPr>
        </p:nvSpPr>
        <p:spPr>
          <a:xfrm>
            <a:off x="7061200" y="1201447"/>
            <a:ext cx="5130800" cy="3913188"/>
          </a:xfrm>
          <a:prstGeom prst="rect">
            <a:avLst/>
          </a:prstGeom>
          <a:solidFill>
            <a:srgbClr val="D8D8D8"/>
          </a:solidFill>
          <a:ln>
            <a:noFill/>
          </a:ln>
        </p:spPr>
      </p:sp>
      <p:sp>
        <p:nvSpPr>
          <p:cNvPr id="137" name="Google Shape;137;p136"/>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38"/>
        <p:cNvGrpSpPr/>
        <p:nvPr/>
      </p:nvGrpSpPr>
      <p:grpSpPr>
        <a:xfrm>
          <a:off x="0" y="0"/>
          <a:ext cx="0" cy="0"/>
          <a:chOff x="0" y="0"/>
          <a:chExt cx="0" cy="0"/>
        </a:xfrm>
      </p:grpSpPr>
      <p:sp>
        <p:nvSpPr>
          <p:cNvPr id="139" name="Google Shape;139;p137"/>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40" name="Google Shape;140;p137" descr="iPhone6_mockup_front_white.png"/>
          <p:cNvPicPr preferRelativeResize="0"/>
          <p:nvPr/>
        </p:nvPicPr>
        <p:blipFill rotWithShape="1">
          <a:blip r:embed="rId2">
            <a:alphaModFix/>
          </a:blip>
          <a:srcRect/>
          <a:stretch/>
        </p:blipFill>
        <p:spPr>
          <a:xfrm>
            <a:off x="8370013" y="130886"/>
            <a:ext cx="3821987" cy="5978288"/>
          </a:xfrm>
          <a:prstGeom prst="rect">
            <a:avLst/>
          </a:prstGeom>
          <a:noFill/>
          <a:ln>
            <a:noFill/>
          </a:ln>
        </p:spPr>
      </p:pic>
      <p:sp>
        <p:nvSpPr>
          <p:cNvPr id="141" name="Google Shape;141;p137"/>
          <p:cNvSpPr>
            <a:spLocks noGrp="1"/>
          </p:cNvSpPr>
          <p:nvPr>
            <p:ph type="pic" idx="2"/>
          </p:nvPr>
        </p:nvSpPr>
        <p:spPr>
          <a:xfrm>
            <a:off x="9119231" y="1080299"/>
            <a:ext cx="2281593" cy="4048579"/>
          </a:xfrm>
          <a:prstGeom prst="rect">
            <a:avLst/>
          </a:prstGeom>
          <a:solidFill>
            <a:srgbClr val="D8D8D8"/>
          </a:solidFill>
          <a:ln>
            <a:noFill/>
          </a:ln>
        </p:spPr>
      </p:sp>
      <p:sp>
        <p:nvSpPr>
          <p:cNvPr id="142" name="Google Shape;142;p137"/>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37"/>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137"/>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125"/>
          <p:cNvSpPr/>
          <p:nvPr/>
        </p:nvSpPr>
        <p:spPr>
          <a:xfrm>
            <a:off x="477385" y="748833"/>
            <a:ext cx="6185499" cy="511231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12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 name="Google Shape;27;p12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12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25"/>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2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2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2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2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2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2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2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2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2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125"/>
          <p:cNvCxnSpPr/>
          <p:nvPr/>
        </p:nvCxnSpPr>
        <p:spPr>
          <a:xfrm rot="10800000">
            <a:off x="5658046" y="4851970"/>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0" name="Google Shape;40;p125"/>
          <p:cNvCxnSpPr/>
          <p:nvPr/>
        </p:nvCxnSpPr>
        <p:spPr>
          <a:xfrm rot="10800000">
            <a:off x="5658046" y="3962672"/>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1" name="Google Shape;41;p125"/>
          <p:cNvCxnSpPr/>
          <p:nvPr/>
        </p:nvCxnSpPr>
        <p:spPr>
          <a:xfrm rot="10800000">
            <a:off x="5658046" y="3081881"/>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2" name="Google Shape;42;p125"/>
          <p:cNvCxnSpPr/>
          <p:nvPr/>
        </p:nvCxnSpPr>
        <p:spPr>
          <a:xfrm rot="10800000">
            <a:off x="5658046" y="2103078"/>
            <a:ext cx="5784878" cy="0"/>
          </a:xfrm>
          <a:prstGeom prst="straightConnector1">
            <a:avLst/>
          </a:prstGeom>
          <a:noFill/>
          <a:ln w="12700" cap="flat" cmpd="sng">
            <a:solidFill>
              <a:srgbClr val="000000"/>
            </a:solidFill>
            <a:prstDash val="solid"/>
            <a:miter lim="800000"/>
            <a:headEnd type="none" w="sm" len="sm"/>
            <a:tailEnd type="none" w="sm" len="sm"/>
          </a:ln>
        </p:spPr>
      </p:cxnSp>
      <p:sp>
        <p:nvSpPr>
          <p:cNvPr id="43" name="Google Shape;43;p125"/>
          <p:cNvSpPr/>
          <p:nvPr/>
        </p:nvSpPr>
        <p:spPr>
          <a:xfrm>
            <a:off x="938261" y="602806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GB" sz="1050" b="0" i="0">
                <a:solidFill>
                  <a:srgbClr val="00000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126"/>
          <p:cNvSpPr/>
          <p:nvPr/>
        </p:nvSpPr>
        <p:spPr>
          <a:xfrm>
            <a:off x="0" y="0"/>
            <a:ext cx="12192000" cy="6858000"/>
          </a:xfrm>
          <a:prstGeom prst="rect">
            <a:avLst/>
          </a:prstGeom>
          <a:solidFill>
            <a:srgbClr val="DAE0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26"/>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6"/>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a:solidFill>
                  <a:srgbClr val="000000"/>
                </a:solidFill>
                <a:latin typeface="Calibri"/>
                <a:ea typeface="Calibri"/>
                <a:cs typeface="Calibri"/>
                <a:sym typeface="Calibri"/>
              </a:rPr>
              <a:t>Leader SEEDS</a:t>
            </a:r>
            <a:endParaRPr/>
          </a:p>
        </p:txBody>
      </p:sp>
      <p:cxnSp>
        <p:nvCxnSpPr>
          <p:cNvPr id="50" name="Google Shape;50;p126"/>
          <p:cNvCxnSpPr>
            <a:endCxn id="49"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51" name="Google Shape;51;p126"/>
          <p:cNvPicPr preferRelativeResize="0"/>
          <p:nvPr/>
        </p:nvPicPr>
        <p:blipFill rotWithShape="1">
          <a:blip r:embed="rId2">
            <a:alphaModFix/>
          </a:blip>
          <a:srcRect l="62665" t="45652" r="17120" b="41908"/>
          <a:stretch/>
        </p:blipFill>
        <p:spPr>
          <a:xfrm>
            <a:off x="10427999" y="6099654"/>
            <a:ext cx="600505" cy="369541"/>
          </a:xfrm>
          <a:prstGeom prst="rect">
            <a:avLst/>
          </a:prstGeom>
          <a:noFill/>
          <a:ln>
            <a:noFill/>
          </a:ln>
        </p:spPr>
      </p:pic>
      <p:sp>
        <p:nvSpPr>
          <p:cNvPr id="52" name="Google Shape;52;p126"/>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3"/>
        <p:cNvGrpSpPr/>
        <p:nvPr/>
      </p:nvGrpSpPr>
      <p:grpSpPr>
        <a:xfrm>
          <a:off x="0" y="0"/>
          <a:ext cx="0" cy="0"/>
          <a:chOff x="0" y="0"/>
          <a:chExt cx="0" cy="0"/>
        </a:xfrm>
      </p:grpSpPr>
      <p:sp>
        <p:nvSpPr>
          <p:cNvPr id="54" name="Google Shape;54;p127"/>
          <p:cNvSpPr/>
          <p:nvPr/>
        </p:nvSpPr>
        <p:spPr>
          <a:xfrm rot="5400000" flipH="1">
            <a:off x="3036428" y="-2380550"/>
            <a:ext cx="6146707"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27"/>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27"/>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27"/>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27"/>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 name="Google Shape;59;p127"/>
          <p:cNvPicPr preferRelativeResize="0"/>
          <p:nvPr/>
        </p:nvPicPr>
        <p:blipFill rotWithShape="1">
          <a:blip r:embed="rId2">
            <a:alphaModFix/>
          </a:blip>
          <a:srcRect l="52584" t="30583" r="10721" b="33363"/>
          <a:stretch/>
        </p:blipFill>
        <p:spPr>
          <a:xfrm>
            <a:off x="292977" y="3429000"/>
            <a:ext cx="2996920" cy="2944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
        <p:cNvGrpSpPr/>
        <p:nvPr/>
      </p:nvGrpSpPr>
      <p:grpSpPr>
        <a:xfrm>
          <a:off x="0" y="0"/>
          <a:ext cx="0" cy="0"/>
          <a:chOff x="0" y="0"/>
          <a:chExt cx="0" cy="0"/>
        </a:xfrm>
      </p:grpSpPr>
      <p:sp>
        <p:nvSpPr>
          <p:cNvPr id="61" name="Google Shape;61;p128"/>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62" name="Google Shape;62;p128"/>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8"/>
          <p:cNvSpPr>
            <a:spLocks noGrp="1"/>
          </p:cNvSpPr>
          <p:nvPr>
            <p:ph type="pic" idx="2"/>
          </p:nvPr>
        </p:nvSpPr>
        <p:spPr>
          <a:xfrm>
            <a:off x="6096000" y="986088"/>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65"/>
        <p:cNvGrpSpPr/>
        <p:nvPr/>
      </p:nvGrpSpPr>
      <p:grpSpPr>
        <a:xfrm>
          <a:off x="0" y="0"/>
          <a:ext cx="0" cy="0"/>
          <a:chOff x="0" y="0"/>
          <a:chExt cx="0" cy="0"/>
        </a:xfrm>
      </p:grpSpPr>
      <p:sp>
        <p:nvSpPr>
          <p:cNvPr id="66" name="Google Shape;66;p130"/>
          <p:cNvSpPr/>
          <p:nvPr/>
        </p:nvSpPr>
        <p:spPr>
          <a:xfrm>
            <a:off x="3929244" y="485453"/>
            <a:ext cx="8011997" cy="5260027"/>
          </a:xfrm>
          <a:custGeom>
            <a:avLst/>
            <a:gdLst/>
            <a:ahLst/>
            <a:cxnLst/>
            <a:rect l="l" t="t" r="r" b="b"/>
            <a:pathLst>
              <a:path w="8011997" h="5260027" extrusionOk="0">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67" name="Google Shape;67;p130"/>
          <p:cNvSpPr/>
          <p:nvPr/>
        </p:nvSpPr>
        <p:spPr>
          <a:xfrm>
            <a:off x="3228000" y="2178786"/>
            <a:ext cx="8964000" cy="144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30"/>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30"/>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130"/>
          <p:cNvGrpSpPr/>
          <p:nvPr/>
        </p:nvGrpSpPr>
        <p:grpSpPr>
          <a:xfrm>
            <a:off x="9456007" y="5907510"/>
            <a:ext cx="2735993" cy="679345"/>
            <a:chOff x="0" y="0"/>
            <a:chExt cx="2301694" cy="571500"/>
          </a:xfrm>
        </p:grpSpPr>
        <p:sp>
          <p:nvSpPr>
            <p:cNvPr id="71" name="Google Shape;71;p13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72" name="Google Shape;72;p13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73" name="Google Shape;73;p130"/>
          <p:cNvPicPr preferRelativeResize="0"/>
          <p:nvPr/>
        </p:nvPicPr>
        <p:blipFill rotWithShape="1">
          <a:blip r:embed="rId3">
            <a:alphaModFix/>
          </a:blip>
          <a:srcRect l="52584" t="30583" r="10721" b="33363"/>
          <a:stretch/>
        </p:blipFill>
        <p:spPr>
          <a:xfrm>
            <a:off x="472216" y="485453"/>
            <a:ext cx="2996920" cy="2944648"/>
          </a:xfrm>
          <a:prstGeom prst="rect">
            <a:avLst/>
          </a:prstGeom>
          <a:noFill/>
          <a:ln>
            <a:noFill/>
          </a:ln>
        </p:spPr>
      </p:pic>
      <p:sp>
        <p:nvSpPr>
          <p:cNvPr id="74" name="Google Shape;74;p130"/>
          <p:cNvSpPr/>
          <p:nvPr/>
        </p:nvSpPr>
        <p:spPr>
          <a:xfrm>
            <a:off x="-74645" y="5349180"/>
            <a:ext cx="6101044" cy="727928"/>
          </a:xfrm>
          <a:custGeom>
            <a:avLst/>
            <a:gdLst/>
            <a:ahLst/>
            <a:cxnLst/>
            <a:rect l="l" t="t" r="r" b="b"/>
            <a:pathLst>
              <a:path w="6101044" h="727928" extrusionOk="0">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30"/>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76"/>
        <p:cNvGrpSpPr/>
        <p:nvPr/>
      </p:nvGrpSpPr>
      <p:grpSpPr>
        <a:xfrm>
          <a:off x="0" y="0"/>
          <a:ext cx="0" cy="0"/>
          <a:chOff x="0" y="0"/>
          <a:chExt cx="0" cy="0"/>
        </a:xfrm>
      </p:grpSpPr>
      <p:sp>
        <p:nvSpPr>
          <p:cNvPr id="77" name="Google Shape;77;p131"/>
          <p:cNvSpPr/>
          <p:nvPr/>
        </p:nvSpPr>
        <p:spPr>
          <a:xfrm>
            <a:off x="0" y="0"/>
            <a:ext cx="12192000" cy="6858001"/>
          </a:xfrm>
          <a:prstGeom prst="rect">
            <a:avLst/>
          </a:prstGeom>
          <a:solidFill>
            <a:srgbClr val="D0D6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79" name="Google Shape;79;p1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80" name="Google Shape;80;p1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a:solidFill>
                  <a:srgbClr val="000000"/>
                </a:solidFill>
                <a:latin typeface="Calibri"/>
                <a:ea typeface="Calibri"/>
                <a:cs typeface="Calibri"/>
                <a:sym typeface="Calibri"/>
              </a:rPr>
              <a:t>Leader SEEDS </a:t>
            </a:r>
            <a:r>
              <a:rPr lang="en-GB"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81" name="Google Shape;81;p131"/>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82" name="Google Shape;82;p131"/>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83" name="Google Shape;83;p1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Calibri"/>
                <a:ea typeface="Calibri"/>
                <a:cs typeface="Calibri"/>
                <a:sym typeface="Calibri"/>
              </a:rPr>
              <a:t>*** </a:t>
            </a:r>
            <a:r>
              <a:rPr lang="en-GB" sz="2400" b="1">
                <a:solidFill>
                  <a:srgbClr val="000000"/>
                </a:solidFill>
                <a:latin typeface="Calibri"/>
                <a:ea typeface="Calibri"/>
                <a:cs typeface="Calibri"/>
                <a:sym typeface="Calibri"/>
              </a:rPr>
              <a:t>PLEASE DELETE THIS INSTRUCTION SLIDE BEFORE PRESENTING FINAL PRESENTATION </a:t>
            </a:r>
            <a:r>
              <a:rPr lang="en-GB"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84" name="Google Shape;84;p131"/>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5"/>
        <p:cNvGrpSpPr/>
        <p:nvPr/>
      </p:nvGrpSpPr>
      <p:grpSpPr>
        <a:xfrm>
          <a:off x="0" y="0"/>
          <a:ext cx="0" cy="0"/>
          <a:chOff x="0" y="0"/>
          <a:chExt cx="0" cy="0"/>
        </a:xfrm>
      </p:grpSpPr>
      <p:sp>
        <p:nvSpPr>
          <p:cNvPr id="86" name="Google Shape;86;p132"/>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7" name="Google Shape;87;p132"/>
          <p:cNvSpPr>
            <a:spLocks noGrp="1"/>
          </p:cNvSpPr>
          <p:nvPr>
            <p:ph type="pic" idx="2"/>
          </p:nvPr>
        </p:nvSpPr>
        <p:spPr>
          <a:xfrm>
            <a:off x="320540" y="335338"/>
            <a:ext cx="11578483" cy="6146707"/>
          </a:xfrm>
          <a:prstGeom prst="rect">
            <a:avLst/>
          </a:prstGeom>
          <a:solidFill>
            <a:srgbClr val="D8D8D8"/>
          </a:solidFill>
          <a:ln>
            <a:noFill/>
          </a:ln>
        </p:spPr>
      </p:sp>
      <p:sp>
        <p:nvSpPr>
          <p:cNvPr id="88" name="Google Shape;88;p132"/>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3"/>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Leader SEEDS</a:t>
            </a:r>
            <a:endParaRPr/>
          </a:p>
        </p:txBody>
      </p:sp>
      <p:cxnSp>
        <p:nvCxnSpPr>
          <p:cNvPr id="11" name="Google Shape;11;p123"/>
          <p:cNvCxnSpPr>
            <a:endCxn id="10"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12" name="Google Shape;12;p123"/>
          <p:cNvPicPr preferRelativeResize="0"/>
          <p:nvPr/>
        </p:nvPicPr>
        <p:blipFill rotWithShape="1">
          <a:blip r:embed="rId16">
            <a:alphaModFix/>
          </a:blip>
          <a:srcRect l="62665" t="45652" r="17120" b="41908"/>
          <a:stretch/>
        </p:blipFill>
        <p:spPr>
          <a:xfrm>
            <a:off x="10427999" y="6099654"/>
            <a:ext cx="600505" cy="3695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unf.edu/digitalliteracy#:~:text=The%20American%20Library%20Association%20%28ALA%29%20defines%20digital%20literacy,cognitive%20and%20technical%20skills%22%20%28ALA%2C%20n.d.%2C%20para.%201%2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1.xml.rels><?xml version="1.0" encoding="UTF-8" standalone="yes"?>
<Relationships xmlns="http://schemas.openxmlformats.org/package/2006/relationships"><Relationship Id="rId3" Type="http://schemas.openxmlformats.org/officeDocument/2006/relationships/hyperlink" Target="https://www.accuracast.com/case-study/fanatics-black-friday/"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https://get.apicbase.com/digital-transformation-restaurants-culture/"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hyperlink" Target="https://venturebeat.com/ai/how-levis-uses-ai-to-accelerate-its-design-process-and-digital-transformation/"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hyperlink" Target="https://upriseup.co.uk/blog/charity-digital-literacy-reports/" TargetMode="External"/><Relationship Id="rId2" Type="http://schemas.openxmlformats.org/officeDocument/2006/relationships/notesSlide" Target="../notesSlides/notesSlide124.xml"/><Relationship Id="rId1" Type="http://schemas.openxmlformats.org/officeDocument/2006/relationships/slideLayout" Target="../slideLayouts/slideLayout3.xml"/><Relationship Id="rId5" Type="http://schemas.openxmlformats.org/officeDocument/2006/relationships/hyperlink" Target="https://joinup.ec.europa.eu/sites/default/files/document/2014-12/How%20to%20strenghten%20digital%20literacy%20-%20Practical%20example%20of%20a%20European%20initiative%20SPreaD.pdf" TargetMode="External"/><Relationship Id="rId4" Type="http://schemas.openxmlformats.org/officeDocument/2006/relationships/hyperlink" Target="https://www.capgemini.com/2020/09/digital-literacy-in-the-times-of-covi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news.microsoft.com/cloudforgood/_media/downloads/en/digital-literacy-en.pdf" TargetMode="External"/><Relationship Id="rId2" Type="http://schemas.openxmlformats.org/officeDocument/2006/relationships/notesSlide" Target="../notesSlides/notesSlide125.xml"/><Relationship Id="rId1" Type="http://schemas.openxmlformats.org/officeDocument/2006/relationships/slideLayout" Target="../slideLayouts/slideLayout3.xml"/><Relationship Id="rId5" Type="http://schemas.openxmlformats.org/officeDocument/2006/relationships/hyperlink" Target="https://www.webwise.ie/teachers/digital_literacy/" TargetMode="External"/><Relationship Id="rId4" Type="http://schemas.openxmlformats.org/officeDocument/2006/relationships/hyperlink" Target="https://www.westernsydney.edu.au/studysmart/home/study_skills_guides/digital_literacy/what_is_digital_literacy#:~:text=Digital%20literacy%20means%20having%20the,social%20media%2C%20and%20mobile%20device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www.diggitmagazine.com/wiki/digital-culture#:~:text=Digital%20culture%20refers%20to%20culture%20shaped%20by%20the,personal%20computers%20and%20other%20devices%20such%20as%20smartphones"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4" Type="http://schemas.openxmlformats.org/officeDocument/2006/relationships/hyperlink" Target="https://www.loginradius.com/blog/growth/7-mistakes-companies-make-during-digital-transformation/"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thirdsectorlab.co.uk/11-must-read-digital-inclusion-reports-and-case-studies/"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 Id="rId6" Type="http://schemas.openxmlformats.org/officeDocument/2006/relationships/hyperlink" Target="https://www.educationalappstore.com/blog/4-best-apps-increasing-data-literacy-skills/" TargetMode="External"/><Relationship Id="rId5" Type="http://schemas.openxmlformats.org/officeDocument/2006/relationships/hyperlink" Target="https://dataschools.education/apps-tools-to-support-data-literacy/" TargetMode="External"/><Relationship Id="rId4" Type="http://schemas.openxmlformats.org/officeDocument/2006/relationships/hyperlink" Target="https://blog.remesh.ai/3-key-case-studies-for-successful-digital-transformation"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raconteur.net/technology/top-10-communication-and-collaboration-tools/" TargetMode="External"/><Relationship Id="rId2" Type="http://schemas.openxmlformats.org/officeDocument/2006/relationships/notesSlide" Target="../notesSlides/notesSlide128.xml"/><Relationship Id="rId1" Type="http://schemas.openxmlformats.org/officeDocument/2006/relationships/slideLayout" Target="../slideLayouts/slideLayout3.xml"/><Relationship Id="rId6" Type="http://schemas.openxmlformats.org/officeDocument/2006/relationships/hyperlink" Target="https://blog.mindmanager.com/blog/2020/07/07/202007problem-solving-tools/" TargetMode="External"/><Relationship Id="rId5" Type="http://schemas.openxmlformats.org/officeDocument/2006/relationships/hyperlink" Target="https://anvl.com/blog/keys-to-successful-digital-transformation/" TargetMode="External"/><Relationship Id="rId4" Type="http://schemas.openxmlformats.org/officeDocument/2006/relationships/hyperlink" Target="https://www.outbrain.com/blog/12-awesome-digital-content-creation-tool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lumapps.com/solutions/digital-transformation/digital-transformation-tools/" TargetMode="External"/><Relationship Id="rId2" Type="http://schemas.openxmlformats.org/officeDocument/2006/relationships/notesSlide" Target="../notesSlides/notesSlide129.xml"/><Relationship Id="rId1" Type="http://schemas.openxmlformats.org/officeDocument/2006/relationships/slideLayout" Target="../slideLayouts/slideLayout3.xml"/><Relationship Id="rId5" Type="http://schemas.openxmlformats.org/officeDocument/2006/relationships/hyperlink" Target="https://www.nibusinessinfo.co.uk/content/advantages-and-disadvantages-digital-marketing" TargetMode="External"/><Relationship Id="rId4" Type="http://schemas.openxmlformats.org/officeDocument/2006/relationships/hyperlink" Target="https://tedigitalmarketing.com/digital-marketing/5-tips-to-creating-a-successful-digital-marketing-strateg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hyperlink" Target="https://www.cardinaldigitalmarketing.com/blog/top-9-benefits-of-digital-marketing/" TargetMode="External"/><Relationship Id="rId2" Type="http://schemas.openxmlformats.org/officeDocument/2006/relationships/notesSlide" Target="../notesSlides/notesSlide130.xml"/><Relationship Id="rId1" Type="http://schemas.openxmlformats.org/officeDocument/2006/relationships/slideLayout" Target="../slideLayouts/slideLayout3.xml"/><Relationship Id="rId6" Type="http://schemas.openxmlformats.org/officeDocument/2006/relationships/hyperlink" Target="https://www.husson.edu/online/blog/2021/07/marketing-case-studies" TargetMode="External"/><Relationship Id="rId5" Type="http://schemas.openxmlformats.org/officeDocument/2006/relationships/hyperlink" Target="https://redmediauk.com/marketing-in-the-third-sector/" TargetMode="External"/><Relationship Id="rId4" Type="http://schemas.openxmlformats.org/officeDocument/2006/relationships/hyperlink" Target="https://linchpinseo.com/challenges-facing-digital-marketer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igileaders.com/how-to-lead-a-successful-digital-team/" TargetMode="External"/><Relationship Id="rId2" Type="http://schemas.openxmlformats.org/officeDocument/2006/relationships/notesSlide" Target="../notesSlides/notesSlide131.xml"/><Relationship Id="rId1" Type="http://schemas.openxmlformats.org/officeDocument/2006/relationships/slideLayout" Target="../slideLayouts/slideLayout3.xml"/><Relationship Id="rId6" Type="http://schemas.openxmlformats.org/officeDocument/2006/relationships/hyperlink" Target="https://www.ourtandem.com/" TargetMode="External"/><Relationship Id="rId5" Type="http://schemas.openxmlformats.org/officeDocument/2006/relationships/hyperlink" Target="https://www.capgemini.com/fi-en/wp-content/uploads/sites/27/2018/09/dti-digitalculture_report_v2.pdf" TargetMode="External"/><Relationship Id="rId4" Type="http://schemas.openxmlformats.org/officeDocument/2006/relationships/hyperlink" Target="https://knolskape.com/blog-characteristics-of-digital-culture/"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32.xml"/><Relationship Id="rId1" Type="http://schemas.openxmlformats.org/officeDocument/2006/relationships/slideLayout" Target="../slideLayouts/slideLayout3.xml"/><Relationship Id="rId5" Type="http://schemas.openxmlformats.org/officeDocument/2006/relationships/hyperlink" Target="https://www.westernsydney.edu.au/studysmart/home/study_skills_guides/digital_literacy/what_is_digital_literacy" TargetMode="External"/><Relationship Id="rId4" Type="http://schemas.openxmlformats.org/officeDocument/2006/relationships/hyperlink" Target="https://www.renaissance.com/2019/02/08/blog-digital-literacy-why-does-it-matter/#:~:text=The%20American%20Library%20Association%20(ALA,both%20cognitive%20and%20technical%20skills.%E2%80%9D"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133.xml"/><Relationship Id="rId1" Type="http://schemas.openxmlformats.org/officeDocument/2006/relationships/slideLayout" Target="../slideLayouts/slideLayout3.xml"/><Relationship Id="rId6" Type="http://schemas.openxmlformats.org/officeDocument/2006/relationships/hyperlink" Target="https://gdsgroup.com/insights/marketing/digital-transformation-framework/" TargetMode="External"/><Relationship Id="rId5" Type="http://schemas.openxmlformats.org/officeDocument/2006/relationships/hyperlink" Target="https://gdsgroup.com/insights/marketing/blueprint-for-digital-leadership/#:~:text=Digital%20leadership%20is%20the%20strategic,for%20overseeing%20the%20digital%20assets" TargetMode="External"/><Relationship Id="rId4" Type="http://schemas.openxmlformats.org/officeDocument/2006/relationships/hyperlink" Target="https://techboomers.com/importance-of-digital-literacy"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careerwise.co.za/digital-literacy/" TargetMode="External"/><Relationship Id="rId2" Type="http://schemas.openxmlformats.org/officeDocument/2006/relationships/notesSlide" Target="../notesSlides/notesSlide134.xml"/><Relationship Id="rId1" Type="http://schemas.openxmlformats.org/officeDocument/2006/relationships/slideLayout" Target="../slideLayouts/slideLayout3.xml"/><Relationship Id="rId6" Type="http://schemas.openxmlformats.org/officeDocument/2006/relationships/hyperlink" Target="https://www.smartsheet.com/content-center/executive-center/digital-transformation/how-achieve-five-competencies-effective-digital-leaders" TargetMode="External"/><Relationship Id="rId5" Type="http://schemas.openxmlformats.org/officeDocument/2006/relationships/hyperlink" Target="https://upriseup.co.uk/blog/charity-digital-literacy-reports/" TargetMode="External"/><Relationship Id="rId4" Type="http://schemas.openxmlformats.org/officeDocument/2006/relationships/hyperlink" Target="https://ec.europa.eu/digital-single-market/en/news/new-report-shows-digital-skills-are-required-all-types-job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2.deloitte.com/content/dam/Deloitte/uk/Documents/public-sector/deloitte-uk-decoding-digital-leadership.pdf" TargetMode="External"/><Relationship Id="rId2" Type="http://schemas.openxmlformats.org/officeDocument/2006/relationships/notesSlide" Target="../notesSlides/notesSlide135.xml"/><Relationship Id="rId1" Type="http://schemas.openxmlformats.org/officeDocument/2006/relationships/slideLayout" Target="../slideLayouts/slideLayout3.xml"/><Relationship Id="rId5" Type="http://schemas.openxmlformats.org/officeDocument/2006/relationships/hyperlink" Target="https://www.redhat.com/en/services/consulting/open-innovation-labs?sc_cid=7013a00000269xoAAA&amp;gclid=CjwKCAiApfeQBhAUEiwA7K_UH-a88Ob-on_rMBHiP3zMRabjf-h7cLci5kaes4cUGxN8KDh__kImxBoChDUQAvD_BwE&amp;gclsrc=aw.ds" TargetMode="External"/><Relationship Id="rId4" Type="http://schemas.openxmlformats.org/officeDocument/2006/relationships/hyperlink" Target="https://theonebrief.com/the-digital-leader-core-competencies-for-a-new-era/"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www.redhat.com/en/engage/organize-for-innovation-20180913?sc_cid=7013a00000269xpAAA&amp;gclid=CjwKCAiApfeQBhAUEiwA7K_UHxPdDVA1s1OIJyVgw-8bDauRMsyT-ADFsErR-faXFBHkHVwvu2qP6BoC4FQQAvD_BwE&amp;gclsrc=aw.ds" TargetMode="External"/><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westernsydney.edu.au/studysmart/home/study_skills_guides/digital_literacy/what_is_digital_literac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pgemini.com/us-en/news/research-world-wealth-report-202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businessinsider.com/chart-of-the-day-why-americans-dont-use-the-internet-2010-8"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itu.int/hub/2021/11/facts-and-figures-2021-2-9-billion-people-still-offlin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elmmagazine.eu/adult-education-and-mature-learners/breaking-through-the-barrier-of-digital-complex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sheninger.blogspot.com/2020/05/the-vital-role-of-digital-leadership-in.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joint-research-centre.ec.europa.eu/digcomp_en"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researchgate.net/figure/The-digital-competence-and-its-areas-own-elaboration-based-on-Redecker-and-Punie-2017_fig1_337089672"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academy.itu.int/sites/default/files/media2/file/20-00227_1f_Digital_Skills_assessment_Guidebook_%2028%20May%202020.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s://www.tableau.com/products/mobile" TargetMode="External"/><Relationship Id="rId3" Type="http://schemas.openxmlformats.org/officeDocument/2006/relationships/hyperlink" Target="http://smartgraphs.concord.org/apps/graph-literacy/" TargetMode="External"/><Relationship Id="rId7" Type="http://schemas.openxmlformats.org/officeDocument/2006/relationships/hyperlink" Target="https://play.google.com/store/apps/details?id=com.techtweets.basicstatistics&amp;hl=en_U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s://datagifmaker.withgoogle.com/" TargetMode="External"/><Relationship Id="rId5" Type="http://schemas.openxmlformats.org/officeDocument/2006/relationships/hyperlink" Target="https://trends.google.co.uk/trends/?geo=GB" TargetMode="External"/><Relationship Id="rId4" Type="http://schemas.openxmlformats.org/officeDocument/2006/relationships/hyperlink" Target="https://www.gapminder.org/tools/#$chart-type=bubbles&amp;url=v1"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asana.com/?noredirect" TargetMode="External"/><Relationship Id="rId3" Type="http://schemas.openxmlformats.org/officeDocument/2006/relationships/hyperlink" Target="https://slack.com/" TargetMode="External"/><Relationship Id="rId7" Type="http://schemas.openxmlformats.org/officeDocument/2006/relationships/hyperlink" Target="https://www.zoom.us/"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hyperlink" Target="https://trello.com/" TargetMode="External"/><Relationship Id="rId5" Type="http://schemas.openxmlformats.org/officeDocument/2006/relationships/hyperlink" Target="https://basecamp.com/" TargetMode="External"/><Relationship Id="rId4" Type="http://schemas.openxmlformats.org/officeDocument/2006/relationships/hyperlink" Target="https://www.microsoft.com/en-us/microsoft-teams/log-i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aglesflight.com/resource/creating-a-culture-of-collaboration-5-strategies-to-help-you-do-so/"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i4cp.com/productivity-blog/top-employers-are-5-5x-more-likely-to-reward-collaboration"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s://blog.hubspot.com/marketing/content-creatio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blog.mindmanager.com/blog/2020/07/07/202007problem-solving-tools/"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www.reliableplant.com/Read/14690/high-performance-team"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www.isixsigma.com/dictionary/deming-cycle-pdca/"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feedough.com/deming-cycle-pdca-cycl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s://www.smartinsights.com/digital-marketing-strategy/digital-strategy-development/10-reasons-for-digital-marketing-strategy/"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hyperlink" Target="https://creately.com/lp/swot-analysis-tool-online/" TargetMode="External"/><Relationship Id="rId5" Type="http://schemas.openxmlformats.org/officeDocument/2006/relationships/hyperlink" Target="https://www.alignment.io/templates" TargetMode="External"/><Relationship Id="rId4" Type="http://schemas.openxmlformats.org/officeDocument/2006/relationships/hyperlink" Target="https://www.vendasta.com/blog/10-steps-digital-marketing-strate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body" idx="1"/>
          </p:nvPr>
        </p:nvSpPr>
        <p:spPr>
          <a:xfrm>
            <a:off x="4000500" y="2255955"/>
            <a:ext cx="7815022" cy="86280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b="0" dirty="0" err="1"/>
              <a:t>Digitale</a:t>
            </a:r>
            <a:r>
              <a:rPr lang="en-GB" b="0" dirty="0"/>
              <a:t> </a:t>
            </a:r>
            <a:r>
              <a:rPr lang="en-GB" b="0" dirty="0" err="1"/>
              <a:t>Kompetenz</a:t>
            </a:r>
            <a:endParaRPr dirty="0"/>
          </a:p>
        </p:txBody>
      </p:sp>
      <p:sp>
        <p:nvSpPr>
          <p:cNvPr id="151" name="Google Shape;151;p1"/>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
        <p:nvSpPr>
          <p:cNvPr id="152" name="Google Shape;152;p1"/>
          <p:cNvSpPr txBox="1"/>
          <p:nvPr/>
        </p:nvSpPr>
        <p:spPr>
          <a:xfrm>
            <a:off x="4000500" y="3429000"/>
            <a:ext cx="7815022" cy="8628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GB" sz="4800" b="0" dirty="0">
                <a:solidFill>
                  <a:srgbClr val="000000"/>
                </a:solidFill>
                <a:latin typeface="Calibri"/>
                <a:ea typeface="Calibri"/>
                <a:cs typeface="Calibri"/>
                <a:sym typeface="Calibri"/>
              </a:rPr>
              <a:t>Modul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Digitale</a:t>
            </a:r>
            <a:r>
              <a:rPr lang="en-GB" b="1" dirty="0">
                <a:solidFill>
                  <a:schemeClr val="accent2"/>
                </a:solidFill>
              </a:rPr>
              <a:t> </a:t>
            </a:r>
            <a:r>
              <a:rPr lang="en-GB" b="1" dirty="0" err="1">
                <a:solidFill>
                  <a:schemeClr val="accent2"/>
                </a:solidFill>
              </a:rPr>
              <a:t>Kompetenz</a:t>
            </a:r>
            <a:r>
              <a:rPr lang="en-GB" b="1" dirty="0">
                <a:solidFill>
                  <a:schemeClr val="accent2"/>
                </a:solidFill>
              </a:rPr>
              <a:t> </a:t>
            </a:r>
            <a:r>
              <a:rPr lang="en-GB" dirty="0" err="1"/>
              <a:t>wird</a:t>
            </a:r>
            <a:r>
              <a:rPr lang="en-GB" dirty="0"/>
              <a:t> von der </a:t>
            </a:r>
            <a:r>
              <a:rPr lang="en-GB" dirty="0">
                <a:hlinkClick r:id="rId3"/>
              </a:rPr>
              <a:t>American Library Association (ALA)</a:t>
            </a:r>
            <a:r>
              <a:rPr lang="en-GB" dirty="0"/>
              <a:t> </a:t>
            </a:r>
            <a:r>
              <a:rPr lang="en-GB" dirty="0" err="1"/>
              <a:t>definiert</a:t>
            </a:r>
            <a:r>
              <a:rPr lang="en-GB" dirty="0"/>
              <a:t> </a:t>
            </a:r>
            <a:r>
              <a:rPr lang="en-GB" dirty="0" err="1"/>
              <a:t>als</a:t>
            </a:r>
            <a:r>
              <a:rPr lang="en-GB" dirty="0"/>
              <a:t>; "die </a:t>
            </a:r>
            <a:r>
              <a:rPr lang="en-GB" dirty="0" err="1"/>
              <a:t>Fähigkeit</a:t>
            </a:r>
            <a:r>
              <a:rPr lang="en-GB" dirty="0"/>
              <a:t>, </a:t>
            </a:r>
            <a:r>
              <a:rPr lang="en-GB" dirty="0" err="1"/>
              <a:t>Informations</a:t>
            </a:r>
            <a:r>
              <a:rPr lang="en-GB" dirty="0"/>
              <a:t>- und </a:t>
            </a:r>
            <a:r>
              <a:rPr lang="en-GB" dirty="0" err="1"/>
              <a:t>Kommunikationstechnologien</a:t>
            </a:r>
            <a:r>
              <a:rPr lang="en-GB" dirty="0"/>
              <a:t> </a:t>
            </a:r>
            <a:r>
              <a:rPr lang="en-GB" dirty="0" err="1"/>
              <a:t>zu</a:t>
            </a:r>
            <a:r>
              <a:rPr lang="en-GB" dirty="0"/>
              <a:t> </a:t>
            </a:r>
            <a:r>
              <a:rPr lang="en-GB" dirty="0" err="1"/>
              <a:t>nutzen</a:t>
            </a:r>
            <a:r>
              <a:rPr lang="en-GB" dirty="0"/>
              <a:t>, um </a:t>
            </a:r>
            <a:r>
              <a:rPr lang="en-GB" dirty="0" err="1"/>
              <a:t>Informationen</a:t>
            </a:r>
            <a:r>
              <a:rPr lang="en-GB" dirty="0"/>
              <a:t> </a:t>
            </a:r>
            <a:r>
              <a:rPr lang="en-GB" dirty="0" err="1"/>
              <a:t>zu</a:t>
            </a:r>
            <a:r>
              <a:rPr lang="en-GB" dirty="0"/>
              <a:t> </a:t>
            </a:r>
            <a:r>
              <a:rPr lang="en-GB" dirty="0" err="1"/>
              <a:t>finden</a:t>
            </a:r>
            <a:r>
              <a:rPr lang="en-GB" dirty="0"/>
              <a:t>, </a:t>
            </a:r>
            <a:r>
              <a:rPr lang="en-GB" dirty="0" err="1"/>
              <a:t>zu</a:t>
            </a:r>
            <a:r>
              <a:rPr lang="en-GB" dirty="0"/>
              <a:t> </a:t>
            </a:r>
            <a:r>
              <a:rPr lang="en-GB" dirty="0" err="1"/>
              <a:t>bewerten</a:t>
            </a:r>
            <a:r>
              <a:rPr lang="en-GB" dirty="0"/>
              <a:t>, </a:t>
            </a:r>
            <a:r>
              <a:rPr lang="en-GB" dirty="0" err="1"/>
              <a:t>zu</a:t>
            </a:r>
            <a:r>
              <a:rPr lang="en-GB" dirty="0"/>
              <a:t> </a:t>
            </a:r>
            <a:r>
              <a:rPr lang="en-GB" dirty="0" err="1"/>
              <a:t>erstellen</a:t>
            </a:r>
            <a:r>
              <a:rPr lang="en-GB" dirty="0"/>
              <a:t> und </a:t>
            </a:r>
            <a:r>
              <a:rPr lang="en-GB" dirty="0" err="1"/>
              <a:t>zu</a:t>
            </a:r>
            <a:r>
              <a:rPr lang="en-GB" dirty="0"/>
              <a:t> </a:t>
            </a:r>
            <a:r>
              <a:rPr lang="en-GB" dirty="0" err="1"/>
              <a:t>kommunizieren</a:t>
            </a:r>
            <a:r>
              <a:rPr lang="en-GB" dirty="0"/>
              <a:t>, was </a:t>
            </a:r>
            <a:r>
              <a:rPr lang="en-GB" dirty="0" err="1"/>
              <a:t>sowohl</a:t>
            </a:r>
            <a:r>
              <a:rPr lang="en-GB" dirty="0"/>
              <a:t> </a:t>
            </a:r>
            <a:r>
              <a:rPr lang="en-GB" dirty="0" err="1"/>
              <a:t>kognitive</a:t>
            </a:r>
            <a:r>
              <a:rPr lang="en-GB" dirty="0"/>
              <a:t> </a:t>
            </a:r>
            <a:r>
              <a:rPr lang="en-GB" dirty="0" err="1"/>
              <a:t>als</a:t>
            </a:r>
            <a:r>
              <a:rPr lang="en-GB" dirty="0"/>
              <a:t> </a:t>
            </a:r>
            <a:r>
              <a:rPr lang="en-GB" dirty="0" err="1"/>
              <a:t>auch</a:t>
            </a:r>
            <a:r>
              <a:rPr lang="en-GB" dirty="0"/>
              <a:t> </a:t>
            </a:r>
            <a:r>
              <a:rPr lang="en-GB" dirty="0" err="1"/>
              <a:t>technische</a:t>
            </a:r>
            <a:r>
              <a:rPr lang="en-GB" dirty="0"/>
              <a:t> </a:t>
            </a:r>
            <a:r>
              <a:rPr lang="en-GB" dirty="0" err="1"/>
              <a:t>Fähigkeiten</a:t>
            </a:r>
            <a:r>
              <a:rPr lang="en-GB" dirty="0"/>
              <a:t> </a:t>
            </a:r>
            <a:r>
              <a:rPr lang="en-GB" dirty="0" err="1"/>
              <a:t>erfordert</a:t>
            </a:r>
            <a:r>
              <a:rPr lang="en-GB" dirty="0"/>
              <a:t>". </a:t>
            </a:r>
            <a:endParaRPr lang="en-US" dirty="0"/>
          </a:p>
        </p:txBody>
      </p:sp>
      <p:sp>
        <p:nvSpPr>
          <p:cNvPr id="217" name="Google Shape;217;p1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Definitionen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1873aed434a_0_29"/>
          <p:cNvSpPr txBox="1">
            <a:spLocks noGrp="1"/>
          </p:cNvSpPr>
          <p:nvPr>
            <p:ph type="body" idx="1"/>
          </p:nvPr>
        </p:nvSpPr>
        <p:spPr>
          <a:xfrm>
            <a:off x="3642625" y="5639450"/>
            <a:ext cx="7986000" cy="6069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sz="1000" b="1" dirty="0">
                <a:solidFill>
                  <a:schemeClr val="tx1"/>
                </a:solidFill>
              </a:rPr>
              <a:t>Quelle: </a:t>
            </a:r>
            <a:r>
              <a:rPr lang="en-GB" sz="1000" u="sng" dirty="0">
                <a:solidFill>
                  <a:schemeClr val="hlink"/>
                </a:solidFill>
                <a:hlinkClick r:id="rId3">
                  <a:extLst>
                    <a:ext uri="{A12FA001-AC4F-418D-AE19-62706E023703}">
                      <ahyp:hlinkClr xmlns:ahyp="http://schemas.microsoft.com/office/drawing/2018/hyperlinkcolor" val="tx"/>
                    </a:ext>
                  </a:extLst>
                </a:hlinkClick>
              </a:rPr>
              <a:t>https://www.visual-paradigm.com/guide/strategic-analysis/what-is-swot-analysis/</a:t>
            </a:r>
            <a:r>
              <a:rPr lang="en-GB" sz="1000" dirty="0">
                <a:solidFill>
                  <a:srgbClr val="FF0000"/>
                </a:solidFill>
              </a:rPr>
              <a:t> </a:t>
            </a:r>
            <a:endParaRPr sz="1000">
              <a:solidFill>
                <a:srgbClr val="FF0000"/>
              </a:solidFill>
            </a:endParaRPr>
          </a:p>
        </p:txBody>
      </p:sp>
      <p:pic>
        <p:nvPicPr>
          <p:cNvPr id="957" name="Google Shape;957;g1873aed434a_0_29"/>
          <p:cNvPicPr preferRelativeResize="0"/>
          <p:nvPr/>
        </p:nvPicPr>
        <p:blipFill>
          <a:blip r:embed="rId4">
            <a:alphaModFix/>
          </a:blip>
          <a:stretch>
            <a:fillRect/>
          </a:stretch>
        </p:blipFill>
        <p:spPr>
          <a:xfrm>
            <a:off x="3642613" y="518375"/>
            <a:ext cx="4906775" cy="4980625"/>
          </a:xfrm>
          <a:prstGeom prst="rect">
            <a:avLst/>
          </a:prstGeom>
          <a:noFill/>
          <a:ln>
            <a:noFill/>
          </a:ln>
        </p:spPr>
      </p:pic>
      <p:sp>
        <p:nvSpPr>
          <p:cNvPr id="2" name="Rectangle: Rounded Corners 1">
            <a:extLst>
              <a:ext uri="{FF2B5EF4-FFF2-40B4-BE49-F238E27FC236}">
                <a16:creationId xmlns:a16="http://schemas.microsoft.com/office/drawing/2014/main" id="{48E749B7-E011-16E0-8D63-890D480186E9}"/>
              </a:ext>
            </a:extLst>
          </p:cNvPr>
          <p:cNvSpPr/>
          <p:nvPr/>
        </p:nvSpPr>
        <p:spPr>
          <a:xfrm>
            <a:off x="3741516" y="694480"/>
            <a:ext cx="2257063" cy="2285999"/>
          </a:xfrm>
          <a:prstGeom prst="roundRect">
            <a:avLst/>
          </a:prstGeom>
          <a:solidFill>
            <a:srgbClr val="F527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err="1">
                <a:solidFill>
                  <a:srgbClr val="000000"/>
                </a:solidFill>
                <a:ea typeface="+mn-lt"/>
                <a:cs typeface="+mn-lt"/>
              </a:rPr>
              <a:t>Stärken</a:t>
            </a:r>
            <a:endParaRPr lang="en-US" sz="2400" b="1">
              <a:solidFill>
                <a:srgbClr val="000000"/>
              </a:solidFill>
              <a:cs typeface="Arial"/>
            </a:endParaRPr>
          </a:p>
          <a:p>
            <a:endParaRPr lang="en-GB" sz="1050" dirty="0">
              <a:solidFill>
                <a:srgbClr val="000000"/>
              </a:solidFill>
              <a:ea typeface="+mn-lt"/>
              <a:cs typeface="+mn-lt"/>
            </a:endParaRPr>
          </a:p>
          <a:p>
            <a:pPr marL="171450" indent="-171450">
              <a:buChar char="•"/>
            </a:pPr>
            <a:r>
              <a:rPr lang="en-GB" sz="1050" err="1">
                <a:solidFill>
                  <a:srgbClr val="000000"/>
                </a:solidFill>
                <a:ea typeface="+mn-lt"/>
                <a:cs typeface="+mn-lt"/>
              </a:rPr>
              <a:t>Geringe</a:t>
            </a:r>
            <a:r>
              <a:rPr lang="en-GB" sz="1050" dirty="0">
                <a:solidFill>
                  <a:srgbClr val="000000"/>
                </a:solidFill>
                <a:ea typeface="+mn-lt"/>
                <a:cs typeface="+mn-lt"/>
              </a:rPr>
              <a:t> Kosten für </a:t>
            </a:r>
            <a:r>
              <a:rPr lang="en-GB" sz="1050" err="1">
                <a:solidFill>
                  <a:srgbClr val="000000"/>
                </a:solidFill>
                <a:ea typeface="+mn-lt"/>
                <a:cs typeface="+mn-lt"/>
              </a:rPr>
              <a:t>Gehälter</a:t>
            </a:r>
            <a:r>
              <a:rPr lang="en-GB" sz="1050" dirty="0">
                <a:solidFill>
                  <a:srgbClr val="000000"/>
                </a:solidFill>
                <a:ea typeface="+mn-lt"/>
                <a:cs typeface="+mn-lt"/>
              </a:rPr>
              <a:t> und </a:t>
            </a:r>
            <a:r>
              <a:rPr lang="en-GB" sz="1050" err="1">
                <a:solidFill>
                  <a:srgbClr val="000000"/>
                </a:solidFill>
                <a:ea typeface="+mn-lt"/>
                <a:cs typeface="+mn-lt"/>
              </a:rPr>
              <a:t>Sozialleistungen</a:t>
            </a:r>
            <a:endParaRPr lang="en-GB" sz="1050">
              <a:solidFill>
                <a:srgbClr val="000000"/>
              </a:solidFill>
              <a:cs typeface="Arial"/>
            </a:endParaRPr>
          </a:p>
          <a:p>
            <a:pPr marL="171450" indent="-171450">
              <a:buChar char="•"/>
            </a:pPr>
            <a:r>
              <a:rPr lang="en-GB" sz="1050" err="1">
                <a:solidFill>
                  <a:srgbClr val="000000"/>
                </a:solidFill>
                <a:ea typeface="+mn-lt"/>
                <a:cs typeface="+mn-lt"/>
              </a:rPr>
              <a:t>schnelle</a:t>
            </a:r>
            <a:r>
              <a:rPr lang="en-GB" sz="1050" dirty="0">
                <a:solidFill>
                  <a:srgbClr val="000000"/>
                </a:solidFill>
                <a:ea typeface="+mn-lt"/>
                <a:cs typeface="+mn-lt"/>
              </a:rPr>
              <a:t> </a:t>
            </a:r>
            <a:r>
              <a:rPr lang="en-GB" sz="1050" err="1">
                <a:solidFill>
                  <a:srgbClr val="000000"/>
                </a:solidFill>
                <a:ea typeface="+mn-lt"/>
                <a:cs typeface="+mn-lt"/>
              </a:rPr>
              <a:t>Reaktion</a:t>
            </a:r>
            <a:r>
              <a:rPr lang="en-GB" sz="1050" dirty="0">
                <a:solidFill>
                  <a:srgbClr val="000000"/>
                </a:solidFill>
                <a:ea typeface="+mn-lt"/>
                <a:cs typeface="+mn-lt"/>
              </a:rPr>
              <a:t> auf </a:t>
            </a:r>
            <a:r>
              <a:rPr lang="en-GB" sz="1050" err="1">
                <a:solidFill>
                  <a:srgbClr val="000000"/>
                </a:solidFill>
                <a:ea typeface="+mn-lt"/>
                <a:cs typeface="+mn-lt"/>
              </a:rPr>
              <a:t>Marktveränderungen</a:t>
            </a:r>
            <a:endParaRPr lang="en-GB" sz="1050">
              <a:solidFill>
                <a:srgbClr val="000000"/>
              </a:solidFill>
              <a:cs typeface="Arial"/>
            </a:endParaRPr>
          </a:p>
          <a:p>
            <a:pPr marL="171450" indent="-171450">
              <a:buChar char="•"/>
            </a:pPr>
            <a:r>
              <a:rPr lang="en-GB" sz="1050" err="1">
                <a:solidFill>
                  <a:srgbClr val="000000"/>
                </a:solidFill>
                <a:ea typeface="+mn-lt"/>
                <a:cs typeface="+mn-lt"/>
              </a:rPr>
              <a:t>geringes</a:t>
            </a:r>
            <a:r>
              <a:rPr lang="en-GB" sz="1050" dirty="0">
                <a:solidFill>
                  <a:srgbClr val="000000"/>
                </a:solidFill>
                <a:ea typeface="+mn-lt"/>
                <a:cs typeface="+mn-lt"/>
              </a:rPr>
              <a:t> </a:t>
            </a:r>
            <a:r>
              <a:rPr lang="en-GB" sz="1050" err="1">
                <a:solidFill>
                  <a:srgbClr val="000000"/>
                </a:solidFill>
                <a:ea typeface="+mn-lt"/>
                <a:cs typeface="+mn-lt"/>
              </a:rPr>
              <a:t>Gewicht</a:t>
            </a:r>
            <a:r>
              <a:rPr lang="en-GB" sz="1050" dirty="0">
                <a:solidFill>
                  <a:srgbClr val="000000"/>
                </a:solidFill>
                <a:ea typeface="+mn-lt"/>
                <a:cs typeface="+mn-lt"/>
              </a:rPr>
              <a:t> und </a:t>
            </a:r>
            <a:r>
              <a:rPr lang="en-GB" sz="1050" err="1">
                <a:solidFill>
                  <a:srgbClr val="000000"/>
                </a:solidFill>
                <a:ea typeface="+mn-lt"/>
                <a:cs typeface="+mn-lt"/>
              </a:rPr>
              <a:t>flache</a:t>
            </a:r>
            <a:r>
              <a:rPr lang="en-GB" sz="1050" dirty="0">
                <a:solidFill>
                  <a:srgbClr val="000000"/>
                </a:solidFill>
                <a:ea typeface="+mn-lt"/>
                <a:cs typeface="+mn-lt"/>
              </a:rPr>
              <a:t> </a:t>
            </a:r>
            <a:r>
              <a:rPr lang="en-GB" sz="1050" err="1">
                <a:solidFill>
                  <a:srgbClr val="000000"/>
                </a:solidFill>
                <a:ea typeface="+mn-lt"/>
                <a:cs typeface="+mn-lt"/>
              </a:rPr>
              <a:t>Hierarchie</a:t>
            </a:r>
            <a:r>
              <a:rPr lang="en-GB" sz="1050" dirty="0">
                <a:solidFill>
                  <a:srgbClr val="000000"/>
                </a:solidFill>
                <a:ea typeface="+mn-lt"/>
                <a:cs typeface="+mn-lt"/>
              </a:rPr>
              <a:t>, was </a:t>
            </a:r>
            <a:r>
              <a:rPr lang="en-GB" sz="1050" err="1">
                <a:solidFill>
                  <a:srgbClr val="000000"/>
                </a:solidFill>
                <a:ea typeface="+mn-lt"/>
                <a:cs typeface="+mn-lt"/>
              </a:rPr>
              <a:t>eine</a:t>
            </a:r>
            <a:r>
              <a:rPr lang="en-GB" sz="1050" dirty="0">
                <a:solidFill>
                  <a:srgbClr val="000000"/>
                </a:solidFill>
                <a:ea typeface="+mn-lt"/>
                <a:cs typeface="+mn-lt"/>
              </a:rPr>
              <a:t> </a:t>
            </a:r>
            <a:r>
              <a:rPr lang="en-GB" sz="1050" err="1">
                <a:solidFill>
                  <a:srgbClr val="000000"/>
                </a:solidFill>
                <a:ea typeface="+mn-lt"/>
                <a:cs typeface="+mn-lt"/>
              </a:rPr>
              <a:t>schnellere</a:t>
            </a:r>
            <a:r>
              <a:rPr lang="en-GB" sz="1050" dirty="0">
                <a:solidFill>
                  <a:srgbClr val="000000"/>
                </a:solidFill>
                <a:ea typeface="+mn-lt"/>
                <a:cs typeface="+mn-lt"/>
              </a:rPr>
              <a:t> </a:t>
            </a:r>
            <a:r>
              <a:rPr lang="en-GB" sz="1050" err="1">
                <a:solidFill>
                  <a:srgbClr val="000000"/>
                </a:solidFill>
                <a:ea typeface="+mn-lt"/>
                <a:cs typeface="+mn-lt"/>
              </a:rPr>
              <a:t>Entscheidungsfindung</a:t>
            </a:r>
            <a:r>
              <a:rPr lang="en-GB" sz="1050" dirty="0">
                <a:solidFill>
                  <a:srgbClr val="000000"/>
                </a:solidFill>
                <a:ea typeface="+mn-lt"/>
                <a:cs typeface="+mn-lt"/>
              </a:rPr>
              <a:t> </a:t>
            </a:r>
            <a:r>
              <a:rPr lang="en-GB" sz="1050" err="1">
                <a:solidFill>
                  <a:srgbClr val="000000"/>
                </a:solidFill>
                <a:ea typeface="+mn-lt"/>
                <a:cs typeface="+mn-lt"/>
              </a:rPr>
              <a:t>ermöglicht</a:t>
            </a:r>
            <a:endParaRPr lang="en-GB" sz="1050">
              <a:solidFill>
                <a:srgbClr val="000000"/>
              </a:solidFill>
              <a:cs typeface="Arial"/>
            </a:endParaRPr>
          </a:p>
        </p:txBody>
      </p:sp>
      <p:sp>
        <p:nvSpPr>
          <p:cNvPr id="3" name="Rectangle: Rounded Corners 2">
            <a:extLst>
              <a:ext uri="{FF2B5EF4-FFF2-40B4-BE49-F238E27FC236}">
                <a16:creationId xmlns:a16="http://schemas.microsoft.com/office/drawing/2014/main" id="{C787CA40-695E-9249-9C2D-A5CA7CD80CC0}"/>
              </a:ext>
            </a:extLst>
          </p:cNvPr>
          <p:cNvSpPr/>
          <p:nvPr/>
        </p:nvSpPr>
        <p:spPr>
          <a:xfrm>
            <a:off x="6191490" y="694480"/>
            <a:ext cx="2257063" cy="2285999"/>
          </a:xfrm>
          <a:prstGeom prst="round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GB" sz="2400" b="1" dirty="0" err="1">
                <a:solidFill>
                  <a:srgbClr val="000000"/>
                </a:solidFill>
                <a:ea typeface="+mn-lt"/>
                <a:cs typeface="+mn-lt"/>
              </a:rPr>
              <a:t>Schwächen</a:t>
            </a:r>
            <a:endParaRPr lang="en-US" sz="2400" b="1" dirty="0">
              <a:solidFill>
                <a:srgbClr val="000000"/>
              </a:solidFill>
              <a:cs typeface="Arial"/>
            </a:endParaRPr>
          </a:p>
          <a:p>
            <a:endParaRPr lang="en-GB" sz="1050" dirty="0">
              <a:solidFill>
                <a:srgbClr val="000000"/>
              </a:solidFill>
              <a:ea typeface="+mn-lt"/>
              <a:cs typeface="+mn-lt"/>
            </a:endParaRPr>
          </a:p>
          <a:p>
            <a:pPr marL="171450" indent="-171450">
              <a:buChar char="•"/>
            </a:pPr>
            <a:r>
              <a:rPr lang="en-GB" sz="1050" dirty="0" err="1">
                <a:solidFill>
                  <a:srgbClr val="000000"/>
                </a:solidFill>
                <a:ea typeface="+mn-lt"/>
                <a:cs typeface="+mn-lt"/>
              </a:rPr>
              <a:t>Bestehende</a:t>
            </a:r>
            <a:r>
              <a:rPr lang="en-GB" sz="1050" dirty="0">
                <a:solidFill>
                  <a:srgbClr val="000000"/>
                </a:solidFill>
                <a:ea typeface="+mn-lt"/>
                <a:cs typeface="+mn-lt"/>
              </a:rPr>
              <a:t> </a:t>
            </a:r>
            <a:r>
              <a:rPr lang="en-GB" sz="1050" dirty="0" err="1">
                <a:solidFill>
                  <a:srgbClr val="000000"/>
                </a:solidFill>
                <a:ea typeface="+mn-lt"/>
                <a:cs typeface="+mn-lt"/>
              </a:rPr>
              <a:t>Arbeitsbelastung</a:t>
            </a:r>
            <a:r>
              <a:rPr lang="en-GB" sz="1050" dirty="0">
                <a:solidFill>
                  <a:srgbClr val="000000"/>
                </a:solidFill>
                <a:ea typeface="+mn-lt"/>
                <a:cs typeface="+mn-lt"/>
              </a:rPr>
              <a:t> </a:t>
            </a:r>
            <a:r>
              <a:rPr lang="en-GB" sz="1050" dirty="0" err="1">
                <a:solidFill>
                  <a:srgbClr val="000000"/>
                </a:solidFill>
                <a:ea typeface="+mn-lt"/>
                <a:cs typeface="+mn-lt"/>
              </a:rPr>
              <a:t>zu</a:t>
            </a:r>
            <a:r>
              <a:rPr lang="en-GB" sz="1050" dirty="0">
                <a:solidFill>
                  <a:srgbClr val="000000"/>
                </a:solidFill>
                <a:ea typeface="+mn-lt"/>
                <a:cs typeface="+mn-lt"/>
              </a:rPr>
              <a:t> </a:t>
            </a:r>
            <a:r>
              <a:rPr lang="en-GB" sz="1050" dirty="0" err="1">
                <a:solidFill>
                  <a:srgbClr val="000000"/>
                </a:solidFill>
                <a:ea typeface="+mn-lt"/>
                <a:cs typeface="+mn-lt"/>
              </a:rPr>
              <a:t>hoch</a:t>
            </a:r>
            <a:endParaRPr lang="en-GB">
              <a:solidFill>
                <a:srgbClr val="000000"/>
              </a:solidFill>
              <a:cs typeface="Arial"/>
            </a:endParaRPr>
          </a:p>
          <a:p>
            <a:pPr marL="171450" indent="-171450">
              <a:buChar char="•"/>
            </a:pPr>
            <a:r>
              <a:rPr lang="en-GB" sz="1050" dirty="0" err="1">
                <a:solidFill>
                  <a:srgbClr val="000000"/>
                </a:solidFill>
                <a:ea typeface="+mn-lt"/>
                <a:cs typeface="+mn-lt"/>
              </a:rPr>
              <a:t>Keine</a:t>
            </a:r>
            <a:r>
              <a:rPr lang="en-GB" sz="1050" dirty="0">
                <a:solidFill>
                  <a:srgbClr val="000000"/>
                </a:solidFill>
                <a:ea typeface="+mn-lt"/>
                <a:cs typeface="+mn-lt"/>
              </a:rPr>
              <a:t> </a:t>
            </a:r>
            <a:r>
              <a:rPr lang="en-GB" sz="1050" dirty="0" err="1">
                <a:solidFill>
                  <a:srgbClr val="000000"/>
                </a:solidFill>
                <a:ea typeface="+mn-lt"/>
                <a:cs typeface="+mn-lt"/>
              </a:rPr>
              <a:t>bisherigen</a:t>
            </a:r>
            <a:r>
              <a:rPr lang="en-GB" sz="1050" dirty="0">
                <a:solidFill>
                  <a:srgbClr val="000000"/>
                </a:solidFill>
                <a:ea typeface="+mn-lt"/>
                <a:cs typeface="+mn-lt"/>
              </a:rPr>
              <a:t> </a:t>
            </a:r>
            <a:r>
              <a:rPr lang="en-GB" sz="1050" dirty="0" err="1">
                <a:solidFill>
                  <a:srgbClr val="000000"/>
                </a:solidFill>
                <a:ea typeface="+mn-lt"/>
                <a:cs typeface="+mn-lt"/>
              </a:rPr>
              <a:t>Erfahrungen</a:t>
            </a:r>
            <a:r>
              <a:rPr lang="en-GB" sz="1050" dirty="0">
                <a:solidFill>
                  <a:srgbClr val="000000"/>
                </a:solidFill>
                <a:ea typeface="+mn-lt"/>
                <a:cs typeface="+mn-lt"/>
              </a:rPr>
              <a:t> in der </a:t>
            </a:r>
            <a:r>
              <a:rPr lang="en-GB" sz="1050" dirty="0" err="1">
                <a:solidFill>
                  <a:srgbClr val="000000"/>
                </a:solidFill>
                <a:ea typeface="+mn-lt"/>
                <a:cs typeface="+mn-lt"/>
              </a:rPr>
              <a:t>Projektplanung</a:t>
            </a:r>
            <a:endParaRPr lang="en-GB">
              <a:solidFill>
                <a:srgbClr val="000000"/>
              </a:solidFill>
              <a:cs typeface="Arial"/>
            </a:endParaRPr>
          </a:p>
          <a:p>
            <a:pPr marL="171450" indent="-171450">
              <a:buChar char="•"/>
            </a:pPr>
            <a:r>
              <a:rPr lang="en-GB" sz="1050" dirty="0" err="1">
                <a:solidFill>
                  <a:srgbClr val="000000"/>
                </a:solidFill>
                <a:ea typeface="+mn-lt"/>
                <a:cs typeface="+mn-lt"/>
              </a:rPr>
              <a:t>Fehlendes</a:t>
            </a:r>
            <a:r>
              <a:rPr lang="en-GB" sz="1050" dirty="0">
                <a:solidFill>
                  <a:srgbClr val="000000"/>
                </a:solidFill>
                <a:ea typeface="+mn-lt"/>
                <a:cs typeface="+mn-lt"/>
              </a:rPr>
              <a:t> </a:t>
            </a:r>
            <a:r>
              <a:rPr lang="en-GB" sz="1050" dirty="0" err="1">
                <a:solidFill>
                  <a:srgbClr val="000000"/>
                </a:solidFill>
                <a:ea typeface="+mn-lt"/>
                <a:cs typeface="+mn-lt"/>
              </a:rPr>
              <a:t>Fachwissen</a:t>
            </a:r>
            <a:r>
              <a:rPr lang="en-GB" sz="1050" dirty="0">
                <a:solidFill>
                  <a:srgbClr val="000000"/>
                </a:solidFill>
                <a:ea typeface="+mn-lt"/>
                <a:cs typeface="+mn-lt"/>
              </a:rPr>
              <a:t> in </a:t>
            </a:r>
            <a:r>
              <a:rPr lang="en-GB" sz="1050" dirty="0" err="1">
                <a:solidFill>
                  <a:srgbClr val="000000"/>
                </a:solidFill>
                <a:ea typeface="+mn-lt"/>
                <a:cs typeface="+mn-lt"/>
              </a:rPr>
              <a:t>einigen</a:t>
            </a:r>
            <a:r>
              <a:rPr lang="en-GB" sz="1050" dirty="0">
                <a:solidFill>
                  <a:srgbClr val="000000"/>
                </a:solidFill>
                <a:ea typeface="+mn-lt"/>
                <a:cs typeface="+mn-lt"/>
              </a:rPr>
              <a:t> </a:t>
            </a:r>
            <a:r>
              <a:rPr lang="en-GB" sz="1050" dirty="0" err="1">
                <a:solidFill>
                  <a:srgbClr val="000000"/>
                </a:solidFill>
                <a:ea typeface="+mn-lt"/>
                <a:cs typeface="+mn-lt"/>
              </a:rPr>
              <a:t>Bereichen</a:t>
            </a:r>
            <a:endParaRPr lang="en-GB">
              <a:solidFill>
                <a:srgbClr val="000000"/>
              </a:solidFill>
              <a:cs typeface="Arial"/>
            </a:endParaRPr>
          </a:p>
        </p:txBody>
      </p:sp>
      <p:sp>
        <p:nvSpPr>
          <p:cNvPr id="5" name="Rectangle: Rounded Corners 4">
            <a:extLst>
              <a:ext uri="{FF2B5EF4-FFF2-40B4-BE49-F238E27FC236}">
                <a16:creationId xmlns:a16="http://schemas.microsoft.com/office/drawing/2014/main" id="{842BE919-9323-D60D-7815-86DA408E5558}"/>
              </a:ext>
            </a:extLst>
          </p:cNvPr>
          <p:cNvSpPr/>
          <p:nvPr/>
        </p:nvSpPr>
        <p:spPr>
          <a:xfrm>
            <a:off x="3741515" y="3154101"/>
            <a:ext cx="2257063" cy="2285999"/>
          </a:xfrm>
          <a:prstGeom prst="round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err="1">
                <a:solidFill>
                  <a:srgbClr val="000000"/>
                </a:solidFill>
                <a:ea typeface="+mn-lt"/>
                <a:cs typeface="+mn-lt"/>
              </a:rPr>
              <a:t>Möglichkeiten</a:t>
            </a:r>
            <a:endParaRPr lang="en-GB" sz="2000" b="1">
              <a:solidFill>
                <a:srgbClr val="000000"/>
              </a:solidFill>
              <a:ea typeface="+mn-lt"/>
              <a:cs typeface="+mn-lt"/>
            </a:endParaRPr>
          </a:p>
          <a:p>
            <a:endParaRPr lang="en-GB" sz="1050" dirty="0">
              <a:cs typeface="Arial"/>
            </a:endParaRPr>
          </a:p>
          <a:p>
            <a:pPr marL="171450" indent="-171450">
              <a:buChar char="•"/>
            </a:pPr>
            <a:r>
              <a:rPr lang="en-GB" sz="1050" dirty="0" err="1">
                <a:solidFill>
                  <a:srgbClr val="000000"/>
                </a:solidFill>
                <a:ea typeface="+mn-lt"/>
                <a:cs typeface="+mn-lt"/>
              </a:rPr>
              <a:t>Notwendigkeit</a:t>
            </a:r>
            <a:r>
              <a:rPr lang="en-GB" sz="1050" dirty="0">
                <a:solidFill>
                  <a:srgbClr val="000000"/>
                </a:solidFill>
                <a:ea typeface="+mn-lt"/>
                <a:cs typeface="+mn-lt"/>
              </a:rPr>
              <a:t>, den </a:t>
            </a:r>
            <a:r>
              <a:rPr lang="en-GB" sz="1050" dirty="0" err="1">
                <a:solidFill>
                  <a:srgbClr val="000000"/>
                </a:solidFill>
                <a:ea typeface="+mn-lt"/>
                <a:cs typeface="+mn-lt"/>
              </a:rPr>
              <a:t>Marktanteil</a:t>
            </a:r>
            <a:r>
              <a:rPr lang="en-GB" sz="1050" dirty="0">
                <a:solidFill>
                  <a:srgbClr val="000000"/>
                </a:solidFill>
                <a:ea typeface="+mn-lt"/>
                <a:cs typeface="+mn-lt"/>
              </a:rPr>
              <a:t> </a:t>
            </a:r>
            <a:r>
              <a:rPr lang="en-GB" sz="1050" dirty="0" err="1">
                <a:solidFill>
                  <a:srgbClr val="000000"/>
                </a:solidFill>
                <a:ea typeface="+mn-lt"/>
                <a:cs typeface="+mn-lt"/>
              </a:rPr>
              <a:t>zu</a:t>
            </a:r>
            <a:r>
              <a:rPr lang="en-GB" sz="1050" dirty="0">
                <a:solidFill>
                  <a:srgbClr val="000000"/>
                </a:solidFill>
                <a:ea typeface="+mn-lt"/>
                <a:cs typeface="+mn-lt"/>
              </a:rPr>
              <a:t> </a:t>
            </a:r>
            <a:r>
              <a:rPr lang="en-GB" sz="1050" dirty="0" err="1">
                <a:solidFill>
                  <a:srgbClr val="000000"/>
                </a:solidFill>
                <a:ea typeface="+mn-lt"/>
                <a:cs typeface="+mn-lt"/>
              </a:rPr>
              <a:t>erhöhen</a:t>
            </a:r>
            <a:endParaRPr lang="en-GB" dirty="0" err="1">
              <a:solidFill>
                <a:srgbClr val="000000"/>
              </a:solidFill>
              <a:cs typeface="Arial"/>
            </a:endParaRPr>
          </a:p>
          <a:p>
            <a:pPr marL="171450" indent="-171450">
              <a:buChar char="•"/>
            </a:pPr>
            <a:r>
              <a:rPr lang="en-GB" sz="1050" dirty="0" err="1">
                <a:solidFill>
                  <a:srgbClr val="000000"/>
                </a:solidFill>
                <a:ea typeface="+mn-lt"/>
                <a:cs typeface="+mn-lt"/>
              </a:rPr>
              <a:t>könnte</a:t>
            </a:r>
            <a:r>
              <a:rPr lang="en-GB" sz="1050" dirty="0">
                <a:solidFill>
                  <a:srgbClr val="000000"/>
                </a:solidFill>
                <a:ea typeface="+mn-lt"/>
                <a:cs typeface="+mn-lt"/>
              </a:rPr>
              <a:t> </a:t>
            </a:r>
            <a:r>
              <a:rPr lang="en-GB" sz="1050" dirty="0" err="1">
                <a:solidFill>
                  <a:srgbClr val="000000"/>
                </a:solidFill>
                <a:ea typeface="+mn-lt"/>
                <a:cs typeface="+mn-lt"/>
              </a:rPr>
              <a:t>bestehende</a:t>
            </a:r>
            <a:r>
              <a:rPr lang="en-GB" sz="1050" dirty="0">
                <a:solidFill>
                  <a:srgbClr val="000000"/>
                </a:solidFill>
                <a:ea typeface="+mn-lt"/>
                <a:cs typeface="+mn-lt"/>
              </a:rPr>
              <a:t> Produkte für </a:t>
            </a:r>
            <a:r>
              <a:rPr lang="en-GB" sz="1050" dirty="0" err="1">
                <a:solidFill>
                  <a:srgbClr val="000000"/>
                </a:solidFill>
                <a:ea typeface="+mn-lt"/>
                <a:cs typeface="+mn-lt"/>
              </a:rPr>
              <a:t>neue</a:t>
            </a:r>
            <a:r>
              <a:rPr lang="en-GB" sz="1050" dirty="0">
                <a:solidFill>
                  <a:srgbClr val="000000"/>
                </a:solidFill>
                <a:ea typeface="+mn-lt"/>
                <a:cs typeface="+mn-lt"/>
              </a:rPr>
              <a:t> </a:t>
            </a:r>
            <a:r>
              <a:rPr lang="en-GB" sz="1050" dirty="0" err="1">
                <a:solidFill>
                  <a:srgbClr val="000000"/>
                </a:solidFill>
                <a:ea typeface="+mn-lt"/>
                <a:cs typeface="+mn-lt"/>
              </a:rPr>
              <a:t>Märkte</a:t>
            </a:r>
            <a:r>
              <a:rPr lang="en-GB" sz="1050" dirty="0">
                <a:solidFill>
                  <a:srgbClr val="000000"/>
                </a:solidFill>
                <a:ea typeface="+mn-lt"/>
                <a:cs typeface="+mn-lt"/>
              </a:rPr>
              <a:t> </a:t>
            </a:r>
            <a:r>
              <a:rPr lang="en-GB" sz="1050" dirty="0" err="1">
                <a:solidFill>
                  <a:srgbClr val="000000"/>
                </a:solidFill>
                <a:ea typeface="+mn-lt"/>
                <a:cs typeface="+mn-lt"/>
              </a:rPr>
              <a:t>umwandeln</a:t>
            </a:r>
            <a:endParaRPr lang="en-GB" dirty="0" err="1">
              <a:solidFill>
                <a:srgbClr val="000000"/>
              </a:solidFill>
              <a:cs typeface="Arial"/>
            </a:endParaRPr>
          </a:p>
        </p:txBody>
      </p:sp>
      <p:sp>
        <p:nvSpPr>
          <p:cNvPr id="6" name="Rectangle: Rounded Corners 5">
            <a:extLst>
              <a:ext uri="{FF2B5EF4-FFF2-40B4-BE49-F238E27FC236}">
                <a16:creationId xmlns:a16="http://schemas.microsoft.com/office/drawing/2014/main" id="{77CA6C43-057F-4C6D-A49C-BD8D655346E5}"/>
              </a:ext>
            </a:extLst>
          </p:cNvPr>
          <p:cNvSpPr/>
          <p:nvPr/>
        </p:nvSpPr>
        <p:spPr>
          <a:xfrm>
            <a:off x="6191489" y="3125164"/>
            <a:ext cx="2257063" cy="2285999"/>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err="1">
                <a:solidFill>
                  <a:srgbClr val="000000"/>
                </a:solidFill>
                <a:cs typeface="Arial"/>
              </a:rPr>
              <a:t>Bedrohungen</a:t>
            </a:r>
            <a:endParaRPr lang="en-GB" sz="2000" b="1" dirty="0" err="1">
              <a:solidFill>
                <a:srgbClr val="000000"/>
              </a:solidFill>
              <a:cs typeface="Arial"/>
            </a:endParaRPr>
          </a:p>
          <a:p>
            <a:endParaRPr lang="en-GB" sz="1050" dirty="0">
              <a:solidFill>
                <a:srgbClr val="000000"/>
              </a:solidFill>
              <a:ea typeface="+mn-lt"/>
              <a:cs typeface="+mn-lt"/>
            </a:endParaRPr>
          </a:p>
          <a:p>
            <a:pPr marL="171450" indent="-171450">
              <a:buChar char="•"/>
            </a:pPr>
            <a:r>
              <a:rPr lang="en-GB" sz="1050" err="1">
                <a:solidFill>
                  <a:srgbClr val="000000"/>
                </a:solidFill>
                <a:ea typeface="+mn-lt"/>
                <a:cs typeface="+mn-lt"/>
              </a:rPr>
              <a:t>Geschäftspartner</a:t>
            </a:r>
            <a:r>
              <a:rPr lang="en-GB" sz="1050" dirty="0">
                <a:solidFill>
                  <a:srgbClr val="000000"/>
                </a:solidFill>
                <a:ea typeface="+mn-lt"/>
                <a:cs typeface="+mn-lt"/>
              </a:rPr>
              <a:t> </a:t>
            </a:r>
            <a:r>
              <a:rPr lang="en-GB" sz="1050" err="1">
                <a:solidFill>
                  <a:srgbClr val="000000"/>
                </a:solidFill>
                <a:ea typeface="+mn-lt"/>
                <a:cs typeface="+mn-lt"/>
              </a:rPr>
              <a:t>haben</a:t>
            </a:r>
            <a:r>
              <a:rPr lang="en-GB" sz="1050" dirty="0">
                <a:solidFill>
                  <a:srgbClr val="000000"/>
                </a:solidFill>
                <a:ea typeface="+mn-lt"/>
                <a:cs typeface="+mn-lt"/>
              </a:rPr>
              <a:t> </a:t>
            </a:r>
            <a:r>
              <a:rPr lang="en-GB" sz="1050" err="1">
                <a:solidFill>
                  <a:srgbClr val="000000"/>
                </a:solidFill>
                <a:ea typeface="+mn-lt"/>
                <a:cs typeface="+mn-lt"/>
              </a:rPr>
              <a:t>wenig</a:t>
            </a:r>
            <a:r>
              <a:rPr lang="en-GB" sz="1050" dirty="0">
                <a:solidFill>
                  <a:srgbClr val="000000"/>
                </a:solidFill>
                <a:ea typeface="+mn-lt"/>
                <a:cs typeface="+mn-lt"/>
              </a:rPr>
              <a:t> </a:t>
            </a:r>
            <a:r>
              <a:rPr lang="en-GB" sz="1050" err="1">
                <a:solidFill>
                  <a:srgbClr val="000000"/>
                </a:solidFill>
                <a:ea typeface="+mn-lt"/>
                <a:cs typeface="+mn-lt"/>
              </a:rPr>
              <a:t>Loyalität</a:t>
            </a:r>
            <a:endParaRPr lang="en-GB" err="1">
              <a:solidFill>
                <a:srgbClr val="000000"/>
              </a:solidFill>
              <a:cs typeface="Arial"/>
            </a:endParaRPr>
          </a:p>
          <a:p>
            <a:pPr marL="171450" indent="-171450">
              <a:buChar char="•"/>
            </a:pPr>
            <a:r>
              <a:rPr lang="en-GB" sz="1050" err="1">
                <a:solidFill>
                  <a:srgbClr val="000000"/>
                </a:solidFill>
                <a:ea typeface="+mn-lt"/>
                <a:cs typeface="+mn-lt"/>
              </a:rPr>
              <a:t>Größere</a:t>
            </a:r>
            <a:r>
              <a:rPr lang="en-GB" sz="1050" dirty="0">
                <a:solidFill>
                  <a:srgbClr val="000000"/>
                </a:solidFill>
                <a:ea typeface="+mn-lt"/>
                <a:cs typeface="+mn-lt"/>
              </a:rPr>
              <a:t> </a:t>
            </a:r>
            <a:r>
              <a:rPr lang="en-GB" sz="1050" err="1">
                <a:solidFill>
                  <a:srgbClr val="000000"/>
                </a:solidFill>
                <a:ea typeface="+mn-lt"/>
                <a:cs typeface="+mn-lt"/>
              </a:rPr>
              <a:t>Konkurrenten</a:t>
            </a:r>
            <a:r>
              <a:rPr lang="en-GB" sz="1050" dirty="0">
                <a:solidFill>
                  <a:srgbClr val="000000"/>
                </a:solidFill>
                <a:ea typeface="+mn-lt"/>
                <a:cs typeface="+mn-lt"/>
              </a:rPr>
              <a:t> </a:t>
            </a:r>
            <a:r>
              <a:rPr lang="en-GB" sz="1050" err="1">
                <a:solidFill>
                  <a:srgbClr val="000000"/>
                </a:solidFill>
                <a:ea typeface="+mn-lt"/>
                <a:cs typeface="+mn-lt"/>
              </a:rPr>
              <a:t>erhalten</a:t>
            </a:r>
            <a:r>
              <a:rPr lang="en-GB" sz="1050" dirty="0">
                <a:solidFill>
                  <a:srgbClr val="000000"/>
                </a:solidFill>
                <a:ea typeface="+mn-lt"/>
                <a:cs typeface="+mn-lt"/>
              </a:rPr>
              <a:t> die </a:t>
            </a:r>
            <a:r>
              <a:rPr lang="en-GB" sz="1050" err="1">
                <a:solidFill>
                  <a:srgbClr val="000000"/>
                </a:solidFill>
                <a:ea typeface="+mn-lt"/>
                <a:cs typeface="+mn-lt"/>
              </a:rPr>
              <a:t>Mehrheit</a:t>
            </a:r>
            <a:r>
              <a:rPr lang="en-GB" sz="1050" dirty="0">
                <a:solidFill>
                  <a:srgbClr val="000000"/>
                </a:solidFill>
                <a:ea typeface="+mn-lt"/>
                <a:cs typeface="+mn-lt"/>
              </a:rPr>
              <a:t> des </a:t>
            </a:r>
            <a:r>
              <a:rPr lang="en-GB" sz="1050" err="1">
                <a:solidFill>
                  <a:srgbClr val="000000"/>
                </a:solidFill>
                <a:ea typeface="+mn-lt"/>
                <a:cs typeface="+mn-lt"/>
              </a:rPr>
              <a:t>Marktanteils</a:t>
            </a:r>
            <a:r>
              <a:rPr lang="en-GB" sz="1050" dirty="0">
                <a:solidFill>
                  <a:srgbClr val="000000"/>
                </a:solidFill>
                <a:ea typeface="+mn-lt"/>
                <a:cs typeface="+mn-lt"/>
              </a:rPr>
              <a:t> und </a:t>
            </a:r>
            <a:r>
              <a:rPr lang="en-GB" sz="1050" err="1">
                <a:solidFill>
                  <a:srgbClr val="000000"/>
                </a:solidFill>
                <a:ea typeface="+mn-lt"/>
                <a:cs typeface="+mn-lt"/>
              </a:rPr>
              <a:t>einen</a:t>
            </a:r>
            <a:r>
              <a:rPr lang="en-GB" sz="1050" dirty="0">
                <a:solidFill>
                  <a:srgbClr val="000000"/>
                </a:solidFill>
                <a:ea typeface="+mn-lt"/>
                <a:cs typeface="+mn-lt"/>
              </a:rPr>
              <a:t> </a:t>
            </a:r>
            <a:r>
              <a:rPr lang="en-GB" sz="1050" err="1">
                <a:solidFill>
                  <a:srgbClr val="000000"/>
                </a:solidFill>
                <a:ea typeface="+mn-lt"/>
                <a:cs typeface="+mn-lt"/>
              </a:rPr>
              <a:t>bekannteren</a:t>
            </a:r>
            <a:r>
              <a:rPr lang="en-GB" sz="1050" dirty="0">
                <a:solidFill>
                  <a:srgbClr val="000000"/>
                </a:solidFill>
                <a:ea typeface="+mn-lt"/>
                <a:cs typeface="+mn-lt"/>
              </a:rPr>
              <a:t> </a:t>
            </a:r>
            <a:r>
              <a:rPr lang="en-GB" sz="1050" err="1">
                <a:solidFill>
                  <a:srgbClr val="000000"/>
                </a:solidFill>
                <a:ea typeface="+mn-lt"/>
                <a:cs typeface="+mn-lt"/>
              </a:rPr>
              <a:t>Markennamen</a:t>
            </a:r>
            <a:endParaRPr lang="en-GB" err="1">
              <a:solidFill>
                <a:srgbClr val="000000"/>
              </a:solidFill>
              <a:cs typeface="Arial"/>
            </a:endParaRPr>
          </a:p>
          <a:p>
            <a:pPr marL="171450" indent="-171450">
              <a:buChar char="•"/>
            </a:pPr>
            <a:r>
              <a:rPr lang="en-GB" sz="1050" dirty="0">
                <a:solidFill>
                  <a:srgbClr val="000000"/>
                </a:solidFill>
                <a:ea typeface="+mn-lt"/>
                <a:cs typeface="+mn-lt"/>
              </a:rPr>
              <a:t>Kosten für </a:t>
            </a:r>
            <a:r>
              <a:rPr lang="en-GB" sz="1050" err="1">
                <a:solidFill>
                  <a:srgbClr val="000000"/>
                </a:solidFill>
                <a:ea typeface="+mn-lt"/>
                <a:cs typeface="+mn-lt"/>
              </a:rPr>
              <a:t>Technologieinvestitionen</a:t>
            </a:r>
            <a:endParaRPr lang="en-GB" err="1">
              <a:solidFill>
                <a:srgbClr val="000000"/>
              </a:solidFil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89"/>
          <p:cNvSpPr txBox="1">
            <a:spLocks noGrp="1"/>
          </p:cNvSpPr>
          <p:nvPr>
            <p:ph type="body" idx="1"/>
          </p:nvPr>
        </p:nvSpPr>
        <p:spPr>
          <a:xfrm>
            <a:off x="1160793" y="1898947"/>
            <a:ext cx="10232823" cy="419745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chemeClr val="accent2"/>
              </a:buClr>
            </a:pPr>
            <a:r>
              <a:rPr lang="en-GB" b="0" i="0" strike="noStrike" cap="none" dirty="0">
                <a:latin typeface="Calibri"/>
                <a:ea typeface="Calibri"/>
                <a:cs typeface="Calibri"/>
                <a:sym typeface="Calibri"/>
                <a:hlinkClick r:id="rId3"/>
              </a:rPr>
              <a:t>Fanatics</a:t>
            </a:r>
            <a:r>
              <a:rPr lang="en-GB" b="0" i="0" strike="noStrike" cap="none" dirty="0">
                <a:latin typeface="Calibri"/>
                <a:ea typeface="Calibri"/>
                <a:cs typeface="Calibri"/>
                <a:sym typeface="Calibri"/>
              </a:rPr>
              <a:t>, </a:t>
            </a:r>
            <a:r>
              <a:rPr lang="en-GB" dirty="0" err="1"/>
              <a:t>ein</a:t>
            </a:r>
            <a:r>
              <a:rPr lang="en-GB" dirty="0"/>
              <a:t> E-Commerce-</a:t>
            </a:r>
            <a:r>
              <a:rPr lang="en-GB" dirty="0" err="1"/>
              <a:t>Geschäft</a:t>
            </a:r>
            <a:r>
              <a:rPr lang="en-GB" dirty="0"/>
              <a:t>, das </a:t>
            </a:r>
            <a:r>
              <a:rPr lang="en-GB" dirty="0" err="1"/>
              <a:t>Sportbekleidung</a:t>
            </a:r>
            <a:r>
              <a:rPr lang="en-GB" dirty="0"/>
              <a:t> </a:t>
            </a:r>
            <a:r>
              <a:rPr lang="en-GB" dirty="0" err="1"/>
              <a:t>verkauft</a:t>
            </a:r>
            <a:r>
              <a:rPr lang="en-GB" dirty="0"/>
              <a:t>, </a:t>
            </a:r>
            <a:r>
              <a:rPr lang="en-GB" dirty="0" err="1"/>
              <a:t>konnte</a:t>
            </a:r>
            <a:r>
              <a:rPr lang="en-GB" dirty="0"/>
              <a:t> seine </a:t>
            </a:r>
            <a:r>
              <a:rPr lang="en-GB" dirty="0" err="1"/>
              <a:t>Umsätze</a:t>
            </a:r>
            <a:r>
              <a:rPr lang="en-GB" dirty="0"/>
              <a:t> </a:t>
            </a:r>
            <a:r>
              <a:rPr lang="en-GB" dirty="0" err="1"/>
              <a:t>erheblich</a:t>
            </a:r>
            <a:r>
              <a:rPr lang="en-GB" dirty="0"/>
              <a:t> </a:t>
            </a:r>
            <a:r>
              <a:rPr lang="en-GB" dirty="0" err="1"/>
              <a:t>steigern</a:t>
            </a:r>
            <a:r>
              <a:rPr lang="en-GB" dirty="0"/>
              <a:t>, </a:t>
            </a:r>
            <a:r>
              <a:rPr lang="en-GB" dirty="0" err="1"/>
              <a:t>als</a:t>
            </a:r>
            <a:r>
              <a:rPr lang="en-GB" dirty="0"/>
              <a:t> es </a:t>
            </a:r>
            <a:r>
              <a:rPr lang="en-GB" dirty="0" err="1"/>
              <a:t>beschloss</a:t>
            </a:r>
            <a:r>
              <a:rPr lang="en-GB" dirty="0"/>
              <a:t>, </a:t>
            </a:r>
            <a:r>
              <a:rPr lang="en-GB" dirty="0" err="1"/>
              <a:t>digitales</a:t>
            </a:r>
            <a:r>
              <a:rPr lang="en-GB" dirty="0"/>
              <a:t> Content Marketing </a:t>
            </a:r>
            <a:r>
              <a:rPr lang="en-GB" dirty="0" err="1"/>
              <a:t>einzusetzen</a:t>
            </a:r>
            <a:r>
              <a:rPr lang="en-GB" dirty="0"/>
              <a:t>, um </a:t>
            </a:r>
            <a:r>
              <a:rPr lang="en-GB" dirty="0" err="1"/>
              <a:t>seinen</a:t>
            </a:r>
            <a:r>
              <a:rPr lang="en-GB" dirty="0"/>
              <a:t> Kunden </a:t>
            </a:r>
            <a:r>
              <a:rPr lang="en-GB" dirty="0" err="1"/>
              <a:t>mehr</a:t>
            </a:r>
            <a:r>
              <a:rPr lang="en-GB" dirty="0"/>
              <a:t> </a:t>
            </a:r>
            <a:r>
              <a:rPr lang="en-GB" dirty="0" err="1"/>
              <a:t>Gründe</a:t>
            </a:r>
            <a:r>
              <a:rPr lang="en-GB" dirty="0"/>
              <a:t> </a:t>
            </a:r>
            <a:r>
              <a:rPr lang="en-GB" dirty="0" err="1"/>
              <a:t>zu</a:t>
            </a:r>
            <a:r>
              <a:rPr lang="en-GB" dirty="0"/>
              <a:t> </a:t>
            </a:r>
            <a:r>
              <a:rPr lang="en-GB" dirty="0" err="1"/>
              <a:t>liefern</a:t>
            </a:r>
            <a:r>
              <a:rPr lang="en-GB" dirty="0"/>
              <a:t>, </a:t>
            </a:r>
            <a:r>
              <a:rPr lang="en-GB" dirty="0" err="1"/>
              <a:t>sich</a:t>
            </a:r>
            <a:r>
              <a:rPr lang="en-GB" dirty="0"/>
              <a:t> </a:t>
            </a:r>
            <a:r>
              <a:rPr lang="en-GB" dirty="0" err="1"/>
              <a:t>mit</a:t>
            </a:r>
            <a:r>
              <a:rPr lang="en-GB" dirty="0"/>
              <a:t> der Website des </a:t>
            </a:r>
            <a:r>
              <a:rPr lang="en-GB" dirty="0" err="1"/>
              <a:t>Unternehmens</a:t>
            </a:r>
            <a:r>
              <a:rPr lang="en-GB" dirty="0"/>
              <a:t> </a:t>
            </a:r>
            <a:r>
              <a:rPr lang="en-GB" dirty="0" err="1"/>
              <a:t>zu</a:t>
            </a:r>
            <a:r>
              <a:rPr lang="en-GB" dirty="0"/>
              <a:t> </a:t>
            </a:r>
            <a:r>
              <a:rPr lang="en-GB" dirty="0" err="1"/>
              <a:t>beschäftigen</a:t>
            </a:r>
            <a:r>
              <a:rPr lang="en-GB" b="0" i="0" strike="noStrike" cap="none" dirty="0">
                <a:latin typeface="Calibri"/>
                <a:ea typeface="Calibri"/>
                <a:cs typeface="Calibri"/>
                <a:sym typeface="Calibri"/>
              </a:rPr>
              <a:t>.</a:t>
            </a:r>
            <a:r>
              <a:rPr lang="en-GB" dirty="0"/>
              <a:t> Das </a:t>
            </a:r>
            <a:r>
              <a:rPr lang="en-GB" dirty="0" err="1"/>
              <a:t>Unternehmen</a:t>
            </a:r>
            <a:r>
              <a:rPr lang="en-GB" dirty="0"/>
              <a:t> </a:t>
            </a:r>
            <a:r>
              <a:rPr lang="en-GB" dirty="0" err="1"/>
              <a:t>setzte</a:t>
            </a:r>
            <a:r>
              <a:rPr lang="en-GB" dirty="0"/>
              <a:t> AdWords-, Google Shopping- und Facebook-</a:t>
            </a:r>
            <a:r>
              <a:rPr lang="en-GB" dirty="0" err="1"/>
              <a:t>Kampagnen</a:t>
            </a:r>
            <a:r>
              <a:rPr lang="en-GB" dirty="0"/>
              <a:t> </a:t>
            </a:r>
            <a:r>
              <a:rPr lang="en-GB" dirty="0" err="1"/>
              <a:t>ein</a:t>
            </a:r>
            <a:r>
              <a:rPr lang="en-GB" dirty="0"/>
              <a:t>, um </a:t>
            </a:r>
            <a:r>
              <a:rPr lang="en-GB" dirty="0" err="1"/>
              <a:t>eine</a:t>
            </a:r>
            <a:r>
              <a:rPr lang="en-GB" dirty="0"/>
              <a:t> </a:t>
            </a:r>
            <a:r>
              <a:rPr lang="en-GB" dirty="0" err="1"/>
              <a:t>breitere</a:t>
            </a:r>
            <a:r>
              <a:rPr lang="en-GB" dirty="0"/>
              <a:t> </a:t>
            </a:r>
            <a:r>
              <a:rPr lang="en-GB" dirty="0" err="1"/>
              <a:t>Zielgruppe</a:t>
            </a:r>
            <a:r>
              <a:rPr lang="en-GB" dirty="0"/>
              <a:t> </a:t>
            </a:r>
            <a:r>
              <a:rPr lang="en-GB" dirty="0" err="1"/>
              <a:t>zu</a:t>
            </a:r>
            <a:r>
              <a:rPr lang="en-GB" dirty="0"/>
              <a:t> </a:t>
            </a:r>
            <a:r>
              <a:rPr lang="en-GB" dirty="0" err="1"/>
              <a:t>erreichen</a:t>
            </a:r>
            <a:r>
              <a:rPr lang="en-GB" dirty="0"/>
              <a:t> und </a:t>
            </a:r>
            <a:r>
              <a:rPr lang="en-GB" dirty="0" err="1"/>
              <a:t>eine</a:t>
            </a:r>
            <a:r>
              <a:rPr lang="en-GB" dirty="0"/>
              <a:t> </a:t>
            </a:r>
            <a:r>
              <a:rPr lang="en-GB" dirty="0" err="1"/>
              <a:t>dauerhafte</a:t>
            </a:r>
            <a:r>
              <a:rPr lang="en-GB" dirty="0"/>
              <a:t> </a:t>
            </a:r>
            <a:r>
              <a:rPr lang="en-GB" dirty="0" err="1"/>
              <a:t>Beziehung</a:t>
            </a:r>
            <a:r>
              <a:rPr lang="en-GB" dirty="0"/>
              <a:t> </a:t>
            </a:r>
            <a:r>
              <a:rPr lang="en-GB" dirty="0" err="1"/>
              <a:t>zu</a:t>
            </a:r>
            <a:r>
              <a:rPr lang="en-GB" dirty="0"/>
              <a:t> </a:t>
            </a:r>
            <a:r>
              <a:rPr lang="en-GB" dirty="0" err="1"/>
              <a:t>potenziellen</a:t>
            </a:r>
            <a:r>
              <a:rPr lang="en-GB" dirty="0"/>
              <a:t> Kunden </a:t>
            </a:r>
            <a:r>
              <a:rPr lang="en-GB" dirty="0" err="1"/>
              <a:t>aufzubauen</a:t>
            </a:r>
            <a:r>
              <a:rPr lang="en-GB" dirty="0"/>
              <a:t>.</a:t>
            </a:r>
            <a:endParaRPr lang="en-US"/>
          </a:p>
          <a:p>
            <a:pPr marL="685800" marR="0" lvl="1" indent="-228600" algn="l" rtl="0">
              <a:lnSpc>
                <a:spcPct val="120000"/>
              </a:lnSpc>
              <a:spcBef>
                <a:spcPts val="0"/>
              </a:spcBef>
              <a:spcAft>
                <a:spcPts val="0"/>
              </a:spcAft>
              <a:buSzPts val="2000"/>
              <a:buNone/>
            </a:pPr>
            <a:endParaRPr dirty="0"/>
          </a:p>
        </p:txBody>
      </p:sp>
      <p:sp>
        <p:nvSpPr>
          <p:cNvPr id="964" name="Google Shape;964;p8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Fanatiker</a:t>
            </a:r>
            <a:r>
              <a:rPr lang="en-GB" dirty="0"/>
              <a:t> </a:t>
            </a:r>
            <a:r>
              <a:rPr lang="en-GB" dirty="0" err="1"/>
              <a:t>Fallstudie</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9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err="1"/>
              <a:t>Digitale</a:t>
            </a:r>
            <a:r>
              <a:rPr lang="en-GB" dirty="0"/>
              <a:t> </a:t>
            </a:r>
            <a:r>
              <a:rPr lang="en-GB" dirty="0" err="1"/>
              <a:t>Unternehmenskultur</a:t>
            </a:r>
            <a:r>
              <a:rPr lang="en-GB" dirty="0"/>
              <a:t> </a:t>
            </a:r>
            <a:endParaRPr lang="en-US" dirty="0"/>
          </a:p>
          <a:p>
            <a:pPr marL="0" lvl="0" indent="0" algn="l" rtl="0">
              <a:lnSpc>
                <a:spcPct val="90000"/>
              </a:lnSpc>
              <a:spcBef>
                <a:spcPts val="1000"/>
              </a:spcBef>
              <a:spcAft>
                <a:spcPts val="0"/>
              </a:spcAft>
              <a:buClr>
                <a:srgbClr val="000000"/>
              </a:buClr>
              <a:buSzPts val="4800"/>
              <a:buNone/>
            </a:pPr>
            <a:endParaRPr/>
          </a:p>
        </p:txBody>
      </p:sp>
      <p:sp>
        <p:nvSpPr>
          <p:cNvPr id="970" name="Google Shape;970;p9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91"/>
          <p:cNvSpPr txBox="1">
            <a:spLocks noGrp="1"/>
          </p:cNvSpPr>
          <p:nvPr>
            <p:ph type="body" idx="1"/>
          </p:nvPr>
        </p:nvSpPr>
        <p:spPr>
          <a:xfrm>
            <a:off x="1300183" y="1898947"/>
            <a:ext cx="10093433" cy="419745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chemeClr val="accent2"/>
              </a:buClr>
            </a:pPr>
            <a:r>
              <a:rPr lang="en-GB" dirty="0"/>
              <a:t>Die </a:t>
            </a:r>
            <a:r>
              <a:rPr lang="en-GB" dirty="0" err="1"/>
              <a:t>digitale</a:t>
            </a:r>
            <a:r>
              <a:rPr lang="en-GB" dirty="0"/>
              <a:t> Transformation, die wir derzeit mit der Einführung und Nutzung neuerer, schnellerer und sich häufig verändernder digitaler Technologien durchlaufen, erfordert nicht nur eine Veränderung der Fähigkeiten und Kompetenzen der Mitarbeiter, sondern auch eine Veränderung der Organisationskultur, die ihnen hilft</a:t>
            </a:r>
            <a:r>
              <a:rPr lang="en-GB" b="0" i="0" strike="noStrike" cap="none" dirty="0">
                <a:latin typeface="Calibri"/>
                <a:ea typeface="Calibri"/>
                <a:cs typeface="Calibri"/>
                <a:sym typeface="Calibri"/>
              </a:rPr>
              <a:t>, </a:t>
            </a:r>
            <a:r>
              <a:rPr lang="en-GB" dirty="0"/>
              <a:t>neue </a:t>
            </a:r>
            <a:r>
              <a:rPr lang="en-GB" dirty="0" err="1"/>
              <a:t>Geschäftsmodelle</a:t>
            </a:r>
            <a:r>
              <a:rPr lang="en-GB" dirty="0"/>
              <a:t> </a:t>
            </a:r>
            <a:r>
              <a:rPr lang="en-GB" dirty="0" err="1"/>
              <a:t>zu</a:t>
            </a:r>
            <a:r>
              <a:rPr lang="en-GB" dirty="0"/>
              <a:t> </a:t>
            </a:r>
            <a:r>
              <a:rPr lang="en-GB" dirty="0" err="1"/>
              <a:t>schmieden</a:t>
            </a:r>
            <a:r>
              <a:rPr lang="en-GB" dirty="0"/>
              <a:t> </a:t>
            </a:r>
            <a:endParaRPr lang="en-US" dirty="0"/>
          </a:p>
          <a:p>
            <a:pPr marL="0" indent="0">
              <a:lnSpc>
                <a:spcPct val="120000"/>
              </a:lnSpc>
              <a:spcBef>
                <a:spcPts val="0"/>
              </a:spcBef>
            </a:pPr>
            <a:r>
              <a:rPr lang="en-GB" b="0" i="0" strike="noStrike" cap="none" dirty="0">
                <a:latin typeface="Calibri"/>
                <a:ea typeface="Calibri"/>
                <a:cs typeface="Calibri"/>
                <a:sym typeface="Calibri"/>
              </a:rPr>
              <a:t>(Cassidy 2019).</a:t>
            </a:r>
            <a:r>
              <a:rPr lang="en-GB" dirty="0"/>
              <a:t> </a:t>
            </a:r>
            <a:endParaRPr lang="en-US"/>
          </a:p>
        </p:txBody>
      </p:sp>
      <p:sp>
        <p:nvSpPr>
          <p:cNvPr id="977" name="Google Shape;977;p9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Digitale</a:t>
            </a:r>
            <a:r>
              <a:rPr lang="en-GB" dirty="0"/>
              <a:t> </a:t>
            </a:r>
            <a:r>
              <a:rPr lang="en-GB" dirty="0" err="1"/>
              <a:t>Unternehmenskultur</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92"/>
          <p:cNvSpPr txBox="1">
            <a:spLocks noGrp="1"/>
          </p:cNvSpPr>
          <p:nvPr>
            <p:ph type="body" idx="1"/>
          </p:nvPr>
        </p:nvSpPr>
        <p:spPr>
          <a:xfrm>
            <a:off x="1318769" y="1898947"/>
            <a:ext cx="10074847" cy="419745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chemeClr val="accent2"/>
              </a:buClr>
            </a:pPr>
            <a:r>
              <a:rPr lang="en-GB" dirty="0"/>
              <a:t>Die </a:t>
            </a:r>
            <a:r>
              <a:rPr lang="en-GB" dirty="0" err="1"/>
              <a:t>Unternehmensführung</a:t>
            </a:r>
            <a:r>
              <a:rPr lang="en-GB" dirty="0"/>
              <a:t> muss </a:t>
            </a:r>
            <a:r>
              <a:rPr lang="en-GB" dirty="0" err="1"/>
              <a:t>daher</a:t>
            </a:r>
            <a:r>
              <a:rPr lang="en-GB" dirty="0"/>
              <a:t> die digitale Transformation als grundlegenden Paradigmenwechsel erkennen und eine Kultur schaffen</a:t>
            </a:r>
            <a:r>
              <a:rPr lang="en-GB" b="0" i="0" strike="noStrike" cap="none" dirty="0">
                <a:latin typeface="Calibri"/>
                <a:ea typeface="Calibri"/>
                <a:cs typeface="Calibri"/>
                <a:sym typeface="Calibri"/>
              </a:rPr>
              <a:t>, </a:t>
            </a:r>
            <a:r>
              <a:rPr lang="en-GB" dirty="0"/>
              <a:t>die diesen Wandel unterstützt</a:t>
            </a:r>
            <a:r>
              <a:rPr lang="en-GB" b="0" i="0" strike="noStrike" cap="none" dirty="0">
                <a:latin typeface="Calibri"/>
                <a:ea typeface="Calibri"/>
                <a:cs typeface="Calibri"/>
                <a:sym typeface="Calibri"/>
              </a:rPr>
              <a:t>, </a:t>
            </a:r>
            <a:r>
              <a:rPr lang="en-GB" dirty="0"/>
              <a:t>die Vorteile der Digitalisierung vermittelt und die </a:t>
            </a:r>
            <a:r>
              <a:rPr lang="en-GB" dirty="0" err="1"/>
              <a:t>Umsetzung</a:t>
            </a:r>
            <a:r>
              <a:rPr lang="en-GB" dirty="0"/>
              <a:t> der </a:t>
            </a:r>
            <a:r>
              <a:rPr lang="en-GB" dirty="0" err="1"/>
              <a:t>übergreifenden</a:t>
            </a:r>
            <a:r>
              <a:rPr lang="en-GB" dirty="0"/>
              <a:t> </a:t>
            </a:r>
            <a:r>
              <a:rPr lang="en-GB" dirty="0" err="1"/>
              <a:t>Unternehmensstrategie</a:t>
            </a:r>
            <a:r>
              <a:rPr lang="en-GB" dirty="0"/>
              <a:t> </a:t>
            </a:r>
            <a:r>
              <a:rPr lang="en-GB" dirty="0" err="1"/>
              <a:t>ermöglicht</a:t>
            </a:r>
            <a:r>
              <a:rPr lang="en-GB" b="0" i="0" strike="noStrike" cap="none" dirty="0">
                <a:latin typeface="Calibri"/>
                <a:ea typeface="Calibri"/>
                <a:cs typeface="Calibri"/>
                <a:sym typeface="Calibri"/>
              </a:rPr>
              <a:t>.</a:t>
            </a:r>
            <a:r>
              <a:rPr lang="en-GB" dirty="0"/>
              <a:t>  </a:t>
            </a:r>
            <a:endParaRPr lang="en-US" dirty="0"/>
          </a:p>
        </p:txBody>
      </p:sp>
      <p:sp>
        <p:nvSpPr>
          <p:cNvPr id="984" name="Google Shape;984;p9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r>
              <a:rPr lang="en-GB" dirty="0" err="1"/>
              <a:t>Digitale</a:t>
            </a:r>
            <a:r>
              <a:rPr lang="en-GB" dirty="0"/>
              <a:t> </a:t>
            </a:r>
            <a:r>
              <a:rPr lang="en-GB" dirty="0" err="1"/>
              <a:t>Unternehmenskultur</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3"/>
          <p:cNvSpPr txBox="1">
            <a:spLocks noGrp="1"/>
          </p:cNvSpPr>
          <p:nvPr>
            <p:ph type="body" idx="1"/>
          </p:nvPr>
        </p:nvSpPr>
        <p:spPr>
          <a:xfrm>
            <a:off x="1142208" y="1898947"/>
            <a:ext cx="10251408" cy="419745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rgbClr val="0D9390"/>
              </a:buClr>
            </a:pPr>
            <a:r>
              <a:rPr lang="en-GB" dirty="0"/>
              <a:t>Auf </a:t>
            </a:r>
            <a:r>
              <a:rPr lang="en-GB" err="1"/>
              <a:t>diese</a:t>
            </a:r>
            <a:r>
              <a:rPr lang="en-GB" dirty="0"/>
              <a:t> Weise </a:t>
            </a:r>
            <a:r>
              <a:rPr lang="en-GB" err="1"/>
              <a:t>haben</a:t>
            </a:r>
            <a:r>
              <a:rPr lang="en-GB" dirty="0"/>
              <a:t> die Führungskräfte der Organisation die </a:t>
            </a:r>
            <a:r>
              <a:rPr lang="en-GB" err="1"/>
              <a:t>Möglichkeit</a:t>
            </a:r>
            <a:r>
              <a:rPr lang="en-GB" dirty="0"/>
              <a:t>, die </a:t>
            </a:r>
            <a:r>
              <a:rPr lang="en-GB" err="1"/>
              <a:t>Werte</a:t>
            </a:r>
            <a:r>
              <a:rPr lang="en-GB" dirty="0"/>
              <a:t> und </a:t>
            </a:r>
            <a:r>
              <a:rPr lang="en-GB" err="1"/>
              <a:t>Merkmale</a:t>
            </a:r>
            <a:r>
              <a:rPr lang="en-GB" dirty="0"/>
              <a:t> </a:t>
            </a:r>
            <a:r>
              <a:rPr lang="en-GB" err="1"/>
              <a:t>festzulegen</a:t>
            </a:r>
            <a:r>
              <a:rPr lang="en-GB" dirty="0"/>
              <a:t>, die das </a:t>
            </a:r>
            <a:r>
              <a:rPr lang="en-GB" err="1"/>
              <a:t>Handeln</a:t>
            </a:r>
            <a:r>
              <a:rPr lang="en-GB" dirty="0"/>
              <a:t> </a:t>
            </a:r>
            <a:r>
              <a:rPr lang="en-GB" b="0" i="0" strike="noStrike" cap="none" dirty="0">
                <a:latin typeface="Calibri"/>
                <a:ea typeface="Calibri"/>
                <a:cs typeface="Calibri"/>
                <a:sym typeface="Calibri"/>
              </a:rPr>
              <a:t>in </a:t>
            </a:r>
            <a:r>
              <a:rPr lang="en-GB" err="1"/>
              <a:t>einer</a:t>
            </a:r>
            <a:r>
              <a:rPr lang="en-GB" dirty="0"/>
              <a:t> Organisation </a:t>
            </a:r>
            <a:r>
              <a:rPr lang="en-GB" err="1"/>
              <a:t>bestimmen</a:t>
            </a:r>
            <a:r>
              <a:rPr lang="en-GB" dirty="0"/>
              <a:t>, und </a:t>
            </a:r>
            <a:r>
              <a:rPr lang="en-GB" err="1"/>
              <a:t>letztlich</a:t>
            </a:r>
            <a:r>
              <a:rPr lang="en-GB" dirty="0"/>
              <a:t> die Mitarbeiter </a:t>
            </a:r>
            <a:r>
              <a:rPr lang="en-GB" err="1"/>
              <a:t>dazu</a:t>
            </a:r>
            <a:r>
              <a:rPr lang="en-GB" dirty="0"/>
              <a:t> </a:t>
            </a:r>
            <a:r>
              <a:rPr lang="en-GB" err="1"/>
              <a:t>zu</a:t>
            </a:r>
            <a:r>
              <a:rPr lang="en-GB" dirty="0"/>
              <a:t> </a:t>
            </a:r>
            <a:r>
              <a:rPr lang="en-GB" err="1"/>
              <a:t>bringen</a:t>
            </a:r>
            <a:r>
              <a:rPr lang="en-GB" dirty="0"/>
              <a:t>, </a:t>
            </a:r>
            <a:r>
              <a:rPr lang="en-GB" err="1"/>
              <a:t>Entscheidungen</a:t>
            </a:r>
            <a:r>
              <a:rPr lang="en-GB" dirty="0"/>
              <a:t> </a:t>
            </a:r>
            <a:r>
              <a:rPr lang="en-GB" err="1"/>
              <a:t>zu</a:t>
            </a:r>
            <a:r>
              <a:rPr lang="en-GB" dirty="0"/>
              <a:t> </a:t>
            </a:r>
            <a:r>
              <a:rPr lang="en-GB" err="1"/>
              <a:t>treffen</a:t>
            </a:r>
            <a:r>
              <a:rPr lang="en-GB" dirty="0"/>
              <a:t> und </a:t>
            </a:r>
            <a:r>
              <a:rPr lang="en-GB" b="0" i="0" strike="noStrike" cap="none" dirty="0">
                <a:latin typeface="Calibri"/>
                <a:ea typeface="Calibri"/>
                <a:cs typeface="Calibri"/>
                <a:sym typeface="Calibri"/>
              </a:rPr>
              <a:t>in </a:t>
            </a:r>
            <a:r>
              <a:rPr lang="en-GB" err="1"/>
              <a:t>einer</a:t>
            </a:r>
            <a:r>
              <a:rPr lang="en-GB" dirty="0"/>
              <a:t> Weise </a:t>
            </a:r>
            <a:r>
              <a:rPr lang="en-GB" err="1"/>
              <a:t>zu</a:t>
            </a:r>
            <a:r>
              <a:rPr lang="en-GB" dirty="0"/>
              <a:t> </a:t>
            </a:r>
            <a:r>
              <a:rPr lang="en-GB" err="1"/>
              <a:t>handeln</a:t>
            </a:r>
            <a:r>
              <a:rPr lang="en-GB" dirty="0"/>
              <a:t>, die der </a:t>
            </a:r>
            <a:r>
              <a:rPr lang="en-GB" err="1"/>
              <a:t>Strategie</a:t>
            </a:r>
            <a:r>
              <a:rPr lang="en-GB" dirty="0"/>
              <a:t> und den Zielen der Organisation </a:t>
            </a:r>
            <a:r>
              <a:rPr lang="en-GB" err="1"/>
              <a:t>förderlich</a:t>
            </a:r>
            <a:r>
              <a:rPr lang="en-GB" dirty="0"/>
              <a:t> </a:t>
            </a:r>
            <a:r>
              <a:rPr lang="en-GB" err="1"/>
              <a:t>ist</a:t>
            </a:r>
            <a:r>
              <a:rPr lang="en-GB" b="0" i="0" strike="noStrike" cap="none" dirty="0">
                <a:latin typeface="Calibri"/>
                <a:ea typeface="Calibri"/>
                <a:cs typeface="Calibri"/>
                <a:sym typeface="Calibri"/>
              </a:rPr>
              <a:t>.</a:t>
            </a:r>
            <a:r>
              <a:rPr lang="en-GB" dirty="0"/>
              <a:t> </a:t>
            </a:r>
            <a:endParaRPr lang="en-US" dirty="0"/>
          </a:p>
        </p:txBody>
      </p:sp>
      <p:sp>
        <p:nvSpPr>
          <p:cNvPr id="991" name="Google Shape;991;p9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r>
              <a:rPr lang="en-GB" dirty="0" err="1"/>
              <a:t>Digitale</a:t>
            </a:r>
            <a:r>
              <a:rPr lang="en-GB" dirty="0"/>
              <a:t> </a:t>
            </a:r>
            <a:r>
              <a:rPr lang="en-GB" dirty="0" err="1"/>
              <a:t>Unternehmenskultur</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83c36b7e0f_0_102"/>
          <p:cNvSpPr txBox="1">
            <a:spLocks noGrp="1"/>
          </p:cNvSpPr>
          <p:nvPr>
            <p:ph type="body" idx="1"/>
          </p:nvPr>
        </p:nvSpPr>
        <p:spPr>
          <a:xfrm>
            <a:off x="2428875" y="5432475"/>
            <a:ext cx="7334400" cy="2826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sz="1000" dirty="0"/>
              <a:t>Quelle:</a:t>
            </a:r>
            <a:r>
              <a:rPr lang="en-GB" sz="1000" dirty="0">
                <a:solidFill>
                  <a:srgbClr val="FF0000"/>
                </a:solidFill>
              </a:rPr>
              <a:t> </a:t>
            </a:r>
            <a:r>
              <a:rPr lang="en-GB" sz="1000" u="sng" dirty="0">
                <a:solidFill>
                  <a:schemeClr val="hlink"/>
                </a:solidFill>
                <a:hlinkClick r:id="rId3">
                  <a:extLst>
                    <a:ext uri="{A12FA001-AC4F-418D-AE19-62706E023703}">
                      <ahyp:hlinkClr xmlns:ahyp="http://schemas.microsoft.com/office/drawing/2018/hyperlinkcolor" val="tx"/>
                    </a:ext>
                  </a:extLst>
                </a:hlinkClick>
              </a:rPr>
              <a:t>https://get.apicbase.com/digital-transformation-restaurants-culture/</a:t>
            </a:r>
            <a:r>
              <a:rPr lang="en-GB" sz="1000" dirty="0">
                <a:solidFill>
                  <a:srgbClr val="FF0000"/>
                </a:solidFill>
              </a:rPr>
              <a:t> </a:t>
            </a:r>
            <a:endParaRPr dirty="0"/>
          </a:p>
        </p:txBody>
      </p:sp>
      <p:pic>
        <p:nvPicPr>
          <p:cNvPr id="998" name="Google Shape;998;g183c36b7e0f_0_102"/>
          <p:cNvPicPr preferRelativeResize="0"/>
          <p:nvPr/>
        </p:nvPicPr>
        <p:blipFill>
          <a:blip r:embed="rId4">
            <a:alphaModFix/>
          </a:blip>
          <a:stretch>
            <a:fillRect/>
          </a:stretch>
        </p:blipFill>
        <p:spPr>
          <a:xfrm>
            <a:off x="2428875" y="534775"/>
            <a:ext cx="7334250" cy="4762500"/>
          </a:xfrm>
          <a:prstGeom prst="rect">
            <a:avLst/>
          </a:prstGeom>
          <a:noFill/>
          <a:ln>
            <a:noFill/>
          </a:ln>
        </p:spPr>
      </p:pic>
      <p:sp>
        <p:nvSpPr>
          <p:cNvPr id="2" name="Rectangle: Rounded Corners 1">
            <a:extLst>
              <a:ext uri="{FF2B5EF4-FFF2-40B4-BE49-F238E27FC236}">
                <a16:creationId xmlns:a16="http://schemas.microsoft.com/office/drawing/2014/main" id="{D676F75D-108C-E385-24B8-049CF9F7933D}"/>
              </a:ext>
            </a:extLst>
          </p:cNvPr>
          <p:cNvSpPr/>
          <p:nvPr/>
        </p:nvSpPr>
        <p:spPr>
          <a:xfrm>
            <a:off x="2335192" y="668438"/>
            <a:ext cx="7629645" cy="800582"/>
          </a:xfrm>
          <a:prstGeom prst="roundRect">
            <a:avLst/>
          </a:prstGeom>
          <a:ln>
            <a:solidFill>
              <a:srgbClr val="8B27F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solidFill>
                  <a:srgbClr val="000000"/>
                </a:solidFill>
                <a:ea typeface="+mn-lt"/>
                <a:cs typeface="+mn-lt"/>
              </a:rPr>
              <a:t>Vier </a:t>
            </a:r>
            <a:r>
              <a:rPr lang="en-GB" sz="2000" b="1" dirty="0" err="1">
                <a:solidFill>
                  <a:srgbClr val="000000"/>
                </a:solidFill>
                <a:ea typeface="+mn-lt"/>
                <a:cs typeface="+mn-lt"/>
              </a:rPr>
              <a:t>Schlüssel</a:t>
            </a:r>
            <a:r>
              <a:rPr lang="en-GB" sz="2000" b="1" dirty="0">
                <a:solidFill>
                  <a:srgbClr val="000000"/>
                </a:solidFill>
                <a:ea typeface="+mn-lt"/>
                <a:cs typeface="+mn-lt"/>
              </a:rPr>
              <a:t> </a:t>
            </a:r>
            <a:r>
              <a:rPr lang="en-GB" sz="2000" b="1" dirty="0" err="1">
                <a:solidFill>
                  <a:srgbClr val="000000"/>
                </a:solidFill>
                <a:ea typeface="+mn-lt"/>
                <a:cs typeface="+mn-lt"/>
              </a:rPr>
              <a:t>zur</a:t>
            </a:r>
            <a:r>
              <a:rPr lang="en-GB" sz="2000" b="1" dirty="0">
                <a:solidFill>
                  <a:srgbClr val="000000"/>
                </a:solidFill>
                <a:ea typeface="+mn-lt"/>
                <a:cs typeface="+mn-lt"/>
              </a:rPr>
              <a:t> </a:t>
            </a:r>
            <a:r>
              <a:rPr lang="en-GB" sz="2000" b="1" dirty="0" err="1">
                <a:solidFill>
                  <a:srgbClr val="000000"/>
                </a:solidFill>
                <a:ea typeface="+mn-lt"/>
                <a:cs typeface="+mn-lt"/>
              </a:rPr>
              <a:t>Erschließung</a:t>
            </a:r>
            <a:r>
              <a:rPr lang="en-GB" sz="2000" b="1" dirty="0">
                <a:solidFill>
                  <a:srgbClr val="000000"/>
                </a:solidFill>
                <a:ea typeface="+mn-lt"/>
                <a:cs typeface="+mn-lt"/>
              </a:rPr>
              <a:t> der </a:t>
            </a:r>
            <a:r>
              <a:rPr lang="en-GB" sz="2000" b="1" dirty="0" err="1">
                <a:solidFill>
                  <a:srgbClr val="000000"/>
                </a:solidFill>
                <a:ea typeface="+mn-lt"/>
                <a:cs typeface="+mn-lt"/>
              </a:rPr>
              <a:t>digitalen</a:t>
            </a:r>
            <a:r>
              <a:rPr lang="en-GB" sz="2000" b="1" dirty="0">
                <a:solidFill>
                  <a:srgbClr val="000000"/>
                </a:solidFill>
                <a:ea typeface="+mn-lt"/>
                <a:cs typeface="+mn-lt"/>
              </a:rPr>
              <a:t> Transformation</a:t>
            </a:r>
            <a:endParaRPr lang="en-US" sz="2000" b="1">
              <a:solidFill>
                <a:srgbClr val="000000"/>
              </a:solidFill>
              <a:cs typeface="Arial"/>
            </a:endParaRPr>
          </a:p>
        </p:txBody>
      </p:sp>
      <p:sp>
        <p:nvSpPr>
          <p:cNvPr id="3" name="Rectangle: Rounded Corners 2">
            <a:extLst>
              <a:ext uri="{FF2B5EF4-FFF2-40B4-BE49-F238E27FC236}">
                <a16:creationId xmlns:a16="http://schemas.microsoft.com/office/drawing/2014/main" id="{730ECB34-46D5-2BB6-381B-9A984AE1C2DB}"/>
              </a:ext>
            </a:extLst>
          </p:cNvPr>
          <p:cNvSpPr/>
          <p:nvPr/>
        </p:nvSpPr>
        <p:spPr>
          <a:xfrm>
            <a:off x="2585975" y="1604058"/>
            <a:ext cx="1813368" cy="1196049"/>
          </a:xfrm>
          <a:prstGeom prst="roundRect">
            <a:avLst/>
          </a:prstGeom>
          <a:ln>
            <a:solidFill>
              <a:srgbClr val="8B27F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err="1">
                <a:solidFill>
                  <a:srgbClr val="000000"/>
                </a:solidFill>
                <a:ea typeface="+mn-lt"/>
                <a:cs typeface="+mn-lt"/>
              </a:rPr>
              <a:t>Einstellung</a:t>
            </a:r>
            <a:r>
              <a:rPr lang="en-GB" sz="1200" dirty="0">
                <a:solidFill>
                  <a:srgbClr val="000000"/>
                </a:solidFill>
                <a:ea typeface="+mn-lt"/>
                <a:cs typeface="+mn-lt"/>
              </a:rPr>
              <a:t> von </a:t>
            </a:r>
            <a:r>
              <a:rPr lang="en-GB" sz="1200" dirty="0" err="1">
                <a:solidFill>
                  <a:srgbClr val="000000"/>
                </a:solidFill>
                <a:ea typeface="+mn-lt"/>
                <a:cs typeface="+mn-lt"/>
              </a:rPr>
              <a:t>Führungskräften</a:t>
            </a:r>
            <a:r>
              <a:rPr lang="en-GB" sz="1200" dirty="0">
                <a:solidFill>
                  <a:srgbClr val="000000"/>
                </a:solidFill>
                <a:ea typeface="+mn-lt"/>
                <a:cs typeface="+mn-lt"/>
              </a:rPr>
              <a:t> </a:t>
            </a:r>
            <a:r>
              <a:rPr lang="en-GB" sz="1200" dirty="0" err="1">
                <a:solidFill>
                  <a:srgbClr val="000000"/>
                </a:solidFill>
                <a:ea typeface="+mn-lt"/>
                <a:cs typeface="+mn-lt"/>
              </a:rPr>
              <a:t>mit</a:t>
            </a:r>
            <a:r>
              <a:rPr lang="en-GB" sz="1200" dirty="0">
                <a:solidFill>
                  <a:srgbClr val="000000"/>
                </a:solidFill>
                <a:ea typeface="+mn-lt"/>
                <a:cs typeface="+mn-lt"/>
              </a:rPr>
              <a:t> Kommunikations- und </a:t>
            </a:r>
            <a:r>
              <a:rPr lang="en-GB" sz="1200" dirty="0" err="1">
                <a:solidFill>
                  <a:srgbClr val="000000"/>
                </a:solidFill>
                <a:ea typeface="+mn-lt"/>
                <a:cs typeface="+mn-lt"/>
              </a:rPr>
              <a:t>Digitalkompetenz</a:t>
            </a:r>
            <a:endParaRPr lang="en-US" sz="1200" dirty="0">
              <a:solidFill>
                <a:srgbClr val="000000"/>
              </a:solidFill>
              <a:ea typeface="+mn-lt"/>
              <a:cs typeface="+mn-lt"/>
            </a:endParaRPr>
          </a:p>
        </p:txBody>
      </p:sp>
      <p:sp>
        <p:nvSpPr>
          <p:cNvPr id="4" name="Rectangle: Rounded Corners 3">
            <a:extLst>
              <a:ext uri="{FF2B5EF4-FFF2-40B4-BE49-F238E27FC236}">
                <a16:creationId xmlns:a16="http://schemas.microsoft.com/office/drawing/2014/main" id="{BDE1555C-BB15-C7EF-0539-2A98F042506C}"/>
              </a:ext>
            </a:extLst>
          </p:cNvPr>
          <p:cNvSpPr/>
          <p:nvPr/>
        </p:nvSpPr>
        <p:spPr>
          <a:xfrm>
            <a:off x="7765645" y="1604057"/>
            <a:ext cx="1813368" cy="1196049"/>
          </a:xfrm>
          <a:prstGeom prst="roundRect">
            <a:avLst/>
          </a:prstGeom>
          <a:ln>
            <a:solidFill>
              <a:srgbClr val="8B27F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a:solidFill>
                  <a:srgbClr val="000000"/>
                </a:solidFill>
                <a:ea typeface="+mn-lt"/>
                <a:cs typeface="+mn-lt"/>
              </a:rPr>
              <a:t>Technologie-</a:t>
            </a:r>
            <a:r>
              <a:rPr lang="en-GB" sz="1200" dirty="0" err="1">
                <a:solidFill>
                  <a:srgbClr val="000000"/>
                </a:solidFill>
                <a:ea typeface="+mn-lt"/>
                <a:cs typeface="+mn-lt"/>
              </a:rPr>
              <a:t>Integratoren</a:t>
            </a:r>
            <a:r>
              <a:rPr lang="en-GB" sz="1200" dirty="0">
                <a:solidFill>
                  <a:srgbClr val="000000"/>
                </a:solidFill>
                <a:ea typeface="+mn-lt"/>
                <a:cs typeface="+mn-lt"/>
              </a:rPr>
              <a:t> </a:t>
            </a:r>
            <a:r>
              <a:rPr lang="en-GB" sz="1200" dirty="0" err="1">
                <a:solidFill>
                  <a:srgbClr val="000000"/>
                </a:solidFill>
                <a:ea typeface="+mn-lt"/>
                <a:cs typeface="+mn-lt"/>
              </a:rPr>
              <a:t>zur</a:t>
            </a:r>
            <a:r>
              <a:rPr lang="en-GB" sz="1200" dirty="0">
                <a:solidFill>
                  <a:srgbClr val="000000"/>
                </a:solidFill>
                <a:ea typeface="+mn-lt"/>
                <a:cs typeface="+mn-lt"/>
              </a:rPr>
              <a:t> </a:t>
            </a:r>
            <a:r>
              <a:rPr lang="en-GB" sz="1200" dirty="0" err="1">
                <a:solidFill>
                  <a:srgbClr val="000000"/>
                </a:solidFill>
                <a:ea typeface="+mn-lt"/>
                <a:cs typeface="+mn-lt"/>
              </a:rPr>
              <a:t>Unterstützung</a:t>
            </a:r>
            <a:r>
              <a:rPr lang="en-GB" sz="1200" dirty="0">
                <a:solidFill>
                  <a:srgbClr val="000000"/>
                </a:solidFill>
                <a:ea typeface="+mn-lt"/>
                <a:cs typeface="+mn-lt"/>
              </a:rPr>
              <a:t> der Mitarbeiter </a:t>
            </a:r>
            <a:r>
              <a:rPr lang="en-GB" sz="1200" dirty="0" err="1">
                <a:solidFill>
                  <a:srgbClr val="000000"/>
                </a:solidFill>
                <a:ea typeface="+mn-lt"/>
                <a:cs typeface="+mn-lt"/>
              </a:rPr>
              <a:t>einsetzen</a:t>
            </a:r>
            <a:endParaRPr lang="en-US">
              <a:solidFill>
                <a:srgbClr val="000000"/>
              </a:solidFill>
              <a:cs typeface="Arial"/>
            </a:endParaRPr>
          </a:p>
        </p:txBody>
      </p:sp>
      <p:sp>
        <p:nvSpPr>
          <p:cNvPr id="5" name="Rectangle: Rounded Corners 4">
            <a:extLst>
              <a:ext uri="{FF2B5EF4-FFF2-40B4-BE49-F238E27FC236}">
                <a16:creationId xmlns:a16="http://schemas.microsoft.com/office/drawing/2014/main" id="{E46FB442-901E-7921-50AA-536F7631085F}"/>
              </a:ext>
            </a:extLst>
          </p:cNvPr>
          <p:cNvSpPr/>
          <p:nvPr/>
        </p:nvSpPr>
        <p:spPr>
          <a:xfrm>
            <a:off x="2682431" y="3822539"/>
            <a:ext cx="1813368" cy="1196049"/>
          </a:xfrm>
          <a:prstGeom prst="roundRect">
            <a:avLst/>
          </a:prstGeom>
          <a:ln>
            <a:solidFill>
              <a:srgbClr val="8B27F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err="1">
                <a:solidFill>
                  <a:srgbClr val="000000"/>
                </a:solidFill>
                <a:ea typeface="+mn-lt"/>
                <a:cs typeface="+mn-lt"/>
              </a:rPr>
              <a:t>Kommunizieren</a:t>
            </a:r>
            <a:r>
              <a:rPr lang="en-GB" sz="1200" dirty="0">
                <a:solidFill>
                  <a:srgbClr val="000000"/>
                </a:solidFill>
                <a:ea typeface="+mn-lt"/>
                <a:cs typeface="+mn-lt"/>
              </a:rPr>
              <a:t>, </a:t>
            </a:r>
            <a:r>
              <a:rPr lang="en-GB" sz="1200" dirty="0" err="1">
                <a:solidFill>
                  <a:srgbClr val="000000"/>
                </a:solidFill>
                <a:ea typeface="+mn-lt"/>
                <a:cs typeface="+mn-lt"/>
              </a:rPr>
              <a:t>warum</a:t>
            </a:r>
            <a:r>
              <a:rPr lang="en-GB" sz="1200" dirty="0">
                <a:solidFill>
                  <a:srgbClr val="000000"/>
                </a:solidFill>
                <a:ea typeface="+mn-lt"/>
                <a:cs typeface="+mn-lt"/>
              </a:rPr>
              <a:t> </a:t>
            </a:r>
            <a:r>
              <a:rPr lang="en-GB" sz="1200" dirty="0" err="1">
                <a:solidFill>
                  <a:srgbClr val="000000"/>
                </a:solidFill>
                <a:ea typeface="+mn-lt"/>
                <a:cs typeface="+mn-lt"/>
              </a:rPr>
              <a:t>Änderungen</a:t>
            </a:r>
            <a:r>
              <a:rPr lang="en-GB" sz="1200" dirty="0">
                <a:solidFill>
                  <a:srgbClr val="000000"/>
                </a:solidFill>
                <a:ea typeface="+mn-lt"/>
                <a:cs typeface="+mn-lt"/>
              </a:rPr>
              <a:t> </a:t>
            </a:r>
            <a:r>
              <a:rPr lang="en-GB" sz="1200" dirty="0" err="1">
                <a:solidFill>
                  <a:srgbClr val="000000"/>
                </a:solidFill>
                <a:ea typeface="+mn-lt"/>
                <a:cs typeface="+mn-lt"/>
              </a:rPr>
              <a:t>vorgenommen</a:t>
            </a:r>
            <a:r>
              <a:rPr lang="en-GB" sz="1200" dirty="0">
                <a:solidFill>
                  <a:srgbClr val="000000"/>
                </a:solidFill>
                <a:ea typeface="+mn-lt"/>
                <a:cs typeface="+mn-lt"/>
              </a:rPr>
              <a:t> </a:t>
            </a:r>
            <a:r>
              <a:rPr lang="en-GB" sz="1200" dirty="0" err="1">
                <a:solidFill>
                  <a:srgbClr val="000000"/>
                </a:solidFill>
                <a:ea typeface="+mn-lt"/>
                <a:cs typeface="+mn-lt"/>
              </a:rPr>
              <a:t>werden</a:t>
            </a:r>
            <a:endParaRPr lang="en-US" dirty="0" err="1"/>
          </a:p>
        </p:txBody>
      </p:sp>
      <p:sp>
        <p:nvSpPr>
          <p:cNvPr id="6" name="Rectangle: Rounded Corners 5">
            <a:extLst>
              <a:ext uri="{FF2B5EF4-FFF2-40B4-BE49-F238E27FC236}">
                <a16:creationId xmlns:a16="http://schemas.microsoft.com/office/drawing/2014/main" id="{8CB6E66C-16AC-69F5-D3DA-0AFB7D8DB315}"/>
              </a:ext>
            </a:extLst>
          </p:cNvPr>
          <p:cNvSpPr/>
          <p:nvPr/>
        </p:nvSpPr>
        <p:spPr>
          <a:xfrm>
            <a:off x="7765646" y="3822538"/>
            <a:ext cx="1813368" cy="1196049"/>
          </a:xfrm>
          <a:prstGeom prst="roundRect">
            <a:avLst/>
          </a:prstGeom>
          <a:ln>
            <a:solidFill>
              <a:srgbClr val="8B27F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err="1">
                <a:solidFill>
                  <a:srgbClr val="000000"/>
                </a:solidFill>
                <a:ea typeface="+mn-lt"/>
                <a:cs typeface="+mn-lt"/>
              </a:rPr>
              <a:t>Formalisierung</a:t>
            </a:r>
            <a:r>
              <a:rPr lang="en-GB" sz="1200" dirty="0">
                <a:solidFill>
                  <a:srgbClr val="000000"/>
                </a:solidFill>
                <a:ea typeface="+mn-lt"/>
                <a:cs typeface="+mn-lt"/>
              </a:rPr>
              <a:t> von </a:t>
            </a:r>
            <a:r>
              <a:rPr lang="en-GB" sz="1200" dirty="0" err="1">
                <a:solidFill>
                  <a:srgbClr val="000000"/>
                </a:solidFill>
                <a:ea typeface="+mn-lt"/>
                <a:cs typeface="+mn-lt"/>
              </a:rPr>
              <a:t>Änderungen</a:t>
            </a:r>
            <a:r>
              <a:rPr lang="en-GB" sz="1200" dirty="0">
                <a:solidFill>
                  <a:srgbClr val="000000"/>
                </a:solidFill>
                <a:ea typeface="+mn-lt"/>
                <a:cs typeface="+mn-lt"/>
              </a:rPr>
              <a:t>, um das </a:t>
            </a:r>
            <a:r>
              <a:rPr lang="en-GB" sz="1200" dirty="0" err="1">
                <a:solidFill>
                  <a:srgbClr val="000000"/>
                </a:solidFill>
                <a:ea typeface="+mn-lt"/>
                <a:cs typeface="+mn-lt"/>
              </a:rPr>
              <a:t>Verhalten</a:t>
            </a:r>
            <a:r>
              <a:rPr lang="en-GB" sz="1200" dirty="0">
                <a:solidFill>
                  <a:srgbClr val="000000"/>
                </a:solidFill>
                <a:ea typeface="+mn-lt"/>
                <a:cs typeface="+mn-lt"/>
              </a:rPr>
              <a:t> der Mitarbeiter </a:t>
            </a:r>
            <a:r>
              <a:rPr lang="en-GB" sz="1200" dirty="0" err="1">
                <a:solidFill>
                  <a:srgbClr val="000000"/>
                </a:solidFill>
                <a:ea typeface="+mn-lt"/>
                <a:cs typeface="+mn-lt"/>
              </a:rPr>
              <a:t>zu</a:t>
            </a:r>
            <a:r>
              <a:rPr lang="en-GB" sz="1200" dirty="0">
                <a:solidFill>
                  <a:srgbClr val="000000"/>
                </a:solidFill>
                <a:ea typeface="+mn-lt"/>
                <a:cs typeface="+mn-lt"/>
              </a:rPr>
              <a:t> </a:t>
            </a:r>
            <a:r>
              <a:rPr lang="en-GB" sz="1200" dirty="0" err="1">
                <a:solidFill>
                  <a:srgbClr val="000000"/>
                </a:solidFill>
                <a:ea typeface="+mn-lt"/>
                <a:cs typeface="+mn-lt"/>
              </a:rPr>
              <a:t>beeinflussen</a:t>
            </a:r>
            <a:endParaRPr lang="en-US" dirty="0" err="1"/>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94"/>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dirty="0"/>
              <a:t>“Immer </a:t>
            </a:r>
            <a:r>
              <a:rPr lang="en-GB" dirty="0" err="1"/>
              <a:t>mehr</a:t>
            </a:r>
            <a:r>
              <a:rPr lang="en-GB" dirty="0"/>
              <a:t> </a:t>
            </a:r>
            <a:r>
              <a:rPr lang="en-GB" dirty="0" err="1"/>
              <a:t>liefern</a:t>
            </a:r>
            <a:r>
              <a:rPr lang="en-GB" dirty="0"/>
              <a:t> </a:t>
            </a:r>
            <a:r>
              <a:rPr lang="en-GB" dirty="0" err="1"/>
              <a:t>als</a:t>
            </a:r>
            <a:r>
              <a:rPr lang="en-GB" dirty="0"/>
              <a:t> </a:t>
            </a:r>
            <a:r>
              <a:rPr lang="en-GB" dirty="0" err="1"/>
              <a:t>erwartet</a:t>
            </a:r>
            <a:r>
              <a:rPr lang="en-GB" dirty="0"/>
              <a:t>.” </a:t>
            </a:r>
            <a:endParaRPr dirty="0"/>
          </a:p>
        </p:txBody>
      </p:sp>
      <p:sp>
        <p:nvSpPr>
          <p:cNvPr id="1004" name="Google Shape;1004;p94"/>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Larry Page</a:t>
            </a:r>
            <a:endParaRPr sz="2200" b="1" i="1" u="none" strike="noStrike" cap="none">
              <a:solidFill>
                <a:srgbClr val="000000"/>
              </a:solidFill>
              <a:latin typeface="Calibri"/>
              <a:ea typeface="Calibri"/>
              <a:cs typeface="Calibri"/>
              <a:sym typeface="Calibri"/>
            </a:endParaRPr>
          </a:p>
        </p:txBody>
      </p:sp>
      <p:pic>
        <p:nvPicPr>
          <p:cNvPr id="1005" name="Google Shape;1005;p94" descr="Smiling businesswoman with digital tablet looking out office window"/>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1006" name="Google Shape;1006;p94"/>
          <p:cNvSpPr/>
          <p:nvPr/>
        </p:nvSpPr>
        <p:spPr>
          <a:xfrm>
            <a:off x="6096000" y="990689"/>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007" name="Google Shape;1007;p94"/>
          <p:cNvGrpSpPr/>
          <p:nvPr/>
        </p:nvGrpSpPr>
        <p:grpSpPr>
          <a:xfrm>
            <a:off x="5107779" y="748833"/>
            <a:ext cx="1487826" cy="1083162"/>
            <a:chOff x="3400450" y="986392"/>
            <a:chExt cx="1487826" cy="1083162"/>
          </a:xfrm>
        </p:grpSpPr>
        <p:sp>
          <p:nvSpPr>
            <p:cNvPr id="1008" name="Google Shape;1008;p9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1009" name="Google Shape;1009;p9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9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a:solidFill>
                  <a:schemeClr val="accent2"/>
                </a:solidFill>
              </a:rPr>
              <a:t>Fokus auf Innovation</a:t>
            </a:r>
            <a:r>
              <a:rPr lang="en-GB" b="1" strike="noStrike" cap="none" dirty="0">
                <a:solidFill>
                  <a:schemeClr val="accent2"/>
                </a:solidFill>
                <a:latin typeface="Calibri"/>
                <a:ea typeface="Calibri"/>
                <a:cs typeface="Calibri"/>
                <a:sym typeface="Calibri"/>
              </a:rPr>
              <a:t>:</a:t>
            </a:r>
            <a:r>
              <a:rPr lang="en-GB" strike="noStrike" cap="none" dirty="0">
                <a:latin typeface="Calibri"/>
                <a:ea typeface="Calibri"/>
                <a:cs typeface="Calibri"/>
                <a:sym typeface="Calibri"/>
              </a:rPr>
              <a:t> </a:t>
            </a:r>
            <a:r>
              <a:rPr lang="en-GB" dirty="0"/>
              <a:t>Ein </a:t>
            </a:r>
            <a:r>
              <a:rPr lang="en-GB" dirty="0" err="1"/>
              <a:t>erfolgreicher</a:t>
            </a:r>
            <a:r>
              <a:rPr lang="en-GB" dirty="0"/>
              <a:t> </a:t>
            </a:r>
            <a:r>
              <a:rPr lang="en-GB" dirty="0" err="1"/>
              <a:t>digitaler</a:t>
            </a:r>
            <a:r>
              <a:rPr lang="en-GB" dirty="0"/>
              <a:t> Leader </a:t>
            </a:r>
            <a:r>
              <a:rPr lang="en-GB" dirty="0" err="1"/>
              <a:t>sollte</a:t>
            </a:r>
            <a:r>
              <a:rPr lang="en-GB" dirty="0"/>
              <a:t> </a:t>
            </a:r>
            <a:r>
              <a:rPr lang="en-GB" dirty="0" err="1"/>
              <a:t>sich</a:t>
            </a:r>
            <a:r>
              <a:rPr lang="en-GB" dirty="0"/>
              <a:t> auf Innovation und die </a:t>
            </a:r>
            <a:r>
              <a:rPr lang="en-GB" dirty="0" err="1"/>
              <a:t>Identifizierung</a:t>
            </a:r>
            <a:r>
              <a:rPr lang="en-GB" dirty="0"/>
              <a:t> von </a:t>
            </a:r>
            <a:r>
              <a:rPr lang="en-GB" dirty="0" err="1"/>
              <a:t>kontinuierlichen</a:t>
            </a:r>
            <a:r>
              <a:rPr lang="en-GB" dirty="0"/>
              <a:t> </a:t>
            </a:r>
            <a:r>
              <a:rPr lang="en-GB" dirty="0" err="1"/>
              <a:t>Entwicklungs</a:t>
            </a:r>
            <a:r>
              <a:rPr lang="en-GB" dirty="0"/>
              <a:t>- und </a:t>
            </a:r>
            <a:r>
              <a:rPr lang="en-GB" dirty="0" err="1"/>
              <a:t>Verbesserungspotenzialen</a:t>
            </a:r>
            <a:r>
              <a:rPr lang="en-GB" dirty="0"/>
              <a:t> </a:t>
            </a:r>
            <a:r>
              <a:rPr lang="en-GB" dirty="0" err="1"/>
              <a:t>konzentrieren</a:t>
            </a:r>
            <a:r>
              <a:rPr lang="en-GB" b="0" i="0" strike="noStrike" cap="none" dirty="0">
                <a:latin typeface="Calibri"/>
                <a:ea typeface="Calibri"/>
                <a:cs typeface="Calibri"/>
                <a:sym typeface="Calibri"/>
              </a:rPr>
              <a:t>.</a:t>
            </a:r>
            <a:endParaRPr lang="en-US" dirty="0"/>
          </a:p>
          <a:p>
            <a:pPr marL="342900" marR="0" lvl="0" indent="-19050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Sichere</a:t>
            </a:r>
            <a:r>
              <a:rPr lang="en-GB" b="1" dirty="0">
                <a:solidFill>
                  <a:schemeClr val="accent2"/>
                </a:solidFill>
              </a:rPr>
              <a:t> </a:t>
            </a:r>
            <a:r>
              <a:rPr lang="en-GB" b="1" dirty="0" err="1">
                <a:solidFill>
                  <a:schemeClr val="accent2"/>
                </a:solidFill>
              </a:rPr>
              <a:t>Finanzierung</a:t>
            </a:r>
            <a:r>
              <a:rPr lang="en-GB" b="1" strike="noStrike" cap="none" dirty="0">
                <a:solidFill>
                  <a:schemeClr val="accent2"/>
                </a:solidFill>
                <a:latin typeface="Calibri"/>
                <a:ea typeface="Calibri"/>
                <a:cs typeface="Calibri"/>
                <a:sym typeface="Calibri"/>
              </a:rPr>
              <a:t>: </a:t>
            </a:r>
            <a:r>
              <a:rPr lang="en-GB" dirty="0" err="1"/>
              <a:t>Ebenso</a:t>
            </a:r>
            <a:r>
              <a:rPr lang="en-GB" dirty="0"/>
              <a:t> </a:t>
            </a:r>
            <a:r>
              <a:rPr lang="en-GB" dirty="0" err="1"/>
              <a:t>wichtig</a:t>
            </a:r>
            <a:r>
              <a:rPr lang="en-GB" dirty="0"/>
              <a:t> für </a:t>
            </a:r>
            <a:r>
              <a:rPr lang="en-GB" dirty="0" err="1"/>
              <a:t>eine</a:t>
            </a:r>
            <a:r>
              <a:rPr lang="en-GB" dirty="0"/>
              <a:t> </a:t>
            </a:r>
            <a:r>
              <a:rPr lang="en-GB" dirty="0" err="1"/>
              <a:t>digitale</a:t>
            </a:r>
            <a:r>
              <a:rPr lang="en-GB" dirty="0"/>
              <a:t> </a:t>
            </a:r>
            <a:r>
              <a:rPr lang="en-GB" dirty="0" err="1"/>
              <a:t>Führungspersönlichkeit</a:t>
            </a:r>
            <a:r>
              <a:rPr lang="en-GB" dirty="0"/>
              <a:t> </a:t>
            </a:r>
            <a:r>
              <a:rPr lang="en-GB" dirty="0" err="1"/>
              <a:t>wäre</a:t>
            </a:r>
            <a:r>
              <a:rPr lang="en-GB" dirty="0"/>
              <a:t> die </a:t>
            </a:r>
            <a:r>
              <a:rPr lang="en-GB" dirty="0" err="1"/>
              <a:t>Fähigkeit</a:t>
            </a:r>
            <a:r>
              <a:rPr lang="en-GB" dirty="0"/>
              <a:t>, die </a:t>
            </a:r>
            <a:r>
              <a:rPr lang="en-GB" dirty="0" err="1"/>
              <a:t>Finanzierung</a:t>
            </a:r>
            <a:r>
              <a:rPr lang="en-GB" dirty="0"/>
              <a:t> </a:t>
            </a:r>
            <a:r>
              <a:rPr lang="en-GB" dirty="0" err="1"/>
              <a:t>sicherzustellen</a:t>
            </a:r>
            <a:r>
              <a:rPr lang="en-GB" dirty="0"/>
              <a:t>, die </a:t>
            </a:r>
            <a:r>
              <a:rPr lang="en-GB" dirty="0" err="1"/>
              <a:t>die</a:t>
            </a:r>
            <a:r>
              <a:rPr lang="en-GB" dirty="0"/>
              <a:t> </a:t>
            </a:r>
            <a:r>
              <a:rPr lang="en-GB" dirty="0" err="1"/>
              <a:t>Schaffung</a:t>
            </a:r>
            <a:r>
              <a:rPr lang="en-GB" dirty="0"/>
              <a:t> und </a:t>
            </a:r>
            <a:r>
              <a:rPr lang="en-GB" dirty="0" err="1"/>
              <a:t>Durchführung</a:t>
            </a:r>
            <a:r>
              <a:rPr lang="en-GB" dirty="0"/>
              <a:t> von </a:t>
            </a:r>
            <a:r>
              <a:rPr lang="en-GB" dirty="0" err="1"/>
              <a:t>Schulungs</a:t>
            </a:r>
            <a:r>
              <a:rPr lang="en-GB" dirty="0"/>
              <a:t>- und </a:t>
            </a:r>
            <a:r>
              <a:rPr lang="en-GB" dirty="0" err="1"/>
              <a:t>Bindungsaktivitäten</a:t>
            </a:r>
            <a:r>
              <a:rPr lang="en-GB" dirty="0"/>
              <a:t> </a:t>
            </a:r>
            <a:r>
              <a:rPr lang="en-GB" dirty="0" err="1"/>
              <a:t>ermöglicht</a:t>
            </a:r>
            <a:r>
              <a:rPr lang="en-GB" b="0" i="0" strike="noStrike" cap="none" dirty="0">
                <a:latin typeface="Calibri"/>
                <a:ea typeface="Calibri"/>
                <a:cs typeface="Calibri"/>
                <a:sym typeface="Calibri"/>
              </a:rPr>
              <a:t>.</a:t>
            </a:r>
            <a:r>
              <a:rPr lang="en-GB" dirty="0"/>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16" name="Google Shape;1016;p9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man </a:t>
            </a:r>
            <a:r>
              <a:rPr lang="en-GB" dirty="0" err="1"/>
              <a:t>als</a:t>
            </a:r>
            <a:r>
              <a:rPr lang="en-GB" dirty="0"/>
              <a:t> </a:t>
            </a:r>
            <a:r>
              <a:rPr lang="en-GB" dirty="0" err="1"/>
              <a:t>digitale</a:t>
            </a:r>
            <a:r>
              <a:rPr lang="en-GB" dirty="0"/>
              <a:t> </a:t>
            </a:r>
            <a:r>
              <a:rPr lang="en-GB" dirty="0" err="1"/>
              <a:t>Führungskraft</a:t>
            </a:r>
            <a:r>
              <a:rPr lang="en-GB" dirty="0"/>
              <a:t> </a:t>
            </a:r>
            <a:r>
              <a:rPr lang="en-GB" dirty="0" err="1"/>
              <a:t>führt</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96"/>
          <p:cNvSpPr txBox="1">
            <a:spLocks noGrp="1"/>
          </p:cNvSpPr>
          <p:nvPr>
            <p:ph type="body" idx="1"/>
          </p:nvPr>
        </p:nvSpPr>
        <p:spPr>
          <a:xfrm>
            <a:off x="798379" y="1648045"/>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Setzen</a:t>
            </a:r>
            <a:r>
              <a:rPr lang="en-GB" b="1" dirty="0">
                <a:solidFill>
                  <a:schemeClr val="accent2"/>
                </a:solidFill>
              </a:rPr>
              <a:t> Sie </a:t>
            </a:r>
            <a:r>
              <a:rPr lang="en-GB" b="1" dirty="0" err="1">
                <a:solidFill>
                  <a:schemeClr val="accent2"/>
                </a:solidFill>
              </a:rPr>
              <a:t>klare</a:t>
            </a:r>
            <a:r>
              <a:rPr lang="en-GB" b="1" dirty="0">
                <a:solidFill>
                  <a:schemeClr val="accent2"/>
                </a:solidFill>
              </a:rPr>
              <a:t> </a:t>
            </a:r>
            <a:r>
              <a:rPr lang="en-GB" b="1" dirty="0" err="1">
                <a:solidFill>
                  <a:schemeClr val="accent2"/>
                </a:solidFill>
              </a:rPr>
              <a:t>Ziele</a:t>
            </a:r>
            <a:r>
              <a:rPr lang="en-GB" b="1" dirty="0">
                <a:solidFill>
                  <a:schemeClr val="accent2"/>
                </a:solidFill>
              </a:rPr>
              <a:t> und </a:t>
            </a:r>
            <a:r>
              <a:rPr lang="en-GB" b="1" dirty="0" err="1">
                <a:solidFill>
                  <a:schemeClr val="accent2"/>
                </a:solidFill>
              </a:rPr>
              <a:t>kommunizieren</a:t>
            </a:r>
            <a:r>
              <a:rPr lang="en-GB" b="1" dirty="0">
                <a:solidFill>
                  <a:schemeClr val="accent2"/>
                </a:solidFill>
              </a:rPr>
              <a:t> Sie </a:t>
            </a:r>
            <a:r>
              <a:rPr lang="en-GB" b="1" dirty="0" err="1">
                <a:solidFill>
                  <a:schemeClr val="accent2"/>
                </a:solidFill>
              </a:rPr>
              <a:t>diese</a:t>
            </a:r>
            <a:r>
              <a:rPr lang="en-GB" b="1" strike="noStrike" cap="none" dirty="0">
                <a:solidFill>
                  <a:schemeClr val="accent2"/>
                </a:solidFill>
                <a:latin typeface="Calibri"/>
                <a:ea typeface="Calibri"/>
                <a:cs typeface="Calibri"/>
                <a:sym typeface="Calibri"/>
              </a:rPr>
              <a:t>: </a:t>
            </a:r>
            <a:r>
              <a:rPr lang="en-GB" dirty="0"/>
              <a:t>Es </a:t>
            </a:r>
            <a:r>
              <a:rPr lang="en-GB" dirty="0" err="1"/>
              <a:t>ist</a:t>
            </a:r>
            <a:r>
              <a:rPr lang="en-GB" dirty="0"/>
              <a:t> </a:t>
            </a:r>
            <a:r>
              <a:rPr lang="en-GB" dirty="0" err="1"/>
              <a:t>wichtig</a:t>
            </a:r>
            <a:r>
              <a:rPr lang="en-GB" dirty="0"/>
              <a:t>, </a:t>
            </a:r>
            <a:r>
              <a:rPr lang="en-GB" dirty="0" err="1"/>
              <a:t>dass</a:t>
            </a:r>
            <a:r>
              <a:rPr lang="en-GB" dirty="0"/>
              <a:t> </a:t>
            </a:r>
            <a:r>
              <a:rPr lang="en-GB" dirty="0" err="1"/>
              <a:t>eine</a:t>
            </a:r>
            <a:r>
              <a:rPr lang="en-GB" dirty="0"/>
              <a:t> </a:t>
            </a:r>
            <a:r>
              <a:rPr lang="en-GB" dirty="0" err="1"/>
              <a:t>Führungskraft</a:t>
            </a:r>
            <a:r>
              <a:rPr lang="en-GB" dirty="0"/>
              <a:t> </a:t>
            </a:r>
            <a:r>
              <a:rPr lang="en-GB" dirty="0" err="1"/>
              <a:t>über</a:t>
            </a:r>
            <a:r>
              <a:rPr lang="en-GB" dirty="0"/>
              <a:t> </a:t>
            </a:r>
            <a:r>
              <a:rPr lang="en-GB" dirty="0" err="1"/>
              <a:t>ausgezeichnete</a:t>
            </a:r>
            <a:r>
              <a:rPr lang="en-GB" dirty="0"/>
              <a:t> </a:t>
            </a:r>
            <a:r>
              <a:rPr lang="en-GB" dirty="0" err="1"/>
              <a:t>Kommunikationsfähigkeiten</a:t>
            </a:r>
            <a:r>
              <a:rPr lang="en-GB" dirty="0"/>
              <a:t> </a:t>
            </a:r>
            <a:r>
              <a:rPr lang="en-GB" dirty="0" err="1"/>
              <a:t>verfügt</a:t>
            </a:r>
            <a:r>
              <a:rPr lang="en-GB" dirty="0"/>
              <a:t> und in der Lage </a:t>
            </a:r>
            <a:r>
              <a:rPr lang="en-GB" dirty="0" err="1"/>
              <a:t>ist</a:t>
            </a:r>
            <a:r>
              <a:rPr lang="en-GB" dirty="0"/>
              <a:t>, </a:t>
            </a:r>
            <a:r>
              <a:rPr lang="en-GB" dirty="0" err="1"/>
              <a:t>mit</a:t>
            </a:r>
            <a:r>
              <a:rPr lang="en-GB" dirty="0"/>
              <a:t> </a:t>
            </a:r>
            <a:r>
              <a:rPr lang="en-GB" dirty="0" err="1"/>
              <a:t>ihrem</a:t>
            </a:r>
            <a:r>
              <a:rPr lang="en-GB" dirty="0"/>
              <a:t> Team </a:t>
            </a:r>
            <a:r>
              <a:rPr lang="en-GB" dirty="0" err="1"/>
              <a:t>zu</a:t>
            </a:r>
            <a:r>
              <a:rPr lang="en-GB" dirty="0"/>
              <a:t> </a:t>
            </a:r>
            <a:r>
              <a:rPr lang="en-GB" dirty="0" err="1"/>
              <a:t>interagieren</a:t>
            </a:r>
            <a:r>
              <a:rPr lang="en-GB" dirty="0"/>
              <a:t> und </a:t>
            </a:r>
            <a:r>
              <a:rPr lang="en-GB" dirty="0" err="1"/>
              <a:t>Ziele</a:t>
            </a:r>
            <a:r>
              <a:rPr lang="en-GB" dirty="0"/>
              <a:t> für die </a:t>
            </a:r>
            <a:r>
              <a:rPr lang="en-GB" dirty="0" err="1"/>
              <a:t>Entwicklung</a:t>
            </a:r>
            <a:r>
              <a:rPr lang="en-GB" dirty="0"/>
              <a:t> des </a:t>
            </a:r>
            <a:r>
              <a:rPr lang="en-GB" dirty="0" err="1"/>
              <a:t>Unternehmens</a:t>
            </a:r>
            <a:r>
              <a:rPr lang="en-GB" dirty="0"/>
              <a:t> </a:t>
            </a:r>
            <a:r>
              <a:rPr lang="en-GB" dirty="0" err="1"/>
              <a:t>zu</a:t>
            </a:r>
            <a:r>
              <a:rPr lang="en-GB" dirty="0"/>
              <a:t> </a:t>
            </a:r>
            <a:r>
              <a:rPr lang="en-GB" dirty="0" err="1"/>
              <a:t>setzen</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Lernen</a:t>
            </a:r>
            <a:r>
              <a:rPr lang="en-GB" b="1" dirty="0">
                <a:solidFill>
                  <a:schemeClr val="accent2"/>
                </a:solidFill>
              </a:rPr>
              <a:t> Sie </a:t>
            </a:r>
            <a:r>
              <a:rPr lang="en-GB" b="1" dirty="0" err="1">
                <a:solidFill>
                  <a:schemeClr val="accent2"/>
                </a:solidFill>
              </a:rPr>
              <a:t>Ihr</a:t>
            </a:r>
            <a:r>
              <a:rPr lang="en-GB" b="1" dirty="0">
                <a:solidFill>
                  <a:schemeClr val="accent2"/>
                </a:solidFill>
              </a:rPr>
              <a:t> Team </a:t>
            </a:r>
            <a:r>
              <a:rPr lang="en-GB" b="1" dirty="0" err="1">
                <a:solidFill>
                  <a:schemeClr val="accent2"/>
                </a:solidFill>
              </a:rPr>
              <a:t>kennen</a:t>
            </a:r>
            <a:r>
              <a:rPr lang="en-GB" b="1" strike="noStrike" cap="none" dirty="0">
                <a:solidFill>
                  <a:schemeClr val="accent2"/>
                </a:solidFill>
                <a:latin typeface="Calibri"/>
                <a:ea typeface="Calibri"/>
                <a:cs typeface="Calibri"/>
                <a:sym typeface="Calibri"/>
              </a:rPr>
              <a:t>:</a:t>
            </a:r>
            <a:r>
              <a:rPr lang="en-GB" strike="noStrike" cap="none" dirty="0">
                <a:latin typeface="Calibri"/>
                <a:ea typeface="Calibri"/>
                <a:cs typeface="Calibri"/>
                <a:sym typeface="Calibri"/>
              </a:rPr>
              <a:t> </a:t>
            </a:r>
            <a:r>
              <a:rPr lang="en-GB" dirty="0"/>
              <a:t>Eine </a:t>
            </a:r>
            <a:r>
              <a:rPr lang="en-GB" dirty="0" err="1"/>
              <a:t>Führungskraft</a:t>
            </a:r>
            <a:r>
              <a:rPr lang="en-GB" dirty="0"/>
              <a:t>, die </a:t>
            </a:r>
            <a:r>
              <a:rPr lang="en-GB" dirty="0" err="1"/>
              <a:t>ihre</a:t>
            </a:r>
            <a:r>
              <a:rPr lang="en-GB" dirty="0"/>
              <a:t> </a:t>
            </a:r>
            <a:r>
              <a:rPr lang="en-GB" dirty="0" err="1"/>
              <a:t>Teammitglieder</a:t>
            </a:r>
            <a:r>
              <a:rPr lang="en-GB" dirty="0"/>
              <a:t> </a:t>
            </a:r>
            <a:r>
              <a:rPr lang="en-GB" dirty="0" err="1"/>
              <a:t>nicht</a:t>
            </a:r>
            <a:r>
              <a:rPr lang="en-GB" dirty="0"/>
              <a:t> </a:t>
            </a:r>
            <a:r>
              <a:rPr lang="en-GB" dirty="0" err="1"/>
              <a:t>kennt</a:t>
            </a:r>
            <a:r>
              <a:rPr lang="en-GB" dirty="0"/>
              <a:t>, </a:t>
            </a:r>
            <a:r>
              <a:rPr lang="en-GB" dirty="0" err="1"/>
              <a:t>wird</a:t>
            </a:r>
            <a:r>
              <a:rPr lang="en-GB" dirty="0"/>
              <a:t> </a:t>
            </a:r>
            <a:r>
              <a:rPr lang="en-GB" dirty="0" err="1"/>
              <a:t>nicht</a:t>
            </a:r>
            <a:r>
              <a:rPr lang="en-GB" dirty="0"/>
              <a:t> </a:t>
            </a:r>
            <a:r>
              <a:rPr lang="en-GB" b="0" i="0" strike="noStrike" cap="none" dirty="0">
                <a:latin typeface="Calibri"/>
                <a:ea typeface="Calibri"/>
                <a:cs typeface="Calibri"/>
                <a:sym typeface="Calibri"/>
              </a:rPr>
              <a:t>in </a:t>
            </a:r>
            <a:r>
              <a:rPr lang="en-GB" dirty="0"/>
              <a:t>der Lage sein, </a:t>
            </a:r>
            <a:r>
              <a:rPr lang="en-GB" dirty="0" err="1"/>
              <a:t>effektiv</a:t>
            </a:r>
            <a:r>
              <a:rPr lang="en-GB" dirty="0"/>
              <a:t> </a:t>
            </a:r>
            <a:r>
              <a:rPr lang="en-GB" dirty="0" err="1"/>
              <a:t>mit</a:t>
            </a:r>
            <a:r>
              <a:rPr lang="en-GB" dirty="0"/>
              <a:t> </a:t>
            </a:r>
            <a:r>
              <a:rPr lang="en-GB" dirty="0" err="1"/>
              <a:t>ihnen</a:t>
            </a:r>
            <a:r>
              <a:rPr lang="en-GB" dirty="0"/>
              <a:t> </a:t>
            </a:r>
            <a:r>
              <a:rPr lang="en-GB" dirty="0" err="1"/>
              <a:t>zu</a:t>
            </a:r>
            <a:r>
              <a:rPr lang="en-GB" dirty="0"/>
              <a:t> </a:t>
            </a:r>
            <a:r>
              <a:rPr lang="en-GB" dirty="0" err="1"/>
              <a:t>kommunizieren</a:t>
            </a:r>
            <a:r>
              <a:rPr lang="en-GB" dirty="0"/>
              <a:t>, um </a:t>
            </a:r>
            <a:r>
              <a:rPr lang="en-GB" dirty="0" err="1"/>
              <a:t>Vertrauen</a:t>
            </a:r>
            <a:r>
              <a:rPr lang="en-GB" dirty="0"/>
              <a:t> </a:t>
            </a:r>
            <a:r>
              <a:rPr lang="en-GB" b="0" i="0" strike="noStrike" cap="none" dirty="0">
                <a:latin typeface="Calibri"/>
                <a:ea typeface="Calibri"/>
                <a:cs typeface="Calibri"/>
                <a:sym typeface="Calibri"/>
              </a:rPr>
              <a:t>in </a:t>
            </a:r>
            <a:r>
              <a:rPr lang="en-GB" dirty="0" err="1"/>
              <a:t>ihre</a:t>
            </a:r>
            <a:r>
              <a:rPr lang="en-GB" dirty="0"/>
              <a:t> </a:t>
            </a:r>
            <a:r>
              <a:rPr lang="en-GB" dirty="0" err="1"/>
              <a:t>Führungsqualitäten</a:t>
            </a:r>
            <a:r>
              <a:rPr lang="en-GB" dirty="0"/>
              <a:t> und </a:t>
            </a:r>
            <a:r>
              <a:rPr lang="en-GB" b="0" i="0" strike="noStrike" cap="none" dirty="0">
                <a:latin typeface="Calibri"/>
                <a:ea typeface="Calibri"/>
                <a:cs typeface="Calibri"/>
                <a:sym typeface="Calibri"/>
              </a:rPr>
              <a:t>in </a:t>
            </a:r>
            <a:r>
              <a:rPr lang="en-GB" dirty="0"/>
              <a:t>das </a:t>
            </a:r>
            <a:r>
              <a:rPr lang="en-GB" dirty="0" err="1"/>
              <a:t>Unternehmen</a:t>
            </a:r>
            <a:r>
              <a:rPr lang="en-GB" dirty="0"/>
              <a:t> </a:t>
            </a:r>
            <a:r>
              <a:rPr lang="en-GB" dirty="0" err="1"/>
              <a:t>als</a:t>
            </a:r>
            <a:r>
              <a:rPr lang="en-GB" dirty="0"/>
              <a:t> </a:t>
            </a:r>
            <a:r>
              <a:rPr lang="en-GB" dirty="0" err="1"/>
              <a:t>Ganzes</a:t>
            </a:r>
            <a:r>
              <a:rPr lang="en-GB" dirty="0"/>
              <a:t> </a:t>
            </a:r>
            <a:r>
              <a:rPr lang="en-GB" dirty="0" err="1"/>
              <a:t>zu</a:t>
            </a:r>
            <a:r>
              <a:rPr lang="en-GB" dirty="0"/>
              <a:t> </a:t>
            </a:r>
            <a:r>
              <a:rPr lang="en-GB" dirty="0" err="1"/>
              <a:t>schaffen</a:t>
            </a:r>
            <a:r>
              <a:rPr lang="en-GB" b="0" i="0" strike="noStrike" cap="none" dirty="0">
                <a:latin typeface="Calibri"/>
                <a:ea typeface="Calibri"/>
                <a:cs typeface="Calibri"/>
                <a:sym typeface="Calibri"/>
              </a:rPr>
              <a:t>.</a:t>
            </a:r>
            <a:r>
              <a:rPr lang="en-GB" dirty="0"/>
              <a:t> </a:t>
            </a:r>
            <a:endParaRPr/>
          </a:p>
        </p:txBody>
      </p:sp>
      <p:sp>
        <p:nvSpPr>
          <p:cNvPr id="1023" name="Google Shape;1023;p9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man </a:t>
            </a:r>
            <a:r>
              <a:rPr lang="en-GB" dirty="0" err="1"/>
              <a:t>als</a:t>
            </a:r>
            <a:r>
              <a:rPr lang="en-GB" dirty="0"/>
              <a:t> </a:t>
            </a:r>
            <a:r>
              <a:rPr lang="en-GB" dirty="0" err="1"/>
              <a:t>digitale</a:t>
            </a:r>
            <a:r>
              <a:rPr lang="en-GB" dirty="0"/>
              <a:t> </a:t>
            </a:r>
            <a:r>
              <a:rPr lang="en-GB" dirty="0" err="1"/>
              <a:t>Führungskraft</a:t>
            </a:r>
            <a:r>
              <a:rPr lang="en-GB" dirty="0"/>
              <a:t> </a:t>
            </a:r>
            <a:r>
              <a:rPr lang="en-GB" dirty="0" err="1"/>
              <a:t>führt</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err="1"/>
              <a:t>Heutzutage</a:t>
            </a:r>
            <a:r>
              <a:rPr lang="en-GB" dirty="0"/>
              <a:t> </a:t>
            </a:r>
            <a:r>
              <a:rPr lang="en-GB" err="1"/>
              <a:t>wird</a:t>
            </a:r>
            <a:r>
              <a:rPr lang="en-GB" dirty="0"/>
              <a:t> in den </a:t>
            </a:r>
            <a:r>
              <a:rPr lang="en-GB" err="1"/>
              <a:t>meisten</a:t>
            </a:r>
            <a:r>
              <a:rPr lang="en-GB" dirty="0"/>
              <a:t> </a:t>
            </a:r>
            <a:r>
              <a:rPr lang="en-GB" err="1"/>
              <a:t>entwickelten</a:t>
            </a:r>
            <a:r>
              <a:rPr lang="en-GB" dirty="0"/>
              <a:t> EU- und </a:t>
            </a:r>
            <a:r>
              <a:rPr lang="en-GB" err="1"/>
              <a:t>Nicht</a:t>
            </a:r>
            <a:r>
              <a:rPr lang="en-GB" dirty="0"/>
              <a:t>-EU-</a:t>
            </a:r>
            <a:r>
              <a:rPr lang="en-GB" err="1"/>
              <a:t>Ländern</a:t>
            </a:r>
            <a:r>
              <a:rPr lang="en-GB" dirty="0"/>
              <a:t> </a:t>
            </a:r>
            <a:r>
              <a:rPr lang="en-GB" err="1"/>
              <a:t>zugegeben</a:t>
            </a:r>
            <a:r>
              <a:rPr lang="en-GB" dirty="0"/>
              <a:t>, </a:t>
            </a:r>
            <a:r>
              <a:rPr lang="en-GB" err="1"/>
              <a:t>dass</a:t>
            </a:r>
            <a:r>
              <a:rPr lang="en-GB" dirty="0"/>
              <a:t> </a:t>
            </a:r>
            <a:r>
              <a:rPr lang="en-GB" err="1"/>
              <a:t>wir</a:t>
            </a:r>
            <a:r>
              <a:rPr lang="en-GB" dirty="0"/>
              <a:t> in </a:t>
            </a:r>
            <a:r>
              <a:rPr lang="en-GB" err="1"/>
              <a:t>einer</a:t>
            </a:r>
            <a:r>
              <a:rPr lang="en-GB" dirty="0"/>
              <a:t> </a:t>
            </a:r>
            <a:r>
              <a:rPr lang="en-GB" err="1"/>
              <a:t>digitalen</a:t>
            </a:r>
            <a:r>
              <a:rPr lang="en-GB" dirty="0"/>
              <a:t> Gesellschaft leben, in der </a:t>
            </a:r>
            <a:r>
              <a:rPr lang="en-GB" err="1"/>
              <a:t>unsere</a:t>
            </a:r>
            <a:r>
              <a:rPr lang="en-GB" dirty="0"/>
              <a:t> </a:t>
            </a:r>
            <a:r>
              <a:rPr lang="en-GB" err="1"/>
              <a:t>Handlungen</a:t>
            </a:r>
            <a:r>
              <a:rPr lang="en-GB" dirty="0"/>
              <a:t> </a:t>
            </a:r>
            <a:r>
              <a:rPr lang="en-GB" err="1"/>
              <a:t>häufig</a:t>
            </a:r>
            <a:r>
              <a:rPr lang="en-GB" dirty="0"/>
              <a:t> </a:t>
            </a:r>
            <a:r>
              <a:rPr lang="en-GB" err="1"/>
              <a:t>durch</a:t>
            </a:r>
            <a:r>
              <a:rPr lang="en-GB" dirty="0"/>
              <a:t> </a:t>
            </a:r>
            <a:r>
              <a:rPr lang="en-GB" err="1"/>
              <a:t>digitale</a:t>
            </a:r>
            <a:r>
              <a:rPr lang="en-GB" dirty="0"/>
              <a:t> Werkzeuge </a:t>
            </a:r>
            <a:r>
              <a:rPr lang="en-GB" err="1"/>
              <a:t>vermittelt</a:t>
            </a:r>
            <a:r>
              <a:rPr lang="en-GB" dirty="0"/>
              <a:t> </a:t>
            </a:r>
            <a:r>
              <a:rPr lang="en-GB" err="1"/>
              <a:t>werden</a:t>
            </a:r>
            <a:r>
              <a:rPr lang="en-GB" dirty="0"/>
              <a:t> und die </a:t>
            </a:r>
            <a:r>
              <a:rPr lang="en-GB" err="1"/>
              <a:t>Objekte</a:t>
            </a:r>
            <a:r>
              <a:rPr lang="en-GB" dirty="0"/>
              <a:t>, </a:t>
            </a:r>
            <a:r>
              <a:rPr lang="en-GB" err="1"/>
              <a:t>denen</a:t>
            </a:r>
            <a:r>
              <a:rPr lang="en-GB" dirty="0"/>
              <a:t> </a:t>
            </a:r>
            <a:r>
              <a:rPr lang="en-GB" err="1"/>
              <a:t>wir</a:t>
            </a:r>
            <a:r>
              <a:rPr lang="en-GB" dirty="0"/>
              <a:t> </a:t>
            </a:r>
            <a:r>
              <a:rPr lang="en-GB" err="1"/>
              <a:t>begegnen</a:t>
            </a:r>
            <a:r>
              <a:rPr lang="en-GB" dirty="0"/>
              <a:t>, oft </a:t>
            </a:r>
            <a:r>
              <a:rPr lang="en-GB" err="1"/>
              <a:t>durch</a:t>
            </a:r>
            <a:r>
              <a:rPr lang="en-GB" dirty="0"/>
              <a:t> </a:t>
            </a:r>
            <a:r>
              <a:rPr lang="en-GB" err="1"/>
              <a:t>digitale</a:t>
            </a:r>
            <a:r>
              <a:rPr lang="en-GB" dirty="0"/>
              <a:t> </a:t>
            </a:r>
            <a:r>
              <a:rPr lang="en-GB" err="1"/>
              <a:t>Interventionen</a:t>
            </a:r>
            <a:r>
              <a:rPr lang="en-GB" dirty="0"/>
              <a:t> </a:t>
            </a:r>
            <a:r>
              <a:rPr lang="en-GB" err="1"/>
              <a:t>geprägt</a:t>
            </a:r>
            <a:r>
              <a:rPr lang="en-GB" dirty="0"/>
              <a:t> </a:t>
            </a:r>
            <a:r>
              <a:rPr lang="en-GB" err="1"/>
              <a:t>sind</a:t>
            </a:r>
            <a:r>
              <a:rPr lang="en-GB" dirty="0"/>
              <a:t>. </a:t>
            </a:r>
            <a:endParaRPr lang="en-US" dirty="0"/>
          </a:p>
          <a:p>
            <a:pPr marL="342900" indent="-342900" latinLnBrk="1">
              <a:spcBef>
                <a:spcPts val="0"/>
              </a:spcBef>
              <a:buChar char="•"/>
            </a:pPr>
            <a:endParaRPr lang="en-US" dirty="0"/>
          </a:p>
          <a:p>
            <a:pPr marL="342900" indent="-342900" latinLnBrk="1">
              <a:spcBef>
                <a:spcPts val="0"/>
              </a:spcBef>
              <a:buChar char="•"/>
            </a:pPr>
            <a:r>
              <a:rPr lang="en-US" err="1"/>
              <a:t>Digitale</a:t>
            </a:r>
            <a:r>
              <a:rPr lang="en-US" dirty="0"/>
              <a:t> </a:t>
            </a:r>
            <a:r>
              <a:rPr lang="en-US" err="1"/>
              <a:t>Technologien</a:t>
            </a:r>
            <a:r>
              <a:rPr lang="en-US" dirty="0"/>
              <a:t> </a:t>
            </a:r>
            <a:r>
              <a:rPr lang="en-US" err="1"/>
              <a:t>haben</a:t>
            </a:r>
            <a:r>
              <a:rPr lang="en-US" dirty="0"/>
              <a:t> fast </a:t>
            </a:r>
            <a:r>
              <a:rPr lang="en-US" err="1"/>
              <a:t>jeden</a:t>
            </a:r>
            <a:r>
              <a:rPr lang="en-US" dirty="0"/>
              <a:t> </a:t>
            </a:r>
            <a:r>
              <a:rPr lang="en-US" err="1"/>
              <a:t>Aspekt</a:t>
            </a:r>
            <a:r>
              <a:rPr lang="en-US" dirty="0"/>
              <a:t> </a:t>
            </a:r>
            <a:r>
              <a:rPr lang="en-US" err="1"/>
              <a:t>unseres</a:t>
            </a:r>
            <a:r>
              <a:rPr lang="en-US" dirty="0"/>
              <a:t> Lebens </a:t>
            </a:r>
            <a:r>
              <a:rPr lang="en-US" err="1"/>
              <a:t>verändert</a:t>
            </a:r>
            <a:r>
              <a:rPr lang="en-US" dirty="0"/>
              <a:t>, </a:t>
            </a:r>
            <a:r>
              <a:rPr lang="en-US" err="1"/>
              <a:t>auch</a:t>
            </a:r>
            <a:r>
              <a:rPr lang="en-US" dirty="0"/>
              <a:t> die Art und Weise, </a:t>
            </a:r>
            <a:r>
              <a:rPr lang="en-US" err="1"/>
              <a:t>wie</a:t>
            </a:r>
            <a:r>
              <a:rPr lang="en-US" dirty="0"/>
              <a:t> </a:t>
            </a:r>
            <a:r>
              <a:rPr lang="en-US" err="1"/>
              <a:t>wir</a:t>
            </a:r>
            <a:r>
              <a:rPr lang="en-US" dirty="0"/>
              <a:t> </a:t>
            </a:r>
            <a:r>
              <a:rPr lang="en-US" err="1"/>
              <a:t>uns</a:t>
            </a:r>
            <a:r>
              <a:rPr lang="en-US" dirty="0"/>
              <a:t> in der Gesellschaft </a:t>
            </a:r>
            <a:r>
              <a:rPr lang="en-US" err="1"/>
              <a:t>verhalten</a:t>
            </a:r>
            <a:r>
              <a:rPr lang="en-US" dirty="0"/>
              <a:t>, </a:t>
            </a:r>
            <a:r>
              <a:rPr lang="en-US" err="1"/>
              <a:t>denken</a:t>
            </a:r>
            <a:r>
              <a:rPr lang="en-US" dirty="0"/>
              <a:t> und </a:t>
            </a:r>
            <a:r>
              <a:rPr lang="en-US" err="1"/>
              <a:t>kommunizieren</a:t>
            </a:r>
            <a:r>
              <a:rPr lang="en-US" dirty="0"/>
              <a:t>.</a:t>
            </a:r>
          </a:p>
        </p:txBody>
      </p:sp>
      <p:sp>
        <p:nvSpPr>
          <p:cNvPr id="223" name="Google Shape;223;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Definitionen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9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Bewerten</a:t>
            </a:r>
            <a:r>
              <a:rPr lang="en-GB" b="1" dirty="0">
                <a:solidFill>
                  <a:schemeClr val="accent2"/>
                </a:solidFill>
              </a:rPr>
              <a:t> Sie </a:t>
            </a:r>
            <a:r>
              <a:rPr lang="en-GB" b="1" dirty="0" err="1">
                <a:solidFill>
                  <a:schemeClr val="accent2"/>
                </a:solidFill>
              </a:rPr>
              <a:t>Ihre</a:t>
            </a:r>
            <a:r>
              <a:rPr lang="en-GB" b="1" dirty="0">
                <a:solidFill>
                  <a:schemeClr val="accent2"/>
                </a:solidFill>
              </a:rPr>
              <a:t> </a:t>
            </a:r>
            <a:r>
              <a:rPr lang="en-GB" b="1" dirty="0" err="1">
                <a:solidFill>
                  <a:schemeClr val="accent2"/>
                </a:solidFill>
              </a:rPr>
              <a:t>digitalen</a:t>
            </a:r>
            <a:r>
              <a:rPr lang="en-GB" b="1" dirty="0">
                <a:solidFill>
                  <a:schemeClr val="accent2"/>
                </a:solidFill>
              </a:rPr>
              <a:t> Werkzeuge</a:t>
            </a:r>
            <a:r>
              <a:rPr lang="en-GB" b="1" strike="noStrike" cap="none" dirty="0">
                <a:solidFill>
                  <a:schemeClr val="accent2"/>
                </a:solidFill>
                <a:latin typeface="Calibri"/>
                <a:ea typeface="Calibri"/>
                <a:cs typeface="Calibri"/>
                <a:sym typeface="Calibri"/>
              </a:rPr>
              <a:t>: </a:t>
            </a:r>
            <a:r>
              <a:rPr lang="en-GB" dirty="0"/>
              <a:t>Es </a:t>
            </a:r>
            <a:r>
              <a:rPr lang="en-GB" dirty="0" err="1"/>
              <a:t>ist</a:t>
            </a:r>
            <a:r>
              <a:rPr lang="en-GB" dirty="0"/>
              <a:t> </a:t>
            </a:r>
            <a:r>
              <a:rPr lang="en-GB" dirty="0" err="1"/>
              <a:t>wichtig</a:t>
            </a:r>
            <a:r>
              <a:rPr lang="en-GB" dirty="0"/>
              <a:t>, </a:t>
            </a:r>
            <a:r>
              <a:rPr lang="en-GB" b="0" i="0" strike="noStrike" cap="none" dirty="0">
                <a:latin typeface="Calibri"/>
                <a:ea typeface="Calibri"/>
                <a:cs typeface="Calibri"/>
                <a:sym typeface="Calibri"/>
              </a:rPr>
              <a:t>in </a:t>
            </a:r>
            <a:r>
              <a:rPr lang="en-GB" dirty="0"/>
              <a:t>die </a:t>
            </a:r>
            <a:r>
              <a:rPr lang="en-GB" dirty="0" err="1"/>
              <a:t>ständige</a:t>
            </a:r>
            <a:r>
              <a:rPr lang="en-GB" dirty="0"/>
              <a:t> </a:t>
            </a:r>
            <a:r>
              <a:rPr lang="en-GB" dirty="0" err="1"/>
              <a:t>Weiterentwicklung</a:t>
            </a:r>
            <a:r>
              <a:rPr lang="en-GB" dirty="0"/>
              <a:t> </a:t>
            </a:r>
            <a:r>
              <a:rPr lang="en-GB" dirty="0" err="1"/>
              <a:t>zu</a:t>
            </a:r>
            <a:r>
              <a:rPr lang="en-GB" dirty="0"/>
              <a:t> </a:t>
            </a:r>
            <a:r>
              <a:rPr lang="en-GB" dirty="0" err="1"/>
              <a:t>investieren</a:t>
            </a:r>
            <a:r>
              <a:rPr lang="en-GB" dirty="0"/>
              <a:t>. Daher </a:t>
            </a:r>
            <a:r>
              <a:rPr lang="en-GB" dirty="0" err="1"/>
              <a:t>sollte</a:t>
            </a:r>
            <a:r>
              <a:rPr lang="en-GB" dirty="0"/>
              <a:t> die </a:t>
            </a:r>
            <a:r>
              <a:rPr lang="en-GB" dirty="0" err="1"/>
              <a:t>Leitung</a:t>
            </a:r>
            <a:r>
              <a:rPr lang="en-GB" dirty="0"/>
              <a:t> </a:t>
            </a:r>
            <a:r>
              <a:rPr lang="en-GB" dirty="0" err="1"/>
              <a:t>wissen</a:t>
            </a:r>
            <a:r>
              <a:rPr lang="en-GB" dirty="0"/>
              <a:t>, </a:t>
            </a:r>
            <a:r>
              <a:rPr lang="en-GB" dirty="0" err="1"/>
              <a:t>ob</a:t>
            </a:r>
            <a:r>
              <a:rPr lang="en-GB" dirty="0"/>
              <a:t> die </a:t>
            </a:r>
            <a:r>
              <a:rPr lang="en-GB" dirty="0" err="1"/>
              <a:t>derzeitigen</a:t>
            </a:r>
            <a:r>
              <a:rPr lang="en-GB" dirty="0"/>
              <a:t> Werkzeuge den </a:t>
            </a:r>
            <a:r>
              <a:rPr lang="en-GB" dirty="0" err="1"/>
              <a:t>Herausforderungen</a:t>
            </a:r>
            <a:r>
              <a:rPr lang="en-GB" dirty="0"/>
              <a:t> der </a:t>
            </a:r>
            <a:r>
              <a:rPr lang="en-GB" dirty="0" err="1"/>
              <a:t>Digitalisierung</a:t>
            </a:r>
            <a:r>
              <a:rPr lang="en-GB" dirty="0"/>
              <a:t> </a:t>
            </a:r>
            <a:r>
              <a:rPr lang="en-GB" dirty="0" err="1"/>
              <a:t>gewachsen</a:t>
            </a:r>
            <a:r>
              <a:rPr lang="en-GB" dirty="0"/>
              <a:t> </a:t>
            </a:r>
            <a:r>
              <a:rPr lang="en-GB" dirty="0" err="1"/>
              <a:t>sind</a:t>
            </a:r>
            <a:r>
              <a:rPr lang="en-GB" dirty="0"/>
              <a:t> </a:t>
            </a:r>
            <a:r>
              <a:rPr lang="en-GB" dirty="0" err="1"/>
              <a:t>oder</a:t>
            </a:r>
            <a:r>
              <a:rPr lang="en-GB" dirty="0"/>
              <a:t> </a:t>
            </a:r>
            <a:r>
              <a:rPr lang="en-GB" dirty="0" err="1"/>
              <a:t>ob</a:t>
            </a:r>
            <a:r>
              <a:rPr lang="en-GB" dirty="0"/>
              <a:t> </a:t>
            </a:r>
            <a:r>
              <a:rPr lang="en-GB" dirty="0" err="1"/>
              <a:t>sie</a:t>
            </a:r>
            <a:r>
              <a:rPr lang="en-GB" dirty="0"/>
              <a:t> </a:t>
            </a:r>
            <a:r>
              <a:rPr lang="en-GB" dirty="0" err="1"/>
              <a:t>ersetzt</a:t>
            </a:r>
            <a:r>
              <a:rPr lang="en-GB" dirty="0"/>
              <a:t> </a:t>
            </a:r>
            <a:r>
              <a:rPr lang="en-GB" dirty="0" err="1"/>
              <a:t>werden</a:t>
            </a:r>
            <a:r>
              <a:rPr lang="en-GB" dirty="0"/>
              <a:t> </a:t>
            </a:r>
            <a:r>
              <a:rPr lang="en-GB" dirty="0" err="1"/>
              <a:t>müssen</a:t>
            </a:r>
            <a:r>
              <a:rPr lang="en-GB" b="0" i="0" strike="noStrike" cap="none" dirty="0">
                <a:latin typeface="Calibri"/>
                <a:ea typeface="Calibri"/>
                <a:cs typeface="Calibri"/>
                <a:sym typeface="Calibri"/>
              </a:rPr>
              <a:t>.</a:t>
            </a:r>
            <a:r>
              <a:rPr lang="en-GB" dirty="0"/>
              <a:t> </a:t>
            </a:r>
            <a:endParaRPr/>
          </a:p>
        </p:txBody>
      </p:sp>
      <p:sp>
        <p:nvSpPr>
          <p:cNvPr id="1030" name="Google Shape;1030;p9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man </a:t>
            </a:r>
            <a:r>
              <a:rPr lang="en-GB" dirty="0" err="1"/>
              <a:t>als</a:t>
            </a:r>
            <a:r>
              <a:rPr lang="en-GB" dirty="0"/>
              <a:t> </a:t>
            </a:r>
            <a:r>
              <a:rPr lang="en-GB" dirty="0" err="1"/>
              <a:t>digitale</a:t>
            </a:r>
            <a:r>
              <a:rPr lang="en-GB" dirty="0"/>
              <a:t> </a:t>
            </a:r>
            <a:r>
              <a:rPr lang="en-GB" dirty="0" err="1"/>
              <a:t>Führungskraft</a:t>
            </a:r>
            <a:r>
              <a:rPr lang="en-GB" dirty="0"/>
              <a:t> </a:t>
            </a:r>
            <a:r>
              <a:rPr lang="en-GB" dirty="0" err="1"/>
              <a:t>führt</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9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Kundenorientierung</a:t>
            </a:r>
            <a:r>
              <a:rPr lang="en-GB" b="1" i="0" strike="noStrike" cap="none" dirty="0">
                <a:solidFill>
                  <a:schemeClr val="accent2"/>
                </a:solidFill>
                <a:latin typeface="Calibri"/>
                <a:ea typeface="Calibri"/>
                <a:cs typeface="Calibri"/>
                <a:sym typeface="Calibri"/>
              </a:rPr>
              <a:t>: </a:t>
            </a:r>
            <a:r>
              <a:rPr lang="en-GB" dirty="0" err="1"/>
              <a:t>eine</a:t>
            </a:r>
            <a:r>
              <a:rPr lang="en-GB" dirty="0"/>
              <a:t> Reihe von </a:t>
            </a:r>
            <a:r>
              <a:rPr lang="en-GB" dirty="0" err="1"/>
              <a:t>Werten</a:t>
            </a:r>
            <a:r>
              <a:rPr lang="en-GB" dirty="0"/>
              <a:t>, die </a:t>
            </a:r>
            <a:r>
              <a:rPr lang="en-GB" dirty="0" err="1"/>
              <a:t>Ihre</a:t>
            </a:r>
            <a:r>
              <a:rPr lang="en-GB" dirty="0"/>
              <a:t> Kunden in den </a:t>
            </a:r>
            <a:r>
              <a:rPr lang="en-GB" dirty="0" err="1"/>
              <a:t>Mittelpunkt</a:t>
            </a:r>
            <a:r>
              <a:rPr lang="en-GB" dirty="0"/>
              <a:t> </a:t>
            </a:r>
            <a:r>
              <a:rPr lang="en-GB" dirty="0" err="1"/>
              <a:t>Ihrer</a:t>
            </a:r>
            <a:r>
              <a:rPr lang="en-GB" dirty="0"/>
              <a:t> </a:t>
            </a:r>
            <a:r>
              <a:rPr lang="en-GB" dirty="0" err="1"/>
              <a:t>Aktivitäten</a:t>
            </a:r>
            <a:r>
              <a:rPr lang="en-GB" dirty="0"/>
              <a:t> und </a:t>
            </a:r>
            <a:r>
              <a:rPr lang="en-GB" dirty="0" err="1"/>
              <a:t>Abläufe</a:t>
            </a:r>
            <a:r>
              <a:rPr lang="en-GB" dirty="0"/>
              <a:t> </a:t>
            </a:r>
            <a:r>
              <a:rPr lang="en-GB" dirty="0" err="1"/>
              <a:t>stellen</a:t>
            </a:r>
            <a:r>
              <a:rPr lang="en-GB" b="0" i="0" strike="noStrike" cap="none" dirty="0">
                <a:latin typeface="Calibri"/>
                <a:ea typeface="Calibri"/>
                <a:cs typeface="Calibri"/>
                <a:sym typeface="Calibri"/>
              </a:rPr>
              <a:t>.</a:t>
            </a:r>
            <a:r>
              <a:rPr lang="en-GB" dirty="0"/>
              <a:t> </a:t>
            </a:r>
            <a:endParaRPr lang="en-US" dirty="0"/>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Datenorientiert</a:t>
            </a:r>
            <a:r>
              <a:rPr lang="en-GB" b="1" i="0" strike="noStrike" cap="none" dirty="0">
                <a:solidFill>
                  <a:schemeClr val="accent2"/>
                </a:solidFill>
                <a:latin typeface="Calibri"/>
                <a:ea typeface="Calibri"/>
                <a:cs typeface="Calibri"/>
                <a:sym typeface="Calibri"/>
              </a:rPr>
              <a:t>: </a:t>
            </a:r>
            <a:r>
              <a:rPr lang="en-GB" dirty="0"/>
              <a:t>Daten in den </a:t>
            </a:r>
            <a:r>
              <a:rPr lang="en-GB" dirty="0" err="1"/>
              <a:t>Mittelpunkt</a:t>
            </a:r>
            <a:r>
              <a:rPr lang="en-GB" dirty="0"/>
              <a:t> der </a:t>
            </a:r>
            <a:r>
              <a:rPr lang="en-GB" dirty="0" err="1"/>
              <a:t>Unternehmensentwicklung</a:t>
            </a:r>
            <a:r>
              <a:rPr lang="en-GB" dirty="0"/>
              <a:t> </a:t>
            </a:r>
            <a:r>
              <a:rPr lang="en-GB" dirty="0" err="1"/>
              <a:t>zu</a:t>
            </a:r>
            <a:r>
              <a:rPr lang="en-GB" dirty="0"/>
              <a:t> </a:t>
            </a:r>
            <a:r>
              <a:rPr lang="en-GB" dirty="0" err="1"/>
              <a:t>stellen</a:t>
            </a:r>
            <a:r>
              <a:rPr lang="en-GB" dirty="0"/>
              <a:t>, </a:t>
            </a:r>
            <a:r>
              <a:rPr lang="en-GB" dirty="0" err="1"/>
              <a:t>ermöglicht</a:t>
            </a:r>
            <a:r>
              <a:rPr lang="en-GB" dirty="0"/>
              <a:t> es </a:t>
            </a:r>
            <a:r>
              <a:rPr lang="en-GB" dirty="0" err="1"/>
              <a:t>dem</a:t>
            </a:r>
            <a:r>
              <a:rPr lang="en-GB" dirty="0"/>
              <a:t> </a:t>
            </a:r>
            <a:r>
              <a:rPr lang="en-GB" dirty="0" err="1"/>
              <a:t>Unternehmen</a:t>
            </a:r>
            <a:r>
              <a:rPr lang="en-GB" dirty="0"/>
              <a:t>, seine </a:t>
            </a:r>
            <a:r>
              <a:rPr lang="en-GB" dirty="0" err="1"/>
              <a:t>Erfolge</a:t>
            </a:r>
            <a:r>
              <a:rPr lang="en-GB" dirty="0"/>
              <a:t> </a:t>
            </a:r>
            <a:r>
              <a:rPr lang="en-GB" dirty="0" err="1"/>
              <a:t>zu</a:t>
            </a:r>
            <a:r>
              <a:rPr lang="en-GB" dirty="0"/>
              <a:t> </a:t>
            </a:r>
            <a:r>
              <a:rPr lang="en-GB" dirty="0" err="1"/>
              <a:t>verfolgen</a:t>
            </a:r>
            <a:r>
              <a:rPr lang="en-GB" dirty="0"/>
              <a:t> und </a:t>
            </a:r>
            <a:r>
              <a:rPr lang="en-GB" dirty="0" err="1"/>
              <a:t>Potenziale</a:t>
            </a:r>
            <a:r>
              <a:rPr lang="en-GB" dirty="0"/>
              <a:t> für </a:t>
            </a:r>
            <a:r>
              <a:rPr lang="en-GB" dirty="0" err="1"/>
              <a:t>kontinuierliche</a:t>
            </a:r>
            <a:r>
              <a:rPr lang="en-GB" dirty="0"/>
              <a:t> </a:t>
            </a:r>
            <a:r>
              <a:rPr lang="en-GB" dirty="0" err="1"/>
              <a:t>Verbesserungen</a:t>
            </a:r>
            <a:r>
              <a:rPr lang="en-GB" dirty="0"/>
              <a:t> </a:t>
            </a:r>
            <a:r>
              <a:rPr lang="en-GB" dirty="0" err="1"/>
              <a:t>zu</a:t>
            </a:r>
            <a:r>
              <a:rPr lang="en-GB" dirty="0"/>
              <a:t> </a:t>
            </a:r>
            <a:r>
              <a:rPr lang="en-GB" dirty="0" err="1"/>
              <a:t>erkennen</a:t>
            </a:r>
            <a:r>
              <a:rPr lang="en-GB" b="0" i="0" strike="noStrike" cap="none" dirty="0">
                <a:latin typeface="Calibri"/>
                <a:ea typeface="Calibri"/>
                <a:cs typeface="Calibri"/>
                <a:sym typeface="Calibri"/>
              </a:rPr>
              <a:t>.</a:t>
            </a:r>
            <a:r>
              <a:rPr lang="en-GB" dirty="0"/>
              <a:t> </a:t>
            </a:r>
            <a:endParaRPr/>
          </a:p>
        </p:txBody>
      </p:sp>
      <p:sp>
        <p:nvSpPr>
          <p:cNvPr id="1037" name="Google Shape;1037;p98"/>
          <p:cNvSpPr txBox="1">
            <a:spLocks noGrp="1"/>
          </p:cNvSpPr>
          <p:nvPr>
            <p:ph type="body" idx="2"/>
          </p:nvPr>
        </p:nvSpPr>
        <p:spPr>
          <a:xfrm>
            <a:off x="726943" y="583009"/>
            <a:ext cx="10511894"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wichtigsten</a:t>
            </a:r>
            <a:r>
              <a:rPr lang="en-GB" dirty="0"/>
              <a:t> </a:t>
            </a:r>
            <a:r>
              <a:rPr lang="en-GB" dirty="0" err="1"/>
              <a:t>Merkmale</a:t>
            </a:r>
            <a:r>
              <a:rPr lang="en-GB" dirty="0"/>
              <a:t> </a:t>
            </a:r>
            <a:r>
              <a:rPr lang="en-GB" dirty="0" err="1"/>
              <a:t>einer</a:t>
            </a:r>
            <a:r>
              <a:rPr lang="en-GB" dirty="0"/>
              <a:t> </a:t>
            </a:r>
            <a:r>
              <a:rPr lang="en-GB" dirty="0" err="1"/>
              <a:t>digitalen</a:t>
            </a:r>
            <a:r>
              <a:rPr lang="en-GB" dirty="0"/>
              <a:t> </a:t>
            </a:r>
            <a:r>
              <a:rPr lang="en-GB" dirty="0" err="1"/>
              <a:t>Unternehmenskultur</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9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Risikobereitschaft</a:t>
            </a:r>
            <a:r>
              <a:rPr lang="en-GB" b="1" dirty="0">
                <a:solidFill>
                  <a:schemeClr val="accent2"/>
                </a:solidFill>
              </a:rPr>
              <a:t> und Innovation</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Das </a:t>
            </a:r>
            <a:r>
              <a:rPr lang="en-GB" err="1"/>
              <a:t>Eingehen</a:t>
            </a:r>
            <a:r>
              <a:rPr lang="en-GB" dirty="0"/>
              <a:t> von </a:t>
            </a:r>
            <a:r>
              <a:rPr lang="en-GB" err="1"/>
              <a:t>Risiken</a:t>
            </a:r>
            <a:r>
              <a:rPr lang="en-GB" dirty="0"/>
              <a:t> </a:t>
            </a:r>
            <a:r>
              <a:rPr lang="en-GB" err="1"/>
              <a:t>kann</a:t>
            </a:r>
            <a:r>
              <a:rPr lang="en-GB" dirty="0"/>
              <a:t> </a:t>
            </a:r>
            <a:r>
              <a:rPr lang="en-GB" err="1"/>
              <a:t>zu</a:t>
            </a:r>
            <a:r>
              <a:rPr lang="en-GB" dirty="0"/>
              <a:t> </a:t>
            </a:r>
            <a:r>
              <a:rPr lang="en-GB" err="1"/>
              <a:t>einigen</a:t>
            </a:r>
            <a:r>
              <a:rPr lang="en-GB" dirty="0"/>
              <a:t> </a:t>
            </a:r>
            <a:r>
              <a:rPr lang="en-GB" err="1"/>
              <a:t>Misserfolgen</a:t>
            </a:r>
            <a:r>
              <a:rPr lang="en-GB" dirty="0"/>
              <a:t> </a:t>
            </a:r>
            <a:r>
              <a:rPr lang="en-GB" err="1"/>
              <a:t>führen</a:t>
            </a:r>
            <a:r>
              <a:rPr lang="en-GB" dirty="0"/>
              <a:t>, </a:t>
            </a:r>
            <a:r>
              <a:rPr lang="en-GB" err="1"/>
              <a:t>aber</a:t>
            </a:r>
            <a:r>
              <a:rPr lang="en-GB" dirty="0"/>
              <a:t> es </a:t>
            </a:r>
            <a:r>
              <a:rPr lang="en-GB" err="1"/>
              <a:t>ist</a:t>
            </a:r>
            <a:r>
              <a:rPr lang="en-GB" dirty="0"/>
              <a:t> </a:t>
            </a:r>
            <a:r>
              <a:rPr lang="en-GB" err="1"/>
              <a:t>auch</a:t>
            </a:r>
            <a:r>
              <a:rPr lang="en-GB" dirty="0"/>
              <a:t> der </a:t>
            </a:r>
            <a:r>
              <a:rPr lang="en-GB" err="1"/>
              <a:t>erste</a:t>
            </a:r>
            <a:r>
              <a:rPr lang="en-GB" dirty="0"/>
              <a:t> Schritt </a:t>
            </a:r>
            <a:r>
              <a:rPr lang="en-GB" err="1"/>
              <a:t>zu</a:t>
            </a:r>
            <a:r>
              <a:rPr lang="en-GB" dirty="0"/>
              <a:t> Innovation und </a:t>
            </a:r>
            <a:r>
              <a:rPr lang="en-GB" err="1"/>
              <a:t>Entwicklung</a:t>
            </a:r>
            <a:r>
              <a:rPr lang="en-GB" b="0" i="0" strike="noStrike" cap="none" dirty="0">
                <a:latin typeface="Calibri"/>
                <a:ea typeface="Calibri"/>
                <a:cs typeface="Calibri"/>
                <a:sym typeface="Calibri"/>
              </a:rPr>
              <a:t>. </a:t>
            </a:r>
            <a:r>
              <a:rPr lang="en-GB" dirty="0"/>
              <a:t>Jeder Schritt </a:t>
            </a:r>
            <a:r>
              <a:rPr lang="en-GB" err="1"/>
              <a:t>ist</a:t>
            </a:r>
            <a:r>
              <a:rPr lang="en-GB" dirty="0"/>
              <a:t> </a:t>
            </a:r>
            <a:r>
              <a:rPr lang="en-GB" err="1"/>
              <a:t>schließlich</a:t>
            </a:r>
            <a:r>
              <a:rPr lang="en-GB" dirty="0"/>
              <a:t> </a:t>
            </a:r>
            <a:r>
              <a:rPr lang="en-GB" err="1"/>
              <a:t>ein</a:t>
            </a:r>
            <a:r>
              <a:rPr lang="en-GB" dirty="0"/>
              <a:t> </a:t>
            </a:r>
            <a:r>
              <a:rPr lang="en-GB" err="1"/>
              <a:t>Lernprozess</a:t>
            </a:r>
            <a:r>
              <a:rPr lang="en-GB" b="0" i="0" strike="noStrike" cap="none" dirty="0">
                <a:latin typeface="Calibri"/>
                <a:ea typeface="Calibri"/>
                <a:cs typeface="Calibri"/>
                <a:sym typeface="Calibri"/>
              </a:rPr>
              <a:t>!</a:t>
            </a:r>
            <a:endParaRPr dirty="0"/>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a:solidFill>
                  <a:schemeClr val="accent2"/>
                </a:solidFill>
              </a:rPr>
              <a:t>Zusammenarbeit</a:t>
            </a:r>
            <a:r>
              <a:rPr lang="en-GB" b="1" i="0" strike="noStrike" cap="none" dirty="0">
                <a:solidFill>
                  <a:schemeClr val="accent2"/>
                </a:solidFill>
                <a:latin typeface="Calibri"/>
                <a:ea typeface="Calibri"/>
                <a:cs typeface="Calibri"/>
                <a:sym typeface="Calibri"/>
              </a:rPr>
              <a:t>: </a:t>
            </a:r>
            <a:r>
              <a:rPr lang="en-GB" dirty="0"/>
              <a:t>Die </a:t>
            </a:r>
            <a:r>
              <a:rPr lang="en-GB" dirty="0" err="1"/>
              <a:t>Schaffung</a:t>
            </a:r>
            <a:r>
              <a:rPr lang="en-GB" dirty="0"/>
              <a:t> </a:t>
            </a:r>
            <a:r>
              <a:rPr lang="en-GB" dirty="0" err="1"/>
              <a:t>eines</a:t>
            </a:r>
            <a:r>
              <a:rPr lang="en-GB" dirty="0"/>
              <a:t> </a:t>
            </a:r>
            <a:r>
              <a:rPr lang="en-GB" dirty="0" err="1"/>
              <a:t>sicheren</a:t>
            </a:r>
            <a:r>
              <a:rPr lang="en-GB" dirty="0"/>
              <a:t> </a:t>
            </a:r>
            <a:r>
              <a:rPr lang="en-GB" dirty="0" err="1"/>
              <a:t>Umfelds</a:t>
            </a:r>
            <a:r>
              <a:rPr lang="en-GB" dirty="0"/>
              <a:t> für die Zusammenarbeit </a:t>
            </a:r>
            <a:r>
              <a:rPr lang="en-GB" dirty="0" err="1"/>
              <a:t>innerhalb</a:t>
            </a:r>
            <a:r>
              <a:rPr lang="en-GB" dirty="0"/>
              <a:t> </a:t>
            </a:r>
            <a:r>
              <a:rPr lang="en-GB" dirty="0" err="1"/>
              <a:t>eines</a:t>
            </a:r>
            <a:r>
              <a:rPr lang="en-GB" dirty="0"/>
              <a:t> </a:t>
            </a:r>
            <a:r>
              <a:rPr lang="en-GB" dirty="0" err="1"/>
              <a:t>Unternehmens</a:t>
            </a:r>
            <a:r>
              <a:rPr lang="en-GB" dirty="0"/>
              <a:t> </a:t>
            </a:r>
            <a:r>
              <a:rPr lang="en-GB" dirty="0" err="1"/>
              <a:t>erhöht</a:t>
            </a:r>
            <a:r>
              <a:rPr lang="en-GB" dirty="0"/>
              <a:t> die </a:t>
            </a:r>
            <a:r>
              <a:rPr lang="en-GB" dirty="0" err="1"/>
              <a:t>Kreativität</a:t>
            </a:r>
            <a:r>
              <a:rPr lang="en-GB" dirty="0"/>
              <a:t> und </a:t>
            </a:r>
            <a:r>
              <a:rPr lang="en-GB" dirty="0" err="1"/>
              <a:t>Produktivität</a:t>
            </a:r>
            <a:r>
              <a:rPr lang="en-GB" dirty="0"/>
              <a:t> </a:t>
            </a:r>
            <a:r>
              <a:rPr lang="en-GB" dirty="0" err="1"/>
              <a:t>innerhalb</a:t>
            </a:r>
            <a:r>
              <a:rPr lang="en-GB" dirty="0"/>
              <a:t> </a:t>
            </a:r>
            <a:r>
              <a:rPr lang="en-GB" dirty="0" err="1"/>
              <a:t>eines</a:t>
            </a:r>
            <a:r>
              <a:rPr lang="en-GB" dirty="0"/>
              <a:t> Teams und </a:t>
            </a:r>
            <a:r>
              <a:rPr lang="en-GB" dirty="0" err="1"/>
              <a:t>führt</a:t>
            </a:r>
            <a:r>
              <a:rPr lang="en-GB" dirty="0"/>
              <a:t> </a:t>
            </a:r>
            <a:r>
              <a:rPr lang="en-GB" dirty="0" err="1"/>
              <a:t>zur</a:t>
            </a:r>
            <a:r>
              <a:rPr lang="en-GB" dirty="0"/>
              <a:t> </a:t>
            </a:r>
            <a:r>
              <a:rPr lang="en-GB" dirty="0" err="1"/>
              <a:t>Entwicklung</a:t>
            </a:r>
            <a:r>
              <a:rPr lang="en-GB" dirty="0"/>
              <a:t> </a:t>
            </a:r>
            <a:r>
              <a:rPr lang="en-GB" dirty="0" err="1"/>
              <a:t>abteilungsübergreifender</a:t>
            </a:r>
            <a:r>
              <a:rPr lang="en-GB" dirty="0"/>
              <a:t> </a:t>
            </a:r>
            <a:r>
              <a:rPr lang="en-GB" dirty="0" err="1"/>
              <a:t>Lösungen</a:t>
            </a:r>
            <a:r>
              <a:rPr lang="en-GB" dirty="0"/>
              <a:t> für </a:t>
            </a:r>
            <a:r>
              <a:rPr lang="en-GB" dirty="0" err="1"/>
              <a:t>potenzielle</a:t>
            </a:r>
            <a:r>
              <a:rPr lang="en-GB" dirty="0"/>
              <a:t> </a:t>
            </a:r>
            <a:r>
              <a:rPr lang="en-GB" dirty="0" err="1"/>
              <a:t>Probleme</a:t>
            </a:r>
            <a:r>
              <a:rPr lang="en-GB" b="0" i="0" strike="noStrike" cap="none" dirty="0">
                <a:latin typeface="Calibri"/>
                <a:ea typeface="Calibri"/>
                <a:cs typeface="Calibri"/>
                <a:sym typeface="Calibri"/>
              </a:rPr>
              <a:t>.</a:t>
            </a:r>
            <a:r>
              <a:rPr lang="en-GB" dirty="0"/>
              <a:t> </a:t>
            </a:r>
            <a:endParaRPr/>
          </a:p>
        </p:txBody>
      </p:sp>
      <p:sp>
        <p:nvSpPr>
          <p:cNvPr id="1044" name="Google Shape;1044;p9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wichtigsten</a:t>
            </a:r>
            <a:r>
              <a:rPr lang="en-GB" dirty="0"/>
              <a:t> </a:t>
            </a:r>
            <a:r>
              <a:rPr lang="en-GB" dirty="0" err="1"/>
              <a:t>Merkmale</a:t>
            </a:r>
            <a:r>
              <a:rPr lang="en-GB" dirty="0"/>
              <a:t> </a:t>
            </a:r>
            <a:r>
              <a:rPr lang="en-GB" dirty="0" err="1"/>
              <a:t>einer</a:t>
            </a:r>
            <a:r>
              <a:rPr lang="en-GB" dirty="0"/>
              <a:t> </a:t>
            </a:r>
            <a:r>
              <a:rPr lang="en-GB" dirty="0" err="1"/>
              <a:t>digitalen</a:t>
            </a:r>
            <a:r>
              <a:rPr lang="en-GB" dirty="0"/>
              <a:t> </a:t>
            </a:r>
            <a:r>
              <a:rPr lang="en-GB" dirty="0" err="1"/>
              <a:t>Unternehmenskultur</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00"/>
          <p:cNvSpPr txBox="1">
            <a:spLocks noGrp="1"/>
          </p:cNvSpPr>
          <p:nvPr>
            <p:ph type="body" idx="1"/>
          </p:nvPr>
        </p:nvSpPr>
        <p:spPr>
          <a:xfrm>
            <a:off x="798379" y="2196313"/>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Agilität</a:t>
            </a:r>
            <a:r>
              <a:rPr lang="en-GB" b="1" i="0" strike="noStrike" cap="none" dirty="0">
                <a:solidFill>
                  <a:schemeClr val="accent2"/>
                </a:solidFill>
                <a:latin typeface="Calibri"/>
                <a:ea typeface="Calibri"/>
                <a:cs typeface="Calibri"/>
                <a:sym typeface="Calibri"/>
              </a:rPr>
              <a:t>: </a:t>
            </a:r>
            <a:r>
              <a:rPr lang="en-GB" err="1"/>
              <a:t>Agilität</a:t>
            </a:r>
            <a:r>
              <a:rPr lang="en-GB" dirty="0"/>
              <a:t> </a:t>
            </a:r>
            <a:r>
              <a:rPr lang="en-GB" err="1"/>
              <a:t>ermöglicht</a:t>
            </a:r>
            <a:r>
              <a:rPr lang="en-GB" dirty="0"/>
              <a:t> es der </a:t>
            </a:r>
            <a:r>
              <a:rPr lang="en-GB" err="1"/>
              <a:t>gesamten</a:t>
            </a:r>
            <a:r>
              <a:rPr lang="en-GB" dirty="0"/>
              <a:t> </a:t>
            </a:r>
            <a:r>
              <a:rPr lang="en-GB" err="1"/>
              <a:t>Belegschaft</a:t>
            </a:r>
            <a:r>
              <a:rPr lang="en-GB" dirty="0"/>
              <a:t>, </a:t>
            </a:r>
            <a:r>
              <a:rPr lang="en-GB" err="1"/>
              <a:t>anpassungsfähiger</a:t>
            </a:r>
            <a:r>
              <a:rPr lang="en-GB" dirty="0"/>
              <a:t> und </a:t>
            </a:r>
            <a:r>
              <a:rPr lang="en-GB" err="1"/>
              <a:t>verantwortungsbewusster</a:t>
            </a:r>
            <a:r>
              <a:rPr lang="en-GB" dirty="0"/>
              <a:t> </a:t>
            </a:r>
            <a:r>
              <a:rPr lang="en-GB" err="1"/>
              <a:t>zu</a:t>
            </a:r>
            <a:r>
              <a:rPr lang="en-GB" dirty="0"/>
              <a:t> sein</a:t>
            </a:r>
            <a:r>
              <a:rPr lang="en-GB" b="0" i="0" strike="noStrike" cap="none" dirty="0">
                <a:latin typeface="Calibri"/>
                <a:ea typeface="Calibri"/>
                <a:cs typeface="Calibri"/>
                <a:sym typeface="Calibri"/>
              </a:rPr>
              <a:t>, </a:t>
            </a:r>
            <a:r>
              <a:rPr lang="en-GB" err="1"/>
              <a:t>Misserfolge</a:t>
            </a:r>
            <a:r>
              <a:rPr lang="en-GB" dirty="0"/>
              <a:t> </a:t>
            </a:r>
            <a:r>
              <a:rPr lang="en-GB" err="1"/>
              <a:t>als</a:t>
            </a:r>
            <a:r>
              <a:rPr lang="en-GB" dirty="0"/>
              <a:t> Teil des </a:t>
            </a:r>
            <a:r>
              <a:rPr lang="en-GB" err="1"/>
              <a:t>Gesamtprozesses</a:t>
            </a:r>
            <a:r>
              <a:rPr lang="en-GB" dirty="0"/>
              <a:t> und </a:t>
            </a:r>
            <a:r>
              <a:rPr lang="en-GB" err="1"/>
              <a:t>als</a:t>
            </a:r>
            <a:r>
              <a:rPr lang="en-GB" dirty="0"/>
              <a:t> </a:t>
            </a:r>
            <a:r>
              <a:rPr lang="en-GB" err="1"/>
              <a:t>Lernerfahrung</a:t>
            </a:r>
            <a:r>
              <a:rPr lang="en-GB" dirty="0"/>
              <a:t> </a:t>
            </a:r>
            <a:r>
              <a:rPr lang="en-GB" err="1"/>
              <a:t>zu</a:t>
            </a:r>
            <a:r>
              <a:rPr lang="en-GB" dirty="0"/>
              <a:t> </a:t>
            </a:r>
            <a:r>
              <a:rPr lang="en-GB" err="1"/>
              <a:t>akzeptieren</a:t>
            </a:r>
            <a:r>
              <a:rPr lang="en-GB" dirty="0"/>
              <a:t> und </a:t>
            </a:r>
            <a:r>
              <a:rPr lang="en-GB" err="1"/>
              <a:t>sich</a:t>
            </a:r>
            <a:r>
              <a:rPr lang="en-GB" dirty="0"/>
              <a:t> </a:t>
            </a:r>
            <a:r>
              <a:rPr lang="en-GB" err="1"/>
              <a:t>ständig</a:t>
            </a:r>
            <a:r>
              <a:rPr lang="en-GB" dirty="0"/>
              <a:t> </a:t>
            </a:r>
            <a:r>
              <a:rPr lang="en-GB" err="1"/>
              <a:t>zu</a:t>
            </a:r>
            <a:r>
              <a:rPr lang="en-GB" dirty="0"/>
              <a:t> </a:t>
            </a:r>
            <a:r>
              <a:rPr lang="en-GB" err="1"/>
              <a:t>verbessern</a:t>
            </a:r>
            <a:r>
              <a:rPr lang="en-GB" b="0" i="0" strike="noStrike" cap="none" dirty="0">
                <a:latin typeface="Calibri"/>
                <a:ea typeface="Calibri"/>
                <a:cs typeface="Calibri"/>
                <a:sym typeface="Calibri"/>
              </a:rPr>
              <a:t>.</a:t>
            </a:r>
            <a:r>
              <a:rPr lang="en-GB" dirty="0"/>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Transparenz</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err="1"/>
              <a:t>Transparenz</a:t>
            </a:r>
            <a:r>
              <a:rPr lang="en-GB" dirty="0"/>
              <a:t> </a:t>
            </a:r>
            <a:r>
              <a:rPr lang="en-GB" dirty="0" err="1"/>
              <a:t>stärkt</a:t>
            </a:r>
            <a:r>
              <a:rPr lang="en-GB" dirty="0"/>
              <a:t> das </a:t>
            </a:r>
            <a:r>
              <a:rPr lang="en-GB" dirty="0" err="1"/>
              <a:t>Vertrauen</a:t>
            </a:r>
            <a:r>
              <a:rPr lang="en-GB" dirty="0"/>
              <a:t> und </a:t>
            </a:r>
            <a:r>
              <a:rPr lang="en-GB" dirty="0" err="1"/>
              <a:t>fördert</a:t>
            </a:r>
            <a:r>
              <a:rPr lang="en-GB" dirty="0"/>
              <a:t> das Engagement von Kunden und </a:t>
            </a:r>
            <a:r>
              <a:rPr lang="en-GB" dirty="0" err="1"/>
              <a:t>Mitarbeitern</a:t>
            </a:r>
            <a:r>
              <a:rPr lang="en-GB" dirty="0"/>
              <a:t> für die </a:t>
            </a:r>
            <a:r>
              <a:rPr lang="en-GB" dirty="0" err="1"/>
              <a:t>Aktivitäten</a:t>
            </a:r>
            <a:r>
              <a:rPr lang="en-GB" dirty="0"/>
              <a:t> </a:t>
            </a:r>
            <a:r>
              <a:rPr lang="en-GB" dirty="0" err="1"/>
              <a:t>eines</a:t>
            </a:r>
            <a:r>
              <a:rPr lang="en-GB" dirty="0"/>
              <a:t> </a:t>
            </a:r>
            <a:r>
              <a:rPr lang="en-GB" dirty="0" err="1"/>
              <a:t>Unternehmens</a:t>
            </a:r>
            <a:r>
              <a:rPr lang="en-GB" dirty="0"/>
              <a:t>, was </a:t>
            </a:r>
            <a:r>
              <a:rPr lang="en-GB" dirty="0" err="1"/>
              <a:t>zu</a:t>
            </a:r>
            <a:r>
              <a:rPr lang="en-GB" dirty="0"/>
              <a:t> </a:t>
            </a:r>
            <a:r>
              <a:rPr lang="en-GB" dirty="0" err="1"/>
              <a:t>besseren</a:t>
            </a:r>
            <a:r>
              <a:rPr lang="en-GB" dirty="0"/>
              <a:t> </a:t>
            </a:r>
            <a:r>
              <a:rPr lang="en-GB" dirty="0" err="1"/>
              <a:t>Ergebnissen</a:t>
            </a:r>
            <a:r>
              <a:rPr lang="en-GB" dirty="0"/>
              <a:t> und </a:t>
            </a:r>
            <a:r>
              <a:rPr lang="en-GB" dirty="0" err="1"/>
              <a:t>höheren</a:t>
            </a:r>
            <a:r>
              <a:rPr lang="en-GB" dirty="0"/>
              <a:t> </a:t>
            </a:r>
            <a:r>
              <a:rPr lang="en-GB" dirty="0" err="1"/>
              <a:t>Gewinnen</a:t>
            </a:r>
            <a:r>
              <a:rPr lang="en-GB" dirty="0"/>
              <a:t> </a:t>
            </a:r>
            <a:r>
              <a:rPr lang="en-GB" dirty="0" err="1"/>
              <a:t>führt</a:t>
            </a:r>
            <a:r>
              <a:rPr lang="en-GB" b="0" i="0" strike="noStrike" cap="none" dirty="0">
                <a:latin typeface="Calibri"/>
                <a:ea typeface="Calibri"/>
                <a:cs typeface="Calibri"/>
                <a:sym typeface="Calibri"/>
              </a:rPr>
              <a:t>. </a:t>
            </a:r>
            <a:r>
              <a:rPr lang="en-GB" dirty="0"/>
              <a:t> </a:t>
            </a:r>
            <a:endParaRPr/>
          </a:p>
        </p:txBody>
      </p:sp>
      <p:sp>
        <p:nvSpPr>
          <p:cNvPr id="1051" name="Google Shape;1051;p10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wichtigsten</a:t>
            </a:r>
            <a:r>
              <a:rPr lang="en-GB" dirty="0"/>
              <a:t> </a:t>
            </a:r>
            <a:r>
              <a:rPr lang="en-GB" dirty="0" err="1"/>
              <a:t>Merkmale</a:t>
            </a:r>
            <a:r>
              <a:rPr lang="en-GB" dirty="0"/>
              <a:t> </a:t>
            </a:r>
            <a:r>
              <a:rPr lang="en-GB" dirty="0" err="1"/>
              <a:t>einer</a:t>
            </a:r>
            <a:r>
              <a:rPr lang="en-GB" dirty="0"/>
              <a:t> </a:t>
            </a:r>
            <a:r>
              <a:rPr lang="en-GB" dirty="0" err="1"/>
              <a:t>digitalen</a:t>
            </a:r>
            <a:r>
              <a:rPr lang="en-GB" dirty="0"/>
              <a:t> </a:t>
            </a:r>
            <a:r>
              <a:rPr lang="en-GB" dirty="0" err="1"/>
              <a:t>Unternehmenskultur</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01"/>
          <p:cNvSpPr txBox="1">
            <a:spLocks noGrp="1"/>
          </p:cNvSpPr>
          <p:nvPr>
            <p:ph type="body" idx="1"/>
          </p:nvPr>
        </p:nvSpPr>
        <p:spPr>
          <a:xfrm>
            <a:off x="798379" y="2410045"/>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Lebenslanges</a:t>
            </a:r>
            <a:r>
              <a:rPr lang="en-GB" b="1" dirty="0">
                <a:solidFill>
                  <a:schemeClr val="accent2"/>
                </a:solidFill>
              </a:rPr>
              <a:t> </a:t>
            </a:r>
            <a:r>
              <a:rPr lang="en-GB" b="1" dirty="0" err="1">
                <a:solidFill>
                  <a:schemeClr val="accent2"/>
                </a:solidFill>
              </a:rPr>
              <a:t>Lernen</a:t>
            </a:r>
            <a:r>
              <a:rPr lang="en-GB" b="1" i="0" strike="noStrike" cap="none" dirty="0">
                <a:solidFill>
                  <a:schemeClr val="accent2"/>
                </a:solidFill>
                <a:latin typeface="Calibri"/>
                <a:ea typeface="Calibri"/>
                <a:cs typeface="Calibri"/>
                <a:sym typeface="Calibri"/>
              </a:rPr>
              <a:t>: </a:t>
            </a:r>
            <a:r>
              <a:rPr lang="en-GB" dirty="0"/>
              <a:t>Die </a:t>
            </a:r>
            <a:r>
              <a:rPr lang="en-GB" dirty="0" err="1"/>
              <a:t>technologischen</a:t>
            </a:r>
            <a:r>
              <a:rPr lang="en-GB" dirty="0"/>
              <a:t> und </a:t>
            </a:r>
            <a:r>
              <a:rPr lang="en-GB" dirty="0" err="1"/>
              <a:t>digitalen</a:t>
            </a:r>
            <a:r>
              <a:rPr lang="en-GB" dirty="0"/>
              <a:t> </a:t>
            </a:r>
            <a:r>
              <a:rPr lang="en-GB" dirty="0" err="1"/>
              <a:t>Entwicklungen</a:t>
            </a:r>
            <a:r>
              <a:rPr lang="en-GB" dirty="0"/>
              <a:t> </a:t>
            </a:r>
            <a:r>
              <a:rPr lang="en-GB" dirty="0" err="1"/>
              <a:t>sind</a:t>
            </a:r>
            <a:r>
              <a:rPr lang="en-GB" dirty="0"/>
              <a:t> </a:t>
            </a:r>
            <a:r>
              <a:rPr lang="en-GB" dirty="0" err="1"/>
              <a:t>fortlaufend</a:t>
            </a:r>
            <a:r>
              <a:rPr lang="en-GB" b="0" i="0" strike="noStrike" cap="none" dirty="0">
                <a:latin typeface="Calibri"/>
                <a:ea typeface="Calibri"/>
                <a:cs typeface="Calibri"/>
                <a:sym typeface="Calibri"/>
              </a:rPr>
              <a:t>, </a:t>
            </a:r>
            <a:r>
              <a:rPr lang="en-GB" dirty="0"/>
              <a:t>so </a:t>
            </a:r>
            <a:r>
              <a:rPr lang="en-GB" dirty="0" err="1"/>
              <a:t>dass</a:t>
            </a:r>
            <a:r>
              <a:rPr lang="en-GB" dirty="0"/>
              <a:t> der </a:t>
            </a:r>
            <a:r>
              <a:rPr lang="en-GB" dirty="0" err="1"/>
              <a:t>Prozess</a:t>
            </a:r>
            <a:r>
              <a:rPr lang="en-GB" dirty="0"/>
              <a:t> der </a:t>
            </a:r>
            <a:r>
              <a:rPr lang="en-GB" dirty="0" err="1"/>
              <a:t>digitalen</a:t>
            </a:r>
            <a:r>
              <a:rPr lang="en-GB" dirty="0"/>
              <a:t> Transformation </a:t>
            </a:r>
            <a:r>
              <a:rPr lang="en-GB" dirty="0" err="1"/>
              <a:t>eine</a:t>
            </a:r>
            <a:r>
              <a:rPr lang="en-GB" dirty="0"/>
              <a:t> </a:t>
            </a:r>
            <a:r>
              <a:rPr lang="en-GB" dirty="0" err="1"/>
              <a:t>kontinuierliche</a:t>
            </a:r>
            <a:r>
              <a:rPr lang="en-GB" dirty="0"/>
              <a:t> </a:t>
            </a:r>
            <a:r>
              <a:rPr lang="en-GB" dirty="0" err="1"/>
              <a:t>Tätigkeit</a:t>
            </a:r>
            <a:r>
              <a:rPr lang="en-GB" dirty="0"/>
              <a:t> </a:t>
            </a:r>
            <a:r>
              <a:rPr lang="en-GB" dirty="0" err="1"/>
              <a:t>ist</a:t>
            </a:r>
            <a:r>
              <a:rPr lang="en-GB" b="0" i="0" strike="noStrike" cap="none" dirty="0">
                <a:latin typeface="Calibri"/>
                <a:ea typeface="Calibri"/>
                <a:cs typeface="Calibri"/>
                <a:sym typeface="Calibri"/>
              </a:rPr>
              <a:t>. </a:t>
            </a:r>
            <a:r>
              <a:rPr lang="en-GB" dirty="0"/>
              <a:t>Daher </a:t>
            </a:r>
            <a:r>
              <a:rPr lang="en-GB" dirty="0" err="1"/>
              <a:t>erfordert</a:t>
            </a:r>
            <a:r>
              <a:rPr lang="en-GB" dirty="0"/>
              <a:t> die </a:t>
            </a:r>
            <a:r>
              <a:rPr lang="en-GB" dirty="0" err="1"/>
              <a:t>Pflege</a:t>
            </a:r>
            <a:r>
              <a:rPr lang="en-GB" dirty="0"/>
              <a:t> </a:t>
            </a:r>
            <a:r>
              <a:rPr lang="en-GB" dirty="0" err="1"/>
              <a:t>einer</a:t>
            </a:r>
            <a:r>
              <a:rPr lang="en-GB" dirty="0"/>
              <a:t> </a:t>
            </a:r>
            <a:r>
              <a:rPr lang="en-GB" dirty="0" err="1"/>
              <a:t>digitalen</a:t>
            </a:r>
            <a:r>
              <a:rPr lang="en-GB" dirty="0"/>
              <a:t> </a:t>
            </a:r>
            <a:r>
              <a:rPr lang="en-GB" dirty="0" err="1"/>
              <a:t>Unternehmenskultur</a:t>
            </a:r>
            <a:r>
              <a:rPr lang="en-GB" dirty="0"/>
              <a:t> Zeit und </a:t>
            </a:r>
            <a:r>
              <a:rPr lang="en-GB" dirty="0" err="1"/>
              <a:t>lebenslanges</a:t>
            </a:r>
            <a:r>
              <a:rPr lang="en-GB" dirty="0"/>
              <a:t> </a:t>
            </a:r>
            <a:r>
              <a:rPr lang="en-GB" dirty="0" err="1"/>
              <a:t>Lernen</a:t>
            </a:r>
            <a:r>
              <a:rPr lang="en-GB" dirty="0"/>
              <a:t>. </a:t>
            </a:r>
            <a:endParaRPr dirty="0"/>
          </a:p>
        </p:txBody>
      </p:sp>
      <p:sp>
        <p:nvSpPr>
          <p:cNvPr id="1058" name="Google Shape;1058;p10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wichtigsten</a:t>
            </a:r>
            <a:r>
              <a:rPr lang="en-GB" dirty="0"/>
              <a:t> </a:t>
            </a:r>
            <a:r>
              <a:rPr lang="en-GB" dirty="0" err="1"/>
              <a:t>Merkmale</a:t>
            </a:r>
            <a:r>
              <a:rPr lang="en-GB" dirty="0"/>
              <a:t> </a:t>
            </a:r>
            <a:r>
              <a:rPr lang="en-GB" dirty="0" err="1"/>
              <a:t>einer</a:t>
            </a:r>
            <a:r>
              <a:rPr lang="en-GB" dirty="0"/>
              <a:t> </a:t>
            </a:r>
            <a:r>
              <a:rPr lang="en-GB" dirty="0" err="1"/>
              <a:t>digitalen</a:t>
            </a:r>
            <a:r>
              <a:rPr lang="en-GB" dirty="0"/>
              <a:t> </a:t>
            </a:r>
            <a:r>
              <a:rPr lang="en-GB" dirty="0" err="1"/>
              <a:t>Unternehmenskultur</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02"/>
          <p:cNvSpPr txBox="1">
            <a:spLocks noGrp="1"/>
          </p:cNvSpPr>
          <p:nvPr>
            <p:ph type="body" idx="1"/>
          </p:nvPr>
        </p:nvSpPr>
        <p:spPr>
          <a:xfrm>
            <a:off x="798379" y="217772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Verständnis</a:t>
            </a:r>
            <a:r>
              <a:rPr lang="en-GB" b="1" dirty="0">
                <a:solidFill>
                  <a:schemeClr val="accent2"/>
                </a:solidFill>
              </a:rPr>
              <a:t> des </a:t>
            </a:r>
            <a:r>
              <a:rPr lang="en-GB" b="1" dirty="0" err="1">
                <a:solidFill>
                  <a:schemeClr val="accent2"/>
                </a:solidFill>
              </a:rPr>
              <a:t>Konzepts</a:t>
            </a:r>
            <a:r>
              <a:rPr lang="en-GB" b="1" dirty="0">
                <a:solidFill>
                  <a:schemeClr val="accent2"/>
                </a:solidFill>
              </a:rPr>
              <a:t> </a:t>
            </a:r>
            <a:r>
              <a:rPr lang="en-GB" b="1" dirty="0" err="1">
                <a:solidFill>
                  <a:schemeClr val="accent2"/>
                </a:solidFill>
              </a:rPr>
              <a:t>einer</a:t>
            </a:r>
            <a:r>
              <a:rPr lang="en-GB" b="1" dirty="0">
                <a:solidFill>
                  <a:schemeClr val="accent2"/>
                </a:solidFill>
              </a:rPr>
              <a:t> </a:t>
            </a:r>
            <a:r>
              <a:rPr lang="en-GB" b="1" dirty="0" err="1">
                <a:solidFill>
                  <a:schemeClr val="accent2"/>
                </a:solidFill>
              </a:rPr>
              <a:t>digitalen</a:t>
            </a:r>
            <a:r>
              <a:rPr lang="en-GB" b="1" dirty="0">
                <a:solidFill>
                  <a:schemeClr val="accent2"/>
                </a:solidFill>
              </a:rPr>
              <a:t> </a:t>
            </a:r>
            <a:r>
              <a:rPr lang="en-GB" b="1" dirty="0" err="1">
                <a:solidFill>
                  <a:schemeClr val="accent2"/>
                </a:solidFill>
              </a:rPr>
              <a:t>Unternehmenskultur</a:t>
            </a:r>
            <a:r>
              <a:rPr lang="en-GB" b="1" i="0" strike="noStrike" cap="none" dirty="0">
                <a:solidFill>
                  <a:schemeClr val="accent2"/>
                </a:solidFill>
                <a:latin typeface="Calibri"/>
                <a:ea typeface="Calibri"/>
                <a:cs typeface="Calibri"/>
                <a:sym typeface="Calibri"/>
              </a:rPr>
              <a:t>: </a:t>
            </a:r>
            <a:r>
              <a:rPr lang="en-GB" dirty="0"/>
              <a:t>Es </a:t>
            </a:r>
            <a:r>
              <a:rPr lang="en-GB" dirty="0" err="1"/>
              <a:t>ist</a:t>
            </a:r>
            <a:r>
              <a:rPr lang="en-GB" dirty="0"/>
              <a:t> </a:t>
            </a:r>
            <a:r>
              <a:rPr lang="en-GB" dirty="0" err="1"/>
              <a:t>notwendig</a:t>
            </a:r>
            <a:r>
              <a:rPr lang="en-GB" dirty="0"/>
              <a:t>, die </a:t>
            </a:r>
            <a:r>
              <a:rPr lang="en-GB" dirty="0" err="1"/>
              <a:t>Schritte</a:t>
            </a:r>
            <a:r>
              <a:rPr lang="en-GB" dirty="0"/>
              <a:t> der </a:t>
            </a:r>
            <a:r>
              <a:rPr lang="en-GB" dirty="0" err="1"/>
              <a:t>digitalen</a:t>
            </a:r>
            <a:r>
              <a:rPr lang="en-GB" dirty="0"/>
              <a:t> Transformation </a:t>
            </a:r>
            <a:r>
              <a:rPr lang="en-GB" dirty="0" err="1"/>
              <a:t>zu</a:t>
            </a:r>
            <a:r>
              <a:rPr lang="en-GB" dirty="0"/>
              <a:t> </a:t>
            </a:r>
            <a:r>
              <a:rPr lang="en-GB" dirty="0" err="1"/>
              <a:t>kennen</a:t>
            </a:r>
            <a:r>
              <a:rPr lang="en-GB" dirty="0"/>
              <a:t> und </a:t>
            </a:r>
            <a:r>
              <a:rPr lang="en-GB" dirty="0" err="1"/>
              <a:t>zu</a:t>
            </a:r>
            <a:r>
              <a:rPr lang="en-GB" dirty="0"/>
              <a:t> </a:t>
            </a:r>
            <a:r>
              <a:rPr lang="en-GB" dirty="0" err="1"/>
              <a:t>wissen</a:t>
            </a:r>
            <a:r>
              <a:rPr lang="en-GB" dirty="0"/>
              <a:t>, was </a:t>
            </a:r>
            <a:r>
              <a:rPr lang="en-GB" dirty="0" err="1"/>
              <a:t>diese</a:t>
            </a:r>
            <a:r>
              <a:rPr lang="en-GB" dirty="0"/>
              <a:t> für die </a:t>
            </a:r>
            <a:r>
              <a:rPr lang="en-GB" dirty="0" err="1"/>
              <a:t>Unternehmenskultur</a:t>
            </a:r>
            <a:r>
              <a:rPr lang="en-GB" dirty="0"/>
              <a:t> des </a:t>
            </a:r>
            <a:r>
              <a:rPr lang="en-GB" dirty="0" err="1"/>
              <a:t>Unternehmens</a:t>
            </a:r>
            <a:r>
              <a:rPr lang="en-GB" dirty="0"/>
              <a:t> </a:t>
            </a:r>
            <a:r>
              <a:rPr lang="en-GB" dirty="0" err="1"/>
              <a:t>bedeuten</a:t>
            </a:r>
            <a:r>
              <a:rPr lang="en-GB" dirty="0"/>
              <a:t> </a:t>
            </a:r>
            <a:r>
              <a:rPr lang="en-GB" dirty="0" err="1"/>
              <a:t>würden</a:t>
            </a:r>
            <a:r>
              <a:rPr lang="en-GB" b="0" i="0" strike="noStrike" cap="none" dirty="0">
                <a:latin typeface="Calibri"/>
                <a:ea typeface="Calibri"/>
                <a:cs typeface="Calibri"/>
                <a:sym typeface="Calibri"/>
              </a:rPr>
              <a:t>.</a:t>
            </a:r>
            <a:r>
              <a:rPr lang="en-GB" dirty="0"/>
              <a:t> </a:t>
            </a:r>
            <a:endParaRPr lang="en-US"/>
          </a:p>
          <a:p>
            <a:pPr marL="342900" marR="0" lvl="0" indent="-190500" algn="l">
              <a:lnSpc>
                <a:spcPct val="120000"/>
              </a:lnSpc>
              <a:spcBef>
                <a:spcPts val="0"/>
              </a:spcBef>
              <a:spcAft>
                <a:spcPts val="0"/>
              </a:spcAft>
              <a:buClr>
                <a:schemeClr val="accent2"/>
              </a:buClr>
              <a:buSzPts val="2400"/>
            </a:pPr>
            <a:endParaRPr lang="en-GB"/>
          </a:p>
          <a:p>
            <a:pPr marL="342900" indent="-342900">
              <a:lnSpc>
                <a:spcPct val="120000"/>
              </a:lnSpc>
              <a:spcBef>
                <a:spcPts val="0"/>
              </a:spcBef>
              <a:buClr>
                <a:schemeClr val="accent2"/>
              </a:buClr>
              <a:buFont typeface="Arial"/>
              <a:buChar char="•"/>
            </a:pPr>
            <a:r>
              <a:rPr lang="en-GB" dirty="0"/>
              <a:t>Daher </a:t>
            </a:r>
            <a:r>
              <a:rPr lang="en-GB" dirty="0" err="1"/>
              <a:t>sollten</a:t>
            </a:r>
            <a:r>
              <a:rPr lang="en-GB" dirty="0"/>
              <a:t> </a:t>
            </a:r>
            <a:r>
              <a:rPr lang="en-GB" dirty="0" err="1"/>
              <a:t>Unternehmen</a:t>
            </a:r>
            <a:r>
              <a:rPr lang="en-GB" dirty="0"/>
              <a:t> den </a:t>
            </a:r>
            <a:r>
              <a:rPr lang="en-GB" dirty="0" err="1"/>
              <a:t>Prozess</a:t>
            </a:r>
            <a:r>
              <a:rPr lang="en-GB" dirty="0"/>
              <a:t> der </a:t>
            </a:r>
            <a:r>
              <a:rPr lang="en-GB" dirty="0" err="1"/>
              <a:t>Planung</a:t>
            </a:r>
            <a:r>
              <a:rPr lang="en-GB" dirty="0"/>
              <a:t> und der </a:t>
            </a:r>
            <a:r>
              <a:rPr lang="en-GB" dirty="0" err="1"/>
              <a:t>Festlegung</a:t>
            </a:r>
            <a:r>
              <a:rPr lang="en-GB" dirty="0"/>
              <a:t> </a:t>
            </a:r>
            <a:r>
              <a:rPr lang="en-GB" dirty="0" err="1"/>
              <a:t>klarer</a:t>
            </a:r>
            <a:r>
              <a:rPr lang="en-GB" dirty="0"/>
              <a:t> </a:t>
            </a:r>
            <a:r>
              <a:rPr lang="en-GB" dirty="0" err="1"/>
              <a:t>Ziele</a:t>
            </a:r>
            <a:r>
              <a:rPr lang="en-GB" dirty="0"/>
              <a:t> </a:t>
            </a:r>
            <a:r>
              <a:rPr lang="en-GB" dirty="0" err="1"/>
              <a:t>nicht</a:t>
            </a:r>
            <a:r>
              <a:rPr lang="en-GB" dirty="0"/>
              <a:t> </a:t>
            </a:r>
            <a:r>
              <a:rPr lang="en-GB" dirty="0" err="1"/>
              <a:t>unterschätzen</a:t>
            </a:r>
            <a:r>
              <a:rPr lang="en-GB" b="0" i="0" strike="noStrike" cap="none" dirty="0">
                <a:latin typeface="Calibri"/>
                <a:ea typeface="Calibri"/>
                <a:cs typeface="Calibri"/>
                <a:sym typeface="Calibri"/>
              </a:rPr>
              <a:t>, </a:t>
            </a:r>
            <a:r>
              <a:rPr lang="en-GB" dirty="0"/>
              <a:t>bevor </a:t>
            </a:r>
            <a:r>
              <a:rPr lang="en-GB" dirty="0" err="1"/>
              <a:t>sie</a:t>
            </a:r>
            <a:r>
              <a:rPr lang="en-GB" dirty="0"/>
              <a:t> den </a:t>
            </a:r>
            <a:r>
              <a:rPr lang="en-GB" dirty="0" err="1"/>
              <a:t>Übergang</a:t>
            </a:r>
            <a:r>
              <a:rPr lang="en-GB" dirty="0"/>
              <a:t> </a:t>
            </a:r>
            <a:r>
              <a:rPr lang="en-GB" dirty="0" err="1"/>
              <a:t>zu</a:t>
            </a:r>
            <a:r>
              <a:rPr lang="en-GB" dirty="0"/>
              <a:t> </a:t>
            </a:r>
            <a:r>
              <a:rPr lang="en-GB" dirty="0" err="1"/>
              <a:t>einer</a:t>
            </a:r>
            <a:r>
              <a:rPr lang="en-GB" dirty="0"/>
              <a:t> </a:t>
            </a:r>
            <a:r>
              <a:rPr lang="en-GB" dirty="0" err="1"/>
              <a:t>digitalen</a:t>
            </a:r>
            <a:r>
              <a:rPr lang="en-GB" dirty="0"/>
              <a:t> </a:t>
            </a:r>
            <a:r>
              <a:rPr lang="en-GB" dirty="0" err="1"/>
              <a:t>Unternehmenskultur</a:t>
            </a:r>
            <a:r>
              <a:rPr lang="en-GB" dirty="0"/>
              <a:t> </a:t>
            </a:r>
            <a:r>
              <a:rPr lang="en-GB" dirty="0" err="1"/>
              <a:t>einleiten</a:t>
            </a:r>
            <a:r>
              <a:rPr lang="en-GB" b="0" i="0" strike="noStrike" cap="none" dirty="0">
                <a:latin typeface="Calibri"/>
                <a:ea typeface="Calibri"/>
                <a:cs typeface="Calibri"/>
                <a:sym typeface="Calibri"/>
              </a:rPr>
              <a:t>.</a:t>
            </a:r>
            <a:endParaRPr dirty="0"/>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65" name="Google Shape;1065;p10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größten</a:t>
            </a:r>
            <a:r>
              <a:rPr lang="en-GB" dirty="0"/>
              <a:t> </a:t>
            </a:r>
            <a:r>
              <a:rPr lang="en-GB" dirty="0" err="1"/>
              <a:t>Herausforderungen</a:t>
            </a:r>
            <a:r>
              <a:rPr lang="en-GB" dirty="0"/>
              <a:t> </a:t>
            </a:r>
            <a:r>
              <a:rPr lang="en-GB" dirty="0" err="1"/>
              <a:t>bei</a:t>
            </a:r>
            <a:r>
              <a:rPr lang="en-GB" dirty="0"/>
              <a:t> der </a:t>
            </a:r>
            <a:r>
              <a:rPr lang="en-GB" dirty="0" err="1"/>
              <a:t>Anpassung</a:t>
            </a:r>
            <a:r>
              <a:rPr lang="en-GB" dirty="0"/>
              <a:t> der </a:t>
            </a:r>
            <a:r>
              <a:rPr lang="en-GB" dirty="0" err="1"/>
              <a:t>digitalen</a:t>
            </a:r>
            <a:r>
              <a:rPr lang="en-GB" dirty="0"/>
              <a:t> </a:t>
            </a:r>
            <a:r>
              <a:rPr lang="en-GB" dirty="0" err="1"/>
              <a:t>Unternehmenskultur</a:t>
            </a:r>
            <a:r>
              <a:rPr lang="en-GB"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0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tx1"/>
                </a:solidFill>
              </a:rPr>
              <a:t>Schließen</a:t>
            </a:r>
            <a:r>
              <a:rPr lang="en-GB" b="1" dirty="0">
                <a:solidFill>
                  <a:schemeClr val="tx1"/>
                </a:solidFill>
              </a:rPr>
              <a:t> Sie die </a:t>
            </a:r>
            <a:r>
              <a:rPr lang="en-GB" b="1" dirty="0" err="1">
                <a:solidFill>
                  <a:schemeClr val="tx1"/>
                </a:solidFill>
              </a:rPr>
              <a:t>Kluft</a:t>
            </a:r>
            <a:r>
              <a:rPr lang="en-GB" b="1" dirty="0">
                <a:solidFill>
                  <a:schemeClr val="tx1"/>
                </a:solidFill>
              </a:rPr>
              <a:t> </a:t>
            </a:r>
            <a:r>
              <a:rPr lang="en-GB" b="1" dirty="0" err="1">
                <a:solidFill>
                  <a:schemeClr val="tx1"/>
                </a:solidFill>
              </a:rPr>
              <a:t>zwischen</a:t>
            </a:r>
            <a:r>
              <a:rPr lang="en-GB" b="1" dirty="0">
                <a:solidFill>
                  <a:schemeClr val="tx1"/>
                </a:solidFill>
              </a:rPr>
              <a:t> </a:t>
            </a:r>
            <a:r>
              <a:rPr lang="en-GB" b="1" dirty="0" err="1">
                <a:solidFill>
                  <a:schemeClr val="tx1"/>
                </a:solidFill>
              </a:rPr>
              <a:t>Führung</a:t>
            </a:r>
            <a:r>
              <a:rPr lang="en-GB" b="1" dirty="0">
                <a:solidFill>
                  <a:schemeClr val="tx1"/>
                </a:solidFill>
              </a:rPr>
              <a:t> und </a:t>
            </a:r>
            <a:r>
              <a:rPr lang="en-GB" b="1" dirty="0" err="1">
                <a:solidFill>
                  <a:schemeClr val="tx1"/>
                </a:solidFill>
              </a:rPr>
              <a:t>Mitarbeitern</a:t>
            </a:r>
            <a:r>
              <a:rPr lang="en-GB" b="1" i="0" strike="noStrike" cap="none" dirty="0">
                <a:solidFill>
                  <a:schemeClr val="tx1"/>
                </a:solidFill>
                <a:latin typeface="Calibri"/>
                <a:ea typeface="Calibri"/>
                <a:cs typeface="Calibri"/>
                <a:sym typeface="Calibri"/>
              </a:rPr>
              <a:t>:</a:t>
            </a:r>
            <a:r>
              <a:rPr lang="en-GB" b="1" i="0" strike="noStrike" cap="none" dirty="0">
                <a:solidFill>
                  <a:schemeClr val="accent2"/>
                </a:solidFill>
                <a:latin typeface="Calibri"/>
                <a:ea typeface="Calibri"/>
                <a:cs typeface="Calibri"/>
                <a:sym typeface="Calibri"/>
              </a:rPr>
              <a:t> </a:t>
            </a:r>
            <a:r>
              <a:rPr lang="en-GB" dirty="0"/>
              <a:t>Bei der </a:t>
            </a:r>
            <a:r>
              <a:rPr lang="en-GB" dirty="0" err="1"/>
              <a:t>Untersuchung</a:t>
            </a:r>
            <a:r>
              <a:rPr lang="en-GB" dirty="0"/>
              <a:t> des </a:t>
            </a:r>
            <a:r>
              <a:rPr lang="en-GB" dirty="0" err="1"/>
              <a:t>Prozesses</a:t>
            </a:r>
            <a:r>
              <a:rPr lang="en-GB" dirty="0"/>
              <a:t> der </a:t>
            </a:r>
            <a:r>
              <a:rPr lang="en-GB" dirty="0" err="1"/>
              <a:t>Entwicklung</a:t>
            </a:r>
            <a:r>
              <a:rPr lang="en-GB" dirty="0"/>
              <a:t> </a:t>
            </a:r>
            <a:r>
              <a:rPr lang="en-GB" dirty="0" err="1"/>
              <a:t>einer</a:t>
            </a:r>
            <a:r>
              <a:rPr lang="en-GB" dirty="0"/>
              <a:t> </a:t>
            </a:r>
            <a:r>
              <a:rPr lang="en-GB" dirty="0" err="1"/>
              <a:t>digitalen</a:t>
            </a:r>
            <a:r>
              <a:rPr lang="en-GB" dirty="0"/>
              <a:t> </a:t>
            </a:r>
            <a:r>
              <a:rPr lang="en-GB" dirty="0" err="1"/>
              <a:t>Unternehmenskultur</a:t>
            </a:r>
            <a:r>
              <a:rPr lang="en-GB" dirty="0"/>
              <a:t> </a:t>
            </a:r>
            <a:r>
              <a:rPr lang="en-GB" dirty="0" err="1"/>
              <a:t>wurde</a:t>
            </a:r>
            <a:r>
              <a:rPr lang="en-GB" dirty="0"/>
              <a:t> </a:t>
            </a:r>
            <a:r>
              <a:rPr lang="en-GB" dirty="0" err="1"/>
              <a:t>festgestellt</a:t>
            </a:r>
            <a:r>
              <a:rPr lang="en-GB" b="0" i="0" strike="noStrike" cap="none" dirty="0">
                <a:latin typeface="Calibri"/>
                <a:ea typeface="Calibri"/>
                <a:cs typeface="Calibri"/>
                <a:sym typeface="Calibri"/>
              </a:rPr>
              <a:t>, </a:t>
            </a:r>
            <a:r>
              <a:rPr lang="en-GB" dirty="0" err="1"/>
              <a:t>dass</a:t>
            </a:r>
            <a:r>
              <a:rPr lang="en-GB" dirty="0"/>
              <a:t> </a:t>
            </a:r>
            <a:r>
              <a:rPr lang="en-GB" dirty="0" err="1"/>
              <a:t>eine</a:t>
            </a:r>
            <a:r>
              <a:rPr lang="en-GB" dirty="0"/>
              <a:t> der </a:t>
            </a:r>
            <a:r>
              <a:rPr lang="en-GB" dirty="0" err="1"/>
              <a:t>größten</a:t>
            </a:r>
            <a:r>
              <a:rPr lang="en-GB" dirty="0"/>
              <a:t> </a:t>
            </a:r>
            <a:r>
              <a:rPr lang="en-GB" dirty="0" err="1"/>
              <a:t>Herausforderungen</a:t>
            </a:r>
            <a:r>
              <a:rPr lang="en-GB" dirty="0"/>
              <a:t> die </a:t>
            </a:r>
            <a:r>
              <a:rPr lang="en-GB" dirty="0" err="1"/>
              <a:t>Kluft</a:t>
            </a:r>
            <a:r>
              <a:rPr lang="en-GB" dirty="0"/>
              <a:t> </a:t>
            </a:r>
            <a:r>
              <a:rPr lang="en-GB" dirty="0" err="1"/>
              <a:t>zwischen</a:t>
            </a:r>
            <a:r>
              <a:rPr lang="en-GB" dirty="0"/>
              <a:t> </a:t>
            </a:r>
            <a:r>
              <a:rPr lang="en-GB" dirty="0" err="1"/>
              <a:t>Führung</a:t>
            </a:r>
            <a:r>
              <a:rPr lang="en-GB" dirty="0"/>
              <a:t> und </a:t>
            </a:r>
            <a:r>
              <a:rPr lang="en-GB" dirty="0" err="1"/>
              <a:t>Mitarbeitern</a:t>
            </a:r>
            <a:r>
              <a:rPr lang="en-GB" dirty="0"/>
              <a:t> </a:t>
            </a:r>
            <a:r>
              <a:rPr lang="en-GB" dirty="0" err="1"/>
              <a:t>ist</a:t>
            </a:r>
            <a:r>
              <a:rPr lang="en-GB" b="0" i="0" strike="noStrike" cap="none" dirty="0">
                <a:latin typeface="Calibri"/>
                <a:ea typeface="Calibri"/>
                <a:cs typeface="Calibri"/>
                <a:sym typeface="Calibri"/>
              </a:rPr>
              <a:t>.</a:t>
            </a:r>
            <a:endParaRPr dirty="0"/>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Die Führung </a:t>
            </a:r>
            <a:r>
              <a:rPr lang="en-GB" b="0" i="0" strike="noStrike" cap="none" dirty="0">
                <a:solidFill>
                  <a:srgbClr val="000000"/>
                </a:solidFill>
                <a:latin typeface="Calibri"/>
                <a:ea typeface="Calibri"/>
                <a:cs typeface="Calibri"/>
                <a:sym typeface="Calibri"/>
              </a:rPr>
              <a:t>(</a:t>
            </a:r>
            <a:r>
              <a:rPr lang="en-GB" err="1">
                <a:solidFill>
                  <a:srgbClr val="000000"/>
                </a:solidFill>
                <a:latin typeface="Calibri"/>
              </a:rPr>
              <a:t>oder</a:t>
            </a:r>
            <a:r>
              <a:rPr lang="en-GB" dirty="0">
                <a:solidFill>
                  <a:srgbClr val="000000"/>
                </a:solidFill>
                <a:latin typeface="Calibri"/>
              </a:rPr>
              <a:t> </a:t>
            </a:r>
            <a:r>
              <a:rPr lang="en-GB" err="1">
                <a:solidFill>
                  <a:srgbClr val="000000"/>
                </a:solidFill>
                <a:latin typeface="Calibri"/>
              </a:rPr>
              <a:t>ein</a:t>
            </a:r>
            <a:r>
              <a:rPr lang="en-GB" dirty="0">
                <a:solidFill>
                  <a:srgbClr val="000000"/>
                </a:solidFill>
                <a:latin typeface="Calibri"/>
              </a:rPr>
              <a:t> Mangel </a:t>
            </a:r>
            <a:r>
              <a:rPr lang="en-GB" err="1">
                <a:solidFill>
                  <a:srgbClr val="000000"/>
                </a:solidFill>
                <a:latin typeface="Calibri"/>
              </a:rPr>
              <a:t>daran</a:t>
            </a:r>
            <a:r>
              <a:rPr lang="en-GB" b="0" i="0" strike="noStrike" cap="none" dirty="0">
                <a:solidFill>
                  <a:srgbClr val="000000"/>
                </a:solidFill>
                <a:latin typeface="Calibri"/>
                <a:ea typeface="Calibri"/>
                <a:cs typeface="Calibri"/>
                <a:sym typeface="Calibri"/>
              </a:rPr>
              <a:t>) </a:t>
            </a:r>
            <a:r>
              <a:rPr lang="en-GB" err="1">
                <a:solidFill>
                  <a:srgbClr val="000000"/>
                </a:solidFill>
                <a:latin typeface="Calibri"/>
              </a:rPr>
              <a:t>spielt</a:t>
            </a:r>
            <a:r>
              <a:rPr lang="en-GB" dirty="0">
                <a:solidFill>
                  <a:srgbClr val="000000"/>
                </a:solidFill>
                <a:latin typeface="Calibri"/>
              </a:rPr>
              <a:t> </a:t>
            </a:r>
            <a:r>
              <a:rPr lang="en-GB" err="1">
                <a:solidFill>
                  <a:srgbClr val="000000"/>
                </a:solidFill>
                <a:latin typeface="Calibri"/>
              </a:rPr>
              <a:t>eine</a:t>
            </a:r>
            <a:r>
              <a:rPr lang="en-GB" dirty="0">
                <a:solidFill>
                  <a:srgbClr val="000000"/>
                </a:solidFill>
                <a:latin typeface="Calibri"/>
              </a:rPr>
              <a:t> </a:t>
            </a:r>
            <a:r>
              <a:rPr lang="en-GB" err="1">
                <a:solidFill>
                  <a:srgbClr val="000000"/>
                </a:solidFill>
                <a:latin typeface="Calibri"/>
              </a:rPr>
              <a:t>wichtige</a:t>
            </a:r>
            <a:r>
              <a:rPr lang="en-GB" dirty="0">
                <a:solidFill>
                  <a:srgbClr val="000000"/>
                </a:solidFill>
                <a:latin typeface="Calibri"/>
              </a:rPr>
              <a:t> Rolle für die </a:t>
            </a:r>
            <a:r>
              <a:rPr lang="en-GB" err="1">
                <a:solidFill>
                  <a:srgbClr val="000000"/>
                </a:solidFill>
                <a:latin typeface="Calibri"/>
              </a:rPr>
              <a:t>Unternehmenskultur</a:t>
            </a:r>
            <a:r>
              <a:rPr lang="en-GB" dirty="0">
                <a:solidFill>
                  <a:srgbClr val="000000"/>
                </a:solidFill>
                <a:latin typeface="Calibri"/>
              </a:rPr>
              <a:t> </a:t>
            </a:r>
            <a:r>
              <a:rPr lang="en-GB" err="1">
                <a:solidFill>
                  <a:srgbClr val="000000"/>
                </a:solidFill>
                <a:latin typeface="Calibri"/>
              </a:rPr>
              <a:t>eines</a:t>
            </a:r>
            <a:r>
              <a:rPr lang="en-GB" dirty="0">
                <a:solidFill>
                  <a:srgbClr val="000000"/>
                </a:solidFill>
                <a:latin typeface="Calibri"/>
              </a:rPr>
              <a:t> </a:t>
            </a:r>
            <a:r>
              <a:rPr lang="en-GB" err="1">
                <a:solidFill>
                  <a:srgbClr val="000000"/>
                </a:solidFill>
                <a:latin typeface="Calibri"/>
              </a:rPr>
              <a:t>Unternehmens</a:t>
            </a:r>
            <a:r>
              <a:rPr lang="en-GB" dirty="0">
                <a:solidFill>
                  <a:srgbClr val="000000"/>
                </a:solidFill>
                <a:latin typeface="Calibri"/>
              </a:rPr>
              <a:t>, und </a:t>
            </a:r>
            <a:r>
              <a:rPr lang="en-GB" err="1">
                <a:solidFill>
                  <a:srgbClr val="000000"/>
                </a:solidFill>
                <a:latin typeface="Calibri"/>
              </a:rPr>
              <a:t>daher</a:t>
            </a:r>
            <a:r>
              <a:rPr lang="en-GB" dirty="0">
                <a:solidFill>
                  <a:srgbClr val="000000"/>
                </a:solidFill>
                <a:latin typeface="Calibri"/>
              </a:rPr>
              <a:t> </a:t>
            </a:r>
            <a:r>
              <a:rPr lang="en-GB" err="1">
                <a:solidFill>
                  <a:srgbClr val="000000"/>
                </a:solidFill>
                <a:latin typeface="Calibri"/>
              </a:rPr>
              <a:t>ist</a:t>
            </a:r>
            <a:r>
              <a:rPr lang="en-GB" dirty="0">
                <a:solidFill>
                  <a:srgbClr val="000000"/>
                </a:solidFill>
                <a:latin typeface="Calibri"/>
              </a:rPr>
              <a:t> es </a:t>
            </a:r>
            <a:r>
              <a:rPr lang="en-GB" err="1">
                <a:solidFill>
                  <a:srgbClr val="000000"/>
                </a:solidFill>
                <a:latin typeface="Calibri"/>
              </a:rPr>
              <a:t>notwendig</a:t>
            </a:r>
            <a:r>
              <a:rPr lang="en-GB" dirty="0">
                <a:solidFill>
                  <a:srgbClr val="000000"/>
                </a:solidFill>
                <a:latin typeface="Calibri"/>
              </a:rPr>
              <a:t>, </a:t>
            </a:r>
            <a:r>
              <a:rPr lang="en-GB" err="1">
                <a:solidFill>
                  <a:srgbClr val="000000"/>
                </a:solidFill>
                <a:latin typeface="Calibri"/>
              </a:rPr>
              <a:t>gegenseitiges</a:t>
            </a:r>
            <a:r>
              <a:rPr lang="en-GB" dirty="0">
                <a:solidFill>
                  <a:srgbClr val="000000"/>
                </a:solidFill>
                <a:latin typeface="Calibri"/>
              </a:rPr>
              <a:t> </a:t>
            </a:r>
            <a:r>
              <a:rPr lang="en-GB" err="1">
                <a:solidFill>
                  <a:srgbClr val="000000"/>
                </a:solidFill>
                <a:latin typeface="Calibri"/>
              </a:rPr>
              <a:t>Verständnis</a:t>
            </a:r>
            <a:r>
              <a:rPr lang="en-GB" dirty="0">
                <a:solidFill>
                  <a:srgbClr val="000000"/>
                </a:solidFill>
                <a:latin typeface="Calibri"/>
              </a:rPr>
              <a:t> und </a:t>
            </a:r>
            <a:r>
              <a:rPr lang="en-GB" err="1">
                <a:solidFill>
                  <a:srgbClr val="000000"/>
                </a:solidFill>
                <a:latin typeface="Calibri"/>
              </a:rPr>
              <a:t>gemeinsame</a:t>
            </a:r>
            <a:r>
              <a:rPr lang="en-GB" dirty="0">
                <a:solidFill>
                  <a:srgbClr val="000000"/>
                </a:solidFill>
                <a:latin typeface="Calibri"/>
              </a:rPr>
              <a:t> </a:t>
            </a:r>
            <a:r>
              <a:rPr lang="en-GB" err="1">
                <a:solidFill>
                  <a:srgbClr val="000000"/>
                </a:solidFill>
                <a:latin typeface="Calibri"/>
              </a:rPr>
              <a:t>Ziele</a:t>
            </a:r>
            <a:r>
              <a:rPr lang="en-GB" dirty="0">
                <a:solidFill>
                  <a:srgbClr val="000000"/>
                </a:solidFill>
                <a:latin typeface="Calibri"/>
              </a:rPr>
              <a:t> </a:t>
            </a:r>
            <a:r>
              <a:rPr lang="en-GB" err="1">
                <a:solidFill>
                  <a:srgbClr val="000000"/>
                </a:solidFill>
                <a:latin typeface="Calibri"/>
              </a:rPr>
              <a:t>zwischen</a:t>
            </a:r>
            <a:r>
              <a:rPr lang="en-GB" dirty="0">
                <a:solidFill>
                  <a:srgbClr val="000000"/>
                </a:solidFill>
                <a:latin typeface="Calibri"/>
              </a:rPr>
              <a:t> den </a:t>
            </a:r>
            <a:r>
              <a:rPr lang="en-GB" err="1">
                <a:solidFill>
                  <a:srgbClr val="000000"/>
                </a:solidFill>
                <a:latin typeface="Calibri"/>
              </a:rPr>
              <a:t>Führungskräften</a:t>
            </a:r>
            <a:r>
              <a:rPr lang="en-GB" dirty="0">
                <a:solidFill>
                  <a:srgbClr val="000000"/>
                </a:solidFill>
                <a:latin typeface="Calibri"/>
              </a:rPr>
              <a:t> und den </a:t>
            </a:r>
            <a:r>
              <a:rPr lang="en-GB" err="1">
                <a:solidFill>
                  <a:srgbClr val="000000"/>
                </a:solidFill>
                <a:latin typeface="Calibri"/>
              </a:rPr>
              <a:t>Mitarbeitern</a:t>
            </a:r>
            <a:r>
              <a:rPr lang="en-GB" dirty="0">
                <a:solidFill>
                  <a:srgbClr val="000000"/>
                </a:solidFill>
                <a:latin typeface="Calibri"/>
              </a:rPr>
              <a:t> </a:t>
            </a:r>
            <a:r>
              <a:rPr lang="en-GB" err="1">
                <a:solidFill>
                  <a:srgbClr val="000000"/>
                </a:solidFill>
                <a:latin typeface="Calibri"/>
              </a:rPr>
              <a:t>zu</a:t>
            </a:r>
            <a:r>
              <a:rPr lang="en-GB" dirty="0">
                <a:solidFill>
                  <a:srgbClr val="000000"/>
                </a:solidFill>
                <a:latin typeface="Calibri"/>
              </a:rPr>
              <a:t> </a:t>
            </a:r>
            <a:r>
              <a:rPr lang="en-GB" err="1">
                <a:solidFill>
                  <a:srgbClr val="000000"/>
                </a:solidFill>
                <a:latin typeface="Calibri"/>
              </a:rPr>
              <a:t>schaffen</a:t>
            </a:r>
            <a:r>
              <a:rPr lang="en-GB" b="0" i="0" strike="noStrike" cap="none" dirty="0">
                <a:solidFill>
                  <a:srgbClr val="000000"/>
                </a:solidFill>
                <a:latin typeface="Calibri"/>
                <a:ea typeface="Calibri"/>
                <a:cs typeface="Calibri"/>
                <a:sym typeface="Calibri"/>
              </a:rPr>
              <a:t>.</a:t>
            </a:r>
            <a:endParaRPr>
              <a:solidFill>
                <a:srgbClr val="000000"/>
              </a:solidFill>
              <a:latin typeface="Calibri"/>
            </a:endParaRPr>
          </a:p>
        </p:txBody>
      </p:sp>
      <p:sp>
        <p:nvSpPr>
          <p:cNvPr id="1072" name="Google Shape;1072;p103"/>
          <p:cNvSpPr txBox="1">
            <a:spLocks noGrp="1"/>
          </p:cNvSpPr>
          <p:nvPr>
            <p:ph type="body" idx="2"/>
          </p:nvPr>
        </p:nvSpPr>
        <p:spPr>
          <a:xfrm>
            <a:off x="322131" y="523478"/>
            <a:ext cx="1088098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größten</a:t>
            </a:r>
            <a:r>
              <a:rPr lang="en-GB" dirty="0"/>
              <a:t> </a:t>
            </a:r>
            <a:r>
              <a:rPr lang="en-GB" dirty="0" err="1"/>
              <a:t>Herausforderungen</a:t>
            </a:r>
            <a:r>
              <a:rPr lang="en-GB" dirty="0"/>
              <a:t> </a:t>
            </a:r>
            <a:r>
              <a:rPr lang="en-GB" dirty="0" err="1"/>
              <a:t>bei</a:t>
            </a:r>
            <a:r>
              <a:rPr lang="en-GB" dirty="0"/>
              <a:t> der </a:t>
            </a:r>
            <a:r>
              <a:rPr lang="en-GB" dirty="0" err="1"/>
              <a:t>Anpassung</a:t>
            </a:r>
            <a:r>
              <a:rPr lang="en-GB" dirty="0"/>
              <a:t> der </a:t>
            </a:r>
            <a:r>
              <a:rPr lang="en-GB" dirty="0" err="1"/>
              <a:t>digitalen</a:t>
            </a:r>
            <a:r>
              <a:rPr lang="en-GB" dirty="0"/>
              <a:t> </a:t>
            </a:r>
            <a:r>
              <a:rPr lang="en-GB" dirty="0" err="1"/>
              <a:t>Unternehmenskultur</a:t>
            </a:r>
            <a:r>
              <a:rPr lang="en-GB" dirty="0"/>
              <a:t> </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183c36b7e0f_0_90"/>
          <p:cNvSpPr txBox="1">
            <a:spLocks noGrp="1"/>
          </p:cNvSpPr>
          <p:nvPr>
            <p:ph type="body" idx="1"/>
          </p:nvPr>
        </p:nvSpPr>
        <p:spPr>
          <a:xfrm>
            <a:off x="425654" y="1611933"/>
            <a:ext cx="11330400" cy="49500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sz="2000" dirty="0"/>
              <a:t>Der </a:t>
            </a:r>
            <a:r>
              <a:rPr lang="en-GB" sz="2000" err="1"/>
              <a:t>menschliche</a:t>
            </a:r>
            <a:r>
              <a:rPr lang="en-GB" sz="2000" dirty="0"/>
              <a:t> </a:t>
            </a:r>
            <a:r>
              <a:rPr lang="en-GB" sz="2000" err="1"/>
              <a:t>Widerstand</a:t>
            </a:r>
            <a:r>
              <a:rPr lang="en-GB" sz="2000" dirty="0"/>
              <a:t> </a:t>
            </a:r>
            <a:r>
              <a:rPr lang="en-GB" sz="2000" err="1"/>
              <a:t>gegen</a:t>
            </a:r>
            <a:r>
              <a:rPr lang="en-GB" sz="2000" dirty="0"/>
              <a:t> </a:t>
            </a:r>
            <a:r>
              <a:rPr lang="en-GB" sz="2000" err="1"/>
              <a:t>Veränderungen</a:t>
            </a:r>
            <a:r>
              <a:rPr lang="en-GB" sz="2000" dirty="0"/>
              <a:t> </a:t>
            </a:r>
            <a:r>
              <a:rPr lang="en-GB" sz="2000" err="1"/>
              <a:t>ist</a:t>
            </a:r>
            <a:r>
              <a:rPr lang="en-GB" sz="2000" dirty="0"/>
              <a:t> </a:t>
            </a:r>
            <a:r>
              <a:rPr lang="en-GB" sz="2000" err="1"/>
              <a:t>natürlich</a:t>
            </a:r>
            <a:r>
              <a:rPr lang="en-GB" sz="2000" dirty="0"/>
              <a:t>, und so </a:t>
            </a:r>
            <a:r>
              <a:rPr lang="en-GB" sz="2000" err="1"/>
              <a:t>ist</a:t>
            </a:r>
            <a:r>
              <a:rPr lang="en-GB" sz="2000" dirty="0"/>
              <a:t> es </a:t>
            </a:r>
            <a:r>
              <a:rPr lang="en-GB" sz="2000" err="1"/>
              <a:t>nur</a:t>
            </a:r>
            <a:r>
              <a:rPr lang="en-GB" sz="2000" dirty="0"/>
              <a:t> </a:t>
            </a:r>
            <a:r>
              <a:rPr lang="en-GB" sz="2000" err="1"/>
              <a:t>natürlich</a:t>
            </a:r>
            <a:r>
              <a:rPr lang="en-GB" sz="2000" dirty="0"/>
              <a:t>, </a:t>
            </a:r>
            <a:r>
              <a:rPr lang="en-GB" sz="2000" err="1"/>
              <a:t>dass</a:t>
            </a:r>
            <a:r>
              <a:rPr lang="en-GB" sz="2000" dirty="0"/>
              <a:t> man </a:t>
            </a:r>
            <a:r>
              <a:rPr lang="en-GB" sz="2000" err="1"/>
              <a:t>beim</a:t>
            </a:r>
            <a:r>
              <a:rPr lang="en-GB" sz="2000" dirty="0"/>
              <a:t> </a:t>
            </a:r>
            <a:r>
              <a:rPr lang="en-GB" sz="2000" err="1"/>
              <a:t>Versuch</a:t>
            </a:r>
            <a:r>
              <a:rPr lang="en-GB" sz="2000" dirty="0"/>
              <a:t>, </a:t>
            </a:r>
            <a:r>
              <a:rPr lang="en-GB" sz="2000" err="1"/>
              <a:t>eine</a:t>
            </a:r>
            <a:r>
              <a:rPr lang="en-GB" sz="2000" dirty="0"/>
              <a:t> </a:t>
            </a:r>
            <a:r>
              <a:rPr lang="en-GB" sz="2000" err="1"/>
              <a:t>digitale</a:t>
            </a:r>
            <a:r>
              <a:rPr lang="en-GB" sz="2000" dirty="0"/>
              <a:t> Kultur </a:t>
            </a:r>
            <a:r>
              <a:rPr lang="en-GB" sz="2000" err="1"/>
              <a:t>zu</a:t>
            </a:r>
            <a:r>
              <a:rPr lang="en-GB" sz="2000" dirty="0"/>
              <a:t> </a:t>
            </a:r>
            <a:r>
              <a:rPr lang="en-GB" sz="2000" err="1"/>
              <a:t>etablieren</a:t>
            </a:r>
            <a:r>
              <a:rPr lang="en-GB" sz="2000" dirty="0"/>
              <a:t>, auf </a:t>
            </a:r>
            <a:r>
              <a:rPr lang="en-GB" sz="2000" err="1"/>
              <a:t>Hindernisse</a:t>
            </a:r>
            <a:r>
              <a:rPr lang="en-GB" sz="2000" dirty="0"/>
              <a:t> </a:t>
            </a:r>
            <a:r>
              <a:rPr lang="en-GB" sz="2000" err="1"/>
              <a:t>stößt</a:t>
            </a:r>
            <a:r>
              <a:rPr lang="en-GB" sz="2000" dirty="0"/>
              <a:t>. Die </a:t>
            </a:r>
            <a:r>
              <a:rPr lang="en-GB" sz="2000" err="1"/>
              <a:t>häufigsten</a:t>
            </a:r>
            <a:r>
              <a:rPr lang="en-GB" sz="2000" dirty="0"/>
              <a:t> </a:t>
            </a:r>
            <a:r>
              <a:rPr lang="en-GB" sz="2000" err="1"/>
              <a:t>Hindernisse</a:t>
            </a:r>
            <a:r>
              <a:rPr lang="en-GB" sz="2000" dirty="0"/>
              <a:t> in </a:t>
            </a:r>
            <a:r>
              <a:rPr lang="en-GB" sz="2000" err="1"/>
              <a:t>diesem</a:t>
            </a:r>
            <a:r>
              <a:rPr lang="en-GB" sz="2000" dirty="0"/>
              <a:t> </a:t>
            </a:r>
            <a:r>
              <a:rPr lang="en-GB" sz="2000" err="1"/>
              <a:t>Prozess</a:t>
            </a:r>
            <a:r>
              <a:rPr lang="en-GB" sz="2000" dirty="0"/>
              <a:t> </a:t>
            </a:r>
            <a:r>
              <a:rPr lang="en-GB" sz="2000" err="1"/>
              <a:t>sind</a:t>
            </a:r>
            <a:r>
              <a:rPr lang="en-GB" sz="2000" dirty="0"/>
              <a:t>:</a:t>
            </a:r>
            <a:endParaRPr lang="en-US" sz="2000"/>
          </a:p>
          <a:p>
            <a:pPr marL="571500" indent="-342900">
              <a:lnSpc>
                <a:spcPct val="120000"/>
              </a:lnSpc>
              <a:spcBef>
                <a:spcPts val="0"/>
              </a:spcBef>
              <a:buAutoNum type="arabicPeriod"/>
            </a:pPr>
            <a:r>
              <a:rPr lang="en-GB" sz="1600" dirty="0"/>
              <a:t>Die </a:t>
            </a:r>
            <a:r>
              <a:rPr lang="en-GB" sz="1600" dirty="0" err="1"/>
              <a:t>Führung</a:t>
            </a:r>
            <a:r>
              <a:rPr lang="en-GB" sz="1600" dirty="0"/>
              <a:t> </a:t>
            </a:r>
            <a:r>
              <a:rPr lang="en-GB" sz="1600" dirty="0" err="1"/>
              <a:t>erkennt</a:t>
            </a:r>
            <a:r>
              <a:rPr lang="en-GB" sz="1600" dirty="0"/>
              <a:t> die </a:t>
            </a:r>
            <a:r>
              <a:rPr lang="en-GB" sz="1600" dirty="0" err="1"/>
              <a:t>Bedeutung</a:t>
            </a:r>
            <a:r>
              <a:rPr lang="en-GB" sz="1600" dirty="0"/>
              <a:t> </a:t>
            </a:r>
            <a:r>
              <a:rPr lang="en-GB" sz="1600" dirty="0" err="1"/>
              <a:t>einer</a:t>
            </a:r>
            <a:r>
              <a:rPr lang="en-GB" sz="1600" dirty="0"/>
              <a:t> </a:t>
            </a:r>
            <a:r>
              <a:rPr lang="en-GB" sz="1600" dirty="0" err="1"/>
              <a:t>digitalen</a:t>
            </a:r>
            <a:r>
              <a:rPr lang="en-GB" sz="1600" dirty="0"/>
              <a:t> Kultur </a:t>
            </a:r>
            <a:r>
              <a:rPr lang="en-GB" sz="1600" dirty="0" err="1"/>
              <a:t>bei</a:t>
            </a:r>
            <a:r>
              <a:rPr lang="en-GB" sz="1600" dirty="0"/>
              <a:t> der </a:t>
            </a:r>
            <a:r>
              <a:rPr lang="en-GB" sz="1600" dirty="0" err="1"/>
              <a:t>Planung</a:t>
            </a:r>
            <a:r>
              <a:rPr lang="en-GB" sz="1600" dirty="0"/>
              <a:t> der </a:t>
            </a:r>
            <a:r>
              <a:rPr lang="en-GB" sz="1600" dirty="0" err="1"/>
              <a:t>digitalen</a:t>
            </a:r>
            <a:r>
              <a:rPr lang="en-GB" sz="1600" dirty="0"/>
              <a:t> Transformation </a:t>
            </a:r>
            <a:r>
              <a:rPr lang="en-GB" sz="1600" dirty="0" err="1"/>
              <a:t>nicht</a:t>
            </a:r>
            <a:r>
              <a:rPr lang="en-GB" sz="1600" dirty="0"/>
              <a:t> an. </a:t>
            </a:r>
            <a:endParaRPr lang="en-US" sz="1600" dirty="0"/>
          </a:p>
          <a:p>
            <a:pPr marL="571500" indent="-342900">
              <a:lnSpc>
                <a:spcPct val="120000"/>
              </a:lnSpc>
              <a:spcBef>
                <a:spcPts val="0"/>
              </a:spcBef>
              <a:buAutoNum type="arabicPeriod"/>
            </a:pPr>
            <a:endParaRPr lang="en-GB" sz="1600" dirty="0"/>
          </a:p>
          <a:p>
            <a:pPr marL="571500" indent="-342900">
              <a:lnSpc>
                <a:spcPct val="120000"/>
              </a:lnSpc>
              <a:spcBef>
                <a:spcPts val="0"/>
              </a:spcBef>
              <a:buAutoNum type="arabicPeriod"/>
            </a:pPr>
            <a:r>
              <a:rPr lang="en-GB" sz="1600" dirty="0"/>
              <a:t>Die </a:t>
            </a:r>
            <a:r>
              <a:rPr lang="en-GB" sz="1600" dirty="0" err="1"/>
              <a:t>Unternehmenskultur</a:t>
            </a:r>
            <a:r>
              <a:rPr lang="en-GB" sz="1600" dirty="0"/>
              <a:t> </a:t>
            </a:r>
            <a:r>
              <a:rPr lang="en-GB" sz="1600" dirty="0" err="1"/>
              <a:t>ist</a:t>
            </a:r>
            <a:r>
              <a:rPr lang="en-GB" sz="1600" dirty="0"/>
              <a:t> in den </a:t>
            </a:r>
            <a:r>
              <a:rPr lang="en-GB" sz="1600" dirty="0" err="1"/>
              <a:t>Arbeitsalltag</a:t>
            </a:r>
            <a:r>
              <a:rPr lang="en-GB" sz="1600" dirty="0"/>
              <a:t> </a:t>
            </a:r>
            <a:r>
              <a:rPr lang="en-GB" sz="1600" dirty="0" err="1"/>
              <a:t>integriert</a:t>
            </a:r>
            <a:r>
              <a:rPr lang="en-GB" sz="1600" dirty="0"/>
              <a:t> und es </a:t>
            </a:r>
            <a:r>
              <a:rPr lang="en-GB" sz="1600" dirty="0" err="1"/>
              <a:t>ist</a:t>
            </a:r>
            <a:r>
              <a:rPr lang="en-GB" sz="1600" dirty="0"/>
              <a:t> </a:t>
            </a:r>
            <a:r>
              <a:rPr lang="en-GB" sz="1600" dirty="0" err="1"/>
              <a:t>schwierig</a:t>
            </a:r>
            <a:r>
              <a:rPr lang="en-GB" sz="1600" dirty="0"/>
              <a:t>, </a:t>
            </a:r>
            <a:r>
              <a:rPr lang="en-GB" sz="1600" dirty="0" err="1"/>
              <a:t>Änderungen</a:t>
            </a:r>
            <a:r>
              <a:rPr lang="en-GB" sz="1600" dirty="0"/>
              <a:t> </a:t>
            </a:r>
            <a:r>
              <a:rPr lang="en-GB" sz="1600" dirty="0" err="1"/>
              <a:t>daran</a:t>
            </a:r>
            <a:r>
              <a:rPr lang="en-GB" sz="1600" dirty="0"/>
              <a:t> </a:t>
            </a:r>
            <a:r>
              <a:rPr lang="en-GB" sz="1600" dirty="0" err="1"/>
              <a:t>vorzunehmen</a:t>
            </a:r>
            <a:r>
              <a:rPr lang="en-GB" sz="1600" dirty="0"/>
              <a:t>.</a:t>
            </a:r>
            <a:endParaRPr lang="en-US" sz="1600" dirty="0"/>
          </a:p>
          <a:p>
            <a:pPr marL="571500" indent="-342900">
              <a:lnSpc>
                <a:spcPct val="120000"/>
              </a:lnSpc>
              <a:spcBef>
                <a:spcPts val="0"/>
              </a:spcBef>
              <a:buAutoNum type="arabicPeriod"/>
            </a:pPr>
            <a:endParaRPr lang="en-GB" sz="1600" dirty="0"/>
          </a:p>
          <a:p>
            <a:pPr marL="571500" indent="-342900">
              <a:lnSpc>
                <a:spcPct val="120000"/>
              </a:lnSpc>
              <a:spcBef>
                <a:spcPts val="0"/>
              </a:spcBef>
              <a:buAutoNum type="arabicPeriod"/>
            </a:pPr>
            <a:r>
              <a:rPr lang="en-GB" sz="1600" dirty="0"/>
              <a:t>Jeder </a:t>
            </a:r>
            <a:r>
              <a:rPr lang="en-GB" sz="1600" dirty="0" err="1"/>
              <a:t>wird</a:t>
            </a:r>
            <a:r>
              <a:rPr lang="en-GB" sz="1600" dirty="0"/>
              <a:t> </a:t>
            </a:r>
            <a:r>
              <a:rPr lang="en-GB" sz="1600" dirty="0" err="1"/>
              <a:t>immer</a:t>
            </a:r>
            <a:r>
              <a:rPr lang="en-GB" sz="1600" dirty="0"/>
              <a:t> </a:t>
            </a:r>
            <a:r>
              <a:rPr lang="en-GB" sz="1600" dirty="0" err="1"/>
              <a:t>digitaler</a:t>
            </a:r>
            <a:r>
              <a:rPr lang="en-GB" sz="1600" dirty="0"/>
              <a:t> und es </a:t>
            </a:r>
            <a:r>
              <a:rPr lang="en-GB" sz="1600" dirty="0" err="1"/>
              <a:t>ist</a:t>
            </a:r>
            <a:r>
              <a:rPr lang="en-GB" sz="1600" dirty="0"/>
              <a:t> </a:t>
            </a:r>
            <a:r>
              <a:rPr lang="en-GB" sz="1600" dirty="0" err="1"/>
              <a:t>daher</a:t>
            </a:r>
            <a:r>
              <a:rPr lang="en-GB" sz="1600" dirty="0"/>
              <a:t> </a:t>
            </a:r>
            <a:r>
              <a:rPr lang="en-GB" sz="1600" dirty="0" err="1"/>
              <a:t>leicht</a:t>
            </a:r>
            <a:r>
              <a:rPr lang="en-GB" sz="1600" dirty="0"/>
              <a:t> </a:t>
            </a:r>
            <a:r>
              <a:rPr lang="en-GB" sz="1600" dirty="0" err="1"/>
              <a:t>zu</a:t>
            </a:r>
            <a:r>
              <a:rPr lang="en-GB" sz="1600" dirty="0"/>
              <a:t> </a:t>
            </a:r>
            <a:r>
              <a:rPr lang="en-GB" sz="1600" dirty="0" err="1"/>
              <a:t>erkennen</a:t>
            </a:r>
            <a:r>
              <a:rPr lang="en-GB" sz="1600" dirty="0"/>
              <a:t>, </a:t>
            </a:r>
            <a:r>
              <a:rPr lang="en-GB" sz="1600" dirty="0" err="1"/>
              <a:t>wenn</a:t>
            </a:r>
            <a:r>
              <a:rPr lang="en-GB" sz="1600" dirty="0"/>
              <a:t> die </a:t>
            </a:r>
            <a:r>
              <a:rPr lang="en-GB" sz="1600" dirty="0" err="1"/>
              <a:t>Führungskräfte</a:t>
            </a:r>
            <a:r>
              <a:rPr lang="en-GB" sz="1600" dirty="0"/>
              <a:t> </a:t>
            </a:r>
            <a:r>
              <a:rPr lang="en-GB" sz="1600" dirty="0" err="1"/>
              <a:t>nicht</a:t>
            </a:r>
            <a:r>
              <a:rPr lang="en-GB" sz="1600" dirty="0"/>
              <a:t> </a:t>
            </a:r>
            <a:r>
              <a:rPr lang="en-GB" sz="1600" dirty="0" err="1"/>
              <a:t>über</a:t>
            </a:r>
            <a:r>
              <a:rPr lang="en-GB" sz="1600" dirty="0"/>
              <a:t> die </a:t>
            </a:r>
            <a:r>
              <a:rPr lang="en-GB" sz="1600" dirty="0" err="1"/>
              <a:t>entsprechenden</a:t>
            </a:r>
            <a:r>
              <a:rPr lang="en-GB" sz="1600" dirty="0"/>
              <a:t> </a:t>
            </a:r>
            <a:r>
              <a:rPr lang="en-GB" sz="1600" dirty="0" err="1"/>
              <a:t>digitalen</a:t>
            </a:r>
            <a:r>
              <a:rPr lang="en-GB" sz="1600" dirty="0"/>
              <a:t> </a:t>
            </a:r>
            <a:r>
              <a:rPr lang="en-GB" sz="1600" dirty="0" err="1"/>
              <a:t>Fähigkeiten</a:t>
            </a:r>
            <a:r>
              <a:rPr lang="en-GB" sz="1600" dirty="0"/>
              <a:t> </a:t>
            </a:r>
            <a:r>
              <a:rPr lang="en-GB" sz="1600" dirty="0" err="1"/>
              <a:t>verfügen</a:t>
            </a:r>
            <a:r>
              <a:rPr lang="en-GB" sz="1600" dirty="0"/>
              <a:t>.</a:t>
            </a:r>
            <a:endParaRPr lang="en-US" sz="1600" dirty="0"/>
          </a:p>
          <a:p>
            <a:pPr marL="571500" indent="-342900">
              <a:lnSpc>
                <a:spcPct val="120000"/>
              </a:lnSpc>
              <a:spcBef>
                <a:spcPts val="0"/>
              </a:spcBef>
              <a:buAutoNum type="arabicPeriod"/>
            </a:pPr>
            <a:endParaRPr lang="en-GB" sz="1600" dirty="0"/>
          </a:p>
          <a:p>
            <a:pPr marL="571500" indent="-342900">
              <a:lnSpc>
                <a:spcPct val="120000"/>
              </a:lnSpc>
              <a:spcBef>
                <a:spcPts val="0"/>
              </a:spcBef>
              <a:buAutoNum type="arabicPeriod"/>
            </a:pPr>
            <a:r>
              <a:rPr lang="en-GB" sz="1600" dirty="0"/>
              <a:t>Die </a:t>
            </a:r>
            <a:r>
              <a:rPr lang="en-GB" sz="1600" dirty="0" err="1"/>
              <a:t>Befähigung</a:t>
            </a:r>
            <a:r>
              <a:rPr lang="en-GB" sz="1600" dirty="0"/>
              <a:t> der Mitarbeiter </a:t>
            </a:r>
            <a:r>
              <a:rPr lang="en-GB" sz="1600" dirty="0" err="1"/>
              <a:t>bei</a:t>
            </a:r>
            <a:r>
              <a:rPr lang="en-GB" sz="1600" dirty="0"/>
              <a:t> der </a:t>
            </a:r>
            <a:r>
              <a:rPr lang="en-GB" sz="1600" dirty="0" err="1"/>
              <a:t>Einleitung</a:t>
            </a:r>
            <a:r>
              <a:rPr lang="en-GB" sz="1600" dirty="0"/>
              <a:t> </a:t>
            </a:r>
            <a:r>
              <a:rPr lang="en-GB" sz="1600" dirty="0" err="1"/>
              <a:t>eines</a:t>
            </a:r>
            <a:r>
              <a:rPr lang="en-GB" sz="1600" dirty="0"/>
              <a:t> </a:t>
            </a:r>
            <a:r>
              <a:rPr lang="en-GB" sz="1600" dirty="0" err="1"/>
              <a:t>Wandels</a:t>
            </a:r>
            <a:r>
              <a:rPr lang="en-GB" sz="1600" dirty="0"/>
              <a:t> </a:t>
            </a:r>
            <a:r>
              <a:rPr lang="en-GB" sz="1600" dirty="0" err="1"/>
              <a:t>ist</a:t>
            </a:r>
            <a:r>
              <a:rPr lang="en-GB" sz="1600" dirty="0"/>
              <a:t> </a:t>
            </a:r>
            <a:r>
              <a:rPr lang="en-GB" sz="1600" dirty="0" err="1"/>
              <a:t>ein</a:t>
            </a:r>
            <a:r>
              <a:rPr lang="en-GB" sz="1600" dirty="0"/>
              <a:t> </a:t>
            </a:r>
            <a:r>
              <a:rPr lang="en-GB" sz="1600" dirty="0" err="1"/>
              <a:t>entscheidender</a:t>
            </a:r>
            <a:r>
              <a:rPr lang="en-GB" sz="1600" dirty="0"/>
              <a:t> </a:t>
            </a:r>
            <a:r>
              <a:rPr lang="en-GB" sz="1600" dirty="0" err="1"/>
              <a:t>Bestandteil</a:t>
            </a:r>
            <a:r>
              <a:rPr lang="en-GB" sz="1600" dirty="0"/>
              <a:t> der </a:t>
            </a:r>
            <a:r>
              <a:rPr lang="en-GB" sz="1600" dirty="0" err="1"/>
              <a:t>Etablierung</a:t>
            </a:r>
            <a:r>
              <a:rPr lang="en-GB" sz="1600" dirty="0"/>
              <a:t> </a:t>
            </a:r>
            <a:r>
              <a:rPr lang="en-GB" sz="1600" dirty="0" err="1"/>
              <a:t>einer</a:t>
            </a:r>
            <a:r>
              <a:rPr lang="en-GB" sz="1600" dirty="0"/>
              <a:t> </a:t>
            </a:r>
            <a:r>
              <a:rPr lang="en-GB" sz="1600" dirty="0" err="1"/>
              <a:t>digitalen</a:t>
            </a:r>
            <a:r>
              <a:rPr lang="en-GB" sz="1600" dirty="0"/>
              <a:t> Kultur.</a:t>
            </a:r>
            <a:r>
              <a:rPr lang="en-GB" dirty="0"/>
              <a:t>  </a:t>
            </a:r>
          </a:p>
          <a:p>
            <a:pPr marL="876300" indent="-342900">
              <a:lnSpc>
                <a:spcPct val="120000"/>
              </a:lnSpc>
              <a:spcBef>
                <a:spcPts val="0"/>
              </a:spcBef>
              <a:buClr>
                <a:srgbClr val="FF0000"/>
              </a:buClr>
              <a:buAutoNum type="arabicPeriod"/>
            </a:pPr>
            <a:endParaRPr lang="en-GB" sz="1600" dirty="0"/>
          </a:p>
        </p:txBody>
      </p:sp>
      <p:sp>
        <p:nvSpPr>
          <p:cNvPr id="1079" name="Google Shape;1079;g183c36b7e0f_0_90"/>
          <p:cNvSpPr txBox="1">
            <a:spLocks noGrp="1"/>
          </p:cNvSpPr>
          <p:nvPr>
            <p:ph type="body" idx="2"/>
          </p:nvPr>
        </p:nvSpPr>
        <p:spPr>
          <a:xfrm>
            <a:off x="582305" y="456978"/>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err="1"/>
              <a:t>Versuchen</a:t>
            </a:r>
            <a:r>
              <a:rPr lang="en-GB" dirty="0"/>
              <a:t> Sie, </a:t>
            </a:r>
            <a:r>
              <a:rPr lang="en-GB" err="1"/>
              <a:t>eine</a:t>
            </a:r>
            <a:r>
              <a:rPr lang="en-GB" dirty="0"/>
              <a:t> </a:t>
            </a:r>
            <a:r>
              <a:rPr lang="en-GB" err="1"/>
              <a:t>digitale</a:t>
            </a:r>
            <a:r>
              <a:rPr lang="en-GB" dirty="0"/>
              <a:t> </a:t>
            </a:r>
            <a:r>
              <a:rPr lang="en-GB" err="1"/>
              <a:t>Unternehmenskultur</a:t>
            </a:r>
            <a:r>
              <a:rPr lang="en-GB" dirty="0"/>
              <a:t> </a:t>
            </a:r>
            <a:r>
              <a:rPr lang="en-GB" err="1"/>
              <a:t>zu</a:t>
            </a:r>
            <a:r>
              <a:rPr lang="en-GB" dirty="0"/>
              <a:t> </a:t>
            </a:r>
            <a:r>
              <a:rPr lang="en-GB" err="1"/>
              <a:t>etablieren</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183c36b7e0f_0_96"/>
          <p:cNvSpPr txBox="1">
            <a:spLocks noGrp="1"/>
          </p:cNvSpPr>
          <p:nvPr>
            <p:ph type="body" idx="1"/>
          </p:nvPr>
        </p:nvSpPr>
        <p:spPr>
          <a:xfrm>
            <a:off x="430800" y="1409408"/>
            <a:ext cx="11330400" cy="4950000"/>
          </a:xfrm>
          <a:prstGeom prst="rect">
            <a:avLst/>
          </a:prstGeom>
          <a:noFill/>
          <a:ln>
            <a:noFill/>
          </a:ln>
        </p:spPr>
        <p:txBody>
          <a:bodyPr spcFirstLastPara="1" wrap="square" lIns="91425" tIns="45700" rIns="91425" bIns="45700" anchor="t" anchorCtr="0">
            <a:noAutofit/>
          </a:bodyPr>
          <a:lstStyle/>
          <a:p>
            <a:pPr indent="-381000">
              <a:lnSpc>
                <a:spcPct val="120000"/>
              </a:lnSpc>
              <a:spcBef>
                <a:spcPts val="0"/>
              </a:spcBef>
              <a:buClrTx/>
              <a:buAutoNum type="arabicPeriod"/>
            </a:pPr>
            <a:endParaRPr lang="en-GB" sz="2000" b="1" dirty="0">
              <a:solidFill>
                <a:schemeClr val="accent4">
                  <a:lumMod val="50000"/>
                </a:schemeClr>
              </a:solidFill>
            </a:endParaRPr>
          </a:p>
          <a:p>
            <a:pPr indent="-381000">
              <a:lnSpc>
                <a:spcPct val="120000"/>
              </a:lnSpc>
              <a:spcBef>
                <a:spcPts val="0"/>
              </a:spcBef>
              <a:buClrTx/>
              <a:buAutoNum type="arabicPeriod"/>
            </a:pPr>
            <a:r>
              <a:rPr lang="en-GB" sz="1800" b="1" err="1">
                <a:solidFill>
                  <a:schemeClr val="accent4">
                    <a:lumMod val="50000"/>
                  </a:schemeClr>
                </a:solidFill>
              </a:rPr>
              <a:t>Konzentrieren</a:t>
            </a:r>
            <a:r>
              <a:rPr lang="en-GB" sz="1800" b="1" dirty="0">
                <a:solidFill>
                  <a:schemeClr val="accent4">
                    <a:lumMod val="50000"/>
                  </a:schemeClr>
                </a:solidFill>
              </a:rPr>
              <a:t> Sie </a:t>
            </a:r>
            <a:r>
              <a:rPr lang="en-GB" sz="1800" b="1" err="1">
                <a:solidFill>
                  <a:schemeClr val="accent4">
                    <a:lumMod val="50000"/>
                  </a:schemeClr>
                </a:solidFill>
              </a:rPr>
              <a:t>sich</a:t>
            </a:r>
            <a:r>
              <a:rPr lang="en-GB" sz="1800" b="1" dirty="0">
                <a:solidFill>
                  <a:schemeClr val="accent4">
                    <a:lumMod val="50000"/>
                  </a:schemeClr>
                </a:solidFill>
              </a:rPr>
              <a:t> auf die Menschen:</a:t>
            </a:r>
            <a:r>
              <a:rPr lang="en-GB" sz="1800" b="1" dirty="0">
                <a:solidFill>
                  <a:schemeClr val="accent3">
                    <a:lumMod val="50000"/>
                  </a:schemeClr>
                </a:solidFill>
              </a:rPr>
              <a:t> </a:t>
            </a:r>
            <a:r>
              <a:rPr lang="en-GB" sz="1800" dirty="0"/>
              <a:t>Es </a:t>
            </a:r>
            <a:r>
              <a:rPr lang="en-GB" sz="1800" err="1"/>
              <a:t>ist</a:t>
            </a:r>
            <a:r>
              <a:rPr lang="en-GB" sz="1800" dirty="0"/>
              <a:t> </a:t>
            </a:r>
            <a:r>
              <a:rPr lang="en-GB" sz="1800" err="1"/>
              <a:t>sehr</a:t>
            </a:r>
            <a:r>
              <a:rPr lang="en-GB" sz="1800" dirty="0"/>
              <a:t> </a:t>
            </a:r>
            <a:r>
              <a:rPr lang="en-GB" sz="1800" err="1"/>
              <a:t>wichtig</a:t>
            </a:r>
            <a:r>
              <a:rPr lang="en-GB" sz="1800" dirty="0"/>
              <a:t>, </a:t>
            </a:r>
            <a:r>
              <a:rPr lang="en-GB" sz="1800" err="1"/>
              <a:t>Ihre</a:t>
            </a:r>
            <a:r>
              <a:rPr lang="en-GB" sz="1800" dirty="0"/>
              <a:t> Mitarbeiter </a:t>
            </a:r>
            <a:r>
              <a:rPr lang="en-GB" sz="1800" err="1"/>
              <a:t>zu</a:t>
            </a:r>
            <a:r>
              <a:rPr lang="en-GB" sz="1800" dirty="0"/>
              <a:t> </a:t>
            </a:r>
            <a:r>
              <a:rPr lang="en-GB" sz="1800" err="1"/>
              <a:t>unterstützen</a:t>
            </a:r>
            <a:r>
              <a:rPr lang="en-GB" sz="1800" dirty="0"/>
              <a:t>, </a:t>
            </a:r>
            <a:r>
              <a:rPr lang="en-GB" sz="1800" err="1"/>
              <a:t>damit</a:t>
            </a:r>
            <a:r>
              <a:rPr lang="en-GB" sz="1800" dirty="0"/>
              <a:t> </a:t>
            </a:r>
            <a:r>
              <a:rPr lang="en-GB" sz="1800" err="1"/>
              <a:t>sie</a:t>
            </a:r>
            <a:r>
              <a:rPr lang="en-GB" sz="1800" dirty="0"/>
              <a:t> </a:t>
            </a:r>
            <a:r>
              <a:rPr lang="en-GB" sz="1800" err="1"/>
              <a:t>sich</a:t>
            </a:r>
            <a:r>
              <a:rPr lang="en-GB" sz="1800" dirty="0"/>
              <a:t> auf den Wandel </a:t>
            </a:r>
            <a:r>
              <a:rPr lang="en-GB" sz="1800" err="1"/>
              <a:t>einlassen</a:t>
            </a:r>
            <a:r>
              <a:rPr lang="en-GB" sz="1800" dirty="0"/>
              <a:t>.   </a:t>
            </a:r>
            <a:endParaRPr lang="en-US" sz="1800"/>
          </a:p>
          <a:p>
            <a:pPr indent="-381000">
              <a:lnSpc>
                <a:spcPct val="120000"/>
              </a:lnSpc>
              <a:spcBef>
                <a:spcPts val="0"/>
              </a:spcBef>
              <a:buClrTx/>
              <a:buAutoNum type="arabicPeriod"/>
            </a:pPr>
            <a:endParaRPr lang="en-GB" sz="1800" dirty="0"/>
          </a:p>
          <a:p>
            <a:pPr indent="-381000">
              <a:lnSpc>
                <a:spcPct val="120000"/>
              </a:lnSpc>
              <a:spcBef>
                <a:spcPts val="0"/>
              </a:spcBef>
              <a:buClrTx/>
              <a:buAutoNum type="arabicPeriod"/>
            </a:pPr>
            <a:r>
              <a:rPr lang="en-GB" sz="1800" b="1" err="1">
                <a:solidFill>
                  <a:schemeClr val="accent4">
                    <a:lumMod val="50000"/>
                  </a:schemeClr>
                </a:solidFill>
              </a:rPr>
              <a:t>Beginnen</a:t>
            </a:r>
            <a:r>
              <a:rPr lang="en-GB" sz="1800" b="1" dirty="0">
                <a:solidFill>
                  <a:schemeClr val="accent4">
                    <a:lumMod val="50000"/>
                  </a:schemeClr>
                </a:solidFill>
              </a:rPr>
              <a:t> Sie an der </a:t>
            </a:r>
            <a:r>
              <a:rPr lang="en-GB" sz="1800" b="1" err="1">
                <a:solidFill>
                  <a:schemeClr val="accent4">
                    <a:lumMod val="50000"/>
                  </a:schemeClr>
                </a:solidFill>
              </a:rPr>
              <a:t>Spitze</a:t>
            </a:r>
            <a:r>
              <a:rPr lang="en-GB" sz="1800" b="1" dirty="0">
                <a:solidFill>
                  <a:schemeClr val="accent4">
                    <a:lumMod val="50000"/>
                  </a:schemeClr>
                </a:solidFill>
              </a:rPr>
              <a:t>: </a:t>
            </a:r>
            <a:r>
              <a:rPr lang="en-GB" sz="1800" dirty="0"/>
              <a:t>Wenn es um die </a:t>
            </a:r>
            <a:r>
              <a:rPr lang="en-GB" sz="1800" err="1"/>
              <a:t>Etablierung</a:t>
            </a:r>
            <a:r>
              <a:rPr lang="en-GB" sz="1800" dirty="0"/>
              <a:t> </a:t>
            </a:r>
            <a:r>
              <a:rPr lang="en-GB" sz="1800" err="1"/>
              <a:t>einer</a:t>
            </a:r>
            <a:r>
              <a:rPr lang="en-GB" sz="1800" dirty="0"/>
              <a:t> </a:t>
            </a:r>
            <a:r>
              <a:rPr lang="en-GB" sz="1800" err="1"/>
              <a:t>digitalen</a:t>
            </a:r>
            <a:r>
              <a:rPr lang="en-GB" sz="1800" dirty="0"/>
              <a:t> Kultur </a:t>
            </a:r>
            <a:r>
              <a:rPr lang="en-GB" sz="1800" err="1"/>
              <a:t>geht</a:t>
            </a:r>
            <a:r>
              <a:rPr lang="en-GB" sz="1800" dirty="0"/>
              <a:t>, </a:t>
            </a:r>
            <a:r>
              <a:rPr lang="en-GB" sz="1800" err="1"/>
              <a:t>ist</a:t>
            </a:r>
            <a:r>
              <a:rPr lang="en-GB" sz="1800" dirty="0"/>
              <a:t> die </a:t>
            </a:r>
            <a:r>
              <a:rPr lang="en-GB" sz="1800" err="1"/>
              <a:t>oberste</a:t>
            </a:r>
            <a:r>
              <a:rPr lang="en-GB" sz="1800" dirty="0"/>
              <a:t> </a:t>
            </a:r>
            <a:r>
              <a:rPr lang="en-GB" sz="1800" err="1"/>
              <a:t>Führungsebene</a:t>
            </a:r>
            <a:r>
              <a:rPr lang="en-GB" sz="1800" dirty="0"/>
              <a:t> der </a:t>
            </a:r>
            <a:r>
              <a:rPr lang="en-GB" sz="1800" err="1"/>
              <a:t>Schlüssel</a:t>
            </a:r>
            <a:r>
              <a:rPr lang="en-GB" sz="1800" dirty="0"/>
              <a:t>.  </a:t>
            </a:r>
            <a:endParaRPr sz="1800"/>
          </a:p>
          <a:p>
            <a:pPr indent="-381000">
              <a:lnSpc>
                <a:spcPct val="120000"/>
              </a:lnSpc>
              <a:spcBef>
                <a:spcPts val="0"/>
              </a:spcBef>
              <a:buClrTx/>
              <a:buAutoNum type="arabicPeriod"/>
            </a:pPr>
            <a:endParaRPr lang="en-GB" sz="1800" dirty="0"/>
          </a:p>
          <a:p>
            <a:pPr indent="-381000">
              <a:lnSpc>
                <a:spcPct val="120000"/>
              </a:lnSpc>
              <a:spcBef>
                <a:spcPts val="0"/>
              </a:spcBef>
              <a:buClrTx/>
              <a:buAutoNum type="arabicPeriod"/>
            </a:pPr>
            <a:r>
              <a:rPr lang="en-GB" sz="1800" b="1" err="1">
                <a:solidFill>
                  <a:schemeClr val="accent4">
                    <a:lumMod val="50000"/>
                  </a:schemeClr>
                </a:solidFill>
              </a:rPr>
              <a:t>Setzen</a:t>
            </a:r>
            <a:r>
              <a:rPr lang="en-GB" sz="1800" b="1" dirty="0">
                <a:solidFill>
                  <a:schemeClr val="accent4">
                    <a:lumMod val="50000"/>
                  </a:schemeClr>
                </a:solidFill>
              </a:rPr>
              <a:t> Sie auf Technologie:</a:t>
            </a:r>
            <a:r>
              <a:rPr lang="en-GB" sz="1800" dirty="0"/>
              <a:t> Eine </a:t>
            </a:r>
            <a:r>
              <a:rPr lang="en-GB" sz="1800" err="1"/>
              <a:t>effiziente</a:t>
            </a:r>
            <a:r>
              <a:rPr lang="en-GB" sz="1800" dirty="0"/>
              <a:t> </a:t>
            </a:r>
            <a:r>
              <a:rPr lang="en-GB" sz="1800" err="1"/>
              <a:t>digitale</a:t>
            </a:r>
            <a:r>
              <a:rPr lang="en-GB" sz="1800" dirty="0"/>
              <a:t> Transformation </a:t>
            </a:r>
            <a:r>
              <a:rPr lang="en-GB" sz="1800" err="1"/>
              <a:t>kann</a:t>
            </a:r>
            <a:r>
              <a:rPr lang="en-GB" sz="1800" dirty="0"/>
              <a:t> Ihnen </a:t>
            </a:r>
            <a:r>
              <a:rPr lang="en-GB" sz="1800" err="1"/>
              <a:t>helfen</a:t>
            </a:r>
            <a:r>
              <a:rPr lang="en-GB" sz="1800" dirty="0"/>
              <a:t>, </a:t>
            </a:r>
            <a:r>
              <a:rPr lang="en-GB" sz="1800" err="1"/>
              <a:t>verschiedene</a:t>
            </a:r>
            <a:r>
              <a:rPr lang="en-GB" sz="1800" dirty="0"/>
              <a:t> Daten </a:t>
            </a:r>
            <a:r>
              <a:rPr lang="en-GB" sz="1800" err="1"/>
              <a:t>zu</a:t>
            </a:r>
            <a:r>
              <a:rPr lang="en-GB" sz="1800" dirty="0"/>
              <a:t> </a:t>
            </a:r>
            <a:r>
              <a:rPr lang="en-GB" sz="1800" err="1"/>
              <a:t>verwalten</a:t>
            </a:r>
            <a:r>
              <a:rPr lang="en-GB" sz="1800" dirty="0"/>
              <a:t>, </a:t>
            </a:r>
            <a:r>
              <a:rPr lang="en-GB" sz="1800" err="1"/>
              <a:t>neue</a:t>
            </a:r>
            <a:r>
              <a:rPr lang="en-GB" sz="1800" dirty="0"/>
              <a:t> Tools </a:t>
            </a:r>
            <a:r>
              <a:rPr lang="en-GB" sz="1800" err="1"/>
              <a:t>zu</a:t>
            </a:r>
            <a:r>
              <a:rPr lang="en-GB" sz="1800" dirty="0"/>
              <a:t> </a:t>
            </a:r>
            <a:r>
              <a:rPr lang="en-GB" sz="1800" err="1"/>
              <a:t>integrieren</a:t>
            </a:r>
            <a:r>
              <a:rPr lang="en-GB" sz="1800" dirty="0"/>
              <a:t> und den </a:t>
            </a:r>
            <a:r>
              <a:rPr lang="en-GB" sz="1800" err="1"/>
              <a:t>Austausch</a:t>
            </a:r>
            <a:r>
              <a:rPr lang="en-GB" sz="1800" dirty="0"/>
              <a:t> von </a:t>
            </a:r>
            <a:r>
              <a:rPr lang="en-GB" sz="1800" err="1"/>
              <a:t>Informationen</a:t>
            </a:r>
            <a:r>
              <a:rPr lang="en-GB" sz="1800" dirty="0"/>
              <a:t> in </a:t>
            </a:r>
            <a:r>
              <a:rPr lang="en-GB" sz="1800" err="1"/>
              <a:t>Echtzeit</a:t>
            </a:r>
            <a:r>
              <a:rPr lang="en-GB" sz="1800" dirty="0"/>
              <a:t> </a:t>
            </a:r>
            <a:r>
              <a:rPr lang="en-GB" sz="1800" err="1"/>
              <a:t>zu</a:t>
            </a:r>
            <a:r>
              <a:rPr lang="en-GB" sz="1800" dirty="0"/>
              <a:t> </a:t>
            </a:r>
            <a:r>
              <a:rPr lang="en-GB" sz="1800" err="1"/>
              <a:t>ermöglichen</a:t>
            </a:r>
            <a:r>
              <a:rPr lang="en-GB" sz="1800" dirty="0"/>
              <a:t>. </a:t>
            </a:r>
            <a:endParaRPr sz="1800" dirty="0"/>
          </a:p>
          <a:p>
            <a:pPr indent="-381000">
              <a:lnSpc>
                <a:spcPct val="120000"/>
              </a:lnSpc>
              <a:spcBef>
                <a:spcPts val="0"/>
              </a:spcBef>
              <a:buClrTx/>
              <a:buAutoNum type="arabicPeriod"/>
            </a:pPr>
            <a:endParaRPr lang="en-GB" sz="1800" dirty="0"/>
          </a:p>
          <a:p>
            <a:pPr indent="-381000">
              <a:lnSpc>
                <a:spcPct val="120000"/>
              </a:lnSpc>
              <a:spcBef>
                <a:spcPts val="0"/>
              </a:spcBef>
              <a:buClrTx/>
              <a:buAutoNum type="arabicPeriod"/>
            </a:pPr>
            <a:r>
              <a:rPr lang="en-GB" sz="1800" b="1" err="1">
                <a:solidFill>
                  <a:schemeClr val="accent4">
                    <a:lumMod val="50000"/>
                  </a:schemeClr>
                </a:solidFill>
              </a:rPr>
              <a:t>Vermitteln</a:t>
            </a:r>
            <a:r>
              <a:rPr lang="en-GB" sz="1800" b="1" dirty="0">
                <a:solidFill>
                  <a:schemeClr val="accent4">
                    <a:lumMod val="50000"/>
                  </a:schemeClr>
                </a:solidFill>
              </a:rPr>
              <a:t> Sie </a:t>
            </a:r>
            <a:r>
              <a:rPr lang="en-GB" sz="1800" b="1" err="1">
                <a:solidFill>
                  <a:schemeClr val="accent4">
                    <a:lumMod val="50000"/>
                  </a:schemeClr>
                </a:solidFill>
              </a:rPr>
              <a:t>eine</a:t>
            </a:r>
            <a:r>
              <a:rPr lang="en-GB" sz="1800" b="1" dirty="0">
                <a:solidFill>
                  <a:schemeClr val="accent4">
                    <a:lumMod val="50000"/>
                  </a:schemeClr>
                </a:solidFill>
              </a:rPr>
              <a:t> </a:t>
            </a:r>
            <a:r>
              <a:rPr lang="en-GB" sz="1800" b="1" err="1">
                <a:solidFill>
                  <a:schemeClr val="accent4">
                    <a:lumMod val="50000"/>
                  </a:schemeClr>
                </a:solidFill>
              </a:rPr>
              <a:t>gemeinsame</a:t>
            </a:r>
            <a:r>
              <a:rPr lang="en-GB" sz="1800" b="1" dirty="0">
                <a:solidFill>
                  <a:schemeClr val="accent4">
                    <a:lumMod val="50000"/>
                  </a:schemeClr>
                </a:solidFill>
              </a:rPr>
              <a:t> Vision: </a:t>
            </a:r>
            <a:r>
              <a:rPr lang="en-GB" sz="1800" err="1"/>
              <a:t>Binden</a:t>
            </a:r>
            <a:r>
              <a:rPr lang="en-GB" sz="1800" dirty="0"/>
              <a:t> Sie </a:t>
            </a:r>
            <a:r>
              <a:rPr lang="en-GB" sz="1800" err="1"/>
              <a:t>Ihre</a:t>
            </a:r>
            <a:r>
              <a:rPr lang="en-GB" sz="1800" dirty="0"/>
              <a:t> Mitarbeiter in den Wandel </a:t>
            </a:r>
            <a:r>
              <a:rPr lang="en-GB" sz="1800" err="1"/>
              <a:t>ein</a:t>
            </a:r>
            <a:r>
              <a:rPr lang="en-GB" sz="1800" dirty="0"/>
              <a:t> und </a:t>
            </a:r>
            <a:r>
              <a:rPr lang="en-GB" sz="1800" err="1"/>
              <a:t>sorgen</a:t>
            </a:r>
            <a:r>
              <a:rPr lang="en-GB" sz="1800" dirty="0"/>
              <a:t> Sie </a:t>
            </a:r>
            <a:r>
              <a:rPr lang="en-GB" sz="1800" err="1"/>
              <a:t>dafür</a:t>
            </a:r>
            <a:r>
              <a:rPr lang="en-GB" sz="1800" dirty="0"/>
              <a:t>, </a:t>
            </a:r>
            <a:r>
              <a:rPr lang="en-GB" sz="1800" err="1"/>
              <a:t>dass</a:t>
            </a:r>
            <a:r>
              <a:rPr lang="en-GB" sz="1800" dirty="0"/>
              <a:t> </a:t>
            </a:r>
            <a:r>
              <a:rPr lang="en-GB" sz="1800" err="1"/>
              <a:t>sie</a:t>
            </a:r>
            <a:r>
              <a:rPr lang="en-GB" sz="1800" dirty="0"/>
              <a:t> </a:t>
            </a:r>
            <a:r>
              <a:rPr lang="en-GB" sz="1800" err="1"/>
              <a:t>sich</a:t>
            </a:r>
            <a:r>
              <a:rPr lang="en-GB" sz="1800" dirty="0"/>
              <a:t> </a:t>
            </a:r>
            <a:r>
              <a:rPr lang="en-GB" sz="1800" err="1"/>
              <a:t>während</a:t>
            </a:r>
            <a:r>
              <a:rPr lang="en-GB" sz="1800" dirty="0"/>
              <a:t> der </a:t>
            </a:r>
            <a:r>
              <a:rPr lang="en-GB" sz="1800" err="1"/>
              <a:t>gesamten</a:t>
            </a:r>
            <a:r>
              <a:rPr lang="en-GB" sz="1800" dirty="0"/>
              <a:t> </a:t>
            </a:r>
            <a:r>
              <a:rPr lang="en-GB" sz="1800" err="1"/>
              <a:t>Umstellungsphase</a:t>
            </a:r>
            <a:r>
              <a:rPr lang="en-GB" sz="1800" dirty="0"/>
              <a:t> in die Lage </a:t>
            </a:r>
            <a:r>
              <a:rPr lang="en-GB" sz="1800" err="1"/>
              <a:t>versetzt</a:t>
            </a:r>
            <a:r>
              <a:rPr lang="en-GB" sz="1800" dirty="0"/>
              <a:t> </a:t>
            </a:r>
            <a:r>
              <a:rPr lang="en-GB" sz="1800" err="1"/>
              <a:t>fühlen</a:t>
            </a:r>
            <a:r>
              <a:rPr lang="en-GB" sz="1800" dirty="0"/>
              <a:t>. </a:t>
            </a:r>
            <a:endParaRPr sz="1800"/>
          </a:p>
        </p:txBody>
      </p:sp>
      <p:sp>
        <p:nvSpPr>
          <p:cNvPr id="1086" name="Google Shape;1086;g183c36b7e0f_0_96"/>
          <p:cNvSpPr txBox="1">
            <a:spLocks noGrp="1"/>
          </p:cNvSpPr>
          <p:nvPr>
            <p:ph type="body" idx="2"/>
          </p:nvPr>
        </p:nvSpPr>
        <p:spPr>
          <a:xfrm>
            <a:off x="506367" y="439190"/>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a:t>
            </a:r>
            <a:r>
              <a:rPr lang="en-GB" dirty="0" err="1"/>
              <a:t>zur</a:t>
            </a:r>
            <a:r>
              <a:rPr lang="en-GB" dirty="0"/>
              <a:t> </a:t>
            </a:r>
            <a:r>
              <a:rPr lang="en-GB" dirty="0" err="1"/>
              <a:t>Bewältigung</a:t>
            </a:r>
            <a:r>
              <a:rPr lang="en-GB" dirty="0"/>
              <a:t> </a:t>
            </a:r>
            <a:r>
              <a:rPr lang="en-GB" dirty="0" err="1"/>
              <a:t>möglicher</a:t>
            </a:r>
            <a:r>
              <a:rPr lang="en-GB" dirty="0"/>
              <a:t> </a:t>
            </a:r>
            <a:r>
              <a:rPr lang="en-GB" dirty="0" err="1"/>
              <a:t>Herausforderungen</a:t>
            </a:r>
            <a:r>
              <a:rPr lang="en-GB" dirty="0"/>
              <a:t> und </a:t>
            </a:r>
            <a:r>
              <a:rPr lang="en-GB" dirty="0" err="1"/>
              <a:t>zur</a:t>
            </a:r>
            <a:r>
              <a:rPr lang="en-GB" dirty="0"/>
              <a:t> </a:t>
            </a:r>
            <a:r>
              <a:rPr lang="en-GB" dirty="0" err="1"/>
              <a:t>Schaffung</a:t>
            </a:r>
            <a:r>
              <a:rPr lang="en-GB" dirty="0"/>
              <a:t> </a:t>
            </a:r>
            <a:r>
              <a:rPr lang="en-GB" dirty="0" err="1"/>
              <a:t>einer</a:t>
            </a:r>
            <a:r>
              <a:rPr lang="en-GB" dirty="0"/>
              <a:t> </a:t>
            </a:r>
            <a:r>
              <a:rPr lang="en-GB" dirty="0" err="1"/>
              <a:t>digitalen</a:t>
            </a:r>
            <a:r>
              <a:rPr lang="en-GB" dirty="0"/>
              <a:t> Kultur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i="0" strike="noStrike" cap="none" dirty="0">
                <a:solidFill>
                  <a:schemeClr val="accent2"/>
                </a:solidFill>
                <a:latin typeface="Calibri"/>
                <a:ea typeface="Calibri"/>
                <a:cs typeface="Calibri"/>
                <a:sym typeface="Calibri"/>
              </a:rPr>
              <a:t>Tandem</a:t>
            </a:r>
            <a:r>
              <a:rPr lang="en-GB" b="0" i="0" strike="noStrike" cap="none" dirty="0">
                <a:latin typeface="Calibri"/>
                <a:ea typeface="Calibri"/>
                <a:cs typeface="Calibri"/>
                <a:sym typeface="Calibri"/>
              </a:rPr>
              <a:t> </a:t>
            </a:r>
            <a:r>
              <a:rPr lang="en-GB" dirty="0" err="1"/>
              <a:t>ist</a:t>
            </a:r>
            <a:r>
              <a:rPr lang="en-GB" dirty="0"/>
              <a:t> </a:t>
            </a:r>
            <a:r>
              <a:rPr lang="en-GB" dirty="0" err="1"/>
              <a:t>eine</a:t>
            </a:r>
            <a:r>
              <a:rPr lang="en-GB" dirty="0"/>
              <a:t> </a:t>
            </a:r>
            <a:r>
              <a:rPr lang="en-GB" dirty="0" err="1"/>
              <a:t>weltweit</a:t>
            </a:r>
            <a:r>
              <a:rPr lang="en-GB" dirty="0"/>
              <a:t> </a:t>
            </a:r>
            <a:r>
              <a:rPr lang="en-GB" dirty="0" err="1"/>
              <a:t>führende</a:t>
            </a:r>
            <a:r>
              <a:rPr lang="en-GB" dirty="0"/>
              <a:t> </a:t>
            </a:r>
            <a:r>
              <a:rPr lang="en-GB" dirty="0" err="1"/>
              <a:t>Plattform</a:t>
            </a:r>
            <a:r>
              <a:rPr lang="en-GB" dirty="0"/>
              <a:t> für </a:t>
            </a:r>
            <a:r>
              <a:rPr lang="en-GB" dirty="0" err="1"/>
              <a:t>kontinuierliches</a:t>
            </a:r>
            <a:r>
              <a:rPr lang="en-GB" dirty="0"/>
              <a:t> </a:t>
            </a:r>
            <a:r>
              <a:rPr lang="en-GB" dirty="0" err="1"/>
              <a:t>Leistungsmanagement</a:t>
            </a:r>
            <a:r>
              <a:rPr lang="en-GB" dirty="0"/>
              <a:t>, die </a:t>
            </a:r>
            <a:r>
              <a:rPr lang="en-GB" dirty="0" err="1"/>
              <a:t>Organisationen</a:t>
            </a:r>
            <a:r>
              <a:rPr lang="en-GB" b="0" i="0" strike="noStrike" cap="none" dirty="0">
                <a:latin typeface="Calibri"/>
                <a:ea typeface="Calibri"/>
                <a:cs typeface="Calibri"/>
                <a:sym typeface="Calibri"/>
              </a:rPr>
              <a:t>, </a:t>
            </a:r>
            <a:r>
              <a:rPr lang="en-GB" dirty="0" err="1"/>
              <a:t>einschließlich</a:t>
            </a:r>
            <a:r>
              <a:rPr lang="en-GB" dirty="0"/>
              <a:t> ÜNB</a:t>
            </a:r>
            <a:r>
              <a:rPr lang="en-GB" b="0" i="0" strike="noStrike" cap="none" dirty="0">
                <a:latin typeface="Calibri"/>
                <a:ea typeface="Calibri"/>
                <a:cs typeface="Calibri"/>
                <a:sym typeface="Calibri"/>
              </a:rPr>
              <a:t>, </a:t>
            </a:r>
            <a:r>
              <a:rPr lang="en-GB" dirty="0" err="1"/>
              <a:t>bei</a:t>
            </a:r>
            <a:r>
              <a:rPr lang="en-GB" dirty="0"/>
              <a:t> der </a:t>
            </a:r>
            <a:r>
              <a:rPr lang="en-GB" dirty="0" err="1"/>
              <a:t>Anpassung</a:t>
            </a:r>
            <a:r>
              <a:rPr lang="en-GB" dirty="0"/>
              <a:t> an </a:t>
            </a:r>
            <a:r>
              <a:rPr lang="en-GB" dirty="0" err="1"/>
              <a:t>eine</a:t>
            </a:r>
            <a:r>
              <a:rPr lang="en-GB" dirty="0"/>
              <a:t> </a:t>
            </a:r>
            <a:r>
              <a:rPr lang="en-GB" dirty="0" err="1"/>
              <a:t>neue</a:t>
            </a:r>
            <a:r>
              <a:rPr lang="en-GB" b="0" i="0" strike="noStrike" cap="none" dirty="0">
                <a:latin typeface="Calibri"/>
                <a:ea typeface="Calibri"/>
                <a:cs typeface="Calibri"/>
                <a:sym typeface="Calibri"/>
              </a:rPr>
              <a:t>, </a:t>
            </a:r>
            <a:r>
              <a:rPr lang="en-GB" dirty="0" err="1"/>
              <a:t>digitale</a:t>
            </a:r>
            <a:r>
              <a:rPr lang="en-GB" dirty="0"/>
              <a:t> </a:t>
            </a:r>
            <a:r>
              <a:rPr lang="en-GB" dirty="0" err="1"/>
              <a:t>Unternehmenskultur</a:t>
            </a:r>
            <a:r>
              <a:rPr lang="en-GB" dirty="0"/>
              <a:t> und </a:t>
            </a:r>
            <a:r>
              <a:rPr lang="en-GB" dirty="0" err="1"/>
              <a:t>bei</a:t>
            </a:r>
            <a:r>
              <a:rPr lang="en-GB" dirty="0"/>
              <a:t> der </a:t>
            </a:r>
            <a:r>
              <a:rPr lang="en-GB" dirty="0" err="1"/>
              <a:t>Vorbereitung</a:t>
            </a:r>
            <a:r>
              <a:rPr lang="en-GB" dirty="0"/>
              <a:t> auf </a:t>
            </a:r>
            <a:r>
              <a:rPr lang="en-GB" dirty="0" err="1"/>
              <a:t>ein</a:t>
            </a:r>
            <a:r>
              <a:rPr lang="en-GB" dirty="0"/>
              <a:t> </a:t>
            </a:r>
            <a:r>
              <a:rPr lang="en-GB" dirty="0" err="1"/>
              <a:t>kundenorientiertes</a:t>
            </a:r>
            <a:r>
              <a:rPr lang="en-GB" dirty="0"/>
              <a:t> </a:t>
            </a:r>
            <a:r>
              <a:rPr lang="en-GB" dirty="0" err="1"/>
              <a:t>Zeitalter</a:t>
            </a:r>
            <a:r>
              <a:rPr lang="en-GB" dirty="0"/>
              <a:t> </a:t>
            </a:r>
            <a:r>
              <a:rPr lang="en-GB" dirty="0" err="1"/>
              <a:t>inmitten</a:t>
            </a:r>
            <a:r>
              <a:rPr lang="en-GB" dirty="0"/>
              <a:t> der </a:t>
            </a:r>
            <a:r>
              <a:rPr lang="en-GB" dirty="0" err="1"/>
              <a:t>rasanten</a:t>
            </a:r>
            <a:r>
              <a:rPr lang="en-GB" dirty="0"/>
              <a:t> </a:t>
            </a:r>
            <a:r>
              <a:rPr lang="en-GB" dirty="0" err="1"/>
              <a:t>technologischen</a:t>
            </a:r>
            <a:r>
              <a:rPr lang="en-GB" dirty="0"/>
              <a:t> und </a:t>
            </a:r>
            <a:r>
              <a:rPr lang="en-GB" dirty="0" err="1"/>
              <a:t>digitalen</a:t>
            </a:r>
            <a:r>
              <a:rPr lang="en-GB" dirty="0"/>
              <a:t> </a:t>
            </a:r>
            <a:r>
              <a:rPr lang="en-GB" dirty="0" err="1"/>
              <a:t>Entwicklungen</a:t>
            </a:r>
            <a:r>
              <a:rPr lang="en-GB" dirty="0"/>
              <a:t> </a:t>
            </a:r>
            <a:r>
              <a:rPr lang="en-GB" dirty="0" err="1"/>
              <a:t>unterstützt</a:t>
            </a:r>
            <a:r>
              <a:rPr lang="en-GB" b="0" i="0" strike="noStrike" cap="none" dirty="0">
                <a:latin typeface="Calibri"/>
                <a:ea typeface="Calibri"/>
                <a:cs typeface="Calibri"/>
                <a:sym typeface="Calibri"/>
              </a:rPr>
              <a:t>:</a:t>
            </a:r>
            <a:endParaRPr dirty="0"/>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93" name="Google Shape;1093;p10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Tandem-Methode </a:t>
            </a:r>
            <a:r>
              <a:rPr lang="en-GB" dirty="0" err="1"/>
              <a:t>zur</a:t>
            </a:r>
            <a:r>
              <a:rPr lang="en-GB" dirty="0"/>
              <a:t> </a:t>
            </a:r>
            <a:r>
              <a:rPr lang="en-GB" dirty="0" err="1"/>
              <a:t>Erfüllung</a:t>
            </a:r>
            <a:r>
              <a:rPr lang="en-GB" dirty="0"/>
              <a:t> </a:t>
            </a:r>
            <a:r>
              <a:rPr lang="en-GB" dirty="0" err="1"/>
              <a:t>digitaler</a:t>
            </a:r>
            <a:r>
              <a:rPr lang="en-GB" dirty="0"/>
              <a:t> </a:t>
            </a:r>
            <a:r>
              <a:rPr lang="en-GB" dirty="0" err="1"/>
              <a:t>Bedürfnisse</a:t>
            </a:r>
            <a:r>
              <a:rPr lang="en-GB" dirty="0"/>
              <a:t>/</a:t>
            </a:r>
            <a:r>
              <a:rPr lang="en-GB" dirty="0" err="1"/>
              <a:t>Ziele</a:t>
            </a:r>
            <a:endParaRPr lang="en-US" dirty="0" err="1"/>
          </a:p>
        </p:txBody>
      </p:sp>
      <p:grpSp>
        <p:nvGrpSpPr>
          <p:cNvPr id="1094" name="Google Shape;1094;p104"/>
          <p:cNvGrpSpPr/>
          <p:nvPr/>
        </p:nvGrpSpPr>
        <p:grpSpPr>
          <a:xfrm>
            <a:off x="2005532" y="4297805"/>
            <a:ext cx="8176164" cy="1432529"/>
            <a:chOff x="1477538" y="172"/>
            <a:chExt cx="7640158" cy="1432529"/>
          </a:xfrm>
        </p:grpSpPr>
        <p:sp>
          <p:nvSpPr>
            <p:cNvPr id="1095" name="Google Shape;1095;p104"/>
            <p:cNvSpPr/>
            <p:nvPr/>
          </p:nvSpPr>
          <p:spPr>
            <a:xfrm>
              <a:off x="1477538"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04"/>
            <p:cNvSpPr txBox="1"/>
            <p:nvPr/>
          </p:nvSpPr>
          <p:spPr>
            <a:xfrm>
              <a:off x="1477538" y="172"/>
              <a:ext cx="2387549" cy="1432529"/>
            </a:xfrm>
            <a:prstGeom prst="rect">
              <a:avLst/>
            </a:prstGeom>
            <a:noFill/>
            <a:ln>
              <a:noFill/>
            </a:ln>
          </p:spPr>
          <p:txBody>
            <a:bodyPr spcFirstLastPara="1" wrap="square" lIns="91425" tIns="91425" rIns="91425" bIns="91425" anchor="ctr" anchorCtr="0">
              <a:noAutofit/>
            </a:bodyPr>
            <a:lstStyle/>
            <a:p>
              <a:pPr algn="ctr">
                <a:lnSpc>
                  <a:spcPct val="90000"/>
                </a:lnSpc>
              </a:pPr>
              <a:r>
                <a:rPr lang="en-GB" sz="2200" dirty="0">
                  <a:solidFill>
                    <a:schemeClr val="bg1"/>
                  </a:solidFill>
                  <a:latin typeface="Calibri"/>
                  <a:sym typeface="Calibri"/>
                </a:rPr>
                <a:t>Führungskräfte </a:t>
              </a:r>
              <a:r>
                <a:rPr lang="en-GB" sz="2200" dirty="0" err="1">
                  <a:solidFill>
                    <a:schemeClr val="bg1"/>
                  </a:solidFill>
                  <a:latin typeface="Calibri"/>
                  <a:sym typeface="Calibri"/>
                </a:rPr>
                <a:t>zu</a:t>
              </a:r>
              <a:r>
                <a:rPr lang="en-GB" sz="2200" dirty="0">
                  <a:solidFill>
                    <a:schemeClr val="bg1"/>
                  </a:solidFill>
                  <a:latin typeface="Calibri"/>
                  <a:sym typeface="Calibri"/>
                </a:rPr>
                <a:t> Coaches </a:t>
              </a:r>
              <a:r>
                <a:rPr lang="en-GB" sz="2200" dirty="0" err="1">
                  <a:solidFill>
                    <a:schemeClr val="bg1"/>
                  </a:solidFill>
                  <a:latin typeface="Calibri"/>
                  <a:sym typeface="Calibri"/>
                </a:rPr>
                <a:t>entwickeln</a:t>
              </a:r>
              <a:endParaRPr lang="en-US" sz="2200" dirty="0" err="1">
                <a:solidFill>
                  <a:schemeClr val="bg1"/>
                </a:solidFill>
                <a:latin typeface="Calibri"/>
              </a:endParaRPr>
            </a:p>
          </p:txBody>
        </p:sp>
        <p:sp>
          <p:nvSpPr>
            <p:cNvPr id="1097" name="Google Shape;1097;p104"/>
            <p:cNvSpPr/>
            <p:nvPr/>
          </p:nvSpPr>
          <p:spPr>
            <a:xfrm>
              <a:off x="4103843"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4"/>
            <p:cNvSpPr txBox="1"/>
            <p:nvPr/>
          </p:nvSpPr>
          <p:spPr>
            <a:xfrm>
              <a:off x="4103843" y="172"/>
              <a:ext cx="2387549" cy="1432529"/>
            </a:xfrm>
            <a:prstGeom prst="rect">
              <a:avLst/>
            </a:prstGeom>
            <a:noFill/>
            <a:ln>
              <a:noFill/>
            </a:ln>
          </p:spPr>
          <p:txBody>
            <a:bodyPr spcFirstLastPara="1" wrap="square" lIns="91425" tIns="91425" rIns="91425" bIns="91425" anchor="ctr" anchorCtr="0">
              <a:noAutofit/>
            </a:bodyPr>
            <a:lstStyle/>
            <a:p>
              <a:pPr algn="ctr">
                <a:lnSpc>
                  <a:spcPct val="90000"/>
                </a:lnSpc>
              </a:pPr>
              <a:r>
                <a:rPr lang="en-GB" sz="2200" dirty="0" err="1">
                  <a:solidFill>
                    <a:schemeClr val="bg1"/>
                  </a:solidFill>
                  <a:latin typeface="Calibri"/>
                  <a:sym typeface="Calibri"/>
                </a:rPr>
                <a:t>Entwicklung</a:t>
              </a:r>
              <a:r>
                <a:rPr lang="en-GB" sz="2200" dirty="0">
                  <a:solidFill>
                    <a:schemeClr val="bg1"/>
                  </a:solidFill>
                  <a:latin typeface="Calibri"/>
                  <a:sym typeface="Calibri"/>
                </a:rPr>
                <a:t> </a:t>
              </a:r>
              <a:r>
                <a:rPr lang="en-GB" sz="2200" dirty="0" err="1">
                  <a:solidFill>
                    <a:schemeClr val="bg1"/>
                  </a:solidFill>
                  <a:latin typeface="Calibri"/>
                  <a:sym typeface="Calibri"/>
                </a:rPr>
                <a:t>im</a:t>
              </a:r>
              <a:r>
                <a:rPr lang="en-GB" sz="2200" dirty="0">
                  <a:solidFill>
                    <a:schemeClr val="bg1"/>
                  </a:solidFill>
                  <a:latin typeface="Calibri"/>
                  <a:sym typeface="Calibri"/>
                </a:rPr>
                <a:t> </a:t>
              </a:r>
              <a:r>
                <a:rPr lang="en-GB" sz="2200" dirty="0" err="1">
                  <a:solidFill>
                    <a:schemeClr val="bg1"/>
                  </a:solidFill>
                  <a:latin typeface="Calibri"/>
                  <a:sym typeface="Calibri"/>
                </a:rPr>
                <a:t>Besitz</a:t>
              </a:r>
              <a:r>
                <a:rPr lang="en-GB" sz="2200" dirty="0">
                  <a:solidFill>
                    <a:schemeClr val="bg1"/>
                  </a:solidFill>
                  <a:latin typeface="Calibri"/>
                  <a:sym typeface="Calibri"/>
                </a:rPr>
                <a:t> der Mitarbeiter</a:t>
              </a:r>
              <a:endParaRPr lang="en-US" sz="2200">
                <a:solidFill>
                  <a:schemeClr val="bg1"/>
                </a:solidFill>
                <a:latin typeface="Calibri"/>
              </a:endParaRPr>
            </a:p>
          </p:txBody>
        </p:sp>
        <p:sp>
          <p:nvSpPr>
            <p:cNvPr id="1099" name="Google Shape;1099;p104"/>
            <p:cNvSpPr/>
            <p:nvPr/>
          </p:nvSpPr>
          <p:spPr>
            <a:xfrm>
              <a:off x="6730147"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04"/>
            <p:cNvSpPr txBox="1"/>
            <p:nvPr/>
          </p:nvSpPr>
          <p:spPr>
            <a:xfrm>
              <a:off x="6646804" y="172"/>
              <a:ext cx="2470681" cy="1432529"/>
            </a:xfrm>
            <a:prstGeom prst="rect">
              <a:avLst/>
            </a:prstGeom>
            <a:noFill/>
            <a:ln>
              <a:noFill/>
            </a:ln>
          </p:spPr>
          <p:txBody>
            <a:bodyPr spcFirstLastPara="1" wrap="square" lIns="91425" tIns="91425" rIns="91425" bIns="91425" anchor="ctr" anchorCtr="0">
              <a:noAutofit/>
            </a:bodyPr>
            <a:lstStyle/>
            <a:p>
              <a:pPr algn="ctr">
                <a:lnSpc>
                  <a:spcPct val="90000"/>
                </a:lnSpc>
              </a:pPr>
              <a:r>
                <a:rPr lang="en-GB" sz="2200" dirty="0" err="1">
                  <a:solidFill>
                    <a:schemeClr val="bg1"/>
                  </a:solidFill>
                  <a:latin typeface="Calibri"/>
                  <a:ea typeface="Calibri"/>
                  <a:sym typeface="Calibri"/>
                </a:rPr>
                <a:t>Einfach</a:t>
              </a:r>
              <a:r>
                <a:rPr lang="en-GB" sz="2200" dirty="0">
                  <a:solidFill>
                    <a:schemeClr val="bg1"/>
                  </a:solidFill>
                  <a:latin typeface="Calibri"/>
                  <a:ea typeface="Calibri"/>
                  <a:sym typeface="Calibri"/>
                </a:rPr>
                <a:t> </a:t>
              </a:r>
              <a:r>
                <a:rPr lang="en-GB" sz="2200" dirty="0" err="1">
                  <a:solidFill>
                    <a:schemeClr val="bg1"/>
                  </a:solidFill>
                  <a:latin typeface="Calibri"/>
                  <a:ea typeface="Calibri"/>
                  <a:sym typeface="Calibri"/>
                </a:rPr>
                <a:t>zu</a:t>
              </a:r>
              <a:r>
                <a:rPr lang="en-GB" sz="2200" dirty="0">
                  <a:solidFill>
                    <a:schemeClr val="bg1"/>
                  </a:solidFill>
                  <a:latin typeface="Calibri"/>
                  <a:ea typeface="Calibri"/>
                  <a:sym typeface="Calibri"/>
                </a:rPr>
                <a:t> </a:t>
              </a:r>
              <a:r>
                <a:rPr lang="en-GB" sz="2200" dirty="0" err="1">
                  <a:solidFill>
                    <a:schemeClr val="bg1"/>
                  </a:solidFill>
                  <a:latin typeface="Calibri"/>
                  <a:ea typeface="Calibri"/>
                  <a:sym typeface="Calibri"/>
                </a:rPr>
                <a:t>bedienen</a:t>
              </a:r>
              <a:r>
                <a:rPr lang="en-GB" sz="2200" dirty="0">
                  <a:solidFill>
                    <a:schemeClr val="bg1"/>
                  </a:solidFill>
                  <a:latin typeface="Calibri"/>
                  <a:ea typeface="Calibri"/>
                  <a:sym typeface="Calibri"/>
                </a:rPr>
                <a:t>, </a:t>
              </a:r>
              <a:r>
                <a:rPr lang="en-GB" sz="2200" dirty="0" err="1">
                  <a:solidFill>
                    <a:schemeClr val="bg1"/>
                  </a:solidFill>
                  <a:latin typeface="Calibri"/>
                  <a:ea typeface="Calibri"/>
                  <a:sym typeface="Calibri"/>
                </a:rPr>
                <a:t>unternehmens-tauglich</a:t>
              </a:r>
              <a:r>
                <a:rPr lang="en-GB" sz="2200" dirty="0">
                  <a:solidFill>
                    <a:schemeClr val="bg1"/>
                  </a:solidFill>
                  <a:latin typeface="Calibri"/>
                  <a:ea typeface="Calibri"/>
                  <a:sym typeface="Calibri"/>
                </a:rPr>
                <a:t> und </a:t>
              </a:r>
              <a:r>
                <a:rPr lang="en-GB" sz="2200" dirty="0" err="1">
                  <a:solidFill>
                    <a:schemeClr val="bg1"/>
                  </a:solidFill>
                  <a:latin typeface="Calibri"/>
                  <a:ea typeface="Calibri"/>
                  <a:sym typeface="Calibri"/>
                </a:rPr>
                <a:t>messbar</a:t>
              </a:r>
              <a:endParaRPr lang="en-US" sz="2200">
                <a:solidFill>
                  <a:schemeClr val="bg1"/>
                </a:solidFill>
                <a:latin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dirty="0"/>
              <a:t>Je </a:t>
            </a:r>
            <a:r>
              <a:rPr lang="en-GB" dirty="0" err="1"/>
              <a:t>besser</a:t>
            </a:r>
            <a:r>
              <a:rPr lang="en-GB" dirty="0"/>
              <a:t> </a:t>
            </a:r>
            <a:r>
              <a:rPr lang="en-GB" dirty="0" err="1"/>
              <a:t>wir</a:t>
            </a:r>
            <a:r>
              <a:rPr lang="en-GB" dirty="0"/>
              <a:t> also </a:t>
            </a:r>
            <a:r>
              <a:rPr lang="en-GB" dirty="0" err="1"/>
              <a:t>wissen</a:t>
            </a:r>
            <a:r>
              <a:rPr lang="en-GB" dirty="0"/>
              <a:t>, </a:t>
            </a:r>
            <a:r>
              <a:rPr lang="en-GB" dirty="0" err="1"/>
              <a:t>wie</a:t>
            </a:r>
            <a:r>
              <a:rPr lang="en-GB" dirty="0"/>
              <a:t> </a:t>
            </a:r>
            <a:r>
              <a:rPr lang="en-GB" dirty="0" err="1"/>
              <a:t>wir</a:t>
            </a:r>
            <a:r>
              <a:rPr lang="en-GB" dirty="0"/>
              <a:t> die </a:t>
            </a:r>
            <a:r>
              <a:rPr lang="en-GB" dirty="0" err="1"/>
              <a:t>digitalen</a:t>
            </a:r>
            <a:r>
              <a:rPr lang="en-GB" dirty="0"/>
              <a:t> </a:t>
            </a:r>
            <a:r>
              <a:rPr lang="en-GB" dirty="0" err="1"/>
              <a:t>Technologien</a:t>
            </a:r>
            <a:r>
              <a:rPr lang="en-GB" dirty="0"/>
              <a:t> </a:t>
            </a:r>
            <a:r>
              <a:rPr lang="en-GB" dirty="0" err="1"/>
              <a:t>effektiv</a:t>
            </a:r>
            <a:r>
              <a:rPr lang="en-GB" dirty="0"/>
              <a:t> und </a:t>
            </a:r>
            <a:r>
              <a:rPr lang="en-GB" dirty="0" err="1"/>
              <a:t>angemessen</a:t>
            </a:r>
            <a:r>
              <a:rPr lang="en-GB" dirty="0"/>
              <a:t> </a:t>
            </a:r>
            <a:r>
              <a:rPr lang="en-GB" dirty="0" err="1"/>
              <a:t>nutzen</a:t>
            </a:r>
            <a:r>
              <a:rPr lang="en-GB" dirty="0"/>
              <a:t> </a:t>
            </a:r>
            <a:r>
              <a:rPr lang="en-GB" dirty="0" err="1"/>
              <a:t>können</a:t>
            </a:r>
            <a:r>
              <a:rPr lang="en-GB" dirty="0"/>
              <a:t>, </a:t>
            </a:r>
            <a:r>
              <a:rPr lang="en-GB" dirty="0" err="1"/>
              <a:t>desto</a:t>
            </a:r>
            <a:r>
              <a:rPr lang="en-GB" dirty="0"/>
              <a:t> </a:t>
            </a:r>
            <a:r>
              <a:rPr lang="en-GB" dirty="0" err="1"/>
              <a:t>privilegierter</a:t>
            </a:r>
            <a:r>
              <a:rPr lang="en-GB" dirty="0"/>
              <a:t> </a:t>
            </a:r>
            <a:r>
              <a:rPr lang="en-GB" dirty="0" err="1"/>
              <a:t>werden</a:t>
            </a:r>
            <a:r>
              <a:rPr lang="en-GB" dirty="0"/>
              <a:t> </a:t>
            </a:r>
            <a:r>
              <a:rPr lang="en-GB" dirty="0" err="1"/>
              <a:t>wir</a:t>
            </a:r>
            <a:r>
              <a:rPr lang="en-GB" dirty="0"/>
              <a:t> in </a:t>
            </a:r>
            <a:r>
              <a:rPr lang="en-GB" dirty="0" err="1"/>
              <a:t>einer</a:t>
            </a:r>
            <a:r>
              <a:rPr lang="en-GB" dirty="0"/>
              <a:t> Gesellschaft, in der "</a:t>
            </a:r>
            <a:r>
              <a:rPr lang="en-GB" dirty="0" err="1"/>
              <a:t>digitale</a:t>
            </a:r>
            <a:r>
              <a:rPr lang="en-GB" dirty="0"/>
              <a:t> </a:t>
            </a:r>
            <a:r>
              <a:rPr lang="en-GB" dirty="0" err="1"/>
              <a:t>Kompetenz</a:t>
            </a:r>
            <a:r>
              <a:rPr lang="en-GB" dirty="0"/>
              <a:t>" </a:t>
            </a:r>
            <a:r>
              <a:rPr lang="en-GB" dirty="0" err="1"/>
              <a:t>eine</a:t>
            </a:r>
            <a:r>
              <a:rPr lang="en-GB" dirty="0"/>
              <a:t> </a:t>
            </a:r>
            <a:r>
              <a:rPr lang="en-GB" dirty="0" err="1"/>
              <a:t>Voraussetzung</a:t>
            </a:r>
            <a:r>
              <a:rPr lang="en-GB" dirty="0"/>
              <a:t> für </a:t>
            </a:r>
            <a:r>
              <a:rPr lang="en-GB" dirty="0" err="1"/>
              <a:t>eine</a:t>
            </a:r>
            <a:r>
              <a:rPr lang="en-GB" dirty="0"/>
              <a:t> </a:t>
            </a:r>
            <a:r>
              <a:rPr lang="en-GB" dirty="0" err="1"/>
              <a:t>erfolgreiche</a:t>
            </a:r>
            <a:r>
              <a:rPr lang="en-GB" dirty="0"/>
              <a:t> </a:t>
            </a:r>
            <a:r>
              <a:rPr lang="en-GB" dirty="0" err="1"/>
              <a:t>berufliche</a:t>
            </a:r>
            <a:r>
              <a:rPr lang="en-GB" dirty="0"/>
              <a:t> </a:t>
            </a:r>
            <a:r>
              <a:rPr lang="en-GB" dirty="0" err="1"/>
              <a:t>Laufbahn</a:t>
            </a:r>
            <a:r>
              <a:rPr lang="en-GB" dirty="0"/>
              <a:t>, für Networking und </a:t>
            </a:r>
            <a:r>
              <a:rPr lang="en-GB" dirty="0" err="1"/>
              <a:t>sogar</a:t>
            </a:r>
            <a:r>
              <a:rPr lang="en-GB" dirty="0"/>
              <a:t> für </a:t>
            </a:r>
            <a:r>
              <a:rPr lang="en-GB" dirty="0" err="1"/>
              <a:t>ein</a:t>
            </a:r>
            <a:r>
              <a:rPr lang="en-GB" dirty="0"/>
              <a:t> </a:t>
            </a:r>
            <a:r>
              <a:rPr lang="en-GB" dirty="0" err="1"/>
              <a:t>komfortables</a:t>
            </a:r>
            <a:r>
              <a:rPr lang="en-GB" dirty="0"/>
              <a:t>, </a:t>
            </a:r>
            <a:r>
              <a:rPr lang="en-GB" dirty="0" err="1"/>
              <a:t>wohlhabendes</a:t>
            </a:r>
            <a:r>
              <a:rPr lang="en-GB" dirty="0"/>
              <a:t> Leben </a:t>
            </a:r>
            <a:r>
              <a:rPr lang="en-GB" dirty="0" err="1"/>
              <a:t>ist</a:t>
            </a:r>
            <a:r>
              <a:rPr lang="en-GB" dirty="0"/>
              <a:t>. </a:t>
            </a:r>
            <a:endParaRPr lang="en-US" dirty="0"/>
          </a:p>
          <a:p>
            <a:pPr marL="228600" lvl="0" indent="-228600" rtl="0" latinLnBrk="1">
              <a:lnSpc>
                <a:spcPct val="90000"/>
              </a:lnSpc>
              <a:spcBef>
                <a:spcPts val="1000"/>
              </a:spcBef>
              <a:spcAft>
                <a:spcPts val="0"/>
              </a:spcAft>
              <a:buClr>
                <a:srgbClr val="000000"/>
              </a:buClr>
              <a:buSzPts val="2400"/>
              <a:buNone/>
            </a:pPr>
            <a:endParaRPr dirty="0"/>
          </a:p>
        </p:txBody>
      </p:sp>
      <p:sp>
        <p:nvSpPr>
          <p:cNvPr id="229" name="Google Shape;229;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atinLnBrk="1"/>
            <a:r>
              <a:rPr lang="en-GB" dirty="0" err="1"/>
              <a:t>Definitionen</a:t>
            </a:r>
            <a:r>
              <a:rPr lang="en-GB" dirty="0"/>
              <a:t> der </a:t>
            </a:r>
            <a:r>
              <a:rPr lang="en-GB" dirty="0" err="1"/>
              <a:t>digitalen</a:t>
            </a:r>
            <a:r>
              <a:rPr lang="en-GB" dirty="0"/>
              <a:t> </a:t>
            </a:r>
            <a:r>
              <a:rPr lang="en-GB" dirty="0" err="1"/>
              <a:t>Kompetenz</a:t>
            </a:r>
          </a:p>
          <a:p>
            <a:pPr lvl="0" algn="l">
              <a:lnSpc>
                <a:spcPct val="90000"/>
              </a:lnSpc>
              <a:spcAft>
                <a:spcPts val="0"/>
              </a:spcAft>
              <a:buNone/>
            </a:pPr>
            <a:endParaRPr lang="en-GB" dirty="0"/>
          </a:p>
          <a:p>
            <a:pPr marL="0" indent="0">
              <a:spcBef>
                <a:spcPts val="0"/>
              </a:spcBef>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05"/>
          <p:cNvSpPr txBox="1">
            <a:spLocks noGrp="1"/>
          </p:cNvSpPr>
          <p:nvPr>
            <p:ph type="body" idx="1"/>
          </p:nvPr>
        </p:nvSpPr>
        <p:spPr>
          <a:xfrm>
            <a:off x="798374" y="1898950"/>
            <a:ext cx="9941100" cy="419730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dirty="0" err="1"/>
              <a:t>Traditionell</a:t>
            </a:r>
            <a:r>
              <a:rPr lang="en-GB" dirty="0"/>
              <a:t> </a:t>
            </a:r>
            <a:r>
              <a:rPr lang="en-GB" dirty="0" err="1"/>
              <a:t>dauerte</a:t>
            </a:r>
            <a:r>
              <a:rPr lang="en-GB" dirty="0"/>
              <a:t> es </a:t>
            </a:r>
            <a:r>
              <a:rPr lang="en-GB" dirty="0" err="1"/>
              <a:t>bei</a:t>
            </a:r>
            <a:r>
              <a:rPr lang="en-GB" dirty="0"/>
              <a:t> </a:t>
            </a:r>
            <a:r>
              <a:rPr lang="en-GB" dirty="0">
                <a:hlinkClick r:id="rId3"/>
              </a:rPr>
              <a:t>LS&amp;Co</a:t>
            </a:r>
            <a:r>
              <a:rPr lang="en-GB" dirty="0"/>
              <a:t>. Monate </a:t>
            </a:r>
            <a:r>
              <a:rPr lang="en-GB" dirty="0" err="1"/>
              <a:t>oder</a:t>
            </a:r>
            <a:r>
              <a:rPr lang="en-GB" dirty="0"/>
              <a:t> </a:t>
            </a:r>
            <a:r>
              <a:rPr lang="en-GB" dirty="0" err="1"/>
              <a:t>sogar</a:t>
            </a:r>
            <a:r>
              <a:rPr lang="en-GB" dirty="0"/>
              <a:t> Jahre, bis </a:t>
            </a:r>
            <a:r>
              <a:rPr lang="en-GB" dirty="0" err="1"/>
              <a:t>Innovationen</a:t>
            </a:r>
            <a:r>
              <a:rPr lang="en-GB" dirty="0"/>
              <a:t> </a:t>
            </a:r>
            <a:r>
              <a:rPr lang="en-GB" dirty="0" err="1"/>
              <a:t>entwickelt</a:t>
            </a:r>
            <a:r>
              <a:rPr lang="en-GB" dirty="0"/>
              <a:t> und </a:t>
            </a:r>
            <a:r>
              <a:rPr lang="en-GB" dirty="0" err="1"/>
              <a:t>eingeführt</a:t>
            </a:r>
            <a:r>
              <a:rPr lang="en-GB" dirty="0"/>
              <a:t> </a:t>
            </a:r>
            <a:r>
              <a:rPr lang="en-GB" dirty="0" err="1"/>
              <a:t>wurden</a:t>
            </a:r>
            <a:r>
              <a:rPr lang="en-GB" b="0" i="0" strike="noStrike" cap="none" dirty="0">
                <a:latin typeface="Calibri"/>
                <a:ea typeface="Calibri"/>
                <a:cs typeface="Calibri"/>
                <a:sym typeface="Calibri"/>
              </a:rPr>
              <a:t>.</a:t>
            </a:r>
            <a:r>
              <a:rPr lang="en-GB" dirty="0"/>
              <a:t> </a:t>
            </a:r>
          </a:p>
          <a:p>
            <a:pPr marL="800100" lvl="1">
              <a:lnSpc>
                <a:spcPct val="120000"/>
              </a:lnSpc>
              <a:spcBef>
                <a:spcPts val="0"/>
              </a:spcBef>
              <a:buClr>
                <a:srgbClr val="0D9390"/>
              </a:buClr>
              <a:buChar char="•"/>
            </a:pPr>
            <a:endParaRPr lang="en-US" dirty="0">
              <a:solidFill>
                <a:srgbClr val="000000"/>
              </a:solidFill>
              <a:latin typeface="Calibri"/>
            </a:endParaRPr>
          </a:p>
          <a:p>
            <a:pPr marL="800100" lvl="1">
              <a:lnSpc>
                <a:spcPct val="120000"/>
              </a:lnSpc>
              <a:spcBef>
                <a:spcPts val="0"/>
              </a:spcBef>
              <a:buClr>
                <a:srgbClr val="0D9390"/>
              </a:buClr>
              <a:buSzPts val="2400"/>
              <a:buChar char="•"/>
            </a:pPr>
            <a:r>
              <a:rPr lang="en-US" dirty="0">
                <a:solidFill>
                  <a:srgbClr val="000000"/>
                </a:solidFill>
                <a:latin typeface="Calibri"/>
              </a:rPr>
              <a:t>Der </a:t>
            </a:r>
            <a:r>
              <a:rPr lang="en-US" dirty="0" err="1">
                <a:solidFill>
                  <a:srgbClr val="000000"/>
                </a:solidFill>
                <a:latin typeface="Calibri"/>
              </a:rPr>
              <a:t>Ausbruch</a:t>
            </a:r>
            <a:r>
              <a:rPr lang="en-US" dirty="0">
                <a:solidFill>
                  <a:srgbClr val="000000"/>
                </a:solidFill>
                <a:latin typeface="Calibri"/>
              </a:rPr>
              <a:t> der Coronavirus-</a:t>
            </a:r>
            <a:r>
              <a:rPr lang="en-US" dirty="0" err="1">
                <a:solidFill>
                  <a:srgbClr val="000000"/>
                </a:solidFill>
                <a:latin typeface="Calibri"/>
              </a:rPr>
              <a:t>Pandemie</a:t>
            </a:r>
            <a:r>
              <a:rPr lang="en-US" dirty="0">
                <a:solidFill>
                  <a:srgbClr val="000000"/>
                </a:solidFill>
                <a:latin typeface="Calibri"/>
              </a:rPr>
              <a:t> </a:t>
            </a:r>
            <a:r>
              <a:rPr lang="en-US" dirty="0" err="1">
                <a:solidFill>
                  <a:srgbClr val="000000"/>
                </a:solidFill>
                <a:latin typeface="Calibri"/>
              </a:rPr>
              <a:t>veranlasste</a:t>
            </a:r>
            <a:r>
              <a:rPr lang="en-US" dirty="0">
                <a:solidFill>
                  <a:srgbClr val="000000"/>
                </a:solidFill>
                <a:latin typeface="Calibri"/>
              </a:rPr>
              <a:t> das </a:t>
            </a:r>
            <a:r>
              <a:rPr lang="en-US" dirty="0" err="1">
                <a:solidFill>
                  <a:srgbClr val="000000"/>
                </a:solidFill>
                <a:latin typeface="Calibri"/>
              </a:rPr>
              <a:t>Unternehmen</a:t>
            </a:r>
            <a:r>
              <a:rPr lang="en-US" dirty="0">
                <a:solidFill>
                  <a:srgbClr val="000000"/>
                </a:solidFill>
                <a:latin typeface="Calibri"/>
              </a:rPr>
              <a:t> </a:t>
            </a:r>
            <a:r>
              <a:rPr lang="en-US" dirty="0" err="1">
                <a:solidFill>
                  <a:srgbClr val="000000"/>
                </a:solidFill>
                <a:latin typeface="Calibri"/>
              </a:rPr>
              <a:t>jedoch</a:t>
            </a:r>
            <a:r>
              <a:rPr lang="en-US" dirty="0">
                <a:solidFill>
                  <a:srgbClr val="000000"/>
                </a:solidFill>
                <a:latin typeface="Calibri"/>
              </a:rPr>
              <a:t> </a:t>
            </a:r>
            <a:r>
              <a:rPr lang="en-US" dirty="0" err="1">
                <a:solidFill>
                  <a:srgbClr val="000000"/>
                </a:solidFill>
                <a:latin typeface="Calibri"/>
              </a:rPr>
              <a:t>zu</a:t>
            </a:r>
            <a:r>
              <a:rPr lang="en-US" dirty="0">
                <a:solidFill>
                  <a:srgbClr val="000000"/>
                </a:solidFill>
                <a:latin typeface="Calibri"/>
              </a:rPr>
              <a:t> </a:t>
            </a:r>
            <a:r>
              <a:rPr lang="en-US" dirty="0" err="1">
                <a:solidFill>
                  <a:srgbClr val="000000"/>
                </a:solidFill>
                <a:latin typeface="Calibri"/>
              </a:rPr>
              <a:t>einem</a:t>
            </a:r>
            <a:r>
              <a:rPr lang="en-US" dirty="0">
                <a:solidFill>
                  <a:srgbClr val="000000"/>
                </a:solidFill>
                <a:latin typeface="Calibri"/>
              </a:rPr>
              <a:t> Sprint</a:t>
            </a:r>
            <a:r>
              <a:rPr lang="en-US" b="0" i="0" strike="noStrike" cap="none" dirty="0">
                <a:solidFill>
                  <a:srgbClr val="000000"/>
                </a:solidFill>
                <a:latin typeface="Calibri"/>
                <a:ea typeface="Calibri"/>
                <a:cs typeface="Calibri"/>
                <a:sym typeface="Calibri"/>
              </a:rPr>
              <a:t>, </a:t>
            </a:r>
            <a:r>
              <a:rPr lang="en-US" dirty="0">
                <a:solidFill>
                  <a:srgbClr val="000000"/>
                </a:solidFill>
                <a:latin typeface="Calibri"/>
              </a:rPr>
              <a:t>um </a:t>
            </a:r>
            <a:r>
              <a:rPr lang="en-US" dirty="0" err="1">
                <a:solidFill>
                  <a:srgbClr val="000000"/>
                </a:solidFill>
                <a:latin typeface="Calibri"/>
              </a:rPr>
              <a:t>innerhalb</a:t>
            </a:r>
            <a:r>
              <a:rPr lang="en-US" dirty="0">
                <a:solidFill>
                  <a:srgbClr val="000000"/>
                </a:solidFill>
                <a:latin typeface="Calibri"/>
              </a:rPr>
              <a:t> </a:t>
            </a:r>
            <a:r>
              <a:rPr lang="en-US" dirty="0" err="1">
                <a:solidFill>
                  <a:srgbClr val="000000"/>
                </a:solidFill>
                <a:latin typeface="Calibri"/>
              </a:rPr>
              <a:t>weniger</a:t>
            </a:r>
            <a:r>
              <a:rPr lang="en-US" dirty="0">
                <a:solidFill>
                  <a:srgbClr val="000000"/>
                </a:solidFill>
                <a:latin typeface="Calibri"/>
              </a:rPr>
              <a:t> </a:t>
            </a:r>
            <a:r>
              <a:rPr lang="en-US" dirty="0" err="1">
                <a:solidFill>
                  <a:srgbClr val="000000"/>
                </a:solidFill>
                <a:latin typeface="Calibri"/>
              </a:rPr>
              <a:t>Wochen</a:t>
            </a:r>
            <a:r>
              <a:rPr lang="en-US" dirty="0">
                <a:solidFill>
                  <a:srgbClr val="000000"/>
                </a:solidFill>
                <a:latin typeface="Calibri"/>
              </a:rPr>
              <a:t> </a:t>
            </a:r>
            <a:r>
              <a:rPr lang="en-US" dirty="0" err="1">
                <a:solidFill>
                  <a:srgbClr val="000000"/>
                </a:solidFill>
                <a:latin typeface="Calibri"/>
              </a:rPr>
              <a:t>neue</a:t>
            </a:r>
            <a:r>
              <a:rPr lang="en-US" dirty="0">
                <a:solidFill>
                  <a:srgbClr val="000000"/>
                </a:solidFill>
                <a:latin typeface="Calibri"/>
              </a:rPr>
              <a:t> Möglichkeiten </a:t>
            </a:r>
            <a:r>
              <a:rPr lang="en-US" dirty="0" err="1">
                <a:solidFill>
                  <a:srgbClr val="000000"/>
                </a:solidFill>
                <a:latin typeface="Calibri"/>
              </a:rPr>
              <a:t>zu</a:t>
            </a:r>
            <a:r>
              <a:rPr lang="en-US" dirty="0">
                <a:solidFill>
                  <a:srgbClr val="000000"/>
                </a:solidFill>
                <a:latin typeface="Calibri"/>
              </a:rPr>
              <a:t> </a:t>
            </a:r>
            <a:r>
              <a:rPr lang="en-US" dirty="0" err="1">
                <a:solidFill>
                  <a:srgbClr val="000000"/>
                </a:solidFill>
                <a:latin typeface="Calibri"/>
              </a:rPr>
              <a:t>entwickeln</a:t>
            </a:r>
            <a:r>
              <a:rPr lang="en-US" dirty="0">
                <a:solidFill>
                  <a:srgbClr val="000000"/>
                </a:solidFill>
                <a:latin typeface="Calibri"/>
              </a:rPr>
              <a:t> und </a:t>
            </a:r>
            <a:r>
              <a:rPr lang="en-US" dirty="0" err="1">
                <a:solidFill>
                  <a:srgbClr val="000000"/>
                </a:solidFill>
                <a:latin typeface="Calibri"/>
              </a:rPr>
              <a:t>einen</a:t>
            </a:r>
            <a:r>
              <a:rPr lang="en-US" dirty="0">
                <a:solidFill>
                  <a:srgbClr val="000000"/>
                </a:solidFill>
                <a:latin typeface="Calibri"/>
              </a:rPr>
              <a:t> </a:t>
            </a:r>
            <a:r>
              <a:rPr lang="en-US" dirty="0" err="1">
                <a:solidFill>
                  <a:srgbClr val="000000"/>
                </a:solidFill>
                <a:latin typeface="Calibri"/>
              </a:rPr>
              <a:t>Arbeitsplatz</a:t>
            </a:r>
            <a:r>
              <a:rPr lang="en-US" dirty="0">
                <a:solidFill>
                  <a:srgbClr val="000000"/>
                </a:solidFill>
                <a:latin typeface="Calibri"/>
              </a:rPr>
              <a:t> </a:t>
            </a:r>
            <a:r>
              <a:rPr lang="en-US" b="0" i="0" strike="noStrike" cap="none" dirty="0">
                <a:solidFill>
                  <a:srgbClr val="000000"/>
                </a:solidFill>
                <a:latin typeface="Calibri"/>
                <a:ea typeface="Calibri"/>
                <a:cs typeface="Calibri"/>
                <a:sym typeface="Calibri"/>
              </a:rPr>
              <a:t>in </a:t>
            </a:r>
            <a:r>
              <a:rPr lang="en-US" dirty="0" err="1">
                <a:solidFill>
                  <a:srgbClr val="000000"/>
                </a:solidFill>
                <a:latin typeface="Calibri"/>
              </a:rPr>
              <a:t>Heimarbeit</a:t>
            </a:r>
            <a:r>
              <a:rPr lang="en-US" dirty="0">
                <a:solidFill>
                  <a:srgbClr val="000000"/>
                </a:solidFill>
                <a:latin typeface="Calibri"/>
              </a:rPr>
              <a:t> </a:t>
            </a:r>
            <a:r>
              <a:rPr lang="en-US" dirty="0" err="1">
                <a:solidFill>
                  <a:srgbClr val="000000"/>
                </a:solidFill>
                <a:latin typeface="Calibri"/>
              </a:rPr>
              <a:t>einzurichten</a:t>
            </a:r>
            <a:r>
              <a:rPr lang="en-US" b="0" i="0" strike="noStrike" cap="none" dirty="0">
                <a:solidFill>
                  <a:srgbClr val="000000"/>
                </a:solidFill>
                <a:latin typeface="Calibri"/>
                <a:ea typeface="Calibri"/>
                <a:cs typeface="Calibri"/>
                <a:sym typeface="Calibri"/>
              </a:rPr>
              <a:t>.</a:t>
            </a:r>
            <a:endParaRPr lang="en-GB">
              <a:solidFill>
                <a:srgbClr val="000000"/>
              </a:solidFill>
              <a:latin typeface="Calibri"/>
            </a:endParaRPr>
          </a:p>
        </p:txBody>
      </p:sp>
      <p:sp>
        <p:nvSpPr>
          <p:cNvPr id="1107" name="Google Shape;1107;p10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Fallstudie</a:t>
            </a:r>
            <a:r>
              <a:rPr lang="en-GB" dirty="0"/>
              <a:t> - Die </a:t>
            </a:r>
            <a:r>
              <a:rPr lang="en-GB" dirty="0" err="1"/>
              <a:t>digitale</a:t>
            </a:r>
            <a:r>
              <a:rPr lang="en-GB" dirty="0"/>
              <a:t> Transformation </a:t>
            </a:r>
            <a:r>
              <a:rPr lang="en-GB" dirty="0" err="1"/>
              <a:t>bei</a:t>
            </a:r>
            <a:r>
              <a:rPr lang="en-GB" dirty="0"/>
              <a:t> Levi's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06"/>
          <p:cNvSpPr txBox="1">
            <a:spLocks noGrp="1"/>
          </p:cNvSpPr>
          <p:nvPr>
            <p:ph type="body" idx="1"/>
          </p:nvPr>
        </p:nvSpPr>
        <p:spPr>
          <a:xfrm>
            <a:off x="798375" y="1567111"/>
            <a:ext cx="5177700" cy="419730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dirty="0"/>
              <a:t>Es war </a:t>
            </a:r>
            <a:r>
              <a:rPr lang="en-GB" dirty="0" err="1"/>
              <a:t>ein</a:t>
            </a:r>
            <a:r>
              <a:rPr lang="en-GB" dirty="0"/>
              <a:t> </a:t>
            </a:r>
            <a:r>
              <a:rPr lang="en-GB" dirty="0" err="1"/>
              <a:t>holpriger</a:t>
            </a:r>
            <a:r>
              <a:rPr lang="en-GB" dirty="0"/>
              <a:t> Start </a:t>
            </a:r>
            <a:r>
              <a:rPr lang="en-GB" b="0" i="0" strike="noStrike" cap="none" dirty="0">
                <a:latin typeface="Calibri"/>
                <a:ea typeface="Calibri"/>
                <a:cs typeface="Calibri"/>
                <a:sym typeface="Calibri"/>
              </a:rPr>
              <a:t>in </a:t>
            </a:r>
            <a:r>
              <a:rPr lang="en-GB" dirty="0"/>
              <a:t>die </a:t>
            </a:r>
            <a:r>
              <a:rPr lang="en-GB" dirty="0" err="1"/>
              <a:t>Entwicklung</a:t>
            </a:r>
            <a:r>
              <a:rPr lang="en-GB" dirty="0"/>
              <a:t> </a:t>
            </a:r>
            <a:r>
              <a:rPr lang="en-GB" dirty="0" err="1"/>
              <a:t>einer</a:t>
            </a:r>
            <a:r>
              <a:rPr lang="en-GB" dirty="0"/>
              <a:t> </a:t>
            </a:r>
            <a:r>
              <a:rPr lang="en-GB" dirty="0" err="1"/>
              <a:t>digitalen</a:t>
            </a:r>
            <a:r>
              <a:rPr lang="en-GB" dirty="0"/>
              <a:t> </a:t>
            </a:r>
            <a:r>
              <a:rPr lang="en-GB" dirty="0" err="1"/>
              <a:t>Unternehmenskultur</a:t>
            </a:r>
            <a:r>
              <a:rPr lang="en-GB" dirty="0"/>
              <a:t> für das </a:t>
            </a:r>
            <a:r>
              <a:rPr lang="en-GB" dirty="0" err="1"/>
              <a:t>Unternehmen</a:t>
            </a:r>
            <a:r>
              <a:rPr lang="en-GB" dirty="0"/>
              <a:t>, </a:t>
            </a:r>
            <a:r>
              <a:rPr lang="en-GB" dirty="0" err="1"/>
              <a:t>aber</a:t>
            </a:r>
            <a:r>
              <a:rPr lang="en-GB" dirty="0"/>
              <a:t> er </a:t>
            </a:r>
            <a:r>
              <a:rPr lang="en-GB" dirty="0" err="1"/>
              <a:t>führte</a:t>
            </a:r>
            <a:r>
              <a:rPr lang="en-GB" dirty="0"/>
              <a:t> </a:t>
            </a:r>
            <a:r>
              <a:rPr lang="en-GB" dirty="0" err="1"/>
              <a:t>schließlich</a:t>
            </a:r>
            <a:r>
              <a:rPr lang="en-GB" dirty="0"/>
              <a:t> </a:t>
            </a:r>
            <a:r>
              <a:rPr lang="en-GB" dirty="0" err="1"/>
              <a:t>zu</a:t>
            </a:r>
            <a:r>
              <a:rPr lang="en-GB" dirty="0"/>
              <a:t> </a:t>
            </a:r>
            <a:r>
              <a:rPr lang="en-GB" dirty="0" err="1"/>
              <a:t>zahlreichen</a:t>
            </a:r>
            <a:r>
              <a:rPr lang="en-GB" dirty="0"/>
              <a:t> </a:t>
            </a:r>
            <a:r>
              <a:rPr lang="en-GB" dirty="0" err="1"/>
              <a:t>Vorteilen</a:t>
            </a:r>
            <a:r>
              <a:rPr lang="en-GB" b="0" i="0" strike="noStrike" cap="none" dirty="0">
                <a:latin typeface="Calibri"/>
                <a:ea typeface="Calibri"/>
                <a:cs typeface="Calibri"/>
                <a:sym typeface="Calibri"/>
              </a:rPr>
              <a:t>, </a:t>
            </a:r>
            <a:r>
              <a:rPr lang="en-GB" dirty="0" err="1"/>
              <a:t>wie</a:t>
            </a:r>
            <a:r>
              <a:rPr lang="en-GB" dirty="0"/>
              <a:t> z. B. </a:t>
            </a:r>
            <a:r>
              <a:rPr lang="en-GB" dirty="0" err="1"/>
              <a:t>Steigerung</a:t>
            </a:r>
            <a:r>
              <a:rPr lang="en-GB" dirty="0"/>
              <a:t> der </a:t>
            </a:r>
            <a:r>
              <a:rPr lang="en-GB" dirty="0" err="1"/>
              <a:t>Kreativität</a:t>
            </a:r>
            <a:r>
              <a:rPr lang="en-GB" b="0" i="0" strike="noStrike" cap="none" dirty="0">
                <a:latin typeface="Calibri"/>
                <a:ea typeface="Calibri"/>
                <a:cs typeface="Calibri"/>
                <a:sym typeface="Calibri"/>
              </a:rPr>
              <a:t>, </a:t>
            </a:r>
            <a:r>
              <a:rPr lang="en-GB" dirty="0" err="1"/>
              <a:t>schnellere</a:t>
            </a:r>
            <a:r>
              <a:rPr lang="en-GB" dirty="0"/>
              <a:t> und </a:t>
            </a:r>
            <a:r>
              <a:rPr lang="en-GB" dirty="0" err="1"/>
              <a:t>kostengünstigere</a:t>
            </a:r>
            <a:r>
              <a:rPr lang="en-GB" dirty="0"/>
              <a:t> </a:t>
            </a:r>
            <a:r>
              <a:rPr lang="en-GB" dirty="0" err="1"/>
              <a:t>Lösungsfindung</a:t>
            </a:r>
            <a:r>
              <a:rPr lang="en-GB" dirty="0"/>
              <a:t> und </a:t>
            </a:r>
            <a:r>
              <a:rPr lang="en-GB" dirty="0" err="1"/>
              <a:t>höhere</a:t>
            </a:r>
            <a:r>
              <a:rPr lang="en-GB" dirty="0"/>
              <a:t> </a:t>
            </a:r>
            <a:r>
              <a:rPr lang="en-GB" dirty="0" err="1"/>
              <a:t>Produktivität</a:t>
            </a:r>
            <a:r>
              <a:rPr lang="en-GB" b="0" i="0" strike="noStrike" cap="none" dirty="0">
                <a:latin typeface="Calibri"/>
                <a:ea typeface="Calibri"/>
                <a:cs typeface="Calibri"/>
                <a:sym typeface="Calibri"/>
              </a:rPr>
              <a:t>.</a:t>
            </a:r>
            <a:endParaRPr dirty="0"/>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14" name="Google Shape;1114;p10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Fallstudie</a:t>
            </a:r>
            <a:r>
              <a:rPr lang="en-GB" dirty="0"/>
              <a:t> - Die </a:t>
            </a:r>
            <a:r>
              <a:rPr lang="en-GB" dirty="0" err="1"/>
              <a:t>digitale</a:t>
            </a:r>
            <a:r>
              <a:rPr lang="en-GB" dirty="0"/>
              <a:t> Transformation </a:t>
            </a:r>
            <a:r>
              <a:rPr lang="en-GB" dirty="0" err="1"/>
              <a:t>bei</a:t>
            </a:r>
            <a:r>
              <a:rPr lang="en-GB" dirty="0"/>
              <a:t> Levi's</a:t>
            </a:r>
            <a:endParaRPr lang="en-US" dirty="0"/>
          </a:p>
        </p:txBody>
      </p:sp>
      <p:pic>
        <p:nvPicPr>
          <p:cNvPr id="1115" name="Google Shape;1115;p106"/>
          <p:cNvPicPr preferRelativeResize="0"/>
          <p:nvPr/>
        </p:nvPicPr>
        <p:blipFill>
          <a:blip r:embed="rId3">
            <a:alphaModFix/>
          </a:blip>
          <a:stretch>
            <a:fillRect/>
          </a:stretch>
        </p:blipFill>
        <p:spPr>
          <a:xfrm>
            <a:off x="6294725" y="1725945"/>
            <a:ext cx="4627500" cy="3107525"/>
          </a:xfrm>
          <a:prstGeom prst="rect">
            <a:avLst/>
          </a:prstGeom>
          <a:noFill/>
          <a:ln>
            <a:noFill/>
          </a:ln>
        </p:spPr>
      </p:pic>
      <p:sp>
        <p:nvSpPr>
          <p:cNvPr id="1116" name="Google Shape;1116;p106"/>
          <p:cNvSpPr txBox="1">
            <a:spLocks noGrp="1"/>
          </p:cNvSpPr>
          <p:nvPr>
            <p:ph type="body" idx="1"/>
          </p:nvPr>
        </p:nvSpPr>
        <p:spPr>
          <a:xfrm>
            <a:off x="6294725" y="4945725"/>
            <a:ext cx="4685700" cy="3879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chemeClr val="accent2"/>
              </a:buClr>
            </a:pPr>
            <a:endParaRPr lang="en-GB" sz="1000" dirty="0">
              <a:solidFill>
                <a:srgbClr val="FF0000"/>
              </a:solidFill>
            </a:endParaRPr>
          </a:p>
          <a:p>
            <a:pPr marL="0" indent="0">
              <a:lnSpc>
                <a:spcPct val="120000"/>
              </a:lnSpc>
              <a:spcBef>
                <a:spcPts val="0"/>
              </a:spcBef>
            </a:pPr>
            <a:r>
              <a:rPr lang="en-GB" sz="1000" b="1" dirty="0">
                <a:solidFill>
                  <a:schemeClr val="tx1"/>
                </a:solidFill>
              </a:rPr>
              <a:t>Quelle:</a:t>
            </a:r>
            <a:r>
              <a:rPr lang="en-GB" sz="1000" dirty="0">
                <a:solidFill>
                  <a:srgbClr val="FF0000"/>
                </a:solidFill>
              </a:rPr>
              <a:t> </a:t>
            </a:r>
            <a:r>
              <a:rPr lang="en-GB" sz="1000" u="sng" dirty="0">
                <a:solidFill>
                  <a:schemeClr val="hlink"/>
                </a:solidFill>
                <a:hlinkClick r:id="rId4">
                  <a:extLst>
                    <a:ext uri="{A12FA001-AC4F-418D-AE19-62706E023703}">
                      <ahyp:hlinkClr xmlns:ahyp="http://schemas.microsoft.com/office/drawing/2018/hyperlinkcolor" val="tx"/>
                    </a:ext>
                  </a:extLst>
                </a:hlinkClick>
              </a:rPr>
              <a:t>https://venturebeat.com/ai/how-levis-uses-ai-to-accelerate-its-design-process-and-digital-transformation/</a:t>
            </a:r>
            <a:r>
              <a:rPr lang="en-GB" sz="1000" dirty="0"/>
              <a:t> </a:t>
            </a:r>
            <a:endParaRPr sz="1000" b="0" i="0" strike="noStrike" cap="none" dirty="0">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7"/>
          <p:cNvSpPr txBox="1">
            <a:spLocks noGrp="1"/>
          </p:cNvSpPr>
          <p:nvPr>
            <p:ph type="body" idx="2"/>
          </p:nvPr>
        </p:nvSpPr>
        <p:spPr>
          <a:xfrm>
            <a:off x="798382" y="761603"/>
            <a:ext cx="10595236"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Individuelle</a:t>
            </a:r>
            <a:r>
              <a:rPr lang="en-GB" dirty="0"/>
              <a:t> Arbeit</a:t>
            </a:r>
            <a:endParaRPr lang="en-US" dirty="0"/>
          </a:p>
        </p:txBody>
      </p:sp>
      <p:sp>
        <p:nvSpPr>
          <p:cNvPr id="1123" name="Google Shape;1123;p107"/>
          <p:cNvSpPr txBox="1"/>
          <p:nvPr/>
        </p:nvSpPr>
        <p:spPr>
          <a:xfrm>
            <a:off x="798382" y="1720840"/>
            <a:ext cx="10595236" cy="4937722"/>
          </a:xfrm>
          <a:prstGeom prst="rect">
            <a:avLst/>
          </a:prstGeom>
          <a:noFill/>
          <a:ln>
            <a:noFill/>
          </a:ln>
        </p:spPr>
        <p:txBody>
          <a:bodyPr spcFirstLastPara="1" wrap="square" lIns="91425" tIns="45700" rIns="91425" bIns="45700" anchor="t" anchorCtr="0">
            <a:spAutoFit/>
          </a:bodyPr>
          <a:lstStyle/>
          <a:p>
            <a:pPr marL="457200" indent="-457200" algn="just">
              <a:lnSpc>
                <a:spcPct val="90000"/>
              </a:lnSpc>
              <a:buClr>
                <a:srgbClr val="0D9390"/>
              </a:buClr>
              <a:buSzPts val="2400"/>
              <a:buFont typeface="Calibri"/>
              <a:buChar char="•"/>
            </a:pPr>
            <a:r>
              <a:rPr lang="en-GB" sz="2400" dirty="0">
                <a:latin typeface="Calibri"/>
                <a:ea typeface="Calibri"/>
                <a:sym typeface="Calibri"/>
              </a:rPr>
              <a:t>Bitte </a:t>
            </a:r>
            <a:r>
              <a:rPr lang="en-GB" sz="2400" dirty="0" err="1">
                <a:latin typeface="Calibri"/>
                <a:ea typeface="Calibri"/>
                <a:sym typeface="Calibri"/>
              </a:rPr>
              <a:t>fügen</a:t>
            </a:r>
            <a:r>
              <a:rPr lang="en-GB" sz="2400" dirty="0">
                <a:latin typeface="Calibri"/>
                <a:ea typeface="Calibri"/>
                <a:sym typeface="Calibri"/>
              </a:rPr>
              <a:t> Sie die </a:t>
            </a:r>
            <a:r>
              <a:rPr lang="en-GB" sz="2400" dirty="0" err="1">
                <a:latin typeface="Calibri"/>
                <a:ea typeface="Calibri"/>
                <a:sym typeface="Calibri"/>
              </a:rPr>
              <a:t>vorgeschlagene</a:t>
            </a:r>
            <a:r>
              <a:rPr lang="en-GB" sz="2400" dirty="0">
                <a:latin typeface="Calibri"/>
                <a:ea typeface="Calibri"/>
                <a:sym typeface="Calibri"/>
              </a:rPr>
              <a:t> </a:t>
            </a:r>
            <a:r>
              <a:rPr lang="en-GB" sz="2400" dirty="0" err="1">
                <a:latin typeface="Calibri"/>
                <a:ea typeface="Calibri"/>
                <a:sym typeface="Calibri"/>
              </a:rPr>
              <a:t>praktische</a:t>
            </a:r>
            <a:r>
              <a:rPr lang="en-GB" sz="2400" dirty="0">
                <a:latin typeface="Calibri"/>
                <a:ea typeface="Calibri"/>
                <a:sym typeface="Calibri"/>
              </a:rPr>
              <a:t> </a:t>
            </a:r>
            <a:r>
              <a:rPr lang="en-GB" sz="2400" dirty="0" err="1">
                <a:latin typeface="Calibri"/>
                <a:ea typeface="Calibri"/>
                <a:sym typeface="Calibri"/>
              </a:rPr>
              <a:t>Übung</a:t>
            </a:r>
            <a:r>
              <a:rPr lang="en-GB" sz="2400" b="0" i="0" u="none" strike="noStrike" cap="none" dirty="0">
                <a:latin typeface="Calibri"/>
                <a:ea typeface="Calibri"/>
                <a:sym typeface="Calibri"/>
              </a:rPr>
              <a:t>, </a:t>
            </a:r>
            <a:r>
              <a:rPr lang="en-GB" sz="2400" dirty="0">
                <a:latin typeface="Calibri"/>
                <a:ea typeface="Calibri"/>
                <a:sym typeface="Calibri"/>
              </a:rPr>
              <a:t>die </a:t>
            </a:r>
            <a:r>
              <a:rPr lang="en-GB" sz="2400" dirty="0" err="1">
                <a:latin typeface="Calibri"/>
                <a:ea typeface="Calibri"/>
                <a:sym typeface="Calibri"/>
              </a:rPr>
              <a:t>Vorbereitung</a:t>
            </a:r>
            <a:r>
              <a:rPr lang="en-GB" sz="2400" dirty="0">
                <a:latin typeface="Calibri"/>
                <a:ea typeface="Calibri"/>
                <a:sym typeface="Calibri"/>
              </a:rPr>
              <a:t> auf die </a:t>
            </a:r>
            <a:r>
              <a:rPr lang="en-GB" sz="2400" dirty="0" err="1">
                <a:latin typeface="Calibri"/>
                <a:ea typeface="Calibri"/>
                <a:sym typeface="Calibri"/>
              </a:rPr>
              <a:t>Bewertung</a:t>
            </a:r>
            <a:r>
              <a:rPr lang="en-GB" sz="2400" dirty="0">
                <a:latin typeface="Calibri"/>
                <a:ea typeface="Calibri"/>
                <a:sym typeface="Calibri"/>
              </a:rPr>
              <a:t> und </a:t>
            </a:r>
            <a:r>
              <a:rPr lang="en-GB" sz="2400" dirty="0" err="1">
                <a:latin typeface="Calibri"/>
                <a:ea typeface="Calibri"/>
                <a:sym typeface="Calibri"/>
              </a:rPr>
              <a:t>andere</a:t>
            </a:r>
            <a:r>
              <a:rPr lang="en-GB" sz="2400" dirty="0">
                <a:latin typeface="Calibri"/>
                <a:ea typeface="Calibri"/>
                <a:sym typeface="Calibri"/>
              </a:rPr>
              <a:t> </a:t>
            </a:r>
            <a:r>
              <a:rPr lang="en-GB" sz="2400" dirty="0" err="1">
                <a:latin typeface="Calibri"/>
                <a:ea typeface="Calibri"/>
                <a:sym typeface="Calibri"/>
              </a:rPr>
              <a:t>individuelle</a:t>
            </a:r>
            <a:r>
              <a:rPr lang="en-GB" sz="2400" dirty="0">
                <a:latin typeface="Calibri"/>
                <a:ea typeface="Calibri"/>
                <a:sym typeface="Calibri"/>
              </a:rPr>
              <a:t> </a:t>
            </a:r>
            <a:r>
              <a:rPr lang="en-GB" sz="2400" dirty="0" err="1">
                <a:latin typeface="Calibri"/>
                <a:ea typeface="Calibri"/>
                <a:sym typeface="Calibri"/>
              </a:rPr>
              <a:t>Studien</a:t>
            </a:r>
            <a:r>
              <a:rPr lang="en-GB" sz="2400" dirty="0">
                <a:latin typeface="Calibri"/>
                <a:ea typeface="Calibri"/>
                <a:sym typeface="Calibri"/>
              </a:rPr>
              <a:t> </a:t>
            </a:r>
            <a:r>
              <a:rPr lang="en-GB" sz="2400" dirty="0" err="1">
                <a:latin typeface="Calibri"/>
                <a:ea typeface="Calibri"/>
                <a:sym typeface="Calibri"/>
              </a:rPr>
              <a:t>hinzu</a:t>
            </a:r>
            <a:r>
              <a:rPr lang="en-GB" sz="2400" b="0" i="0" u="none" strike="noStrike" cap="none" dirty="0">
                <a:latin typeface="Calibri"/>
                <a:ea typeface="Calibri"/>
                <a:sym typeface="Calibri"/>
              </a:rPr>
              <a:t>.</a:t>
            </a:r>
            <a:endParaRPr lang="en-US" dirty="0">
              <a:latin typeface="Calibri"/>
            </a:endParaRPr>
          </a:p>
          <a:p>
            <a:pPr algn="just">
              <a:lnSpc>
                <a:spcPct val="90000"/>
              </a:lnSpc>
              <a:spcBef>
                <a:spcPts val="1000"/>
              </a:spcBef>
              <a:buClr>
                <a:srgbClr val="0D9390"/>
              </a:buClr>
              <a:buSzPts val="2400"/>
            </a:pPr>
            <a:endParaRPr>
              <a:latin typeface="Calibri"/>
            </a:endParaRPr>
          </a:p>
          <a:p>
            <a:pPr marL="457200" indent="-457200" algn="just">
              <a:lnSpc>
                <a:spcPct val="90000"/>
              </a:lnSpc>
              <a:spcBef>
                <a:spcPts val="1000"/>
              </a:spcBef>
              <a:buClr>
                <a:srgbClr val="0D9390"/>
              </a:buClr>
              <a:buSzPts val="2400"/>
              <a:buFont typeface="Calibri"/>
              <a:buChar char="•"/>
            </a:pPr>
            <a:r>
              <a:rPr lang="en-GB" sz="2400" dirty="0">
                <a:latin typeface="Calibri"/>
                <a:ea typeface="Calibri"/>
                <a:sym typeface="Calibri"/>
              </a:rPr>
              <a:t>Zum </a:t>
            </a:r>
            <a:r>
              <a:rPr lang="en-GB" sz="2400" err="1">
                <a:latin typeface="Calibri"/>
                <a:ea typeface="Calibri"/>
                <a:sym typeface="Calibri"/>
              </a:rPr>
              <a:t>Beispiel</a:t>
            </a:r>
            <a:r>
              <a:rPr lang="en-GB" sz="2400" dirty="0">
                <a:latin typeface="Calibri"/>
                <a:ea typeface="Calibri"/>
                <a:sym typeface="Calibri"/>
              </a:rPr>
              <a:t> </a:t>
            </a:r>
            <a:r>
              <a:rPr lang="en-GB" sz="2400" err="1">
                <a:latin typeface="Calibri"/>
                <a:ea typeface="Calibri"/>
                <a:sym typeface="Calibri"/>
              </a:rPr>
              <a:t>eine</a:t>
            </a:r>
            <a:r>
              <a:rPr lang="en-GB" sz="2400" dirty="0">
                <a:latin typeface="Calibri"/>
                <a:ea typeface="Calibri"/>
                <a:sym typeface="Calibri"/>
              </a:rPr>
              <a:t> </a:t>
            </a:r>
            <a:r>
              <a:rPr lang="en-GB" sz="2400" err="1">
                <a:latin typeface="Calibri"/>
                <a:ea typeface="Calibri"/>
                <a:sym typeface="Calibri"/>
              </a:rPr>
              <a:t>Kursarbeit</a:t>
            </a:r>
            <a:r>
              <a:rPr lang="en-GB" sz="2400" dirty="0">
                <a:latin typeface="Calibri"/>
                <a:ea typeface="Calibri"/>
                <a:sym typeface="Calibri"/>
              </a:rPr>
              <a:t> </a:t>
            </a:r>
            <a:r>
              <a:rPr lang="en-GB" sz="2400" err="1">
                <a:latin typeface="Calibri"/>
                <a:ea typeface="Calibri"/>
                <a:sym typeface="Calibri"/>
              </a:rPr>
              <a:t>zur</a:t>
            </a:r>
            <a:r>
              <a:rPr lang="en-GB" sz="2400" dirty="0">
                <a:latin typeface="Calibri"/>
                <a:ea typeface="Calibri"/>
                <a:sym typeface="Calibri"/>
              </a:rPr>
              <a:t> </a:t>
            </a:r>
            <a:r>
              <a:rPr lang="en-GB" sz="2400" err="1">
                <a:latin typeface="Calibri"/>
                <a:ea typeface="Calibri"/>
                <a:sym typeface="Calibri"/>
              </a:rPr>
              <a:t>Entwicklung</a:t>
            </a:r>
            <a:r>
              <a:rPr lang="en-GB" sz="2400" dirty="0">
                <a:latin typeface="Calibri"/>
                <a:ea typeface="Calibri"/>
                <a:sym typeface="Calibri"/>
              </a:rPr>
              <a:t> und </a:t>
            </a:r>
            <a:r>
              <a:rPr lang="en-GB" sz="2400" err="1">
                <a:latin typeface="Calibri"/>
                <a:ea typeface="Calibri"/>
                <a:sym typeface="Calibri"/>
              </a:rPr>
              <a:t>Umsetzung</a:t>
            </a:r>
            <a:r>
              <a:rPr lang="en-GB" sz="2400" dirty="0">
                <a:latin typeface="Calibri"/>
                <a:ea typeface="Calibri"/>
                <a:sym typeface="Calibri"/>
              </a:rPr>
              <a:t> </a:t>
            </a:r>
            <a:r>
              <a:rPr lang="en-GB" sz="2400" err="1">
                <a:latin typeface="Calibri"/>
                <a:ea typeface="Calibri"/>
                <a:sym typeface="Calibri"/>
              </a:rPr>
              <a:t>eines</a:t>
            </a:r>
            <a:r>
              <a:rPr lang="en-GB" sz="2400" dirty="0">
                <a:latin typeface="Calibri"/>
                <a:ea typeface="Calibri"/>
                <a:sym typeface="Calibri"/>
              </a:rPr>
              <a:t> </a:t>
            </a:r>
            <a:r>
              <a:rPr lang="en-GB" sz="2400" err="1">
                <a:latin typeface="Calibri"/>
                <a:ea typeface="Calibri"/>
                <a:sym typeface="Calibri"/>
              </a:rPr>
              <a:t>innovativen</a:t>
            </a:r>
            <a:r>
              <a:rPr lang="en-GB" sz="2400" dirty="0">
                <a:latin typeface="Calibri"/>
                <a:ea typeface="Calibri"/>
                <a:sym typeface="Calibri"/>
              </a:rPr>
              <a:t> Projekts </a:t>
            </a:r>
            <a:r>
              <a:rPr lang="en-GB" sz="2400" err="1">
                <a:latin typeface="Calibri"/>
                <a:ea typeface="Calibri"/>
                <a:sym typeface="Calibri"/>
              </a:rPr>
              <a:t>mit</a:t>
            </a:r>
            <a:r>
              <a:rPr lang="en-GB" sz="2400" dirty="0">
                <a:latin typeface="Calibri"/>
                <a:ea typeface="Calibri"/>
                <a:sym typeface="Calibri"/>
              </a:rPr>
              <a:t> </a:t>
            </a:r>
            <a:r>
              <a:rPr lang="en-GB" sz="2400" err="1">
                <a:latin typeface="Calibri"/>
                <a:ea typeface="Calibri"/>
                <a:sym typeface="Calibri"/>
              </a:rPr>
              <a:t>einem</a:t>
            </a:r>
            <a:r>
              <a:rPr lang="en-GB" sz="2400" dirty="0">
                <a:latin typeface="Calibri"/>
                <a:ea typeface="Calibri"/>
                <a:sym typeface="Calibri"/>
              </a:rPr>
              <a:t> </a:t>
            </a:r>
            <a:r>
              <a:rPr lang="en-GB" sz="2400" err="1">
                <a:latin typeface="Calibri"/>
                <a:ea typeface="Calibri"/>
                <a:sym typeface="Calibri"/>
              </a:rPr>
              <a:t>herausforderungsbasierten</a:t>
            </a:r>
            <a:r>
              <a:rPr lang="en-GB" sz="2400" dirty="0">
                <a:latin typeface="Calibri"/>
                <a:ea typeface="Calibri"/>
                <a:sym typeface="Calibri"/>
              </a:rPr>
              <a:t> Ansatz. Es </a:t>
            </a:r>
            <a:r>
              <a:rPr lang="en-GB" sz="2400" err="1">
                <a:latin typeface="Calibri"/>
                <a:ea typeface="Calibri"/>
                <a:sym typeface="Calibri"/>
              </a:rPr>
              <a:t>wird</a:t>
            </a:r>
            <a:r>
              <a:rPr lang="en-GB" sz="2400" dirty="0">
                <a:latin typeface="Calibri"/>
                <a:ea typeface="Calibri"/>
                <a:sym typeface="Calibri"/>
              </a:rPr>
              <a:t> </a:t>
            </a:r>
            <a:r>
              <a:rPr lang="en-GB" sz="2400" err="1">
                <a:latin typeface="Calibri"/>
                <a:ea typeface="Calibri"/>
                <a:sym typeface="Calibri"/>
              </a:rPr>
              <a:t>empfohlen</a:t>
            </a:r>
            <a:r>
              <a:rPr lang="en-GB" sz="2400" dirty="0">
                <a:latin typeface="Calibri"/>
                <a:ea typeface="Calibri"/>
                <a:sym typeface="Calibri"/>
              </a:rPr>
              <a:t>, </a:t>
            </a:r>
            <a:r>
              <a:rPr lang="en-GB" sz="2400" err="1">
                <a:latin typeface="Calibri"/>
                <a:ea typeface="Calibri"/>
                <a:sym typeface="Calibri"/>
              </a:rPr>
              <a:t>ein</a:t>
            </a:r>
            <a:r>
              <a:rPr lang="en-GB" sz="2400" dirty="0">
                <a:latin typeface="Calibri"/>
                <a:ea typeface="Calibri"/>
                <a:sym typeface="Calibri"/>
              </a:rPr>
              <a:t> </a:t>
            </a:r>
            <a:r>
              <a:rPr lang="en-GB" sz="2400" err="1">
                <a:latin typeface="Calibri"/>
                <a:ea typeface="Calibri"/>
                <a:sym typeface="Calibri"/>
              </a:rPr>
              <a:t>innovatives</a:t>
            </a:r>
            <a:r>
              <a:rPr lang="en-GB" sz="2400" dirty="0">
                <a:latin typeface="Calibri"/>
                <a:ea typeface="Calibri"/>
                <a:sym typeface="Calibri"/>
              </a:rPr>
              <a:t> Projekt </a:t>
            </a:r>
            <a:r>
              <a:rPr lang="en-GB" sz="2400" err="1">
                <a:latin typeface="Calibri"/>
                <a:ea typeface="Calibri"/>
                <a:sym typeface="Calibri"/>
              </a:rPr>
              <a:t>gemeinsam</a:t>
            </a:r>
            <a:r>
              <a:rPr lang="en-GB" sz="2400" dirty="0">
                <a:latin typeface="Calibri"/>
                <a:ea typeface="Calibri"/>
                <a:sym typeface="Calibri"/>
              </a:rPr>
              <a:t> </a:t>
            </a:r>
            <a:r>
              <a:rPr lang="en-GB" sz="2400" err="1">
                <a:latin typeface="Calibri"/>
                <a:ea typeface="Calibri"/>
                <a:sym typeface="Calibri"/>
              </a:rPr>
              <a:t>mit</a:t>
            </a:r>
            <a:r>
              <a:rPr lang="en-GB" sz="2400" dirty="0">
                <a:latin typeface="Calibri"/>
                <a:ea typeface="Calibri"/>
                <a:sym typeface="Calibri"/>
              </a:rPr>
              <a:t> </a:t>
            </a:r>
            <a:r>
              <a:rPr lang="en-GB" sz="2400" err="1">
                <a:latin typeface="Calibri"/>
                <a:ea typeface="Calibri"/>
                <a:sym typeface="Calibri"/>
              </a:rPr>
              <a:t>lokalen</a:t>
            </a:r>
            <a:r>
              <a:rPr lang="en-GB" sz="2400" dirty="0">
                <a:latin typeface="Calibri"/>
                <a:ea typeface="Calibri"/>
                <a:sym typeface="Calibri"/>
              </a:rPr>
              <a:t> </a:t>
            </a:r>
            <a:r>
              <a:rPr lang="en-GB" sz="2400" err="1">
                <a:latin typeface="Calibri"/>
                <a:ea typeface="Calibri"/>
                <a:sym typeface="Calibri"/>
              </a:rPr>
              <a:t>Akteuren</a:t>
            </a:r>
            <a:r>
              <a:rPr lang="en-GB" sz="2400" dirty="0">
                <a:latin typeface="Calibri"/>
                <a:ea typeface="Calibri"/>
                <a:sym typeface="Calibri"/>
              </a:rPr>
              <a:t> </a:t>
            </a:r>
            <a:r>
              <a:rPr lang="en-GB" sz="2400" err="1">
                <a:latin typeface="Calibri"/>
                <a:ea typeface="Calibri"/>
                <a:sym typeface="Calibri"/>
              </a:rPr>
              <a:t>zu</a:t>
            </a:r>
            <a:r>
              <a:rPr lang="en-GB" sz="2400" dirty="0">
                <a:latin typeface="Calibri"/>
                <a:ea typeface="Calibri"/>
                <a:sym typeface="Calibri"/>
              </a:rPr>
              <a:t> </a:t>
            </a:r>
            <a:r>
              <a:rPr lang="en-GB" sz="2400" err="1">
                <a:latin typeface="Calibri"/>
                <a:ea typeface="Calibri"/>
                <a:sym typeface="Calibri"/>
              </a:rPr>
              <a:t>entwickeln</a:t>
            </a:r>
            <a:r>
              <a:rPr lang="en-GB" sz="2400" dirty="0">
                <a:latin typeface="Calibri"/>
                <a:ea typeface="Calibri"/>
                <a:sym typeface="Calibri"/>
              </a:rPr>
              <a:t> und </a:t>
            </a:r>
            <a:r>
              <a:rPr lang="en-GB" sz="2400" err="1">
                <a:latin typeface="Calibri"/>
                <a:ea typeface="Calibri"/>
                <a:sym typeface="Calibri"/>
              </a:rPr>
              <a:t>umzusetzen</a:t>
            </a:r>
            <a:r>
              <a:rPr lang="en-GB" sz="2400" b="0" i="0" u="none" strike="noStrike" cap="none" dirty="0">
                <a:latin typeface="Calibri"/>
                <a:ea typeface="Calibri"/>
                <a:sym typeface="Calibri"/>
              </a:rPr>
              <a:t>, </a:t>
            </a:r>
            <a:r>
              <a:rPr lang="en-GB" sz="2400" dirty="0">
                <a:latin typeface="Calibri"/>
                <a:ea typeface="Calibri"/>
                <a:sym typeface="Calibri"/>
              </a:rPr>
              <a:t>um die </a:t>
            </a:r>
            <a:r>
              <a:rPr lang="en-GB" sz="2400" err="1">
                <a:latin typeface="Calibri"/>
                <a:ea typeface="Calibri"/>
                <a:sym typeface="Calibri"/>
              </a:rPr>
              <a:t>lokalen</a:t>
            </a:r>
            <a:r>
              <a:rPr lang="en-GB" sz="2400" dirty="0">
                <a:latin typeface="Calibri"/>
                <a:ea typeface="Calibri"/>
                <a:sym typeface="Calibri"/>
              </a:rPr>
              <a:t> </a:t>
            </a:r>
            <a:r>
              <a:rPr lang="en-GB" sz="2400" err="1">
                <a:latin typeface="Calibri"/>
                <a:ea typeface="Calibri"/>
                <a:sym typeface="Calibri"/>
              </a:rPr>
              <a:t>Herausforderungen</a:t>
            </a:r>
            <a:r>
              <a:rPr lang="en-GB" sz="2400" dirty="0">
                <a:latin typeface="Calibri"/>
                <a:ea typeface="Calibri"/>
                <a:sym typeface="Calibri"/>
              </a:rPr>
              <a:t> </a:t>
            </a:r>
            <a:r>
              <a:rPr lang="en-GB" sz="2400" err="1">
                <a:latin typeface="Calibri"/>
                <a:ea typeface="Calibri"/>
                <a:sym typeface="Calibri"/>
              </a:rPr>
              <a:t>zu</a:t>
            </a:r>
            <a:r>
              <a:rPr lang="en-GB" sz="2400" dirty="0">
                <a:latin typeface="Calibri"/>
                <a:ea typeface="Calibri"/>
                <a:sym typeface="Calibri"/>
              </a:rPr>
              <a:t> </a:t>
            </a:r>
            <a:r>
              <a:rPr lang="en-GB" sz="2400" err="1">
                <a:latin typeface="Calibri"/>
                <a:ea typeface="Calibri"/>
                <a:sym typeface="Calibri"/>
              </a:rPr>
              <a:t>bewältigen</a:t>
            </a:r>
            <a:r>
              <a:rPr lang="en-GB" sz="2400" dirty="0">
                <a:latin typeface="Calibri"/>
                <a:ea typeface="Calibri"/>
                <a:sym typeface="Calibri"/>
              </a:rPr>
              <a:t> </a:t>
            </a:r>
            <a:r>
              <a:rPr lang="en-GB" sz="2400" b="0" i="0" u="none" strike="noStrike" cap="none" dirty="0">
                <a:latin typeface="Calibri"/>
                <a:ea typeface="Calibri"/>
                <a:sym typeface="Calibri"/>
              </a:rPr>
              <a:t>(</a:t>
            </a:r>
            <a:r>
              <a:rPr lang="en-GB" sz="2400" err="1">
                <a:latin typeface="Calibri"/>
                <a:ea typeface="Calibri"/>
                <a:sym typeface="Calibri"/>
              </a:rPr>
              <a:t>Abschnitt</a:t>
            </a:r>
            <a:r>
              <a:rPr lang="en-GB" sz="2400" dirty="0">
                <a:latin typeface="Calibri"/>
                <a:ea typeface="Calibri"/>
                <a:sym typeface="Calibri"/>
              </a:rPr>
              <a:t> </a:t>
            </a:r>
            <a:r>
              <a:rPr lang="en-GB" sz="2400" b="0" i="0" u="none" strike="noStrike" cap="none" dirty="0">
                <a:latin typeface="Calibri"/>
                <a:ea typeface="Calibri"/>
                <a:sym typeface="Calibri"/>
              </a:rPr>
              <a:t>2.3). </a:t>
            </a:r>
            <a:r>
              <a:rPr lang="en-GB" sz="2400" dirty="0">
                <a:latin typeface="Calibri"/>
                <a:ea typeface="Calibri"/>
                <a:sym typeface="Calibri"/>
              </a:rPr>
              <a:t>Nach </a:t>
            </a:r>
            <a:r>
              <a:rPr lang="en-GB" sz="2400" err="1">
                <a:latin typeface="Calibri"/>
                <a:ea typeface="Calibri"/>
                <a:sym typeface="Calibri"/>
              </a:rPr>
              <a:t>Abschluss</a:t>
            </a:r>
            <a:r>
              <a:rPr lang="en-GB" sz="2400" dirty="0">
                <a:latin typeface="Calibri"/>
                <a:ea typeface="Calibri"/>
                <a:sym typeface="Calibri"/>
              </a:rPr>
              <a:t> der </a:t>
            </a:r>
            <a:r>
              <a:rPr lang="en-GB" sz="2400" b="0" i="0" u="none" strike="noStrike" cap="none" dirty="0">
                <a:latin typeface="Calibri"/>
                <a:ea typeface="Calibri"/>
                <a:sym typeface="Calibri"/>
              </a:rPr>
              <a:t>6 </a:t>
            </a:r>
            <a:r>
              <a:rPr lang="en-GB" sz="2400" dirty="0">
                <a:latin typeface="Calibri"/>
                <a:ea typeface="Calibri"/>
                <a:sym typeface="Calibri"/>
              </a:rPr>
              <a:t>Module </a:t>
            </a:r>
            <a:r>
              <a:rPr lang="en-GB" sz="2400" err="1">
                <a:latin typeface="Calibri"/>
                <a:ea typeface="Calibri"/>
                <a:sym typeface="Calibri"/>
              </a:rPr>
              <a:t>können</a:t>
            </a:r>
            <a:r>
              <a:rPr lang="en-GB" sz="2400" dirty="0">
                <a:latin typeface="Calibri"/>
                <a:ea typeface="Calibri"/>
                <a:sym typeface="Calibri"/>
              </a:rPr>
              <a:t> die Leiter der ÜNB </a:t>
            </a:r>
            <a:r>
              <a:rPr lang="en-GB" sz="2400" err="1">
                <a:latin typeface="Calibri"/>
                <a:ea typeface="Calibri"/>
                <a:sym typeface="Calibri"/>
              </a:rPr>
              <a:t>ihre</a:t>
            </a:r>
            <a:r>
              <a:rPr lang="en-GB" sz="2400" dirty="0">
                <a:latin typeface="Calibri"/>
                <a:ea typeface="Calibri"/>
                <a:sym typeface="Calibri"/>
              </a:rPr>
              <a:t> </a:t>
            </a:r>
            <a:r>
              <a:rPr lang="en-GB" sz="2400" err="1">
                <a:latin typeface="Calibri"/>
                <a:ea typeface="Calibri"/>
                <a:sym typeface="Calibri"/>
              </a:rPr>
              <a:t>Innovationsprojekte</a:t>
            </a:r>
            <a:r>
              <a:rPr lang="en-GB" sz="2400" dirty="0">
                <a:latin typeface="Calibri"/>
                <a:ea typeface="Calibri"/>
                <a:sym typeface="Calibri"/>
              </a:rPr>
              <a:t> den </a:t>
            </a:r>
            <a:r>
              <a:rPr lang="en-GB" sz="2400" err="1">
                <a:latin typeface="Calibri"/>
                <a:ea typeface="Calibri"/>
                <a:sym typeface="Calibri"/>
              </a:rPr>
              <a:t>Interessengruppen</a:t>
            </a:r>
            <a:r>
              <a:rPr lang="en-GB" sz="2400" dirty="0">
                <a:latin typeface="Calibri"/>
                <a:ea typeface="Calibri"/>
                <a:sym typeface="Calibri"/>
              </a:rPr>
              <a:t> </a:t>
            </a:r>
            <a:r>
              <a:rPr lang="en-GB" sz="2400" b="0" i="0" u="none" strike="noStrike" cap="none" dirty="0">
                <a:latin typeface="Calibri"/>
                <a:ea typeface="Calibri"/>
                <a:sym typeface="Calibri"/>
              </a:rPr>
              <a:t>(</a:t>
            </a:r>
            <a:r>
              <a:rPr lang="en-GB" sz="2400" dirty="0">
                <a:latin typeface="Calibri"/>
                <a:ea typeface="Calibri"/>
                <a:sym typeface="Calibri"/>
              </a:rPr>
              <a:t>Region</a:t>
            </a:r>
            <a:r>
              <a:rPr lang="en-GB" sz="2400" b="0" i="0" u="none" strike="noStrike" cap="none" dirty="0">
                <a:latin typeface="Calibri"/>
                <a:ea typeface="Calibri"/>
                <a:sym typeface="Calibri"/>
              </a:rPr>
              <a:t>/</a:t>
            </a:r>
            <a:r>
              <a:rPr lang="en-GB" sz="2400" dirty="0">
                <a:latin typeface="Calibri"/>
                <a:ea typeface="Calibri"/>
                <a:sym typeface="Calibri"/>
              </a:rPr>
              <a:t>Stadt</a:t>
            </a:r>
            <a:r>
              <a:rPr lang="en-GB" sz="2400" b="0" i="0" u="none" strike="noStrike" cap="none" dirty="0">
                <a:latin typeface="Calibri"/>
                <a:ea typeface="Calibri"/>
                <a:sym typeface="Calibri"/>
              </a:rPr>
              <a:t>/</a:t>
            </a:r>
            <a:r>
              <a:rPr lang="en-GB" sz="2400" dirty="0">
                <a:latin typeface="Calibri"/>
                <a:ea typeface="Calibri"/>
                <a:sym typeface="Calibri"/>
              </a:rPr>
              <a:t>Industrie) </a:t>
            </a:r>
            <a:r>
              <a:rPr lang="en-GB" sz="2400" err="1">
                <a:latin typeface="Calibri"/>
                <a:ea typeface="Calibri"/>
                <a:sym typeface="Calibri"/>
              </a:rPr>
              <a:t>vorstellen</a:t>
            </a:r>
            <a:r>
              <a:rPr lang="en-GB" sz="2400" dirty="0">
                <a:latin typeface="Calibri"/>
                <a:ea typeface="Calibri"/>
                <a:sym typeface="Calibri"/>
              </a:rPr>
              <a:t>. Dies </a:t>
            </a:r>
            <a:r>
              <a:rPr lang="en-GB" sz="2400" err="1">
                <a:latin typeface="Calibri"/>
                <a:ea typeface="Calibri"/>
                <a:sym typeface="Calibri"/>
              </a:rPr>
              <a:t>wird</a:t>
            </a:r>
            <a:r>
              <a:rPr lang="en-GB" sz="2400" dirty="0">
                <a:latin typeface="Calibri"/>
                <a:ea typeface="Calibri"/>
                <a:sym typeface="Calibri"/>
              </a:rPr>
              <a:t> den Bottom-up-Ansatz der TSO-Leiter</a:t>
            </a:r>
            <a:r>
              <a:rPr lang="en-GB" sz="2400" b="0" i="0" u="none" strike="noStrike" cap="none" dirty="0">
                <a:latin typeface="Calibri"/>
                <a:ea typeface="Calibri"/>
                <a:sym typeface="Calibri"/>
              </a:rPr>
              <a:t>/ </a:t>
            </a:r>
            <a:r>
              <a:rPr lang="en-GB" sz="2400" dirty="0">
                <a:latin typeface="Calibri"/>
                <a:ea typeface="Calibri"/>
                <a:sym typeface="Calibri"/>
              </a:rPr>
              <a:t>TOP-Manager</a:t>
            </a:r>
            <a:r>
              <a:rPr lang="en-GB" sz="2400" b="0" i="0" u="none" strike="noStrike" cap="none" dirty="0">
                <a:latin typeface="Calibri"/>
                <a:ea typeface="Calibri"/>
                <a:sym typeface="Calibri"/>
              </a:rPr>
              <a:t>/ </a:t>
            </a:r>
            <a:r>
              <a:rPr lang="en-GB" sz="2400" dirty="0">
                <a:latin typeface="Calibri"/>
                <a:ea typeface="Calibri"/>
                <a:sym typeface="Calibri"/>
              </a:rPr>
              <a:t>Mitarbeiter </a:t>
            </a:r>
            <a:r>
              <a:rPr lang="en-GB" sz="2400" err="1">
                <a:latin typeface="Calibri"/>
                <a:ea typeface="Calibri"/>
                <a:sym typeface="Calibri"/>
              </a:rPr>
              <a:t>fördern</a:t>
            </a:r>
            <a:r>
              <a:rPr lang="en-GB" sz="2400" dirty="0">
                <a:latin typeface="Calibri"/>
                <a:ea typeface="Calibri"/>
                <a:sym typeface="Calibri"/>
              </a:rPr>
              <a:t> und die </a:t>
            </a:r>
            <a:r>
              <a:rPr lang="en-GB" sz="2400" err="1">
                <a:latin typeface="Calibri"/>
                <a:ea typeface="Calibri"/>
                <a:sym typeface="Calibri"/>
              </a:rPr>
              <a:t>Interaktion</a:t>
            </a:r>
            <a:r>
              <a:rPr lang="en-GB" sz="2400" b="0" i="0" u="none" strike="noStrike" cap="none" dirty="0">
                <a:latin typeface="Calibri"/>
                <a:ea typeface="Calibri"/>
                <a:sym typeface="Calibri"/>
              </a:rPr>
              <a:t>, </a:t>
            </a:r>
            <a:r>
              <a:rPr lang="en-GB" sz="2400" dirty="0">
                <a:latin typeface="Calibri"/>
                <a:ea typeface="Calibri"/>
                <a:sym typeface="Calibri"/>
              </a:rPr>
              <a:t>das Engagement und die </a:t>
            </a:r>
            <a:r>
              <a:rPr lang="en-GB" sz="2400" b="0" i="0" u="none" strike="noStrike" cap="none" dirty="0">
                <a:latin typeface="Calibri"/>
                <a:ea typeface="Calibri"/>
                <a:sym typeface="Calibri"/>
              </a:rPr>
              <a:t>positive </a:t>
            </a:r>
            <a:r>
              <a:rPr lang="en-GB" sz="2400" err="1">
                <a:latin typeface="Calibri"/>
                <a:ea typeface="Calibri"/>
                <a:sym typeface="Calibri"/>
              </a:rPr>
              <a:t>Wirkung</a:t>
            </a:r>
            <a:r>
              <a:rPr lang="en-GB" sz="2400" dirty="0">
                <a:latin typeface="Calibri"/>
                <a:ea typeface="Calibri"/>
                <a:sym typeface="Calibri"/>
              </a:rPr>
              <a:t> auf die </a:t>
            </a:r>
            <a:r>
              <a:rPr lang="en-GB" sz="2400" err="1">
                <a:latin typeface="Calibri"/>
                <a:ea typeface="Calibri"/>
                <a:sym typeface="Calibri"/>
              </a:rPr>
              <a:t>lokale</a:t>
            </a:r>
            <a:r>
              <a:rPr lang="en-GB" sz="2400" dirty="0">
                <a:latin typeface="Calibri"/>
                <a:ea typeface="Calibri"/>
                <a:sym typeface="Calibri"/>
              </a:rPr>
              <a:t> und </a:t>
            </a:r>
            <a:r>
              <a:rPr lang="en-GB" sz="2400" err="1">
                <a:latin typeface="Calibri"/>
                <a:ea typeface="Calibri"/>
                <a:sym typeface="Calibri"/>
              </a:rPr>
              <a:t>regionale</a:t>
            </a:r>
            <a:r>
              <a:rPr lang="en-GB" sz="2400" dirty="0">
                <a:latin typeface="Calibri"/>
                <a:ea typeface="Calibri"/>
                <a:sym typeface="Calibri"/>
              </a:rPr>
              <a:t> Gemeinschaft </a:t>
            </a:r>
            <a:r>
              <a:rPr lang="en-GB" sz="2400" err="1">
                <a:latin typeface="Calibri"/>
                <a:ea typeface="Calibri"/>
                <a:sym typeface="Calibri"/>
              </a:rPr>
              <a:t>stärken</a:t>
            </a:r>
            <a:r>
              <a:rPr lang="en-GB" sz="2400" b="0" i="0" u="none" strike="noStrike" cap="none" dirty="0">
                <a:latin typeface="Calibri"/>
                <a:ea typeface="Calibri"/>
                <a:sym typeface="Calibri"/>
              </a:rPr>
              <a:t>.</a:t>
            </a:r>
            <a:endParaRPr lang="en-GB" sz="2400" dirty="0">
              <a:latin typeface="Calibri"/>
            </a:endParaRPr>
          </a:p>
          <a:p>
            <a:pPr marL="457200" marR="0" lvl="0" indent="-304800" algn="l" rtl="0">
              <a:lnSpc>
                <a:spcPct val="100000"/>
              </a:lnSpc>
              <a:spcBef>
                <a:spcPts val="0"/>
              </a:spcBef>
              <a:spcAft>
                <a:spcPts val="0"/>
              </a:spcAft>
              <a:buClr>
                <a:srgbClr val="0D9390"/>
              </a:buClr>
              <a:buSzPts val="2400"/>
              <a:buFont typeface="Arial"/>
              <a:buNone/>
            </a:pPr>
            <a:endParaRPr sz="2400" b="0" i="0" u="none" strike="noStrike" cap="none">
              <a:solidFill>
                <a:srgbClr val="000000"/>
              </a:solidFill>
              <a:latin typeface="Calibri"/>
              <a:ea typeface="Calibri"/>
              <a:cs typeface="Calibri"/>
              <a:sym typeface="Calibri"/>
            </a:endParaRPr>
          </a:p>
          <a:p>
            <a:pPr marL="914400" marR="0" lvl="1" indent="-304800" algn="l" rtl="0">
              <a:lnSpc>
                <a:spcPct val="100000"/>
              </a:lnSpc>
              <a:spcBef>
                <a:spcPts val="0"/>
              </a:spcBef>
              <a:spcAft>
                <a:spcPts val="0"/>
              </a:spcAft>
              <a:buClr>
                <a:srgbClr val="0D939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0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a:lnSpc>
                <a:spcPct val="90000"/>
              </a:lnSpc>
              <a:spcBef>
                <a:spcPts val="0"/>
              </a:spcBef>
              <a:spcAft>
                <a:spcPts val="0"/>
              </a:spcAft>
              <a:buNone/>
            </a:pPr>
            <a:r>
              <a:rPr lang="en-GB" dirty="0" err="1"/>
              <a:t>Referenzen</a:t>
            </a:r>
            <a:endParaRPr lang="en-US" dirty="0" err="1"/>
          </a:p>
        </p:txBody>
      </p:sp>
      <p:sp>
        <p:nvSpPr>
          <p:cNvPr id="1130" name="Google Shape;1130;p10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0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https://www.capgemini.com/2020/09/digital-literacy-in-the-times-of-covid/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https://joinup.ec.europa.eu/sites/default/files/document/2014-12/How%20to%20strenghten%20digital%20literacy%20-%20Practical%20example%20of%20a%20European%20initiative%20SPreaD.pdf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37" name="Google Shape;1137;p10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1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https://news.microsoft.com/cloudforgood/_media/downloads/en/digital-literacy-en.pdf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https://www.westernsydney.edu.au/studysmart/home/study_skills_guides/digital_literacy/what_is_digital_literacy#:~:text=Digital%20literacy%20means%20having%20the,social%20media%2C%20and%20mobile%20devices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https://www.webwise.ie/teachers/digital_literacy/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44" name="Google Shape;1144;p11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1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https://www.diggitmagazine.com/wiki/digital-culture#:~:text=Digital%20culture%20refers%20to%20culture%20shaped%20by%20the,personal%20computers%20and%20other%20devices%20such%20as%20smartphones</a:t>
            </a:r>
            <a:r>
              <a:rPr lang="en-GB" b="0" i="0" strike="noStrike" cap="none">
                <a:solidFill>
                  <a:srgbClr val="096E6C"/>
                </a:solidFill>
                <a:latin typeface="Calibri"/>
                <a:ea typeface="Calibri"/>
                <a:cs typeface="Calibri"/>
                <a:sym typeface="Calibri"/>
              </a:rPr>
              <a:t>.</a:t>
            </a:r>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https://www.loginradius.com/blog/growth/7-mistakes-companies-make-during-digital-transformation/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51" name="Google Shape;1151;p11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1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https://thirdsectorlab.co.uk/11-must-read-digital-inclusion-reports-and-case-studies/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https://blog.remesh.ai/3-key-case-studies-for-successful-digital-transformation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https://dataschools.education/apps-tools-to-support-data-literacy/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https://www.educationalappstore.com/blog/4-best-apps-increasing-data-literacy-skills/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58" name="Google Shape;1158;p11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1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https://www.raconteur.net/technology/top-10-communication-and-collaboration-tools/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https://www.outbrain.com/blog/12-awesome-digital-content-creation-tools/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https://anvl.com/blog/keys-to-successful-digital-transformation/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https://blog.mindmanager.com/blog/2020/07/07/202007problem-solving-tools/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65" name="Google Shape;1165;p11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1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https://www.lumapps.com/solutions/digital-transformation/digital-transformation-tools/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https://tedigitalmarketing.com/digital-marketing/5-tips-to-creating-a-successful-digital-marketing-strategy/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https://www.nibusinessinfo.co.uk/content/advantages-and-disadvantages-digital-marketing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72" name="Google Shape;1172;p11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dirty="0"/>
              <a:t>Das </a:t>
            </a:r>
            <a:r>
              <a:rPr lang="en-GB" err="1"/>
              <a:t>Konzept</a:t>
            </a:r>
            <a:r>
              <a:rPr lang="en-GB" dirty="0"/>
              <a:t> der "</a:t>
            </a:r>
            <a:r>
              <a:rPr lang="en-GB" b="1" err="1">
                <a:solidFill>
                  <a:schemeClr val="accent2"/>
                </a:solidFill>
              </a:rPr>
              <a:t>digitalen</a:t>
            </a:r>
            <a:r>
              <a:rPr lang="en-GB" b="1" dirty="0">
                <a:solidFill>
                  <a:schemeClr val="accent2"/>
                </a:solidFill>
              </a:rPr>
              <a:t> </a:t>
            </a:r>
            <a:r>
              <a:rPr lang="en-GB" b="1" err="1">
                <a:solidFill>
                  <a:schemeClr val="accent2"/>
                </a:solidFill>
              </a:rPr>
              <a:t>Kompetenz</a:t>
            </a:r>
            <a:r>
              <a:rPr lang="en-GB" dirty="0"/>
              <a:t>" </a:t>
            </a:r>
            <a:r>
              <a:rPr lang="en-GB" err="1"/>
              <a:t>wurde</a:t>
            </a:r>
            <a:r>
              <a:rPr lang="en-GB" dirty="0"/>
              <a:t> 1997 von Paul Glister </a:t>
            </a:r>
            <a:r>
              <a:rPr lang="en-GB" err="1"/>
              <a:t>als</a:t>
            </a:r>
            <a:r>
              <a:rPr lang="en-GB" dirty="0"/>
              <a:t> </a:t>
            </a:r>
            <a:r>
              <a:rPr lang="en-GB" err="1"/>
              <a:t>eine</a:t>
            </a:r>
            <a:r>
              <a:rPr lang="en-GB" dirty="0"/>
              <a:t> </a:t>
            </a:r>
            <a:r>
              <a:rPr lang="en-GB" err="1"/>
              <a:t>Sammlung</a:t>
            </a:r>
            <a:r>
              <a:rPr lang="en-GB" dirty="0"/>
              <a:t> von "</a:t>
            </a:r>
            <a:r>
              <a:rPr lang="en-GB" b="1" err="1">
                <a:solidFill>
                  <a:schemeClr val="accent2"/>
                </a:solidFill>
              </a:rPr>
              <a:t>technischen</a:t>
            </a:r>
            <a:r>
              <a:rPr lang="en-GB" b="1" dirty="0">
                <a:solidFill>
                  <a:schemeClr val="accent2"/>
                </a:solidFill>
              </a:rPr>
              <a:t> </a:t>
            </a:r>
            <a:r>
              <a:rPr lang="en-GB" b="1" err="1">
                <a:solidFill>
                  <a:schemeClr val="accent2"/>
                </a:solidFill>
              </a:rPr>
              <a:t>Fähigkeiten</a:t>
            </a:r>
            <a:r>
              <a:rPr lang="en-GB" dirty="0"/>
              <a:t>" </a:t>
            </a:r>
            <a:r>
              <a:rPr lang="en-GB" err="1"/>
              <a:t>eingeführt</a:t>
            </a:r>
            <a:r>
              <a:rPr lang="en-GB" dirty="0"/>
              <a:t>. </a:t>
            </a:r>
            <a:endParaRPr lang="en-US" dirty="0"/>
          </a:p>
          <a:p>
            <a:pPr marL="342900" lvl="0" indent="-190500" rtl="0" latinLnBrk="1">
              <a:lnSpc>
                <a:spcPct val="90000"/>
              </a:lnSpc>
              <a:spcBef>
                <a:spcPts val="1000"/>
              </a:spcBef>
              <a:spcAft>
                <a:spcPts val="0"/>
              </a:spcAft>
              <a:buClr>
                <a:schemeClr val="accent2"/>
              </a:buClr>
              <a:buSzPts val="2400"/>
              <a:buNone/>
            </a:pPr>
            <a:endParaRPr dirty="0"/>
          </a:p>
          <a:p>
            <a:pPr marL="342900" indent="-342900" latinLnBrk="1">
              <a:buClr>
                <a:schemeClr val="accent2"/>
              </a:buClr>
              <a:buChar char="•"/>
            </a:pPr>
            <a:r>
              <a:rPr lang="en-GB" dirty="0"/>
              <a:t>Inzwischen hat </a:t>
            </a:r>
            <a:r>
              <a:rPr lang="en-GB" err="1"/>
              <a:t>sich</a:t>
            </a:r>
            <a:r>
              <a:rPr lang="en-GB" dirty="0"/>
              <a:t> der </a:t>
            </a:r>
            <a:r>
              <a:rPr lang="en-GB" err="1"/>
              <a:t>Begriff</a:t>
            </a:r>
            <a:r>
              <a:rPr lang="en-GB" dirty="0"/>
              <a:t> der </a:t>
            </a:r>
            <a:r>
              <a:rPr lang="en-GB" err="1"/>
              <a:t>digitalen</a:t>
            </a:r>
            <a:r>
              <a:rPr lang="en-GB" dirty="0"/>
              <a:t> </a:t>
            </a:r>
            <a:r>
              <a:rPr lang="en-GB" err="1"/>
              <a:t>Kompetenz</a:t>
            </a:r>
            <a:r>
              <a:rPr lang="en-GB" dirty="0"/>
              <a:t> </a:t>
            </a:r>
            <a:r>
              <a:rPr lang="en-GB" err="1"/>
              <a:t>jedoch</a:t>
            </a:r>
            <a:r>
              <a:rPr lang="en-GB" dirty="0"/>
              <a:t> </a:t>
            </a:r>
            <a:r>
              <a:rPr lang="en-GB" err="1"/>
              <a:t>zu</a:t>
            </a:r>
            <a:r>
              <a:rPr lang="en-GB" dirty="0"/>
              <a:t> </a:t>
            </a:r>
            <a:r>
              <a:rPr lang="en-GB" err="1"/>
              <a:t>einem</a:t>
            </a:r>
            <a:r>
              <a:rPr lang="en-GB" dirty="0"/>
              <a:t> </a:t>
            </a:r>
            <a:r>
              <a:rPr lang="en-GB" err="1"/>
              <a:t>Begriff</a:t>
            </a:r>
            <a:r>
              <a:rPr lang="en-GB" dirty="0"/>
              <a:t> </a:t>
            </a:r>
            <a:r>
              <a:rPr lang="en-GB" err="1"/>
              <a:t>entwickelt</a:t>
            </a:r>
            <a:r>
              <a:rPr lang="en-GB" dirty="0"/>
              <a:t>, der </a:t>
            </a:r>
            <a:r>
              <a:rPr lang="en-GB" err="1"/>
              <a:t>nicht</a:t>
            </a:r>
            <a:r>
              <a:rPr lang="en-GB" dirty="0"/>
              <a:t> </a:t>
            </a:r>
            <a:r>
              <a:rPr lang="en-GB" err="1"/>
              <a:t>nur</a:t>
            </a:r>
            <a:r>
              <a:rPr lang="en-GB" dirty="0"/>
              <a:t> "</a:t>
            </a:r>
            <a:r>
              <a:rPr lang="en-GB" err="1"/>
              <a:t>technische</a:t>
            </a:r>
            <a:r>
              <a:rPr lang="en-GB" dirty="0"/>
              <a:t> </a:t>
            </a:r>
            <a:r>
              <a:rPr lang="en-GB" err="1"/>
              <a:t>Fähigkeiten</a:t>
            </a:r>
            <a:r>
              <a:rPr lang="en-GB" dirty="0"/>
              <a:t>" </a:t>
            </a:r>
            <a:r>
              <a:rPr lang="en-GB" err="1"/>
              <a:t>wie</a:t>
            </a:r>
            <a:r>
              <a:rPr lang="en-GB" dirty="0"/>
              <a:t> die </a:t>
            </a:r>
            <a:r>
              <a:rPr lang="en-GB" err="1"/>
              <a:t>Fähigkeit</a:t>
            </a:r>
            <a:r>
              <a:rPr lang="en-GB" dirty="0"/>
              <a:t>, </a:t>
            </a:r>
            <a:r>
              <a:rPr lang="en-GB" err="1"/>
              <a:t>Informationen</a:t>
            </a:r>
            <a:r>
              <a:rPr lang="en-GB" dirty="0"/>
              <a:t> </a:t>
            </a:r>
            <a:r>
              <a:rPr lang="en-GB" err="1"/>
              <a:t>zu</a:t>
            </a:r>
            <a:r>
              <a:rPr lang="en-GB" dirty="0"/>
              <a:t> </a:t>
            </a:r>
            <a:r>
              <a:rPr lang="en-GB" err="1"/>
              <a:t>lesen</a:t>
            </a:r>
            <a:r>
              <a:rPr lang="en-GB" dirty="0"/>
              <a:t>, </a:t>
            </a:r>
            <a:r>
              <a:rPr lang="en-GB" err="1"/>
              <a:t>zu</a:t>
            </a:r>
            <a:r>
              <a:rPr lang="en-GB" dirty="0"/>
              <a:t> verstehen und </a:t>
            </a:r>
            <a:r>
              <a:rPr lang="en-GB" err="1"/>
              <a:t>zu</a:t>
            </a:r>
            <a:r>
              <a:rPr lang="en-GB" dirty="0"/>
              <a:t> </a:t>
            </a:r>
            <a:r>
              <a:rPr lang="en-GB" err="1"/>
              <a:t>nutzen</a:t>
            </a:r>
            <a:r>
              <a:rPr lang="en-GB" dirty="0"/>
              <a:t>, </a:t>
            </a:r>
            <a:r>
              <a:rPr lang="en-GB" err="1"/>
              <a:t>umfasst</a:t>
            </a:r>
            <a:r>
              <a:rPr lang="en-GB" dirty="0"/>
              <a:t>, </a:t>
            </a:r>
            <a:r>
              <a:rPr lang="en-GB" err="1"/>
              <a:t>sondern</a:t>
            </a:r>
            <a:r>
              <a:rPr lang="en-GB" dirty="0"/>
              <a:t> </a:t>
            </a:r>
            <a:r>
              <a:rPr lang="en-GB" err="1"/>
              <a:t>auch</a:t>
            </a:r>
            <a:r>
              <a:rPr lang="en-GB" dirty="0"/>
              <a:t> </a:t>
            </a:r>
            <a:r>
              <a:rPr lang="en-GB" err="1"/>
              <a:t>eine</a:t>
            </a:r>
            <a:r>
              <a:rPr lang="en-GB" dirty="0"/>
              <a:t> Reihe von "</a:t>
            </a:r>
            <a:r>
              <a:rPr lang="en-GB" err="1"/>
              <a:t>kognitiven</a:t>
            </a:r>
            <a:r>
              <a:rPr lang="en-GB" dirty="0"/>
              <a:t> </a:t>
            </a:r>
            <a:r>
              <a:rPr lang="en-GB" err="1"/>
              <a:t>Fähigkeiten</a:t>
            </a:r>
            <a:r>
              <a:rPr lang="en-GB" dirty="0"/>
              <a:t>", d. h. die </a:t>
            </a:r>
            <a:r>
              <a:rPr lang="en-GB" err="1"/>
              <a:t>Fähigkeit</a:t>
            </a:r>
            <a:r>
              <a:rPr lang="en-GB" dirty="0"/>
              <a:t>, </a:t>
            </a:r>
            <a:r>
              <a:rPr lang="en-GB" err="1"/>
              <a:t>Informationen</a:t>
            </a:r>
            <a:r>
              <a:rPr lang="en-GB" dirty="0"/>
              <a:t> </a:t>
            </a:r>
            <a:r>
              <a:rPr lang="en-GB" err="1"/>
              <a:t>zu</a:t>
            </a:r>
            <a:r>
              <a:rPr lang="en-GB" dirty="0"/>
              <a:t> </a:t>
            </a:r>
            <a:r>
              <a:rPr lang="en-GB" err="1"/>
              <a:t>bewerten</a:t>
            </a:r>
            <a:r>
              <a:rPr lang="en-GB" dirty="0"/>
              <a:t>, </a:t>
            </a:r>
            <a:r>
              <a:rPr lang="en-GB" err="1"/>
              <a:t>zu</a:t>
            </a:r>
            <a:r>
              <a:rPr lang="en-GB" dirty="0"/>
              <a:t> </a:t>
            </a:r>
            <a:r>
              <a:rPr lang="en-GB" err="1"/>
              <a:t>konstruieren</a:t>
            </a:r>
            <a:r>
              <a:rPr lang="en-GB" dirty="0"/>
              <a:t> und </a:t>
            </a:r>
            <a:r>
              <a:rPr lang="en-GB" err="1"/>
              <a:t>zu</a:t>
            </a:r>
            <a:r>
              <a:rPr lang="en-GB" dirty="0"/>
              <a:t> </a:t>
            </a:r>
            <a:r>
              <a:rPr lang="en-GB" err="1"/>
              <a:t>kommunizieren</a:t>
            </a:r>
            <a:r>
              <a:rPr lang="en-GB" dirty="0"/>
              <a:t>. </a:t>
            </a: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235" name="Google Shape;235;p1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err="1"/>
              <a:t>Definitionen</a:t>
            </a:r>
            <a:r>
              <a:rPr lang="en-GB" dirty="0"/>
              <a:t> der </a:t>
            </a:r>
            <a:r>
              <a:rPr lang="en-GB" dirty="0" err="1"/>
              <a:t>digitalen</a:t>
            </a:r>
            <a:r>
              <a:rPr lang="en-GB" dirty="0"/>
              <a:t> </a:t>
            </a:r>
            <a:r>
              <a:rPr lang="en-GB" dirty="0" err="1"/>
              <a:t>Kompetenz</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1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https://www.cardinaldigitalmarketing.com/blog/top-9-benefits-of-digital-marketing/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https://linchpinseo.com/challenges-facing-digital-marketers/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https://redmediauk.com/marketing-in-the-third-sector/</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https://www.husson.edu/online/blog/2021/07/marketing-case-studies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79" name="Google Shape;1179;p11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1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https://digileaders.com/how-to-lead-a-successful-digital-team/</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https://knolskape.com/blog-characteristics-of-digital-culture/</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https://www.capgemini.com/fi-en/wp-content/uploads/sites/27/2018/09/dti-digitalculture_report_v2.pdf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https://www.ourtandem.com/</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86" name="Google Shape;1186;p11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1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https://hbr.org/2022/02/4-lessons-from-levis-digital-transformation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https://www.renaissance.com/2019/02/08/blog-digital-literacy-why-does-it-matter/#:~:text=The%20American%20Library%20Association%20(ALA,both%20cognitive%20and%20technical%20skills.%E2%80%9D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https://www.westernsydney.edu.au/studysmart/home/study_skills_guides/digital_literacy/what_is_digital_literacy</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93" name="Google Shape;1193;p11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1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https://techboomers.com/importance-of-digital-literacy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https://gdsgroup.com/insights/marketing/blueprint-for-digital-leadership/#:~:text=Digital%20leadership%20is%20the%20strategic,for%20overseeing%20the%20digital%20assets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https://gdsgroup.com/insights/marketing/digital-transformation-framework/</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00" name="Google Shape;1200;p11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1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https://careerwise.co.za/digital-literacy/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https://ec.europa.eu/digital-single-market/en/news/new-report-shows-digital-skills-are-required-all-types-jobs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https://www.smartsheet.com/content-center/executive-center/digital-transformation/how-achieve-five-competencies-effective-digital-leaders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07" name="Google Shape;1207;p11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2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https://www2.deloitte.com/content/dam/Deloitte/uk/Documents/public-sector/deloitte-uk-decoding-digital-leadership.pdf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https://theonebrief.com/the-digital-leader-core-competencies-for-a-new-era/</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https://www.redhat.com/en/services/consulting/open-innovation-labs?sc_cid=7013a00000269xoAAA&amp;gclid=CjwKCAiApfeQBhAUEiwA7K_UH-a88Ob-on_rMBHiP3zMRabjf-h7cLci5kaes4cUGxN8KDh__kImxBoChDUQAvD_BwE&amp;gclsrc=aw.ds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14" name="Google Shape;1214;p12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Referenzen</a:t>
            </a:r>
            <a:endParaRPr lang="en-US" dirty="0" err="1"/>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2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https://www.redhat.com/en/engage/organize-for-innovation-20180913?sc_cid=7013a00000269xpAAA&amp;gclid=CjwKCAiApfeQBhAUEiwA7K_UHxPdDVA1s1OIJyVgw-8bDauRMsyT-ADFsErR-faXFBHkHVwvu2qP6BoC4FQQAvD_BwE&amp;gclsrc=aw.ds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21" name="Google Shape;1221;p12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22"/>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p>
            <a:r>
              <a:rPr lang="en-GB" dirty="0"/>
              <a:t>Haben Sie </a:t>
            </a:r>
            <a:r>
              <a:rPr lang="en-GB" dirty="0" err="1"/>
              <a:t>Fragen</a:t>
            </a:r>
            <a:r>
              <a:rPr lang="en-GB" dirty="0"/>
              <a:t>?</a:t>
            </a:r>
            <a:endParaRPr lang="en-US" dirty="0"/>
          </a:p>
        </p:txBody>
      </p:sp>
      <p:sp>
        <p:nvSpPr>
          <p:cNvPr id="1228" name="Google Shape;1228;p122"/>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fontScale="92500"/>
          </a:bodyPr>
          <a:lstStyle/>
          <a:p>
            <a:pPr marL="0" lvl="0" indent="0" algn="ctr">
              <a:lnSpc>
                <a:spcPct val="90000"/>
              </a:lnSpc>
              <a:spcBef>
                <a:spcPts val="0"/>
              </a:spcBef>
              <a:spcAft>
                <a:spcPts val="0"/>
              </a:spcAft>
              <a:buNone/>
            </a:pPr>
            <a:r>
              <a:rPr lang="en-GB" dirty="0" err="1"/>
              <a:t>Dankeschön</a:t>
            </a:r>
            <a:endParaRPr lang="en-US" dirty="0" err="1"/>
          </a:p>
        </p:txBody>
      </p:sp>
      <p:sp>
        <p:nvSpPr>
          <p:cNvPr id="1229" name="Google Shape;1229;p122"/>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2" name="Google Shape;242;p14"/>
          <p:cNvPicPr preferRelativeResize="0"/>
          <p:nvPr/>
        </p:nvPicPr>
        <p:blipFill>
          <a:blip r:embed="rId3">
            <a:alphaModFix/>
          </a:blip>
          <a:stretch>
            <a:fillRect/>
          </a:stretch>
        </p:blipFill>
        <p:spPr>
          <a:xfrm>
            <a:off x="6840412" y="761600"/>
            <a:ext cx="4364575" cy="4438550"/>
          </a:xfrm>
          <a:prstGeom prst="rect">
            <a:avLst/>
          </a:prstGeom>
          <a:noFill/>
          <a:ln>
            <a:noFill/>
          </a:ln>
        </p:spPr>
      </p:pic>
      <p:sp>
        <p:nvSpPr>
          <p:cNvPr id="241" name="Google Shape;241;p14"/>
          <p:cNvSpPr txBox="1">
            <a:spLocks noGrp="1"/>
          </p:cNvSpPr>
          <p:nvPr>
            <p:ph type="body" idx="2"/>
          </p:nvPr>
        </p:nvSpPr>
        <p:spPr>
          <a:xfrm>
            <a:off x="610233" y="705159"/>
            <a:ext cx="7433099" cy="803654"/>
          </a:xfrm>
          <a:prstGeom prst="rect">
            <a:avLst/>
          </a:prstGeom>
          <a:noFill/>
          <a:ln>
            <a:noFill/>
          </a:ln>
        </p:spPr>
        <p:txBody>
          <a:bodyPr spcFirstLastPara="1" wrap="square" lIns="91425" tIns="45700" rIns="91425" bIns="45700" anchor="t" anchorCtr="0">
            <a:noAutofit/>
          </a:bodyPr>
          <a:lstStyle/>
          <a:p>
            <a:pPr marL="228600" indent="0"/>
            <a:r>
              <a:rPr lang="en-GB" err="1"/>
              <a:t>Definitionen</a:t>
            </a:r>
            <a:r>
              <a:rPr lang="en-GB" dirty="0"/>
              <a:t> der </a:t>
            </a:r>
            <a:r>
              <a:rPr lang="en-GB" err="1"/>
              <a:t>digitale</a:t>
            </a:r>
            <a:r>
              <a:rPr lang="en-GB" dirty="0"/>
              <a:t> </a:t>
            </a:r>
            <a:endParaRPr lang="en-US" dirty="0" err="1"/>
          </a:p>
          <a:p>
            <a:pPr marL="228600" indent="0"/>
            <a:r>
              <a:rPr lang="en-GB" dirty="0" err="1"/>
              <a:t>Kompetenz</a:t>
            </a:r>
            <a:endParaRPr lang="en-US" dirty="0" err="1"/>
          </a:p>
          <a:p>
            <a:pPr marL="0" lvl="0" indent="0" algn="l">
              <a:lnSpc>
                <a:spcPct val="90000"/>
              </a:lnSpc>
              <a:spcBef>
                <a:spcPts val="0"/>
              </a:spcBef>
              <a:spcAft>
                <a:spcPts val="0"/>
              </a:spcAft>
              <a:buSzPts val="3600"/>
              <a:buNone/>
            </a:pPr>
            <a:endParaRPr lang="en-GB" sz="4000" dirty="0"/>
          </a:p>
        </p:txBody>
      </p:sp>
      <p:sp>
        <p:nvSpPr>
          <p:cNvPr id="243" name="Google Shape;243;p14"/>
          <p:cNvSpPr txBox="1">
            <a:spLocks noGrp="1"/>
          </p:cNvSpPr>
          <p:nvPr>
            <p:ph type="body" idx="1"/>
          </p:nvPr>
        </p:nvSpPr>
        <p:spPr>
          <a:xfrm>
            <a:off x="6731449" y="5393325"/>
            <a:ext cx="4582500" cy="45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u="sng">
                <a:solidFill>
                  <a:schemeClr val="hlink"/>
                </a:solidFill>
                <a:hlinkClick r:id="rId4"/>
              </a:rPr>
              <a:t>https://www.westernsydney.edu.au/studysmart/home/study_skills_guides/digital_literacy/what_is_digital_literacy</a:t>
            </a:r>
            <a:r>
              <a:rPr lang="en-GB" sz="1000"/>
              <a:t> </a:t>
            </a:r>
            <a:endParaRPr sz="1000"/>
          </a:p>
          <a:p>
            <a:pPr marL="228600" lvl="0" indent="-228600" algn="l" rtl="0">
              <a:lnSpc>
                <a:spcPct val="90000"/>
              </a:lnSpc>
              <a:spcBef>
                <a:spcPts val="1000"/>
              </a:spcBef>
              <a:spcAft>
                <a:spcPts val="0"/>
              </a:spcAft>
              <a:buClr>
                <a:srgbClr val="000000"/>
              </a:buClr>
              <a:buSzPts val="2400"/>
              <a:buNone/>
            </a:pPr>
            <a:endParaRPr/>
          </a:p>
        </p:txBody>
      </p:sp>
      <p:sp>
        <p:nvSpPr>
          <p:cNvPr id="2" name="TextBox 1">
            <a:extLst>
              <a:ext uri="{FF2B5EF4-FFF2-40B4-BE49-F238E27FC236}">
                <a16:creationId xmlns:a16="http://schemas.microsoft.com/office/drawing/2014/main" id="{FB1655FB-C91E-8A0F-A85E-183684D789D8}"/>
              </a:ext>
            </a:extLst>
          </p:cNvPr>
          <p:cNvSpPr txBox="1"/>
          <p:nvPr/>
        </p:nvSpPr>
        <p:spPr>
          <a:xfrm>
            <a:off x="933214" y="2419585"/>
            <a:ext cx="563033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latin typeface="Calibri"/>
              </a:rPr>
              <a:t>"</a:t>
            </a:r>
            <a:r>
              <a:rPr lang="en-GB" sz="2000">
                <a:solidFill>
                  <a:srgbClr val="0D9390"/>
                </a:solidFill>
                <a:latin typeface="Calibri"/>
              </a:rPr>
              <a:t>Digitale Kompetenz</a:t>
            </a:r>
            <a:r>
              <a:rPr lang="en-GB" sz="2000">
                <a:latin typeface="Calibri"/>
              </a:rPr>
              <a:t>" bedeutet, über eine Reihe von Fähigkeiten, Kompetenzen und Einstellungen zu verfügen, die man braucht, um in einer Gesellschaft zu leben, zu lernen und zu arbeiten, in der die Kommunikation und der Zugang zu Informationen weitgehend durch digitale Technologien wie das Internet, Online-Plattformen, soziale Medien und mobil</a:t>
            </a:r>
            <a:endParaRPr lang="en-GB"/>
          </a:p>
        </p:txBody>
      </p:sp>
      <p:sp>
        <p:nvSpPr>
          <p:cNvPr id="6" name="Rectangle: Rounded Corners 5">
            <a:extLst>
              <a:ext uri="{FF2B5EF4-FFF2-40B4-BE49-F238E27FC236}">
                <a16:creationId xmlns:a16="http://schemas.microsoft.com/office/drawing/2014/main" id="{51C7FCA2-8D7C-8499-9C1E-AEC0C2E7FBFF}"/>
              </a:ext>
            </a:extLst>
          </p:cNvPr>
          <p:cNvSpPr/>
          <p:nvPr/>
        </p:nvSpPr>
        <p:spPr>
          <a:xfrm>
            <a:off x="7435613" y="2106316"/>
            <a:ext cx="884297" cy="4139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900" dirty="0">
              <a:solidFill>
                <a:schemeClr val="tx1"/>
              </a:solidFill>
              <a:cs typeface="Arial"/>
            </a:endParaRPr>
          </a:p>
        </p:txBody>
      </p:sp>
      <p:sp>
        <p:nvSpPr>
          <p:cNvPr id="8" name="Rectangle: Rounded Corners 7">
            <a:extLst>
              <a:ext uri="{FF2B5EF4-FFF2-40B4-BE49-F238E27FC236}">
                <a16:creationId xmlns:a16="http://schemas.microsoft.com/office/drawing/2014/main" id="{6C8E62C0-9CC6-9F0A-CC73-85D43A65610E}"/>
              </a:ext>
            </a:extLst>
          </p:cNvPr>
          <p:cNvSpPr/>
          <p:nvPr/>
        </p:nvSpPr>
        <p:spPr>
          <a:xfrm>
            <a:off x="9270058" y="2087501"/>
            <a:ext cx="827853" cy="44214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900" dirty="0">
              <a:solidFill>
                <a:schemeClr val="tx1"/>
              </a:solidFill>
              <a:cs typeface="Arial"/>
            </a:endParaRPr>
          </a:p>
        </p:txBody>
      </p:sp>
      <p:sp>
        <p:nvSpPr>
          <p:cNvPr id="7" name="Rectangle: Rounded Corners 6">
            <a:extLst>
              <a:ext uri="{FF2B5EF4-FFF2-40B4-BE49-F238E27FC236}">
                <a16:creationId xmlns:a16="http://schemas.microsoft.com/office/drawing/2014/main" id="{2B51D33A-BC9C-A475-5A98-33FDAC782143}"/>
              </a:ext>
            </a:extLst>
          </p:cNvPr>
          <p:cNvSpPr/>
          <p:nvPr/>
        </p:nvSpPr>
        <p:spPr>
          <a:xfrm>
            <a:off x="9223020" y="2012242"/>
            <a:ext cx="1025408" cy="61148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err="1">
                <a:solidFill>
                  <a:srgbClr val="086D6E"/>
                </a:solidFill>
                <a:ea typeface="+mn-lt"/>
                <a:cs typeface="+mn-lt"/>
              </a:rPr>
              <a:t>Digitales</a:t>
            </a:r>
            <a:r>
              <a:rPr lang="en-GB" sz="900" dirty="0">
                <a:solidFill>
                  <a:srgbClr val="086D6E"/>
                </a:solidFill>
                <a:ea typeface="+mn-lt"/>
                <a:cs typeface="+mn-lt"/>
              </a:rPr>
              <a:t> </a:t>
            </a:r>
            <a:r>
              <a:rPr lang="en-GB" sz="900" err="1">
                <a:solidFill>
                  <a:srgbClr val="086D6E"/>
                </a:solidFill>
                <a:ea typeface="+mn-lt"/>
                <a:cs typeface="+mn-lt"/>
              </a:rPr>
              <a:t>Schaffen</a:t>
            </a:r>
            <a:r>
              <a:rPr lang="en-GB" sz="900" dirty="0">
                <a:solidFill>
                  <a:srgbClr val="086D6E"/>
                </a:solidFill>
                <a:ea typeface="+mn-lt"/>
                <a:cs typeface="+mn-lt"/>
              </a:rPr>
              <a:t>, Innovation </a:t>
            </a:r>
            <a:r>
              <a:rPr lang="en-GB" sz="900" dirty="0">
                <a:solidFill>
                  <a:schemeClr val="tx1"/>
                </a:solidFill>
                <a:ea typeface="+mn-lt"/>
                <a:cs typeface="+mn-lt"/>
              </a:rPr>
              <a:t>und</a:t>
            </a:r>
            <a:r>
              <a:rPr lang="en-GB" sz="900" dirty="0">
                <a:solidFill>
                  <a:srgbClr val="086D6E"/>
                </a:solidFill>
                <a:ea typeface="+mn-lt"/>
                <a:cs typeface="+mn-lt"/>
              </a:rPr>
              <a:t> Wissenschaft</a:t>
            </a:r>
            <a:endParaRPr lang="en-US" dirty="0">
              <a:solidFill>
                <a:srgbClr val="086D6E"/>
              </a:solidFill>
            </a:endParaRPr>
          </a:p>
        </p:txBody>
      </p:sp>
      <p:sp>
        <p:nvSpPr>
          <p:cNvPr id="9" name="Rectangle: Rounded Corners 8">
            <a:extLst>
              <a:ext uri="{FF2B5EF4-FFF2-40B4-BE49-F238E27FC236}">
                <a16:creationId xmlns:a16="http://schemas.microsoft.com/office/drawing/2014/main" id="{889F2721-CF2A-A450-CF7A-021E5685F21F}"/>
              </a:ext>
            </a:extLst>
          </p:cNvPr>
          <p:cNvSpPr/>
          <p:nvPr/>
        </p:nvSpPr>
        <p:spPr>
          <a:xfrm>
            <a:off x="7435613" y="1986291"/>
            <a:ext cx="1025408" cy="61148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tx1"/>
                </a:solidFill>
                <a:ea typeface="+mn-lt"/>
                <a:cs typeface="+mn-lt"/>
              </a:rPr>
              <a:t>Informations</a:t>
            </a:r>
            <a:r>
              <a:rPr lang="en-GB" sz="900" dirty="0">
                <a:solidFill>
                  <a:schemeClr val="tx1"/>
                </a:solidFill>
                <a:ea typeface="+mn-lt"/>
                <a:cs typeface="+mn-lt"/>
              </a:rPr>
              <a:t>-, Daten- und Medien-</a:t>
            </a:r>
            <a:r>
              <a:rPr lang="en-GB" sz="900" dirty="0" err="1">
                <a:solidFill>
                  <a:schemeClr val="tx1"/>
                </a:solidFill>
                <a:ea typeface="+mn-lt"/>
                <a:cs typeface="+mn-lt"/>
              </a:rPr>
              <a:t>kompetenzen</a:t>
            </a:r>
            <a:endParaRPr lang="en-US" sz="900" err="1">
              <a:solidFill>
                <a:schemeClr val="tx1"/>
              </a:solidFill>
              <a:cs typeface="Arial"/>
            </a:endParaRPr>
          </a:p>
        </p:txBody>
      </p:sp>
      <p:sp>
        <p:nvSpPr>
          <p:cNvPr id="10" name="Rectangle: Rounded Corners 9">
            <a:extLst>
              <a:ext uri="{FF2B5EF4-FFF2-40B4-BE49-F238E27FC236}">
                <a16:creationId xmlns:a16="http://schemas.microsoft.com/office/drawing/2014/main" id="{A3EA8F86-0501-B29A-3DED-88D26A3C432A}"/>
              </a:ext>
            </a:extLst>
          </p:cNvPr>
          <p:cNvSpPr/>
          <p:nvPr/>
        </p:nvSpPr>
        <p:spPr>
          <a:xfrm>
            <a:off x="10314281" y="2981205"/>
            <a:ext cx="790223" cy="27281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900" dirty="0">
              <a:solidFill>
                <a:schemeClr val="tx1"/>
              </a:solidFill>
              <a:cs typeface="Arial"/>
            </a:endParaRPr>
          </a:p>
        </p:txBody>
      </p:sp>
      <p:sp>
        <p:nvSpPr>
          <p:cNvPr id="5" name="Rectangle: Rounded Corners 4">
            <a:extLst>
              <a:ext uri="{FF2B5EF4-FFF2-40B4-BE49-F238E27FC236}">
                <a16:creationId xmlns:a16="http://schemas.microsoft.com/office/drawing/2014/main" id="{6DFED94A-160F-98D4-57E8-85351E12FB3B}"/>
              </a:ext>
            </a:extLst>
          </p:cNvPr>
          <p:cNvSpPr/>
          <p:nvPr/>
        </p:nvSpPr>
        <p:spPr>
          <a:xfrm>
            <a:off x="10201391" y="2821280"/>
            <a:ext cx="1025408" cy="61148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err="1">
                <a:solidFill>
                  <a:srgbClr val="086D6E"/>
                </a:solidFill>
                <a:ea typeface="+mn-lt"/>
                <a:cs typeface="+mn-lt"/>
              </a:rPr>
              <a:t>Digitale</a:t>
            </a:r>
            <a:r>
              <a:rPr lang="en-GB" sz="900" dirty="0">
                <a:solidFill>
                  <a:srgbClr val="086D6E"/>
                </a:solidFill>
                <a:ea typeface="+mn-lt"/>
                <a:cs typeface="+mn-lt"/>
              </a:rPr>
              <a:t> </a:t>
            </a:r>
            <a:r>
              <a:rPr lang="en-GB" sz="900" dirty="0" err="1">
                <a:solidFill>
                  <a:srgbClr val="086D6E"/>
                </a:solidFill>
                <a:ea typeface="+mn-lt"/>
                <a:cs typeface="+mn-lt"/>
              </a:rPr>
              <a:t>Identität</a:t>
            </a:r>
            <a:r>
              <a:rPr lang="en-GB" sz="900" dirty="0">
                <a:solidFill>
                  <a:srgbClr val="086D6E"/>
                </a:solidFill>
                <a:ea typeface="+mn-lt"/>
                <a:cs typeface="+mn-lt"/>
              </a:rPr>
              <a:t> und </a:t>
            </a:r>
            <a:r>
              <a:rPr lang="en-GB" sz="900" dirty="0" err="1">
                <a:solidFill>
                  <a:srgbClr val="086D6E"/>
                </a:solidFill>
                <a:ea typeface="+mn-lt"/>
                <a:cs typeface="+mn-lt"/>
              </a:rPr>
              <a:t>Wohlbefinden</a:t>
            </a:r>
            <a:endParaRPr lang="en-US" dirty="0" err="1">
              <a:solidFill>
                <a:srgbClr val="086D6E"/>
              </a:solidFill>
            </a:endParaRPr>
          </a:p>
        </p:txBody>
      </p:sp>
      <p:sp>
        <p:nvSpPr>
          <p:cNvPr id="12" name="Rectangle: Rounded Corners 11">
            <a:extLst>
              <a:ext uri="{FF2B5EF4-FFF2-40B4-BE49-F238E27FC236}">
                <a16:creationId xmlns:a16="http://schemas.microsoft.com/office/drawing/2014/main" id="{6CD360B9-1A43-7282-918D-39010BB396DE}"/>
              </a:ext>
            </a:extLst>
          </p:cNvPr>
          <p:cNvSpPr/>
          <p:nvPr/>
        </p:nvSpPr>
        <p:spPr>
          <a:xfrm>
            <a:off x="9194797" y="3809057"/>
            <a:ext cx="903112" cy="4609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900" dirty="0">
              <a:solidFill>
                <a:srgbClr val="086D6E"/>
              </a:solidFill>
              <a:cs typeface="Arial"/>
            </a:endParaRPr>
          </a:p>
        </p:txBody>
      </p:sp>
      <p:sp>
        <p:nvSpPr>
          <p:cNvPr id="13" name="Rectangle: Rounded Corners 12">
            <a:extLst>
              <a:ext uri="{FF2B5EF4-FFF2-40B4-BE49-F238E27FC236}">
                <a16:creationId xmlns:a16="http://schemas.microsoft.com/office/drawing/2014/main" id="{1AB68144-2603-1815-3EE2-5E688DC71D0E}"/>
              </a:ext>
            </a:extLst>
          </p:cNvPr>
          <p:cNvSpPr/>
          <p:nvPr/>
        </p:nvSpPr>
        <p:spPr>
          <a:xfrm>
            <a:off x="7463835" y="3809057"/>
            <a:ext cx="1063037" cy="4609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err="1">
                <a:solidFill>
                  <a:srgbClr val="086D6E"/>
                </a:solidFill>
                <a:cs typeface="Arial"/>
              </a:rPr>
              <a:t>Digitales</a:t>
            </a:r>
            <a:r>
              <a:rPr lang="en-GB" sz="900" dirty="0">
                <a:solidFill>
                  <a:srgbClr val="086D6E"/>
                </a:solidFill>
                <a:cs typeface="Arial"/>
              </a:rPr>
              <a:t> </a:t>
            </a:r>
            <a:r>
              <a:rPr lang="en-GB" sz="900" dirty="0" err="1">
                <a:solidFill>
                  <a:srgbClr val="086D6E"/>
                </a:solidFill>
                <a:cs typeface="Arial"/>
              </a:rPr>
              <a:t>Lernen</a:t>
            </a:r>
            <a:r>
              <a:rPr lang="en-GB" sz="900" dirty="0">
                <a:solidFill>
                  <a:srgbClr val="086D6E"/>
                </a:solidFill>
                <a:cs typeface="Arial"/>
              </a:rPr>
              <a:t> &amp; </a:t>
            </a:r>
            <a:r>
              <a:rPr lang="en-GB" sz="900" dirty="0" err="1">
                <a:solidFill>
                  <a:srgbClr val="086D6E"/>
                </a:solidFill>
                <a:cs typeface="Arial"/>
              </a:rPr>
              <a:t>Entwicklung</a:t>
            </a:r>
            <a:endParaRPr lang="en-US" dirty="0" err="1"/>
          </a:p>
        </p:txBody>
      </p:sp>
      <p:sp>
        <p:nvSpPr>
          <p:cNvPr id="11" name="Rectangle: Rounded Corners 10">
            <a:extLst>
              <a:ext uri="{FF2B5EF4-FFF2-40B4-BE49-F238E27FC236}">
                <a16:creationId xmlns:a16="http://schemas.microsoft.com/office/drawing/2014/main" id="{4E8B2760-CB4D-912E-89B1-FB986AD81650}"/>
              </a:ext>
            </a:extLst>
          </p:cNvPr>
          <p:cNvSpPr/>
          <p:nvPr/>
        </p:nvSpPr>
        <p:spPr>
          <a:xfrm>
            <a:off x="8959614" y="3733798"/>
            <a:ext cx="1288815" cy="61148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a:solidFill>
                  <a:srgbClr val="086D6E"/>
                </a:solidFill>
                <a:ea typeface="+mn-lt"/>
                <a:cs typeface="+mn-lt"/>
              </a:rPr>
              <a:t>Kommunikation, </a:t>
            </a:r>
            <a:r>
              <a:rPr lang="en-GB" sz="900" dirty="0" err="1">
                <a:solidFill>
                  <a:srgbClr val="086D6E"/>
                </a:solidFill>
                <a:ea typeface="+mn-lt"/>
                <a:cs typeface="+mn-lt"/>
              </a:rPr>
              <a:t>Kollaboration</a:t>
            </a:r>
            <a:r>
              <a:rPr lang="en-GB" sz="900" dirty="0">
                <a:solidFill>
                  <a:srgbClr val="086D6E"/>
                </a:solidFill>
                <a:ea typeface="+mn-lt"/>
                <a:cs typeface="+mn-lt"/>
              </a:rPr>
              <a:t> und Beteiligung</a:t>
            </a:r>
            <a:endParaRPr lang="en-US" dirty="0">
              <a:solidFill>
                <a:srgbClr val="086D6E"/>
              </a:solidFill>
            </a:endParaRPr>
          </a:p>
        </p:txBody>
      </p:sp>
      <p:sp>
        <p:nvSpPr>
          <p:cNvPr id="14" name="Rectangle: Rounded Corners 13">
            <a:extLst>
              <a:ext uri="{FF2B5EF4-FFF2-40B4-BE49-F238E27FC236}">
                <a16:creationId xmlns:a16="http://schemas.microsoft.com/office/drawing/2014/main" id="{027D6953-94E2-0806-61AC-B36DE448A990}"/>
              </a:ext>
            </a:extLst>
          </p:cNvPr>
          <p:cNvSpPr/>
          <p:nvPr/>
        </p:nvSpPr>
        <p:spPr>
          <a:xfrm>
            <a:off x="8366946" y="3056465"/>
            <a:ext cx="799630" cy="37629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a:solidFill>
                  <a:srgbClr val="086D6E"/>
                </a:solidFill>
                <a:cs typeface="Arial"/>
              </a:rPr>
              <a:t>IKT-</a:t>
            </a:r>
            <a:r>
              <a:rPr lang="en-GB" sz="900" dirty="0" err="1">
                <a:solidFill>
                  <a:srgbClr val="086D6E"/>
                </a:solidFill>
                <a:cs typeface="Arial"/>
              </a:rPr>
              <a:t>Kenntnisse</a:t>
            </a:r>
            <a:endParaRPr lang="en-US" dirty="0" err="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dirty="0"/>
              <a:t>Eine Studie der </a:t>
            </a:r>
            <a:r>
              <a:rPr lang="en-GB" err="1"/>
              <a:t>Europäischen</a:t>
            </a:r>
            <a:r>
              <a:rPr lang="en-GB" dirty="0"/>
              <a:t> </a:t>
            </a:r>
            <a:r>
              <a:rPr lang="en-GB" err="1"/>
              <a:t>Kommission</a:t>
            </a:r>
            <a:r>
              <a:rPr lang="en-GB" dirty="0"/>
              <a:t> </a:t>
            </a:r>
            <a:r>
              <a:rPr lang="en-GB" err="1"/>
              <a:t>aus</a:t>
            </a:r>
            <a:r>
              <a:rPr lang="en-GB" dirty="0"/>
              <a:t> </a:t>
            </a:r>
            <a:r>
              <a:rPr lang="en-GB" err="1"/>
              <a:t>dem</a:t>
            </a:r>
            <a:r>
              <a:rPr lang="en-GB" dirty="0"/>
              <a:t> Jahr 2017 hat </a:t>
            </a:r>
            <a:r>
              <a:rPr lang="en-GB" err="1"/>
              <a:t>ergeben</a:t>
            </a:r>
            <a:r>
              <a:rPr lang="en-GB" dirty="0"/>
              <a:t>, </a:t>
            </a:r>
            <a:r>
              <a:rPr lang="en-GB" err="1"/>
              <a:t>dass</a:t>
            </a:r>
            <a:r>
              <a:rPr lang="en-GB" dirty="0"/>
              <a:t> 90 % der </a:t>
            </a:r>
            <a:r>
              <a:rPr lang="en-GB" err="1"/>
              <a:t>Berufstätigen</a:t>
            </a:r>
            <a:r>
              <a:rPr lang="en-GB" dirty="0"/>
              <a:t> </a:t>
            </a:r>
            <a:r>
              <a:rPr lang="en-GB" err="1"/>
              <a:t>zumindest</a:t>
            </a:r>
            <a:r>
              <a:rPr lang="en-GB" dirty="0"/>
              <a:t> </a:t>
            </a:r>
            <a:r>
              <a:rPr lang="en-GB" err="1"/>
              <a:t>über</a:t>
            </a:r>
            <a:r>
              <a:rPr lang="en-GB" dirty="0"/>
              <a:t> </a:t>
            </a:r>
            <a:r>
              <a:rPr lang="en-GB" err="1"/>
              <a:t>grundlegende</a:t>
            </a:r>
            <a:r>
              <a:rPr lang="en-GB" dirty="0"/>
              <a:t> </a:t>
            </a:r>
            <a:r>
              <a:rPr lang="en-GB" err="1"/>
              <a:t>digitale</a:t>
            </a:r>
            <a:r>
              <a:rPr lang="en-GB" dirty="0"/>
              <a:t> </a:t>
            </a:r>
            <a:r>
              <a:rPr lang="en-GB" err="1"/>
              <a:t>Kompetenzen</a:t>
            </a:r>
            <a:r>
              <a:rPr lang="en-GB" dirty="0"/>
              <a:t> </a:t>
            </a:r>
            <a:r>
              <a:rPr lang="en-GB" err="1"/>
              <a:t>verfügen</a:t>
            </a:r>
            <a:r>
              <a:rPr lang="en-GB" dirty="0"/>
              <a:t> </a:t>
            </a:r>
            <a:r>
              <a:rPr lang="en-GB" err="1"/>
              <a:t>müssen</a:t>
            </a:r>
            <a:r>
              <a:rPr lang="en-GB" dirty="0"/>
              <a:t>. </a:t>
            </a:r>
            <a:endParaRPr lang="en-US" dirty="0"/>
          </a:p>
          <a:p>
            <a:pPr marL="342900" lvl="0" indent="-190500" rtl="0">
              <a:lnSpc>
                <a:spcPct val="90000"/>
              </a:lnSpc>
              <a:spcBef>
                <a:spcPts val="1000"/>
              </a:spcBef>
              <a:spcAft>
                <a:spcPts val="0"/>
              </a:spcAft>
              <a:buClr>
                <a:schemeClr val="accent2"/>
              </a:buClr>
              <a:buSzPts val="2400"/>
              <a:buNone/>
            </a:pPr>
            <a:endParaRPr dirty="0"/>
          </a:p>
          <a:p>
            <a:pPr marL="342900" indent="-342900" latinLnBrk="1">
              <a:buClr>
                <a:schemeClr val="accent2"/>
              </a:buClr>
              <a:buChar char="•"/>
            </a:pPr>
            <a:r>
              <a:rPr lang="en-GB" dirty="0"/>
              <a:t>Dementsprechend </a:t>
            </a:r>
            <a:r>
              <a:rPr lang="en-GB" err="1"/>
              <a:t>müssen</a:t>
            </a:r>
            <a:r>
              <a:rPr lang="en-GB" dirty="0"/>
              <a:t> </a:t>
            </a:r>
            <a:r>
              <a:rPr lang="en-GB" err="1"/>
              <a:t>Arbeitnehmer</a:t>
            </a:r>
            <a:r>
              <a:rPr lang="en-GB" dirty="0"/>
              <a:t> am </a:t>
            </a:r>
            <a:r>
              <a:rPr lang="en-GB" err="1"/>
              <a:t>Arbeitsplatz</a:t>
            </a:r>
            <a:r>
              <a:rPr lang="en-GB" dirty="0"/>
              <a:t> </a:t>
            </a:r>
            <a:r>
              <a:rPr lang="en-GB" err="1"/>
              <a:t>Informationen</a:t>
            </a:r>
            <a:r>
              <a:rPr lang="en-GB" dirty="0"/>
              <a:t> auf </a:t>
            </a:r>
            <a:r>
              <a:rPr lang="en-GB" err="1"/>
              <a:t>angemessene</a:t>
            </a:r>
            <a:r>
              <a:rPr lang="en-GB" dirty="0"/>
              <a:t> Weise </a:t>
            </a:r>
            <a:r>
              <a:rPr lang="en-GB" err="1"/>
              <a:t>nutzen</a:t>
            </a:r>
            <a:r>
              <a:rPr lang="en-GB" dirty="0"/>
              <a:t>, </a:t>
            </a:r>
            <a:r>
              <a:rPr lang="en-GB" err="1"/>
              <a:t>mit</a:t>
            </a:r>
            <a:r>
              <a:rPr lang="en-GB" dirty="0"/>
              <a:t> </a:t>
            </a:r>
            <a:r>
              <a:rPr lang="en-GB" err="1"/>
              <a:t>anderen</a:t>
            </a:r>
            <a:r>
              <a:rPr lang="en-GB" dirty="0"/>
              <a:t> in </a:t>
            </a:r>
            <a:r>
              <a:rPr lang="en-GB" err="1"/>
              <a:t>digitalen</a:t>
            </a:r>
            <a:r>
              <a:rPr lang="en-GB" dirty="0"/>
              <a:t> </a:t>
            </a:r>
            <a:r>
              <a:rPr lang="en-GB" err="1"/>
              <a:t>Umgebungen</a:t>
            </a:r>
            <a:r>
              <a:rPr lang="en-GB" dirty="0"/>
              <a:t> </a:t>
            </a:r>
            <a:r>
              <a:rPr lang="en-GB" err="1"/>
              <a:t>interagieren</a:t>
            </a:r>
            <a:r>
              <a:rPr lang="en-GB" dirty="0"/>
              <a:t> und </a:t>
            </a:r>
            <a:r>
              <a:rPr lang="en-GB" err="1"/>
              <a:t>gemeinsam</a:t>
            </a:r>
            <a:r>
              <a:rPr lang="en-GB" dirty="0"/>
              <a:t> </a:t>
            </a:r>
            <a:r>
              <a:rPr lang="en-GB" err="1"/>
              <a:t>neue</a:t>
            </a:r>
            <a:r>
              <a:rPr lang="en-GB" dirty="0"/>
              <a:t> Produkte und/</a:t>
            </a:r>
            <a:r>
              <a:rPr lang="en-GB" err="1"/>
              <a:t>oder</a:t>
            </a:r>
            <a:r>
              <a:rPr lang="en-GB" dirty="0"/>
              <a:t> Ideen </a:t>
            </a:r>
            <a:r>
              <a:rPr lang="en-GB" err="1"/>
              <a:t>entwickeln</a:t>
            </a:r>
            <a:r>
              <a:rPr lang="en-GB" dirty="0"/>
              <a:t>.</a:t>
            </a:r>
            <a:endParaRPr dirty="0"/>
          </a:p>
          <a:p>
            <a:pPr marL="228600" lvl="0" indent="-228600" rtl="0">
              <a:lnSpc>
                <a:spcPct val="90000"/>
              </a:lnSpc>
              <a:spcBef>
                <a:spcPts val="1000"/>
              </a:spcBef>
              <a:spcAft>
                <a:spcPts val="0"/>
              </a:spcAft>
              <a:buClr>
                <a:srgbClr val="000000"/>
              </a:buClr>
              <a:buSzPts val="2400"/>
              <a:buNone/>
            </a:pPr>
            <a:endParaRPr dirty="0"/>
          </a:p>
        </p:txBody>
      </p:sp>
      <p:sp>
        <p:nvSpPr>
          <p:cNvPr id="249" name="Google Shape;249;p1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Vorteile</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b="1" dirty="0" err="1">
                <a:solidFill>
                  <a:schemeClr val="accent2"/>
                </a:solidFill>
              </a:rPr>
              <a:t>Verbessert</a:t>
            </a:r>
            <a:r>
              <a:rPr lang="en-GB" b="1" dirty="0">
                <a:solidFill>
                  <a:schemeClr val="accent2"/>
                </a:solidFill>
              </a:rPr>
              <a:t> die </a:t>
            </a:r>
            <a:r>
              <a:rPr lang="en-GB" b="1" dirty="0" err="1">
                <a:solidFill>
                  <a:schemeClr val="accent2"/>
                </a:solidFill>
              </a:rPr>
              <a:t>Vernetzung</a:t>
            </a:r>
            <a:r>
              <a:rPr lang="en-GB" b="1" dirty="0">
                <a:solidFill>
                  <a:schemeClr val="accent2"/>
                </a:solidFill>
              </a:rPr>
              <a:t>: </a:t>
            </a:r>
            <a:r>
              <a:rPr lang="en-GB" dirty="0"/>
              <a:t>Eine </a:t>
            </a:r>
            <a:r>
              <a:rPr lang="en-GB" dirty="0" err="1"/>
              <a:t>Fähigkeit</a:t>
            </a:r>
            <a:r>
              <a:rPr lang="en-GB" dirty="0"/>
              <a:t>, die </a:t>
            </a:r>
            <a:r>
              <a:rPr lang="en-GB" dirty="0" err="1"/>
              <a:t>Verbindungen</a:t>
            </a:r>
            <a:r>
              <a:rPr lang="en-GB" dirty="0"/>
              <a:t> </a:t>
            </a:r>
            <a:r>
              <a:rPr lang="en-GB" dirty="0" err="1"/>
              <a:t>mit</a:t>
            </a:r>
            <a:r>
              <a:rPr lang="en-GB" dirty="0"/>
              <a:t> </a:t>
            </a:r>
            <a:r>
              <a:rPr lang="en-GB" dirty="0" err="1"/>
              <a:t>Gleichgesinnten</a:t>
            </a:r>
            <a:r>
              <a:rPr lang="en-GB" dirty="0"/>
              <a:t> </a:t>
            </a:r>
            <a:r>
              <a:rPr lang="en-GB" dirty="0" err="1"/>
              <a:t>bietet</a:t>
            </a:r>
            <a:r>
              <a:rPr lang="en-GB" dirty="0"/>
              <a:t>, die </a:t>
            </a:r>
            <a:r>
              <a:rPr lang="en-GB" dirty="0" err="1"/>
              <a:t>vielleicht</a:t>
            </a:r>
            <a:r>
              <a:rPr lang="en-GB" dirty="0"/>
              <a:t> </a:t>
            </a:r>
            <a:r>
              <a:rPr lang="en-GB" dirty="0" err="1"/>
              <a:t>weit</a:t>
            </a:r>
            <a:r>
              <a:rPr lang="en-GB" dirty="0"/>
              <a:t> </a:t>
            </a:r>
            <a:r>
              <a:rPr lang="en-GB" dirty="0" err="1"/>
              <a:t>entfernt</a:t>
            </a:r>
            <a:r>
              <a:rPr lang="en-GB" dirty="0"/>
              <a:t> und in </a:t>
            </a:r>
            <a:r>
              <a:rPr lang="en-GB" dirty="0" err="1"/>
              <a:t>verschiedenen</a:t>
            </a:r>
            <a:r>
              <a:rPr lang="en-GB" dirty="0"/>
              <a:t> </a:t>
            </a:r>
            <a:r>
              <a:rPr lang="en-GB" dirty="0" err="1"/>
              <a:t>Zeitzonen</a:t>
            </a:r>
            <a:r>
              <a:rPr lang="en-GB" dirty="0"/>
              <a:t> </a:t>
            </a:r>
            <a:r>
              <a:rPr lang="en-GB" dirty="0" err="1"/>
              <a:t>liegen</a:t>
            </a:r>
            <a:r>
              <a:rPr lang="en-GB" dirty="0"/>
              <a:t>, </a:t>
            </a:r>
            <a:r>
              <a:rPr lang="en-GB" dirty="0" err="1"/>
              <a:t>aber</a:t>
            </a:r>
            <a:r>
              <a:rPr lang="en-GB" dirty="0"/>
              <a:t> dank </a:t>
            </a:r>
            <a:r>
              <a:rPr lang="en-GB" dirty="0" err="1"/>
              <a:t>digitaler</a:t>
            </a:r>
            <a:r>
              <a:rPr lang="en-GB" dirty="0"/>
              <a:t> </a:t>
            </a:r>
            <a:r>
              <a:rPr lang="en-GB" dirty="0" err="1"/>
              <a:t>Kommunikationstechnologien</a:t>
            </a:r>
            <a:r>
              <a:rPr lang="en-GB" dirty="0"/>
              <a:t> </a:t>
            </a:r>
            <a:r>
              <a:rPr lang="en-GB" dirty="0" err="1"/>
              <a:t>dennoch</a:t>
            </a:r>
            <a:r>
              <a:rPr lang="en-GB" dirty="0"/>
              <a:t> in </a:t>
            </a:r>
            <a:r>
              <a:rPr lang="en-GB" dirty="0" err="1"/>
              <a:t>Reichweite</a:t>
            </a:r>
            <a:r>
              <a:rPr lang="en-GB" dirty="0"/>
              <a:t> </a:t>
            </a:r>
            <a:r>
              <a:rPr lang="en-GB" dirty="0" err="1"/>
              <a:t>sind</a:t>
            </a:r>
            <a:r>
              <a:rPr lang="en-GB" dirty="0"/>
              <a:t>. </a:t>
            </a:r>
            <a:endParaRPr lang="en-US" dirty="0"/>
          </a:p>
          <a:p>
            <a:pPr marL="342900" lvl="0" indent="-190500" rtl="0">
              <a:lnSpc>
                <a:spcPct val="90000"/>
              </a:lnSpc>
              <a:spcBef>
                <a:spcPts val="1000"/>
              </a:spcBef>
              <a:spcAft>
                <a:spcPts val="0"/>
              </a:spcAft>
              <a:buClr>
                <a:schemeClr val="accent2"/>
              </a:buClr>
              <a:buSzPts val="2400"/>
              <a:buNone/>
            </a:pPr>
            <a:endParaRPr dirty="0"/>
          </a:p>
          <a:p>
            <a:pPr marL="342900" indent="-342900" latinLnBrk="1">
              <a:buClr>
                <a:schemeClr val="accent2"/>
              </a:buClr>
              <a:buChar char="•"/>
            </a:pPr>
            <a:r>
              <a:rPr lang="en-GB" b="1" dirty="0" err="1">
                <a:solidFill>
                  <a:schemeClr val="accent2"/>
                </a:solidFill>
              </a:rPr>
              <a:t>Sparen</a:t>
            </a:r>
            <a:r>
              <a:rPr lang="en-GB" b="1" dirty="0">
                <a:solidFill>
                  <a:schemeClr val="accent2"/>
                </a:solidFill>
              </a:rPr>
              <a:t> Sie Geld:</a:t>
            </a:r>
            <a:r>
              <a:rPr lang="en-GB" dirty="0"/>
              <a:t> Die </a:t>
            </a:r>
            <a:r>
              <a:rPr lang="en-GB" dirty="0" err="1"/>
              <a:t>Dienstleistungen</a:t>
            </a:r>
            <a:r>
              <a:rPr lang="en-GB" dirty="0"/>
              <a:t> und Produkte, die </a:t>
            </a:r>
            <a:r>
              <a:rPr lang="en-GB" dirty="0" err="1"/>
              <a:t>derzeit</a:t>
            </a:r>
            <a:r>
              <a:rPr lang="en-GB" dirty="0"/>
              <a:t> online </a:t>
            </a:r>
            <a:r>
              <a:rPr lang="en-GB" dirty="0" err="1"/>
              <a:t>angeboten</a:t>
            </a:r>
            <a:r>
              <a:rPr lang="en-GB" dirty="0"/>
              <a:t> </a:t>
            </a:r>
            <a:r>
              <a:rPr lang="en-GB" dirty="0" err="1"/>
              <a:t>werden</a:t>
            </a:r>
            <a:r>
              <a:rPr lang="en-GB" dirty="0"/>
              <a:t>, </a:t>
            </a:r>
            <a:r>
              <a:rPr lang="en-GB" dirty="0" err="1"/>
              <a:t>ermöglichen</a:t>
            </a:r>
            <a:r>
              <a:rPr lang="en-GB" dirty="0"/>
              <a:t> es </a:t>
            </a:r>
            <a:r>
              <a:rPr lang="en-GB" dirty="0" err="1"/>
              <a:t>Organisationen</a:t>
            </a:r>
            <a:r>
              <a:rPr lang="en-GB" dirty="0"/>
              <a:t> des </a:t>
            </a:r>
            <a:r>
              <a:rPr lang="en-GB" dirty="0" err="1"/>
              <a:t>Dritten</a:t>
            </a:r>
            <a:r>
              <a:rPr lang="en-GB" dirty="0"/>
              <a:t> </a:t>
            </a:r>
            <a:r>
              <a:rPr lang="en-GB" dirty="0" err="1"/>
              <a:t>Sektors</a:t>
            </a:r>
            <a:r>
              <a:rPr lang="en-GB" dirty="0"/>
              <a:t> (TSO), </a:t>
            </a:r>
            <a:r>
              <a:rPr lang="en-GB" dirty="0" err="1"/>
              <a:t>bei</a:t>
            </a:r>
            <a:r>
              <a:rPr lang="en-GB" dirty="0"/>
              <a:t> der </a:t>
            </a:r>
            <a:r>
              <a:rPr lang="en-GB" dirty="0" err="1"/>
              <a:t>Erledigung</a:t>
            </a:r>
            <a:r>
              <a:rPr lang="en-GB" dirty="0"/>
              <a:t> </a:t>
            </a:r>
            <a:r>
              <a:rPr lang="en-GB" dirty="0" err="1"/>
              <a:t>vieler</a:t>
            </a:r>
            <a:r>
              <a:rPr lang="en-GB" dirty="0"/>
              <a:t> </a:t>
            </a:r>
            <a:r>
              <a:rPr lang="en-GB" dirty="0" err="1"/>
              <a:t>administrativer</a:t>
            </a:r>
            <a:r>
              <a:rPr lang="en-GB" dirty="0"/>
              <a:t> und </a:t>
            </a:r>
            <a:r>
              <a:rPr lang="en-GB" dirty="0" err="1"/>
              <a:t>finanzieller</a:t>
            </a:r>
            <a:r>
              <a:rPr lang="en-GB" dirty="0"/>
              <a:t> </a:t>
            </a:r>
            <a:r>
              <a:rPr lang="en-GB" dirty="0" err="1"/>
              <a:t>Aufgaben</a:t>
            </a:r>
            <a:r>
              <a:rPr lang="en-GB" dirty="0"/>
              <a:t> </a:t>
            </a:r>
            <a:r>
              <a:rPr lang="en-GB" dirty="0" err="1"/>
              <a:t>wie</a:t>
            </a:r>
            <a:r>
              <a:rPr lang="en-GB" dirty="0"/>
              <a:t> </a:t>
            </a:r>
            <a:r>
              <a:rPr lang="en-GB" dirty="0" err="1"/>
              <a:t>Bankgeschäften</a:t>
            </a:r>
            <a:r>
              <a:rPr lang="en-GB" dirty="0"/>
              <a:t>, der </a:t>
            </a:r>
            <a:r>
              <a:rPr lang="en-GB" dirty="0" err="1"/>
              <a:t>Begleichung</a:t>
            </a:r>
            <a:r>
              <a:rPr lang="en-GB" dirty="0"/>
              <a:t> von </a:t>
            </a:r>
            <a:r>
              <a:rPr lang="en-GB" dirty="0" err="1"/>
              <a:t>Rechnungen</a:t>
            </a:r>
            <a:r>
              <a:rPr lang="en-GB" dirty="0"/>
              <a:t> </a:t>
            </a:r>
            <a:r>
              <a:rPr lang="en-GB" dirty="0" err="1"/>
              <a:t>oder</a:t>
            </a:r>
            <a:r>
              <a:rPr lang="en-GB" dirty="0"/>
              <a:t> </a:t>
            </a:r>
            <a:r>
              <a:rPr lang="en-GB" dirty="0" err="1"/>
              <a:t>sogar</a:t>
            </a:r>
            <a:r>
              <a:rPr lang="en-GB" dirty="0"/>
              <a:t> </a:t>
            </a:r>
            <a:r>
              <a:rPr lang="en-GB" dirty="0" err="1"/>
              <a:t>bei</a:t>
            </a:r>
            <a:r>
              <a:rPr lang="en-GB" dirty="0"/>
              <a:t> </a:t>
            </a:r>
            <a:r>
              <a:rPr lang="en-GB" dirty="0" err="1"/>
              <a:t>einfachen</a:t>
            </a:r>
            <a:r>
              <a:rPr lang="en-GB" dirty="0"/>
              <a:t> </a:t>
            </a:r>
            <a:r>
              <a:rPr lang="en-GB" dirty="0" err="1"/>
              <a:t>Einkäufen</a:t>
            </a:r>
            <a:r>
              <a:rPr lang="en-GB" dirty="0"/>
              <a:t> Zeit und Geld </a:t>
            </a:r>
            <a:r>
              <a:rPr lang="en-GB" dirty="0" err="1"/>
              <a:t>zu</a:t>
            </a:r>
            <a:r>
              <a:rPr lang="en-GB" dirty="0"/>
              <a:t> </a:t>
            </a:r>
            <a:r>
              <a:rPr lang="en-GB" dirty="0" err="1"/>
              <a:t>sparen</a:t>
            </a:r>
            <a:r>
              <a:rPr lang="en-GB" dirty="0"/>
              <a:t>. </a:t>
            </a:r>
            <a:endParaRPr dirty="0"/>
          </a:p>
          <a:p>
            <a:pPr marL="228600" lvl="0" indent="-228600" rtl="0">
              <a:lnSpc>
                <a:spcPct val="90000"/>
              </a:lnSpc>
              <a:spcBef>
                <a:spcPts val="1000"/>
              </a:spcBef>
              <a:spcAft>
                <a:spcPts val="0"/>
              </a:spcAft>
              <a:buClr>
                <a:srgbClr val="000000"/>
              </a:buClr>
              <a:buSzPts val="2400"/>
              <a:buNone/>
            </a:pPr>
            <a:endParaRPr dirty="0"/>
          </a:p>
        </p:txBody>
      </p:sp>
      <p:sp>
        <p:nvSpPr>
          <p:cNvPr id="255" name="Google Shape;255;p1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der </a:t>
            </a:r>
            <a:r>
              <a:rPr lang="en-GB" dirty="0" err="1"/>
              <a:t>digitalen</a:t>
            </a:r>
            <a:r>
              <a:rPr lang="en-GB" dirty="0"/>
              <a:t> </a:t>
            </a:r>
            <a:r>
              <a:rPr lang="en-GB" dirty="0" err="1"/>
              <a:t>Kompetenz</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Cybersicherheit</a:t>
            </a:r>
            <a:r>
              <a:rPr lang="en-GB" b="1" dirty="0">
                <a:solidFill>
                  <a:schemeClr val="accent2"/>
                </a:solidFill>
              </a:rPr>
              <a:t>: </a:t>
            </a:r>
            <a:r>
              <a:rPr lang="en-GB" dirty="0"/>
              <a:t>Ein </a:t>
            </a:r>
            <a:r>
              <a:rPr lang="en-GB" err="1"/>
              <a:t>sehr</a:t>
            </a:r>
            <a:r>
              <a:rPr lang="en-GB" dirty="0"/>
              <a:t> </a:t>
            </a:r>
            <a:r>
              <a:rPr lang="en-GB" err="1"/>
              <a:t>wichtiger</a:t>
            </a:r>
            <a:r>
              <a:rPr lang="en-GB" dirty="0"/>
              <a:t> </a:t>
            </a:r>
            <a:r>
              <a:rPr lang="en-GB" err="1"/>
              <a:t>Aspekt</a:t>
            </a:r>
            <a:r>
              <a:rPr lang="en-GB" dirty="0"/>
              <a:t> der </a:t>
            </a:r>
            <a:r>
              <a:rPr lang="en-GB" err="1"/>
              <a:t>digitalen</a:t>
            </a:r>
            <a:r>
              <a:rPr lang="en-GB" dirty="0"/>
              <a:t> </a:t>
            </a:r>
            <a:r>
              <a:rPr lang="en-GB" err="1"/>
              <a:t>Kompetenz</a:t>
            </a:r>
            <a:r>
              <a:rPr lang="en-GB" dirty="0"/>
              <a:t> </a:t>
            </a:r>
            <a:r>
              <a:rPr lang="en-GB" err="1"/>
              <a:t>ist</a:t>
            </a:r>
            <a:r>
              <a:rPr lang="en-GB" dirty="0"/>
              <a:t> die </a:t>
            </a:r>
            <a:r>
              <a:rPr lang="en-GB" err="1"/>
              <a:t>Aufrechterhaltung</a:t>
            </a:r>
            <a:r>
              <a:rPr lang="en-GB" dirty="0"/>
              <a:t> der Online-Sicherheit </a:t>
            </a:r>
            <a:r>
              <a:rPr lang="en-GB" err="1"/>
              <a:t>während</a:t>
            </a:r>
            <a:r>
              <a:rPr lang="en-GB" dirty="0"/>
              <a:t> des </a:t>
            </a:r>
            <a:r>
              <a:rPr lang="en-GB" err="1"/>
              <a:t>gesamten</a:t>
            </a:r>
            <a:r>
              <a:rPr lang="en-GB" dirty="0"/>
              <a:t> </a:t>
            </a:r>
            <a:r>
              <a:rPr lang="en-GB" err="1"/>
              <a:t>Digitalisierungsprozesses</a:t>
            </a:r>
            <a:r>
              <a:rPr lang="en-GB" dirty="0"/>
              <a:t>. Es </a:t>
            </a:r>
            <a:r>
              <a:rPr lang="en-GB" err="1"/>
              <a:t>ist</a:t>
            </a:r>
            <a:r>
              <a:rPr lang="en-GB" dirty="0"/>
              <a:t> </a:t>
            </a:r>
            <a:r>
              <a:rPr lang="en-GB" err="1"/>
              <a:t>zum</a:t>
            </a:r>
            <a:r>
              <a:rPr lang="en-GB" dirty="0"/>
              <a:t> </a:t>
            </a:r>
            <a:r>
              <a:rPr lang="en-GB" err="1"/>
              <a:t>Beispiel</a:t>
            </a:r>
            <a:r>
              <a:rPr lang="en-GB" dirty="0"/>
              <a:t> </a:t>
            </a:r>
            <a:r>
              <a:rPr lang="en-GB" err="1"/>
              <a:t>wichtig</a:t>
            </a:r>
            <a:r>
              <a:rPr lang="en-GB" dirty="0"/>
              <a:t> </a:t>
            </a:r>
            <a:r>
              <a:rPr lang="en-GB" err="1"/>
              <a:t>zu</a:t>
            </a:r>
            <a:r>
              <a:rPr lang="en-GB" dirty="0"/>
              <a:t> </a:t>
            </a:r>
            <a:r>
              <a:rPr lang="en-GB" err="1"/>
              <a:t>wissen</a:t>
            </a:r>
            <a:r>
              <a:rPr lang="en-GB" dirty="0"/>
              <a:t>, </a:t>
            </a:r>
            <a:r>
              <a:rPr lang="en-GB" err="1"/>
              <a:t>wie</a:t>
            </a:r>
            <a:r>
              <a:rPr lang="en-GB" dirty="0"/>
              <a:t> Sie </a:t>
            </a:r>
            <a:r>
              <a:rPr lang="en-GB" err="1"/>
              <a:t>Ihre</a:t>
            </a:r>
            <a:r>
              <a:rPr lang="en-GB" dirty="0"/>
              <a:t> </a:t>
            </a:r>
            <a:r>
              <a:rPr lang="en-GB" err="1"/>
              <a:t>Passwörter</a:t>
            </a:r>
            <a:r>
              <a:rPr lang="en-GB" dirty="0"/>
              <a:t> </a:t>
            </a:r>
            <a:r>
              <a:rPr lang="en-GB" err="1"/>
              <a:t>oder</a:t>
            </a:r>
            <a:r>
              <a:rPr lang="en-GB" dirty="0"/>
              <a:t> </a:t>
            </a:r>
            <a:r>
              <a:rPr lang="en-GB" err="1"/>
              <a:t>persönlichen</a:t>
            </a:r>
            <a:r>
              <a:rPr lang="en-GB" dirty="0"/>
              <a:t> Daten online </a:t>
            </a:r>
            <a:r>
              <a:rPr lang="en-GB" err="1"/>
              <a:t>schützen</a:t>
            </a:r>
            <a:r>
              <a:rPr lang="en-GB" dirty="0"/>
              <a:t> </a:t>
            </a:r>
            <a:r>
              <a:rPr lang="en-GB" err="1"/>
              <a:t>können</a:t>
            </a:r>
            <a:r>
              <a:rPr lang="en-GB" dirty="0"/>
              <a:t>. </a:t>
            </a:r>
            <a:endParaRPr lang="en-US" dirty="0"/>
          </a:p>
          <a:p>
            <a:pPr marL="342900" lvl="0" indent="-190500" rtl="0">
              <a:lnSpc>
                <a:spcPct val="90000"/>
              </a:lnSpc>
              <a:spcBef>
                <a:spcPts val="1000"/>
              </a:spcBef>
              <a:spcAft>
                <a:spcPts val="0"/>
              </a:spcAft>
              <a:buClr>
                <a:schemeClr val="accent2"/>
              </a:buClr>
              <a:buSzPts val="2400"/>
              <a:buNone/>
            </a:pPr>
            <a:endParaRPr dirty="0"/>
          </a:p>
          <a:p>
            <a:pPr marL="342900" indent="-342900">
              <a:buClr>
                <a:schemeClr val="accent2"/>
              </a:buClr>
              <a:buChar char="•"/>
            </a:pPr>
            <a:r>
              <a:rPr lang="en-GB" b="1" err="1">
                <a:solidFill>
                  <a:schemeClr val="accent2"/>
                </a:solidFill>
              </a:rPr>
              <a:t>Berufliche</a:t>
            </a:r>
            <a:r>
              <a:rPr lang="en-GB" b="1" dirty="0">
                <a:solidFill>
                  <a:schemeClr val="accent2"/>
                </a:solidFill>
              </a:rPr>
              <a:t> Ziele </a:t>
            </a:r>
            <a:r>
              <a:rPr lang="en-GB" b="1" err="1">
                <a:solidFill>
                  <a:schemeClr val="accent2"/>
                </a:solidFill>
              </a:rPr>
              <a:t>erreichen</a:t>
            </a:r>
            <a:r>
              <a:rPr lang="en-GB" b="1" dirty="0">
                <a:solidFill>
                  <a:schemeClr val="accent2"/>
                </a:solidFill>
              </a:rPr>
              <a:t>: </a:t>
            </a:r>
            <a:r>
              <a:rPr lang="en-GB" dirty="0"/>
              <a:t>Viele Menschen </a:t>
            </a:r>
            <a:r>
              <a:rPr lang="en-GB" err="1"/>
              <a:t>scheuen</a:t>
            </a:r>
            <a:r>
              <a:rPr lang="en-GB" dirty="0"/>
              <a:t> </a:t>
            </a:r>
            <a:r>
              <a:rPr lang="en-GB" err="1"/>
              <a:t>sich</a:t>
            </a:r>
            <a:r>
              <a:rPr lang="en-GB" dirty="0"/>
              <a:t> </a:t>
            </a:r>
            <a:r>
              <a:rPr lang="en-GB" err="1"/>
              <a:t>davor</a:t>
            </a:r>
            <a:r>
              <a:rPr lang="en-GB" dirty="0"/>
              <a:t>, </a:t>
            </a:r>
            <a:r>
              <a:rPr lang="en-GB" err="1"/>
              <a:t>eine</a:t>
            </a:r>
            <a:r>
              <a:rPr lang="en-GB" dirty="0"/>
              <a:t> Online-</a:t>
            </a:r>
            <a:r>
              <a:rPr lang="en-GB" err="1"/>
              <a:t>Präsenz</a:t>
            </a:r>
            <a:r>
              <a:rPr lang="en-GB" dirty="0"/>
              <a:t> </a:t>
            </a:r>
            <a:r>
              <a:rPr lang="en-GB" err="1"/>
              <a:t>zu</a:t>
            </a:r>
            <a:r>
              <a:rPr lang="en-GB" dirty="0"/>
              <a:t> </a:t>
            </a:r>
            <a:r>
              <a:rPr lang="en-GB" err="1"/>
              <a:t>erstellen</a:t>
            </a:r>
            <a:r>
              <a:rPr lang="en-GB" dirty="0"/>
              <a:t> und </a:t>
            </a:r>
            <a:r>
              <a:rPr lang="en-GB" err="1"/>
              <a:t>aufrechtzuerhalten</a:t>
            </a:r>
            <a:r>
              <a:rPr lang="en-GB" dirty="0"/>
              <a:t>, </a:t>
            </a:r>
            <a:r>
              <a:rPr lang="en-GB" err="1"/>
              <a:t>doch</a:t>
            </a:r>
            <a:r>
              <a:rPr lang="en-GB" dirty="0"/>
              <a:t> die </a:t>
            </a:r>
            <a:r>
              <a:rPr lang="en-GB" err="1"/>
              <a:t>Vorteile</a:t>
            </a:r>
            <a:r>
              <a:rPr lang="en-GB" dirty="0"/>
              <a:t>, die </a:t>
            </a:r>
            <a:r>
              <a:rPr lang="en-GB" err="1"/>
              <a:t>sie</a:t>
            </a:r>
            <a:r>
              <a:rPr lang="en-GB" dirty="0"/>
              <a:t> für das </a:t>
            </a:r>
            <a:r>
              <a:rPr lang="en-GB" err="1"/>
              <a:t>Erreichen</a:t>
            </a:r>
            <a:r>
              <a:rPr lang="en-GB" dirty="0"/>
              <a:t> </a:t>
            </a:r>
            <a:r>
              <a:rPr lang="en-GB" err="1"/>
              <a:t>beruflicher</a:t>
            </a:r>
            <a:r>
              <a:rPr lang="en-GB" dirty="0"/>
              <a:t> Ziele </a:t>
            </a:r>
            <a:r>
              <a:rPr lang="en-GB" err="1"/>
              <a:t>bietet</a:t>
            </a:r>
            <a:r>
              <a:rPr lang="en-GB" dirty="0"/>
              <a:t>, </a:t>
            </a:r>
            <a:r>
              <a:rPr lang="en-GB" err="1"/>
              <a:t>sind</a:t>
            </a:r>
            <a:r>
              <a:rPr lang="en-GB" dirty="0"/>
              <a:t> </a:t>
            </a:r>
            <a:r>
              <a:rPr lang="en-GB" err="1"/>
              <a:t>immens</a:t>
            </a:r>
            <a:r>
              <a:rPr lang="en-GB" dirty="0"/>
              <a:t>. </a:t>
            </a:r>
            <a:endParaRPr dirty="0"/>
          </a:p>
        </p:txBody>
      </p:sp>
      <p:sp>
        <p:nvSpPr>
          <p:cNvPr id="261" name="Google Shape;261;p1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der </a:t>
            </a:r>
            <a:r>
              <a:rPr lang="en-GB" dirty="0" err="1"/>
              <a:t>digitalen</a:t>
            </a:r>
            <a:r>
              <a:rPr lang="en-GB" dirty="0"/>
              <a:t> </a:t>
            </a:r>
            <a:r>
              <a:rPr lang="en-GB" dirty="0" err="1"/>
              <a:t>Kompetenz</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Erreichen</a:t>
            </a:r>
            <a:r>
              <a:rPr lang="en-GB" b="1" dirty="0">
                <a:solidFill>
                  <a:schemeClr val="accent2"/>
                </a:solidFill>
              </a:rPr>
              <a:t> </a:t>
            </a:r>
            <a:r>
              <a:rPr lang="en-GB" b="1" err="1">
                <a:solidFill>
                  <a:schemeClr val="accent2"/>
                </a:solidFill>
              </a:rPr>
              <a:t>beruflicher</a:t>
            </a:r>
            <a:r>
              <a:rPr lang="en-GB" b="1" dirty="0">
                <a:solidFill>
                  <a:schemeClr val="accent2"/>
                </a:solidFill>
              </a:rPr>
              <a:t> Ziele (Forts.): </a:t>
            </a:r>
            <a:r>
              <a:rPr lang="en-GB" dirty="0"/>
              <a:t>Der </a:t>
            </a:r>
            <a:r>
              <a:rPr lang="en-GB" err="1"/>
              <a:t>Besitz</a:t>
            </a:r>
            <a:r>
              <a:rPr lang="en-GB" dirty="0"/>
              <a:t> </a:t>
            </a:r>
            <a:r>
              <a:rPr lang="en-GB" err="1"/>
              <a:t>einer</a:t>
            </a:r>
            <a:r>
              <a:rPr lang="en-GB" dirty="0"/>
              <a:t> Website </a:t>
            </a:r>
            <a:r>
              <a:rPr lang="en-GB" err="1"/>
              <a:t>oder</a:t>
            </a:r>
            <a:r>
              <a:rPr lang="en-GB" dirty="0"/>
              <a:t> </a:t>
            </a:r>
            <a:r>
              <a:rPr lang="en-GB" err="1"/>
              <a:t>einer</a:t>
            </a:r>
            <a:r>
              <a:rPr lang="en-GB" dirty="0"/>
              <a:t> </a:t>
            </a:r>
            <a:r>
              <a:rPr lang="en-GB" err="1"/>
              <a:t>Seite</a:t>
            </a:r>
            <a:r>
              <a:rPr lang="en-GB" dirty="0"/>
              <a:t> für </a:t>
            </a:r>
            <a:r>
              <a:rPr lang="en-GB" err="1"/>
              <a:t>Ihre</a:t>
            </a:r>
            <a:r>
              <a:rPr lang="en-GB" dirty="0"/>
              <a:t> Organisation auf LinkedIn, Facebook, Instagram </a:t>
            </a:r>
            <a:r>
              <a:rPr lang="en-GB" err="1"/>
              <a:t>usw</a:t>
            </a:r>
            <a:r>
              <a:rPr lang="en-GB" dirty="0"/>
              <a:t>. </a:t>
            </a:r>
            <a:r>
              <a:rPr lang="en-GB" err="1"/>
              <a:t>kann</a:t>
            </a:r>
            <a:r>
              <a:rPr lang="en-GB" dirty="0"/>
              <a:t> die </a:t>
            </a:r>
            <a:r>
              <a:rPr lang="en-GB" err="1"/>
              <a:t>Reichweite</a:t>
            </a:r>
            <a:r>
              <a:rPr lang="en-GB" dirty="0"/>
              <a:t> der Organisation </a:t>
            </a:r>
            <a:r>
              <a:rPr lang="en-GB" err="1"/>
              <a:t>erhöhen</a:t>
            </a:r>
            <a:r>
              <a:rPr lang="en-GB" dirty="0"/>
              <a:t> und die Zahl der Menschen, die von </a:t>
            </a:r>
            <a:r>
              <a:rPr lang="en-GB" err="1"/>
              <a:t>Ihrer</a:t>
            </a:r>
            <a:r>
              <a:rPr lang="en-GB" dirty="0"/>
              <a:t> Arbeit </a:t>
            </a:r>
            <a:r>
              <a:rPr lang="en-GB" err="1"/>
              <a:t>wissen</a:t>
            </a:r>
            <a:r>
              <a:rPr lang="en-GB" dirty="0"/>
              <a:t>, um </a:t>
            </a:r>
            <a:r>
              <a:rPr lang="en-GB" err="1"/>
              <a:t>Tausende</a:t>
            </a:r>
            <a:r>
              <a:rPr lang="en-GB" dirty="0"/>
              <a:t> </a:t>
            </a:r>
            <a:r>
              <a:rPr lang="en-GB" err="1"/>
              <a:t>steigern</a:t>
            </a:r>
            <a:r>
              <a:rPr lang="en-GB" dirty="0"/>
              <a:t>.</a:t>
            </a:r>
            <a:endParaRPr lang="en-US" dirty="0"/>
          </a:p>
          <a:p>
            <a:pPr marL="342900" lvl="0" indent="-190500" rtl="0" latinLnBrk="1">
              <a:lnSpc>
                <a:spcPct val="90000"/>
              </a:lnSpc>
              <a:spcBef>
                <a:spcPts val="1000"/>
              </a:spcBef>
              <a:spcAft>
                <a:spcPts val="0"/>
              </a:spcAft>
              <a:buClr>
                <a:schemeClr val="accent2"/>
              </a:buClr>
              <a:buSzPts val="2400"/>
              <a:buNone/>
            </a:pPr>
            <a:endParaRPr dirty="0"/>
          </a:p>
          <a:p>
            <a:pPr marL="342900" indent="-342900">
              <a:buClr>
                <a:schemeClr val="accent2"/>
              </a:buClr>
              <a:buChar char="•"/>
            </a:pPr>
            <a:r>
              <a:rPr lang="en-GB" b="1" err="1">
                <a:solidFill>
                  <a:schemeClr val="accent2"/>
                </a:solidFill>
              </a:rPr>
              <a:t>Verbesserung</a:t>
            </a:r>
            <a:r>
              <a:rPr lang="en-GB" b="1" dirty="0">
                <a:solidFill>
                  <a:schemeClr val="accent2"/>
                </a:solidFill>
              </a:rPr>
              <a:t> der </a:t>
            </a:r>
            <a:r>
              <a:rPr lang="en-GB" b="1" err="1">
                <a:solidFill>
                  <a:schemeClr val="accent2"/>
                </a:solidFill>
              </a:rPr>
              <a:t>Arbeitsleistung</a:t>
            </a:r>
            <a:r>
              <a:rPr lang="en-GB" b="1" dirty="0">
                <a:solidFill>
                  <a:schemeClr val="accent2"/>
                </a:solidFill>
              </a:rPr>
              <a:t>:</a:t>
            </a:r>
            <a:r>
              <a:rPr lang="en-GB" dirty="0"/>
              <a:t> </a:t>
            </a:r>
            <a:r>
              <a:rPr lang="en-GB" err="1"/>
              <a:t>Digitale</a:t>
            </a:r>
            <a:r>
              <a:rPr lang="en-GB" dirty="0"/>
              <a:t> </a:t>
            </a:r>
            <a:r>
              <a:rPr lang="en-GB" err="1"/>
              <a:t>Kompetenz</a:t>
            </a:r>
            <a:r>
              <a:rPr lang="en-GB" dirty="0"/>
              <a:t> und das </a:t>
            </a:r>
            <a:r>
              <a:rPr lang="en-GB" err="1"/>
              <a:t>Verständnis</a:t>
            </a:r>
            <a:r>
              <a:rPr lang="en-GB" dirty="0"/>
              <a:t> für die </a:t>
            </a:r>
            <a:r>
              <a:rPr lang="en-GB" err="1"/>
              <a:t>Nutzung</a:t>
            </a:r>
            <a:r>
              <a:rPr lang="en-GB" dirty="0"/>
              <a:t> </a:t>
            </a:r>
            <a:r>
              <a:rPr lang="en-GB" err="1"/>
              <a:t>digitaler</a:t>
            </a:r>
            <a:r>
              <a:rPr lang="en-GB" dirty="0"/>
              <a:t> </a:t>
            </a:r>
            <a:r>
              <a:rPr lang="en-GB" err="1"/>
              <a:t>Technologien</a:t>
            </a:r>
            <a:r>
              <a:rPr lang="en-GB" dirty="0"/>
              <a:t> </a:t>
            </a:r>
            <a:r>
              <a:rPr lang="en-GB" err="1"/>
              <a:t>können</a:t>
            </a:r>
            <a:r>
              <a:rPr lang="en-GB" dirty="0"/>
              <a:t> </a:t>
            </a:r>
            <a:r>
              <a:rPr lang="en-GB" err="1"/>
              <a:t>letztlich</a:t>
            </a:r>
            <a:r>
              <a:rPr lang="en-GB" dirty="0"/>
              <a:t> </a:t>
            </a:r>
            <a:r>
              <a:rPr lang="en-GB" err="1"/>
              <a:t>dazu</a:t>
            </a:r>
            <a:r>
              <a:rPr lang="en-GB" dirty="0"/>
              <a:t> </a:t>
            </a:r>
            <a:r>
              <a:rPr lang="en-GB" err="1"/>
              <a:t>beitragen</a:t>
            </a:r>
            <a:r>
              <a:rPr lang="en-GB" dirty="0"/>
              <a:t>, die </a:t>
            </a:r>
            <a:r>
              <a:rPr lang="en-GB" err="1"/>
              <a:t>Arbeitsleistung</a:t>
            </a:r>
            <a:r>
              <a:rPr lang="en-GB" dirty="0"/>
              <a:t> des </a:t>
            </a:r>
            <a:r>
              <a:rPr lang="en-GB" err="1"/>
              <a:t>Einzelnen</a:t>
            </a:r>
            <a:r>
              <a:rPr lang="en-GB" dirty="0"/>
              <a:t> </a:t>
            </a:r>
            <a:r>
              <a:rPr lang="en-GB" err="1"/>
              <a:t>zu</a:t>
            </a:r>
            <a:r>
              <a:rPr lang="en-GB" dirty="0"/>
              <a:t> </a:t>
            </a:r>
            <a:r>
              <a:rPr lang="en-GB" err="1"/>
              <a:t>verbessern</a:t>
            </a:r>
            <a:r>
              <a:rPr lang="en-GB" dirty="0"/>
              <a:t>, </a:t>
            </a:r>
            <a:r>
              <a:rPr lang="en-GB" err="1"/>
              <a:t>denn</a:t>
            </a:r>
            <a:r>
              <a:rPr lang="en-GB" dirty="0"/>
              <a:t> die </a:t>
            </a:r>
            <a:r>
              <a:rPr lang="en-GB" err="1"/>
              <a:t>Ressourcen</a:t>
            </a:r>
            <a:r>
              <a:rPr lang="en-GB" dirty="0"/>
              <a:t>, die </a:t>
            </a:r>
            <a:r>
              <a:rPr lang="en-GB" err="1"/>
              <a:t>ihm</a:t>
            </a:r>
            <a:r>
              <a:rPr lang="en-GB" dirty="0"/>
              <a:t> </a:t>
            </a:r>
            <a:r>
              <a:rPr lang="en-GB" err="1"/>
              <a:t>zur</a:t>
            </a:r>
            <a:r>
              <a:rPr lang="en-GB" dirty="0"/>
              <a:t> </a:t>
            </a:r>
            <a:r>
              <a:rPr lang="en-GB" err="1"/>
              <a:t>Verfügung</a:t>
            </a:r>
            <a:r>
              <a:rPr lang="en-GB" dirty="0"/>
              <a:t> </a:t>
            </a:r>
            <a:r>
              <a:rPr lang="en-GB" err="1"/>
              <a:t>stehen</a:t>
            </a:r>
            <a:r>
              <a:rPr lang="en-GB" dirty="0"/>
              <a:t>, </a:t>
            </a:r>
            <a:r>
              <a:rPr lang="en-GB" err="1"/>
              <a:t>sind</a:t>
            </a:r>
            <a:r>
              <a:rPr lang="en-GB" dirty="0"/>
              <a:t> </a:t>
            </a:r>
            <a:r>
              <a:rPr lang="en-GB" err="1"/>
              <a:t>riesig</a:t>
            </a:r>
            <a:r>
              <a:rPr lang="en-GB" dirty="0"/>
              <a:t> und die </a:t>
            </a:r>
            <a:r>
              <a:rPr lang="en-GB" err="1"/>
              <a:t>Möglichkeiten</a:t>
            </a:r>
            <a:r>
              <a:rPr lang="en-GB" dirty="0"/>
              <a:t>, </a:t>
            </a:r>
            <a:r>
              <a:rPr lang="en-GB" err="1"/>
              <a:t>sie</a:t>
            </a:r>
            <a:r>
              <a:rPr lang="en-GB" dirty="0"/>
              <a:t> </a:t>
            </a:r>
            <a:r>
              <a:rPr lang="en-GB" err="1"/>
              <a:t>zu</a:t>
            </a:r>
            <a:r>
              <a:rPr lang="en-GB" dirty="0"/>
              <a:t> </a:t>
            </a:r>
            <a:r>
              <a:rPr lang="en-GB" err="1"/>
              <a:t>nutzen</a:t>
            </a:r>
            <a:r>
              <a:rPr lang="en-GB" dirty="0"/>
              <a:t>, </a:t>
            </a:r>
            <a:r>
              <a:rPr lang="en-GB" err="1"/>
              <a:t>sind</a:t>
            </a:r>
            <a:r>
              <a:rPr lang="en-GB" dirty="0"/>
              <a:t> </a:t>
            </a:r>
            <a:r>
              <a:rPr lang="en-GB" err="1"/>
              <a:t>endlos</a:t>
            </a:r>
            <a:r>
              <a:rPr lang="en-GB" dirty="0"/>
              <a:t>.  </a:t>
            </a:r>
            <a:endParaRPr dirty="0"/>
          </a:p>
          <a:p>
            <a:pPr marL="0" lvl="0" indent="0" rtl="0">
              <a:lnSpc>
                <a:spcPct val="90000"/>
              </a:lnSpc>
              <a:spcBef>
                <a:spcPts val="1000"/>
              </a:spcBef>
              <a:spcAft>
                <a:spcPts val="0"/>
              </a:spcAft>
              <a:buClr>
                <a:schemeClr val="accent2"/>
              </a:buClr>
              <a:buSzPts val="2400"/>
              <a:buNone/>
            </a:pPr>
            <a:endParaRPr dirty="0"/>
          </a:p>
          <a:p>
            <a:pPr marL="342900" lvl="0" indent="-190500" rtl="0">
              <a:lnSpc>
                <a:spcPct val="90000"/>
              </a:lnSpc>
              <a:spcBef>
                <a:spcPts val="1000"/>
              </a:spcBef>
              <a:spcAft>
                <a:spcPts val="0"/>
              </a:spcAft>
              <a:buClr>
                <a:schemeClr val="accent2"/>
              </a:buClr>
              <a:buSzPts val="2400"/>
              <a:buNone/>
            </a:pPr>
            <a:endParaRPr dirty="0"/>
          </a:p>
          <a:p>
            <a:pPr marL="342900" lvl="0" indent="-190500" rtl="0">
              <a:lnSpc>
                <a:spcPct val="90000"/>
              </a:lnSpc>
              <a:spcBef>
                <a:spcPts val="1000"/>
              </a:spcBef>
              <a:spcAft>
                <a:spcPts val="0"/>
              </a:spcAft>
              <a:buClr>
                <a:schemeClr val="accent2"/>
              </a:buClr>
              <a:buSzPts val="2400"/>
              <a:buNone/>
            </a:pPr>
            <a:endParaRPr dirty="0"/>
          </a:p>
          <a:p>
            <a:pPr marL="228600" lvl="0" indent="-228600" rtl="0">
              <a:lnSpc>
                <a:spcPct val="90000"/>
              </a:lnSpc>
              <a:spcBef>
                <a:spcPts val="1000"/>
              </a:spcBef>
              <a:spcAft>
                <a:spcPts val="0"/>
              </a:spcAft>
              <a:buClr>
                <a:srgbClr val="000000"/>
              </a:buClr>
              <a:buSzPts val="2400"/>
              <a:buNone/>
            </a:pPr>
            <a:endParaRPr dirty="0"/>
          </a:p>
        </p:txBody>
      </p:sp>
      <p:sp>
        <p:nvSpPr>
          <p:cNvPr id="267" name="Google Shape;267;p1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der </a:t>
            </a:r>
            <a:r>
              <a:rPr lang="en-GB" dirty="0" err="1"/>
              <a:t>digitalen</a:t>
            </a:r>
            <a:r>
              <a:rPr lang="en-GB" dirty="0"/>
              <a:t> </a:t>
            </a:r>
            <a:r>
              <a:rPr lang="en-GB" dirty="0" err="1"/>
              <a:t>Kompetenz</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dirty="0"/>
              <a:t>In </a:t>
            </a:r>
            <a:r>
              <a:rPr lang="en-GB" dirty="0" err="1"/>
              <a:t>einer</a:t>
            </a:r>
            <a:r>
              <a:rPr lang="en-GB" dirty="0"/>
              <a:t> Organisation </a:t>
            </a:r>
            <a:r>
              <a:rPr lang="en-GB" dirty="0" err="1"/>
              <a:t>ist</a:t>
            </a:r>
            <a:r>
              <a:rPr lang="en-GB" dirty="0"/>
              <a:t> es </a:t>
            </a:r>
            <a:r>
              <a:rPr lang="en-GB" dirty="0" err="1"/>
              <a:t>wichtig</a:t>
            </a:r>
            <a:r>
              <a:rPr lang="en-GB" dirty="0"/>
              <a:t>, </a:t>
            </a:r>
            <a:r>
              <a:rPr lang="en-GB" dirty="0" err="1"/>
              <a:t>dass</a:t>
            </a:r>
            <a:r>
              <a:rPr lang="en-GB" dirty="0"/>
              <a:t> alle Mitarbeiter das </a:t>
            </a:r>
            <a:r>
              <a:rPr lang="en-GB" dirty="0" err="1"/>
              <a:t>Gefühl</a:t>
            </a:r>
            <a:r>
              <a:rPr lang="en-GB" dirty="0"/>
              <a:t> </a:t>
            </a:r>
            <a:r>
              <a:rPr lang="en-GB" dirty="0" err="1"/>
              <a:t>haben</a:t>
            </a:r>
            <a:r>
              <a:rPr lang="en-GB" dirty="0"/>
              <a:t>, </a:t>
            </a:r>
            <a:r>
              <a:rPr lang="en-GB" dirty="0" err="1"/>
              <a:t>gleichermaßen</a:t>
            </a:r>
            <a:r>
              <a:rPr lang="en-GB" dirty="0"/>
              <a:t> </a:t>
            </a:r>
            <a:r>
              <a:rPr lang="en-GB" dirty="0" err="1"/>
              <a:t>zum</a:t>
            </a:r>
            <a:r>
              <a:rPr lang="en-GB" dirty="0"/>
              <a:t> </a:t>
            </a:r>
            <a:r>
              <a:rPr lang="en-GB" dirty="0" err="1"/>
              <a:t>Betrieb</a:t>
            </a:r>
            <a:r>
              <a:rPr lang="en-GB" dirty="0"/>
              <a:t> und </a:t>
            </a:r>
            <a:r>
              <a:rPr lang="en-GB" dirty="0" err="1"/>
              <a:t>zum</a:t>
            </a:r>
            <a:r>
              <a:rPr lang="en-GB" dirty="0"/>
              <a:t> </a:t>
            </a:r>
            <a:r>
              <a:rPr lang="en-GB" dirty="0" err="1"/>
              <a:t>Erfolg</a:t>
            </a:r>
            <a:r>
              <a:rPr lang="en-GB" dirty="0"/>
              <a:t> </a:t>
            </a:r>
            <a:r>
              <a:rPr lang="en-GB" dirty="0" err="1"/>
              <a:t>beitragen</a:t>
            </a:r>
            <a:r>
              <a:rPr lang="en-GB" dirty="0"/>
              <a:t> </a:t>
            </a:r>
            <a:r>
              <a:rPr lang="en-GB" dirty="0" err="1"/>
              <a:t>zu</a:t>
            </a:r>
            <a:r>
              <a:rPr lang="en-GB" dirty="0"/>
              <a:t> </a:t>
            </a:r>
            <a:r>
              <a:rPr lang="en-GB" dirty="0" err="1"/>
              <a:t>können</a:t>
            </a:r>
            <a:r>
              <a:rPr lang="en-GB" dirty="0"/>
              <a:t>. </a:t>
            </a:r>
            <a:endParaRPr lang="en-US" dirty="0"/>
          </a:p>
          <a:p>
            <a:pPr marL="342900" lvl="0" indent="-190500" rtl="0">
              <a:lnSpc>
                <a:spcPct val="90000"/>
              </a:lnSpc>
              <a:spcBef>
                <a:spcPts val="1000"/>
              </a:spcBef>
              <a:spcAft>
                <a:spcPts val="0"/>
              </a:spcAft>
              <a:buClr>
                <a:schemeClr val="accent2"/>
              </a:buClr>
              <a:buSzPts val="2400"/>
              <a:buNone/>
            </a:pPr>
            <a:endParaRPr dirty="0"/>
          </a:p>
          <a:p>
            <a:pPr marL="342900" indent="-342900">
              <a:buClr>
                <a:schemeClr val="accent2"/>
              </a:buClr>
              <a:buChar char="•"/>
            </a:pPr>
            <a:r>
              <a:rPr lang="en-GB" dirty="0" err="1"/>
              <a:t>Schulungen</a:t>
            </a:r>
            <a:r>
              <a:rPr lang="en-GB" dirty="0"/>
              <a:t> </a:t>
            </a:r>
            <a:r>
              <a:rPr lang="en-GB" dirty="0" err="1"/>
              <a:t>zur</a:t>
            </a:r>
            <a:r>
              <a:rPr lang="en-GB" dirty="0"/>
              <a:t> </a:t>
            </a:r>
            <a:r>
              <a:rPr lang="en-GB" dirty="0" err="1"/>
              <a:t>Verbesserung</a:t>
            </a:r>
            <a:r>
              <a:rPr lang="en-GB" dirty="0"/>
              <a:t> der </a:t>
            </a:r>
            <a:r>
              <a:rPr lang="en-GB" dirty="0" err="1"/>
              <a:t>digitalen</a:t>
            </a:r>
            <a:r>
              <a:rPr lang="en-GB" dirty="0"/>
              <a:t> </a:t>
            </a:r>
            <a:r>
              <a:rPr lang="en-GB" dirty="0" err="1"/>
              <a:t>Kompetenz</a:t>
            </a:r>
            <a:r>
              <a:rPr lang="en-GB" dirty="0"/>
              <a:t> </a:t>
            </a:r>
            <a:r>
              <a:rPr lang="en-GB" dirty="0" err="1"/>
              <a:t>bieten</a:t>
            </a:r>
            <a:r>
              <a:rPr lang="en-GB" dirty="0"/>
              <a:t> die Chance, die </a:t>
            </a:r>
            <a:r>
              <a:rPr lang="en-GB" dirty="0" err="1"/>
              <a:t>digitale</a:t>
            </a:r>
            <a:r>
              <a:rPr lang="en-GB" dirty="0"/>
              <a:t> </a:t>
            </a:r>
            <a:r>
              <a:rPr lang="en-GB" dirty="0" err="1"/>
              <a:t>Kluft</a:t>
            </a:r>
            <a:r>
              <a:rPr lang="en-GB" dirty="0"/>
              <a:t> </a:t>
            </a:r>
            <a:r>
              <a:rPr lang="en-GB" dirty="0" err="1"/>
              <a:t>zu</a:t>
            </a:r>
            <a:r>
              <a:rPr lang="en-GB" dirty="0"/>
              <a:t> </a:t>
            </a:r>
            <a:r>
              <a:rPr lang="en-GB" dirty="0" err="1"/>
              <a:t>schließen</a:t>
            </a:r>
            <a:r>
              <a:rPr lang="en-GB" dirty="0"/>
              <a:t>, die </a:t>
            </a:r>
            <a:r>
              <a:rPr lang="en-GB" dirty="0" err="1"/>
              <a:t>zwischen</a:t>
            </a:r>
            <a:r>
              <a:rPr lang="en-GB" dirty="0"/>
              <a:t> </a:t>
            </a:r>
            <a:r>
              <a:rPr lang="en-GB" dirty="0" err="1"/>
              <a:t>denjenigen</a:t>
            </a:r>
            <a:r>
              <a:rPr lang="en-GB" dirty="0"/>
              <a:t> </a:t>
            </a:r>
            <a:r>
              <a:rPr lang="en-GB" dirty="0" err="1"/>
              <a:t>bestehen</a:t>
            </a:r>
            <a:r>
              <a:rPr lang="en-GB" dirty="0"/>
              <a:t> </a:t>
            </a:r>
            <a:r>
              <a:rPr lang="en-GB" dirty="0" err="1"/>
              <a:t>könnte</a:t>
            </a:r>
            <a:r>
              <a:rPr lang="en-GB" dirty="0"/>
              <a:t>, die </a:t>
            </a:r>
            <a:r>
              <a:rPr lang="en-GB" dirty="0" err="1"/>
              <a:t>digitale</a:t>
            </a:r>
            <a:r>
              <a:rPr lang="en-GB" dirty="0"/>
              <a:t> </a:t>
            </a:r>
            <a:r>
              <a:rPr lang="en-GB" dirty="0" err="1"/>
              <a:t>Technologien</a:t>
            </a:r>
            <a:r>
              <a:rPr lang="en-GB" dirty="0"/>
              <a:t> </a:t>
            </a:r>
            <a:r>
              <a:rPr lang="en-GB" dirty="0" err="1"/>
              <a:t>intuitiv</a:t>
            </a:r>
            <a:r>
              <a:rPr lang="en-GB" dirty="0"/>
              <a:t> </a:t>
            </a:r>
            <a:r>
              <a:rPr lang="en-GB" dirty="0" err="1"/>
              <a:t>nutzen</a:t>
            </a:r>
            <a:r>
              <a:rPr lang="en-GB" dirty="0"/>
              <a:t> und/</a:t>
            </a:r>
            <a:r>
              <a:rPr lang="en-GB" dirty="0" err="1"/>
              <a:t>oder</a:t>
            </a:r>
            <a:r>
              <a:rPr lang="en-GB" dirty="0"/>
              <a:t> </a:t>
            </a:r>
            <a:r>
              <a:rPr lang="en-GB" dirty="0" err="1"/>
              <a:t>regelmäßig</a:t>
            </a:r>
            <a:r>
              <a:rPr lang="en-GB" dirty="0"/>
              <a:t> </a:t>
            </a:r>
            <a:r>
              <a:rPr lang="en-GB" dirty="0" err="1"/>
              <a:t>einsetzen</a:t>
            </a:r>
            <a:r>
              <a:rPr lang="en-GB" dirty="0"/>
              <a:t> </a:t>
            </a:r>
            <a:r>
              <a:rPr lang="en-GB" dirty="0" err="1"/>
              <a:t>können</a:t>
            </a:r>
            <a:r>
              <a:rPr lang="en-GB" dirty="0"/>
              <a:t>, und </a:t>
            </a:r>
            <a:r>
              <a:rPr lang="en-GB" dirty="0" err="1"/>
              <a:t>denjenigen</a:t>
            </a:r>
            <a:r>
              <a:rPr lang="en-GB" dirty="0"/>
              <a:t>, die </a:t>
            </a:r>
            <a:r>
              <a:rPr lang="en-GB" dirty="0" err="1"/>
              <a:t>Schwierigkeiten</a:t>
            </a:r>
            <a:r>
              <a:rPr lang="en-GB" dirty="0"/>
              <a:t> </a:t>
            </a:r>
            <a:r>
              <a:rPr lang="en-GB" dirty="0" err="1"/>
              <a:t>haben</a:t>
            </a:r>
            <a:r>
              <a:rPr lang="en-GB" dirty="0"/>
              <a:t>, </a:t>
            </a:r>
            <a:r>
              <a:rPr lang="en-GB" dirty="0" err="1"/>
              <a:t>sie</a:t>
            </a:r>
            <a:r>
              <a:rPr lang="en-GB" dirty="0"/>
              <a:t> </a:t>
            </a:r>
            <a:r>
              <a:rPr lang="en-GB" dirty="0" err="1"/>
              <a:t>zu</a:t>
            </a:r>
            <a:r>
              <a:rPr lang="en-GB" dirty="0"/>
              <a:t> verstehen und </a:t>
            </a:r>
            <a:r>
              <a:rPr lang="en-GB" dirty="0" err="1"/>
              <a:t>sie</a:t>
            </a:r>
            <a:r>
              <a:rPr lang="en-GB" dirty="0"/>
              <a:t> </a:t>
            </a:r>
            <a:r>
              <a:rPr lang="en-GB" dirty="0" err="1"/>
              <a:t>daher</a:t>
            </a:r>
            <a:r>
              <a:rPr lang="en-GB" dirty="0"/>
              <a:t> </a:t>
            </a:r>
            <a:r>
              <a:rPr lang="en-GB" dirty="0" err="1"/>
              <a:t>zu</a:t>
            </a:r>
            <a:r>
              <a:rPr lang="en-GB" dirty="0"/>
              <a:t> </a:t>
            </a:r>
            <a:r>
              <a:rPr lang="en-GB" dirty="0" err="1"/>
              <a:t>meiden</a:t>
            </a:r>
            <a:r>
              <a:rPr lang="en-GB" dirty="0"/>
              <a:t>, und </a:t>
            </a:r>
            <a:r>
              <a:rPr lang="en-GB" dirty="0" err="1"/>
              <a:t>somit</a:t>
            </a:r>
            <a:r>
              <a:rPr lang="en-GB" dirty="0"/>
              <a:t> </a:t>
            </a:r>
            <a:r>
              <a:rPr lang="en-GB" dirty="0" err="1"/>
              <a:t>allen</a:t>
            </a:r>
            <a:r>
              <a:rPr lang="en-GB" dirty="0"/>
              <a:t> Mitarbeitern das </a:t>
            </a:r>
            <a:r>
              <a:rPr lang="en-GB" dirty="0" err="1"/>
              <a:t>Gefühl</a:t>
            </a:r>
            <a:r>
              <a:rPr lang="en-GB" dirty="0"/>
              <a:t> </a:t>
            </a:r>
            <a:r>
              <a:rPr lang="en-GB" dirty="0" err="1"/>
              <a:t>zu</a:t>
            </a:r>
            <a:r>
              <a:rPr lang="en-GB" dirty="0"/>
              <a:t> </a:t>
            </a:r>
            <a:r>
              <a:rPr lang="en-GB" dirty="0" err="1"/>
              <a:t>geben</a:t>
            </a:r>
            <a:r>
              <a:rPr lang="en-GB" dirty="0"/>
              <a:t>, </a:t>
            </a:r>
            <a:r>
              <a:rPr lang="en-GB" dirty="0" err="1"/>
              <a:t>gleichermaßen</a:t>
            </a:r>
            <a:r>
              <a:rPr lang="en-GB" dirty="0"/>
              <a:t> </a:t>
            </a:r>
            <a:r>
              <a:rPr lang="en-GB" dirty="0" err="1"/>
              <a:t>zum</a:t>
            </a:r>
            <a:r>
              <a:rPr lang="en-GB" dirty="0"/>
              <a:t> </a:t>
            </a:r>
            <a:r>
              <a:rPr lang="en-GB" dirty="0" err="1"/>
              <a:t>Erfolg</a:t>
            </a:r>
            <a:r>
              <a:rPr lang="en-GB" dirty="0"/>
              <a:t> des </a:t>
            </a:r>
            <a:r>
              <a:rPr lang="en-GB" dirty="0" err="1"/>
              <a:t>Unternehmens</a:t>
            </a:r>
            <a:r>
              <a:rPr lang="en-GB" dirty="0"/>
              <a:t> </a:t>
            </a:r>
            <a:r>
              <a:rPr lang="en-GB" dirty="0" err="1"/>
              <a:t>beizutragen</a:t>
            </a:r>
            <a:r>
              <a:rPr lang="en-GB" dirty="0"/>
              <a:t>.</a:t>
            </a:r>
          </a:p>
          <a:p>
            <a:pPr marL="228600" lvl="0" indent="-228600" rtl="0">
              <a:lnSpc>
                <a:spcPct val="90000"/>
              </a:lnSpc>
              <a:spcBef>
                <a:spcPts val="1000"/>
              </a:spcBef>
              <a:spcAft>
                <a:spcPts val="0"/>
              </a:spcAft>
              <a:buClr>
                <a:srgbClr val="000000"/>
              </a:buClr>
              <a:buSzPts val="2400"/>
              <a:buNone/>
            </a:pPr>
            <a:endParaRPr dirty="0"/>
          </a:p>
        </p:txBody>
      </p:sp>
      <p:sp>
        <p:nvSpPr>
          <p:cNvPr id="273" name="Google Shape;273;p1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der </a:t>
            </a:r>
            <a:r>
              <a:rPr lang="en-GB" dirty="0" err="1"/>
              <a:t>digitalen</a:t>
            </a:r>
            <a:r>
              <a:rPr lang="en-GB" dirty="0"/>
              <a:t> </a:t>
            </a:r>
            <a:r>
              <a:rPr lang="en-GB" dirty="0" err="1"/>
              <a:t>Kompetenz</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01</a:t>
            </a:r>
            <a:endParaRPr/>
          </a:p>
        </p:txBody>
      </p:sp>
      <p:sp>
        <p:nvSpPr>
          <p:cNvPr id="159" name="Google Shape;159;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a:t>Ein </a:t>
            </a:r>
            <a:r>
              <a:rPr lang="en-GB" dirty="0" err="1"/>
              <a:t>Leitfaden</a:t>
            </a:r>
            <a:r>
              <a:rPr lang="en-GB" dirty="0"/>
              <a:t> für </a:t>
            </a:r>
            <a:r>
              <a:rPr lang="en-GB" dirty="0" err="1"/>
              <a:t>digitale</a:t>
            </a:r>
            <a:r>
              <a:rPr lang="en-GB" dirty="0"/>
              <a:t> </a:t>
            </a:r>
            <a:r>
              <a:rPr lang="en-GB" dirty="0" err="1"/>
              <a:t>Kompetenz</a:t>
            </a:r>
            <a:r>
              <a:rPr lang="en-GB" dirty="0"/>
              <a:t>
</a:t>
            </a:r>
            <a:endParaRPr dirty="0"/>
          </a:p>
        </p:txBody>
      </p:sp>
      <p:sp>
        <p:nvSpPr>
          <p:cNvPr id="160" name="Google Shape;160;p2"/>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p>
            <a:pPr marL="228600" algn="ctr">
              <a:spcBef>
                <a:spcPts val="0"/>
              </a:spcBef>
            </a:pPr>
            <a:r>
              <a:rPr lang="en-GB" b="1" i="1" dirty="0"/>
              <a:t>“Jeder </a:t>
            </a:r>
            <a:r>
              <a:rPr lang="en-GB" b="1" i="1" dirty="0" err="1"/>
              <a:t>kann</a:t>
            </a:r>
            <a:r>
              <a:rPr lang="en-GB" b="1" i="1" dirty="0"/>
              <a:t> </a:t>
            </a:r>
            <a:r>
              <a:rPr lang="en-GB" b="1" i="1" dirty="0" err="1"/>
              <a:t>großartig</a:t>
            </a:r>
            <a:r>
              <a:rPr lang="en-GB" b="1" i="1" dirty="0"/>
              <a:t> sein, </a:t>
            </a:r>
            <a:r>
              <a:rPr lang="en-GB" b="1" i="1" dirty="0" err="1"/>
              <a:t>weil</a:t>
            </a:r>
            <a:r>
              <a:rPr lang="en-GB" b="1" i="1" dirty="0"/>
              <a:t> </a:t>
            </a:r>
            <a:r>
              <a:rPr lang="en-GB" b="1" i="1" dirty="0" err="1"/>
              <a:t>jeder</a:t>
            </a:r>
            <a:r>
              <a:rPr lang="en-GB" b="1" i="1" dirty="0"/>
              <a:t> </a:t>
            </a:r>
            <a:r>
              <a:rPr lang="en-GB" b="1" i="1" dirty="0" err="1"/>
              <a:t>dienen</a:t>
            </a:r>
            <a:r>
              <a:rPr lang="en-GB" b="1" i="1" dirty="0"/>
              <a:t> </a:t>
            </a:r>
            <a:r>
              <a:rPr lang="en-GB" b="1" i="1" dirty="0" err="1"/>
              <a:t>kann</a:t>
            </a:r>
            <a:r>
              <a:rPr lang="en-GB" b="1" i="1" dirty="0"/>
              <a:t>.”</a:t>
            </a:r>
            <a:endParaRPr dirty="0"/>
          </a:p>
          <a:p>
            <a:pPr marL="228600" algn="ctr"/>
            <a:r>
              <a:rPr lang="en-GB" b="1" i="1" dirty="0"/>
              <a:t> </a:t>
            </a:r>
            <a:r>
              <a:rPr lang="en-GB" b="1" dirty="0"/>
              <a:t>– Martin Luther King Jr.</a:t>
            </a:r>
            <a:endParaRPr/>
          </a:p>
        </p:txBody>
      </p:sp>
      <p:sp>
        <p:nvSpPr>
          <p:cNvPr id="161" name="Google Shape;161;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02</a:t>
            </a:r>
            <a:endParaRPr/>
          </a:p>
        </p:txBody>
      </p:sp>
      <p:sp>
        <p:nvSpPr>
          <p:cNvPr id="162" name="Google Shape;162;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err="1"/>
              <a:t>Rahmen</a:t>
            </a:r>
            <a:r>
              <a:rPr lang="en-GB" dirty="0"/>
              <a:t> für das </a:t>
            </a:r>
            <a:r>
              <a:rPr lang="en-GB" dirty="0" err="1"/>
              <a:t>Kompetenzniveau</a:t>
            </a:r>
            <a:r>
              <a:rPr lang="en-GB" dirty="0"/>
              <a:t> der </a:t>
            </a:r>
            <a:r>
              <a:rPr lang="en-GB" dirty="0" err="1"/>
              <a:t>digitalen</a:t>
            </a:r>
            <a:r>
              <a:rPr lang="en-GB" dirty="0"/>
              <a:t> </a:t>
            </a:r>
            <a:r>
              <a:rPr lang="en-GB" dirty="0" err="1"/>
              <a:t>Kompetenzen</a:t>
            </a:r>
            <a:endParaRPr dirty="0"/>
          </a:p>
        </p:txBody>
      </p:sp>
      <p:sp>
        <p:nvSpPr>
          <p:cNvPr id="163" name="Google Shape;163;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03</a:t>
            </a:r>
            <a:endParaRPr/>
          </a:p>
        </p:txBody>
      </p:sp>
      <p:sp>
        <p:nvSpPr>
          <p:cNvPr id="164" name="Google Shape;164;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err="1"/>
              <a:t>Digitales</a:t>
            </a:r>
            <a:r>
              <a:rPr lang="en-GB" dirty="0"/>
              <a:t> Marketing</a:t>
            </a:r>
            <a:endParaRPr dirty="0"/>
          </a:p>
        </p:txBody>
      </p:sp>
      <p:sp>
        <p:nvSpPr>
          <p:cNvPr id="165" name="Google Shape;165;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04</a:t>
            </a:r>
            <a:endParaRPr/>
          </a:p>
        </p:txBody>
      </p:sp>
      <p:sp>
        <p:nvSpPr>
          <p:cNvPr id="166" name="Google Shape;166;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err="1"/>
              <a:t>Digitale</a:t>
            </a:r>
            <a:r>
              <a:rPr lang="en-GB" dirty="0"/>
              <a:t> </a:t>
            </a:r>
            <a:r>
              <a:rPr lang="en-GB" dirty="0" err="1"/>
              <a:t>Unternehmenskultur</a:t>
            </a:r>
            <a:endParaRPr dirty="0"/>
          </a:p>
        </p:txBody>
      </p:sp>
      <p:sp>
        <p:nvSpPr>
          <p:cNvPr id="167" name="Google Shape;167;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05</a:t>
            </a:r>
            <a:endParaRPr/>
          </a:p>
        </p:txBody>
      </p:sp>
      <p:sp>
        <p:nvSpPr>
          <p:cNvPr id="168" name="Google Shape;168;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err="1"/>
              <a:t>Referenzen</a:t>
            </a:r>
            <a:endParaRPr dirty="0"/>
          </a:p>
        </p:txBody>
      </p:sp>
      <p:sp>
        <p:nvSpPr>
          <p:cNvPr id="169" name="Google Shape;169;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a:t>Outline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798374" y="1900600"/>
            <a:ext cx="5416200" cy="3995100"/>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dirty="0"/>
              <a:t>Ein von </a:t>
            </a:r>
            <a:r>
              <a:rPr lang="en-GB" dirty="0">
                <a:hlinkClick r:id="rId3"/>
              </a:rPr>
              <a:t>Capgemini</a:t>
            </a:r>
            <a:r>
              <a:rPr lang="en-GB" dirty="0"/>
              <a:t> </a:t>
            </a:r>
            <a:r>
              <a:rPr lang="en-GB" err="1"/>
              <a:t>durchgeführter</a:t>
            </a:r>
            <a:r>
              <a:rPr lang="en-GB" dirty="0"/>
              <a:t> </a:t>
            </a:r>
            <a:r>
              <a:rPr lang="en-GB" err="1"/>
              <a:t>Forschungsbericht</a:t>
            </a:r>
            <a:r>
              <a:rPr lang="en-GB" dirty="0"/>
              <a:t> für 2020 hat </a:t>
            </a:r>
            <a:r>
              <a:rPr lang="en-GB" err="1"/>
              <a:t>gezeigt</a:t>
            </a:r>
            <a:r>
              <a:rPr lang="en-GB" dirty="0"/>
              <a:t>, </a:t>
            </a:r>
            <a:r>
              <a:rPr lang="en-GB" err="1"/>
              <a:t>dass</a:t>
            </a:r>
            <a:r>
              <a:rPr lang="en-GB" dirty="0"/>
              <a:t> fast die </a:t>
            </a:r>
            <a:r>
              <a:rPr lang="en-GB" err="1"/>
              <a:t>Hälfte</a:t>
            </a:r>
            <a:r>
              <a:rPr lang="en-GB" dirty="0"/>
              <a:t> der </a:t>
            </a:r>
            <a:r>
              <a:rPr lang="en-GB" err="1"/>
              <a:t>Weltbevölkerung</a:t>
            </a:r>
            <a:r>
              <a:rPr lang="en-GB" dirty="0"/>
              <a:t> </a:t>
            </a:r>
            <a:r>
              <a:rPr lang="en-GB" err="1"/>
              <a:t>immer</a:t>
            </a:r>
            <a:r>
              <a:rPr lang="en-GB" dirty="0"/>
              <a:t> </a:t>
            </a:r>
            <a:r>
              <a:rPr lang="en-GB" err="1"/>
              <a:t>noch</a:t>
            </a:r>
            <a:r>
              <a:rPr lang="en-GB" dirty="0"/>
              <a:t> offline </a:t>
            </a:r>
            <a:r>
              <a:rPr lang="en-GB" err="1"/>
              <a:t>ist</a:t>
            </a:r>
            <a:r>
              <a:rPr lang="en-GB" dirty="0"/>
              <a:t>. </a:t>
            </a:r>
            <a:endParaRPr lang="en-US" dirty="0"/>
          </a:p>
          <a:p>
            <a:pPr marL="0" lvl="0" indent="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279" name="Google Shape;279;p2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Herausforderungen</a:t>
            </a:r>
            <a:r>
              <a:rPr lang="en-GB" dirty="0"/>
              <a:t> der </a:t>
            </a:r>
            <a:r>
              <a:rPr lang="en-GB" dirty="0" err="1"/>
              <a:t>digitalen</a:t>
            </a:r>
            <a:r>
              <a:rPr lang="en-GB" dirty="0"/>
              <a:t> </a:t>
            </a:r>
            <a:r>
              <a:rPr lang="en-GB" dirty="0" err="1"/>
              <a:t>Kompetenz</a:t>
            </a:r>
            <a:endParaRPr lang="en-US" dirty="0" err="1"/>
          </a:p>
        </p:txBody>
      </p:sp>
      <p:pic>
        <p:nvPicPr>
          <p:cNvPr id="280" name="Google Shape;280;p20"/>
          <p:cNvPicPr preferRelativeResize="0"/>
          <p:nvPr/>
        </p:nvPicPr>
        <p:blipFill>
          <a:blip r:embed="rId4">
            <a:alphaModFix/>
          </a:blip>
          <a:stretch>
            <a:fillRect/>
          </a:stretch>
        </p:blipFill>
        <p:spPr>
          <a:xfrm>
            <a:off x="6296706" y="1565250"/>
            <a:ext cx="5319318" cy="3995100"/>
          </a:xfrm>
          <a:prstGeom prst="rect">
            <a:avLst/>
          </a:prstGeom>
          <a:noFill/>
          <a:ln>
            <a:noFill/>
          </a:ln>
        </p:spPr>
      </p:pic>
      <p:sp>
        <p:nvSpPr>
          <p:cNvPr id="281" name="Google Shape;281;p20"/>
          <p:cNvSpPr txBox="1">
            <a:spLocks noGrp="1"/>
          </p:cNvSpPr>
          <p:nvPr>
            <p:ph type="body" idx="1"/>
          </p:nvPr>
        </p:nvSpPr>
        <p:spPr>
          <a:xfrm>
            <a:off x="6248250" y="5423450"/>
            <a:ext cx="5416200" cy="58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u="sng">
                <a:solidFill>
                  <a:schemeClr val="hlink"/>
                </a:solidFill>
                <a:hlinkClick r:id="rId5"/>
              </a:rPr>
              <a:t>https://www.businessinsider.com/chart-of-the-day-why-americans-dont-use-the-internet-2010-8</a:t>
            </a:r>
            <a:r>
              <a:rPr lang="en-GB"/>
              <a:t>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 name="Rectangle 2">
            <a:extLst>
              <a:ext uri="{FF2B5EF4-FFF2-40B4-BE49-F238E27FC236}">
                <a16:creationId xmlns:a16="http://schemas.microsoft.com/office/drawing/2014/main" id="{FE058D52-86C0-3FFB-F610-364B6C9D342F}"/>
              </a:ext>
            </a:extLst>
          </p:cNvPr>
          <p:cNvSpPr/>
          <p:nvPr/>
        </p:nvSpPr>
        <p:spPr>
          <a:xfrm>
            <a:off x="6946429" y="1938867"/>
            <a:ext cx="4214517" cy="460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err="1">
                <a:ea typeface="+mn-lt"/>
                <a:cs typeface="+mn-lt"/>
              </a:rPr>
              <a:t>Gründe</a:t>
            </a:r>
            <a:r>
              <a:rPr lang="en-GB" sz="1200" dirty="0">
                <a:ea typeface="+mn-lt"/>
                <a:cs typeface="+mn-lt"/>
              </a:rPr>
              <a:t> für die </a:t>
            </a:r>
            <a:r>
              <a:rPr lang="en-GB" sz="1200" dirty="0" err="1">
                <a:ea typeface="+mn-lt"/>
                <a:cs typeface="+mn-lt"/>
              </a:rPr>
              <a:t>Nichtnutzung</a:t>
            </a:r>
            <a:r>
              <a:rPr lang="en-GB" sz="1200" dirty="0">
                <a:ea typeface="+mn-lt"/>
                <a:cs typeface="+mn-lt"/>
              </a:rPr>
              <a:t> des Internets</a:t>
            </a:r>
            <a:endParaRPr lang="en-US" sz="1200" dirty="0"/>
          </a:p>
        </p:txBody>
      </p:sp>
      <p:sp>
        <p:nvSpPr>
          <p:cNvPr id="4" name="Rectangle 3">
            <a:extLst>
              <a:ext uri="{FF2B5EF4-FFF2-40B4-BE49-F238E27FC236}">
                <a16:creationId xmlns:a16="http://schemas.microsoft.com/office/drawing/2014/main" id="{A55C71ED-9A5F-5CD4-BFAF-C77EACEDB2D6}"/>
              </a:ext>
            </a:extLst>
          </p:cNvPr>
          <p:cNvSpPr/>
          <p:nvPr/>
        </p:nvSpPr>
        <p:spPr>
          <a:xfrm>
            <a:off x="6625182" y="3313969"/>
            <a:ext cx="1790975" cy="9501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150000"/>
              </a:lnSpc>
            </a:pPr>
            <a:r>
              <a:rPr lang="en-GB" sz="1000" dirty="0" err="1">
                <a:solidFill>
                  <a:srgbClr val="000000"/>
                </a:solidFill>
                <a:cs typeface="Arial"/>
              </a:rPr>
              <a:t>Zeitverschwendung</a:t>
            </a:r>
            <a:endParaRPr lang="en-GB" sz="1000" dirty="0">
              <a:solidFill>
                <a:srgbClr val="000000"/>
              </a:solidFill>
              <a:cs typeface="Arial"/>
            </a:endParaRPr>
          </a:p>
          <a:p>
            <a:pPr algn="r">
              <a:lnSpc>
                <a:spcPct val="150000"/>
              </a:lnSpc>
            </a:pPr>
            <a:r>
              <a:rPr lang="en-GB" sz="1000" dirty="0">
                <a:solidFill>
                  <a:srgbClr val="000000"/>
                </a:solidFill>
                <a:cs typeface="Arial"/>
              </a:rPr>
              <a:t>Kein </a:t>
            </a:r>
            <a:r>
              <a:rPr lang="en-GB" sz="1000" dirty="0" err="1">
                <a:solidFill>
                  <a:srgbClr val="000000"/>
                </a:solidFill>
                <a:cs typeface="Arial"/>
              </a:rPr>
              <a:t>Zugang</a:t>
            </a:r>
            <a:endParaRPr lang="en-GB" sz="1000" dirty="0">
              <a:solidFill>
                <a:srgbClr val="000000"/>
              </a:solidFill>
              <a:cs typeface="Arial"/>
            </a:endParaRPr>
          </a:p>
          <a:p>
            <a:pPr algn="r">
              <a:lnSpc>
                <a:spcPct val="150000"/>
              </a:lnSpc>
            </a:pPr>
            <a:r>
              <a:rPr lang="en-GB" sz="1000" dirty="0">
                <a:solidFill>
                  <a:srgbClr val="000000"/>
                </a:solidFill>
                <a:cs typeface="Arial"/>
              </a:rPr>
              <a:t>Zu </a:t>
            </a:r>
            <a:r>
              <a:rPr lang="en-GB" sz="1000" dirty="0" err="1">
                <a:solidFill>
                  <a:srgbClr val="000000"/>
                </a:solidFill>
                <a:cs typeface="Arial"/>
              </a:rPr>
              <a:t>viel</a:t>
            </a:r>
            <a:r>
              <a:rPr lang="en-GB" sz="1000" dirty="0">
                <a:solidFill>
                  <a:srgbClr val="000000"/>
                </a:solidFill>
                <a:cs typeface="Arial"/>
              </a:rPr>
              <a:t> </a:t>
            </a:r>
            <a:r>
              <a:rPr lang="en-GB" sz="1000" dirty="0" err="1">
                <a:solidFill>
                  <a:srgbClr val="000000"/>
                </a:solidFill>
                <a:cs typeface="Arial"/>
              </a:rPr>
              <a:t>zu</a:t>
            </a:r>
            <a:r>
              <a:rPr lang="en-GB" sz="1000" dirty="0">
                <a:solidFill>
                  <a:srgbClr val="000000"/>
                </a:solidFill>
                <a:cs typeface="Arial"/>
              </a:rPr>
              <a:t> tun</a:t>
            </a:r>
          </a:p>
          <a:p>
            <a:pPr algn="r">
              <a:lnSpc>
                <a:spcPct val="150000"/>
              </a:lnSpc>
            </a:pPr>
            <a:r>
              <a:rPr lang="en-GB" sz="1000" dirty="0">
                <a:solidFill>
                  <a:srgbClr val="000000"/>
                </a:solidFill>
                <a:cs typeface="Arial"/>
              </a:rPr>
              <a:t>Will/</a:t>
            </a:r>
            <a:r>
              <a:rPr lang="en-GB" sz="1000" dirty="0" err="1">
                <a:solidFill>
                  <a:srgbClr val="000000"/>
                </a:solidFill>
                <a:cs typeface="Arial"/>
              </a:rPr>
              <a:t>brauche</a:t>
            </a:r>
            <a:r>
              <a:rPr lang="en-GB" sz="1000" dirty="0">
                <a:solidFill>
                  <a:srgbClr val="000000"/>
                </a:solidFill>
                <a:cs typeface="Arial"/>
              </a:rPr>
              <a:t> es </a:t>
            </a:r>
            <a:r>
              <a:rPr lang="en-GB" sz="1000" dirty="0" err="1">
                <a:solidFill>
                  <a:srgbClr val="000000"/>
                </a:solidFill>
                <a:cs typeface="Arial"/>
              </a:rPr>
              <a:t>nicht</a:t>
            </a:r>
            <a:endParaRPr lang="en-GB" sz="1000" dirty="0">
              <a:solidFill>
                <a:srgbClr val="000000"/>
              </a:solidFill>
              <a:cs typeface="Arial"/>
            </a:endParaRPr>
          </a:p>
        </p:txBody>
      </p:sp>
      <p:sp>
        <p:nvSpPr>
          <p:cNvPr id="5" name="Rectangle 4">
            <a:extLst>
              <a:ext uri="{FF2B5EF4-FFF2-40B4-BE49-F238E27FC236}">
                <a16:creationId xmlns:a16="http://schemas.microsoft.com/office/drawing/2014/main" id="{6F168462-9BA8-4A73-056D-83C8A0172EBC}"/>
              </a:ext>
            </a:extLst>
          </p:cNvPr>
          <p:cNvSpPr/>
          <p:nvPr/>
        </p:nvSpPr>
        <p:spPr>
          <a:xfrm>
            <a:off x="6949251" y="2446865"/>
            <a:ext cx="1458148" cy="9501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r">
              <a:lnSpc>
                <a:spcPct val="150000"/>
              </a:lnSpc>
            </a:pPr>
            <a:r>
              <a:rPr lang="en-GB" sz="1000" err="1">
                <a:solidFill>
                  <a:srgbClr val="000000"/>
                </a:solidFill>
                <a:cs typeface="Arial"/>
              </a:rPr>
              <a:t>Keine</a:t>
            </a:r>
            <a:r>
              <a:rPr lang="en-GB" sz="1000" dirty="0">
                <a:solidFill>
                  <a:srgbClr val="000000"/>
                </a:solidFill>
                <a:cs typeface="Arial"/>
              </a:rPr>
              <a:t> Interesse</a:t>
            </a:r>
            <a:endParaRPr lang="en-US"/>
          </a:p>
          <a:p>
            <a:pPr algn="r">
              <a:lnSpc>
                <a:spcPct val="150000"/>
              </a:lnSpc>
            </a:pPr>
            <a:r>
              <a:rPr lang="en-GB" sz="1000" dirty="0">
                <a:solidFill>
                  <a:srgbClr val="000000"/>
                </a:solidFill>
                <a:cs typeface="Arial"/>
              </a:rPr>
              <a:t>Kein Computer</a:t>
            </a:r>
          </a:p>
          <a:p>
            <a:pPr algn="r">
              <a:lnSpc>
                <a:spcPct val="150000"/>
              </a:lnSpc>
            </a:pPr>
            <a:r>
              <a:rPr lang="en-GB" sz="1000" dirty="0">
                <a:solidFill>
                  <a:srgbClr val="000000"/>
                </a:solidFill>
                <a:cs typeface="Arial"/>
              </a:rPr>
              <a:t>Zu </a:t>
            </a:r>
            <a:r>
              <a:rPr lang="en-GB" sz="1000" err="1">
                <a:solidFill>
                  <a:srgbClr val="000000"/>
                </a:solidFill>
                <a:cs typeface="Arial"/>
              </a:rPr>
              <a:t>teuer</a:t>
            </a:r>
            <a:endParaRPr lang="en-GB" sz="1000">
              <a:solidFill>
                <a:srgbClr val="000000"/>
              </a:solidFill>
              <a:cs typeface="Arial"/>
            </a:endParaRPr>
          </a:p>
          <a:p>
            <a:pPr algn="r">
              <a:lnSpc>
                <a:spcPct val="150000"/>
              </a:lnSpc>
            </a:pPr>
            <a:r>
              <a:rPr lang="en-GB" sz="1000" dirty="0">
                <a:solidFill>
                  <a:srgbClr val="000000"/>
                </a:solidFill>
                <a:cs typeface="Arial"/>
              </a:rPr>
              <a:t>Zu </a:t>
            </a:r>
            <a:r>
              <a:rPr lang="en-GB" sz="1000" err="1">
                <a:solidFill>
                  <a:srgbClr val="000000"/>
                </a:solidFill>
                <a:cs typeface="Arial"/>
              </a:rPr>
              <a:t>aufwändig</a:t>
            </a:r>
            <a:endParaRPr lang="en-GB" sz="1000">
              <a:solidFill>
                <a:srgbClr val="000000"/>
              </a:solidFil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body" idx="1"/>
          </p:nvPr>
        </p:nvSpPr>
        <p:spPr>
          <a:xfrm>
            <a:off x="798380" y="1640519"/>
            <a:ext cx="10595100" cy="3995100"/>
          </a:xfrm>
          <a:prstGeom prst="rect">
            <a:avLst/>
          </a:prstGeom>
          <a:noFill/>
          <a:ln>
            <a:noFill/>
          </a:ln>
        </p:spPr>
        <p:txBody>
          <a:bodyPr spcFirstLastPara="1" wrap="square" lIns="90000" tIns="45700" rIns="91425" bIns="45700" anchor="t" anchorCtr="0">
            <a:noAutofit/>
          </a:bodyPr>
          <a:lstStyle/>
          <a:p>
            <a:pPr marL="342900" indent="-342900">
              <a:spcBef>
                <a:spcPts val="0"/>
              </a:spcBef>
              <a:buClr>
                <a:schemeClr val="accent2"/>
              </a:buClr>
              <a:buChar char="•"/>
            </a:pPr>
            <a:r>
              <a:rPr lang="en-GB" sz="2100" b="1" dirty="0">
                <a:solidFill>
                  <a:schemeClr val="accent2"/>
                </a:solidFill>
              </a:rPr>
              <a:t>Kosten:</a:t>
            </a:r>
            <a:r>
              <a:rPr lang="en-GB" sz="2100" dirty="0"/>
              <a:t> Die </a:t>
            </a:r>
            <a:r>
              <a:rPr lang="en-GB" sz="2100" dirty="0">
                <a:hlinkClick r:id="rId3"/>
              </a:rPr>
              <a:t>Statistiken</a:t>
            </a:r>
            <a:r>
              <a:rPr lang="en-GB" sz="2100" dirty="0"/>
              <a:t> </a:t>
            </a:r>
            <a:r>
              <a:rPr lang="en-GB" sz="2100" err="1"/>
              <a:t>zeigen</a:t>
            </a:r>
            <a:r>
              <a:rPr lang="en-GB" sz="2100" dirty="0"/>
              <a:t>, </a:t>
            </a:r>
            <a:r>
              <a:rPr lang="en-GB" sz="2100" err="1"/>
              <a:t>dass</a:t>
            </a:r>
            <a:r>
              <a:rPr lang="en-GB" sz="2100" dirty="0"/>
              <a:t> 40 % </a:t>
            </a:r>
            <a:r>
              <a:rPr lang="en-GB" sz="2100" err="1"/>
              <a:t>aller</a:t>
            </a:r>
            <a:r>
              <a:rPr lang="en-GB" sz="2100" dirty="0"/>
              <a:t> offline </a:t>
            </a:r>
            <a:r>
              <a:rPr lang="en-GB" sz="2100" err="1"/>
              <a:t>lebenden</a:t>
            </a:r>
            <a:r>
              <a:rPr lang="en-GB" sz="2100" dirty="0"/>
              <a:t> Menschen in </a:t>
            </a:r>
            <a:r>
              <a:rPr lang="en-GB" sz="2100" err="1"/>
              <a:t>Armut</a:t>
            </a:r>
            <a:r>
              <a:rPr lang="en-GB" sz="2100" dirty="0"/>
              <a:t> </a:t>
            </a:r>
            <a:r>
              <a:rPr lang="en-GB" sz="2100" err="1"/>
              <a:t>angeben</a:t>
            </a:r>
            <a:r>
              <a:rPr lang="en-GB" sz="2100" dirty="0"/>
              <a:t>, </a:t>
            </a:r>
            <a:r>
              <a:rPr lang="en-GB" sz="2100" err="1"/>
              <a:t>dass</a:t>
            </a:r>
            <a:r>
              <a:rPr lang="en-GB" sz="2100" dirty="0"/>
              <a:t> </a:t>
            </a:r>
            <a:r>
              <a:rPr lang="en-GB" sz="2100" err="1"/>
              <a:t>sie</a:t>
            </a:r>
            <a:r>
              <a:rPr lang="en-GB" sz="2100" dirty="0"/>
              <a:t> das Internet </a:t>
            </a:r>
            <a:r>
              <a:rPr lang="en-GB" sz="2100" err="1"/>
              <a:t>nie</a:t>
            </a:r>
            <a:r>
              <a:rPr lang="en-GB" sz="2100" dirty="0"/>
              <a:t> </a:t>
            </a:r>
            <a:r>
              <a:rPr lang="en-GB" sz="2100" err="1"/>
              <a:t>genutzt</a:t>
            </a:r>
            <a:r>
              <a:rPr lang="en-GB" sz="2100" dirty="0"/>
              <a:t> </a:t>
            </a:r>
            <a:r>
              <a:rPr lang="en-GB" sz="2100" err="1"/>
              <a:t>haben</a:t>
            </a:r>
            <a:r>
              <a:rPr lang="en-GB" sz="2100" dirty="0"/>
              <a:t>, </a:t>
            </a:r>
            <a:r>
              <a:rPr lang="en-GB" sz="2100" err="1"/>
              <a:t>weil</a:t>
            </a:r>
            <a:r>
              <a:rPr lang="en-GB" sz="2100" dirty="0"/>
              <a:t> </a:t>
            </a:r>
            <a:r>
              <a:rPr lang="en-GB" sz="2100" err="1"/>
              <a:t>ein</a:t>
            </a:r>
            <a:r>
              <a:rPr lang="en-GB" sz="2100" dirty="0"/>
              <a:t> Abonnement </a:t>
            </a:r>
            <a:r>
              <a:rPr lang="en-GB" sz="2100" err="1"/>
              <a:t>zu</a:t>
            </a:r>
            <a:r>
              <a:rPr lang="en-GB" sz="2100" dirty="0"/>
              <a:t> </a:t>
            </a:r>
            <a:r>
              <a:rPr lang="en-GB" sz="2100" err="1"/>
              <a:t>teuer</a:t>
            </a:r>
            <a:r>
              <a:rPr lang="en-GB" sz="2100" dirty="0"/>
              <a:t> </a:t>
            </a:r>
            <a:r>
              <a:rPr lang="en-GB" sz="2100" err="1"/>
              <a:t>ist</a:t>
            </a:r>
            <a:r>
              <a:rPr lang="en-GB" sz="2100" dirty="0"/>
              <a:t>, </a:t>
            </a:r>
            <a:r>
              <a:rPr lang="en-GB" sz="2100" err="1"/>
              <a:t>während</a:t>
            </a:r>
            <a:r>
              <a:rPr lang="en-GB" sz="2100" dirty="0"/>
              <a:t> 56 % der offline </a:t>
            </a:r>
            <a:r>
              <a:rPr lang="en-GB" sz="2100" err="1"/>
              <a:t>lebenden</a:t>
            </a:r>
            <a:r>
              <a:rPr lang="en-GB" sz="2100" dirty="0"/>
              <a:t> Menschen </a:t>
            </a:r>
            <a:r>
              <a:rPr lang="en-GB" sz="2100" err="1"/>
              <a:t>im</a:t>
            </a:r>
            <a:r>
              <a:rPr lang="en-GB" sz="2100" dirty="0"/>
              <a:t> Alter von 22 bis 36 Jahren </a:t>
            </a:r>
            <a:r>
              <a:rPr lang="en-GB" sz="2100" err="1"/>
              <a:t>angeben</a:t>
            </a:r>
            <a:r>
              <a:rPr lang="en-GB" sz="2100" dirty="0"/>
              <a:t>, </a:t>
            </a:r>
            <a:r>
              <a:rPr lang="en-GB" sz="2100" err="1"/>
              <a:t>dass</a:t>
            </a:r>
            <a:r>
              <a:rPr lang="en-GB" sz="2100" dirty="0"/>
              <a:t> die Kosten für </a:t>
            </a:r>
            <a:r>
              <a:rPr lang="en-GB" sz="2100" err="1"/>
              <a:t>ein</a:t>
            </a:r>
            <a:r>
              <a:rPr lang="en-GB" sz="2100" dirty="0"/>
              <a:t> </a:t>
            </a:r>
            <a:r>
              <a:rPr lang="en-GB" sz="2100" err="1"/>
              <a:t>Gerät</a:t>
            </a:r>
            <a:r>
              <a:rPr lang="en-GB" sz="2100" dirty="0"/>
              <a:t> der Grund </a:t>
            </a:r>
            <a:r>
              <a:rPr lang="en-GB" sz="2100" err="1"/>
              <a:t>dafür</a:t>
            </a:r>
            <a:r>
              <a:rPr lang="en-GB" sz="2100" dirty="0"/>
              <a:t> </a:t>
            </a:r>
            <a:r>
              <a:rPr lang="en-GB" sz="2100" err="1"/>
              <a:t>sind</a:t>
            </a:r>
            <a:r>
              <a:rPr lang="en-GB" sz="2100" dirty="0"/>
              <a:t>, </a:t>
            </a:r>
            <a:r>
              <a:rPr lang="en-GB" sz="2100" err="1"/>
              <a:t>dass</a:t>
            </a:r>
            <a:r>
              <a:rPr lang="en-GB" sz="2100" dirty="0"/>
              <a:t> </a:t>
            </a:r>
            <a:r>
              <a:rPr lang="en-GB" sz="2100" err="1"/>
              <a:t>sie</a:t>
            </a:r>
            <a:r>
              <a:rPr lang="en-GB" sz="2100" dirty="0"/>
              <a:t> das Internet </a:t>
            </a:r>
            <a:r>
              <a:rPr lang="en-GB" sz="2100" err="1"/>
              <a:t>nie</a:t>
            </a:r>
            <a:r>
              <a:rPr lang="en-GB" sz="2100" dirty="0"/>
              <a:t> </a:t>
            </a:r>
            <a:r>
              <a:rPr lang="en-GB" sz="2100" err="1"/>
              <a:t>genutzt</a:t>
            </a:r>
            <a:r>
              <a:rPr lang="en-GB" sz="2100" dirty="0"/>
              <a:t> </a:t>
            </a:r>
            <a:r>
              <a:rPr lang="en-GB" sz="2100" err="1"/>
              <a:t>haben</a:t>
            </a:r>
            <a:r>
              <a:rPr lang="en-GB" sz="2100" dirty="0"/>
              <a:t>. </a:t>
            </a:r>
            <a:endParaRPr lang="en-US"/>
          </a:p>
          <a:p>
            <a:pPr marL="342900" indent="-342900">
              <a:spcBef>
                <a:spcPts val="0"/>
              </a:spcBef>
              <a:buClr>
                <a:schemeClr val="accent2"/>
              </a:buClr>
              <a:buChar char="•"/>
            </a:pPr>
            <a:endParaRPr lang="en-GB" sz="2100" dirty="0"/>
          </a:p>
          <a:p>
            <a:pPr marL="342900" indent="-342900" latinLnBrk="1">
              <a:buClr>
                <a:schemeClr val="accent2"/>
              </a:buClr>
              <a:buChar char="•"/>
            </a:pPr>
            <a:r>
              <a:rPr lang="en-GB" sz="2100" b="1" err="1">
                <a:solidFill>
                  <a:schemeClr val="accent2"/>
                </a:solidFill>
              </a:rPr>
              <a:t>Komplexität</a:t>
            </a:r>
            <a:r>
              <a:rPr lang="en-GB" sz="2100" b="1" dirty="0">
                <a:solidFill>
                  <a:schemeClr val="accent2"/>
                </a:solidFill>
              </a:rPr>
              <a:t>:</a:t>
            </a:r>
            <a:r>
              <a:rPr lang="en-GB" sz="2100" dirty="0"/>
              <a:t> Wie </a:t>
            </a:r>
            <a:r>
              <a:rPr lang="en-GB" sz="2100" err="1"/>
              <a:t>aus</a:t>
            </a:r>
            <a:r>
              <a:rPr lang="en-GB" sz="2100" dirty="0"/>
              <a:t> </a:t>
            </a:r>
            <a:r>
              <a:rPr lang="en-GB" sz="2100" err="1"/>
              <a:t>einem</a:t>
            </a:r>
            <a:r>
              <a:rPr lang="en-GB" sz="2100" dirty="0"/>
              <a:t> </a:t>
            </a:r>
            <a:r>
              <a:rPr lang="en-GB" sz="2100" err="1"/>
              <a:t>aktuellen</a:t>
            </a:r>
            <a:r>
              <a:rPr lang="en-GB" sz="2100" dirty="0"/>
              <a:t> </a:t>
            </a:r>
            <a:r>
              <a:rPr lang="en-GB" sz="2100" dirty="0">
                <a:hlinkClick r:id="rId4"/>
              </a:rPr>
              <a:t>Bericht</a:t>
            </a:r>
            <a:r>
              <a:rPr lang="en-GB" sz="2100" dirty="0"/>
              <a:t> </a:t>
            </a:r>
            <a:r>
              <a:rPr lang="en-GB" sz="2100" err="1"/>
              <a:t>hervorgeht</a:t>
            </a:r>
            <a:r>
              <a:rPr lang="en-GB" sz="2100" dirty="0"/>
              <a:t>, </a:t>
            </a:r>
            <a:r>
              <a:rPr lang="en-GB" sz="2100" err="1"/>
              <a:t>haben</a:t>
            </a:r>
            <a:r>
              <a:rPr lang="en-GB" sz="2100" dirty="0"/>
              <a:t> </a:t>
            </a:r>
            <a:r>
              <a:rPr lang="en-GB" sz="2100" err="1"/>
              <a:t>sich</a:t>
            </a:r>
            <a:r>
              <a:rPr lang="en-GB" sz="2100" dirty="0"/>
              <a:t> </a:t>
            </a:r>
            <a:r>
              <a:rPr lang="en-GB" sz="2100" err="1"/>
              <a:t>nicht</a:t>
            </a:r>
            <a:r>
              <a:rPr lang="en-GB" sz="2100" dirty="0"/>
              <a:t> alle </a:t>
            </a:r>
            <a:r>
              <a:rPr lang="en-GB" sz="2100" err="1"/>
              <a:t>Arbeitnehmer</a:t>
            </a:r>
            <a:r>
              <a:rPr lang="en-GB" sz="2100" dirty="0"/>
              <a:t> in </a:t>
            </a:r>
            <a:r>
              <a:rPr lang="en-GB" sz="2100" err="1"/>
              <a:t>ihrem</a:t>
            </a:r>
            <a:r>
              <a:rPr lang="en-GB" sz="2100" dirty="0"/>
              <a:t> </a:t>
            </a:r>
            <a:r>
              <a:rPr lang="en-GB" sz="2100" err="1"/>
              <a:t>Arbeitsleben</a:t>
            </a:r>
            <a:r>
              <a:rPr lang="en-GB" sz="2100" dirty="0"/>
              <a:t> </a:t>
            </a:r>
            <a:r>
              <a:rPr lang="en-GB" sz="2100" err="1"/>
              <a:t>mit</a:t>
            </a:r>
            <a:r>
              <a:rPr lang="en-GB" sz="2100" dirty="0"/>
              <a:t> </a:t>
            </a:r>
            <a:r>
              <a:rPr lang="en-GB" sz="2100" err="1"/>
              <a:t>modernen</a:t>
            </a:r>
            <a:r>
              <a:rPr lang="en-GB" sz="2100" dirty="0"/>
              <a:t> </a:t>
            </a:r>
            <a:r>
              <a:rPr lang="en-GB" sz="2100" err="1"/>
              <a:t>Informations</a:t>
            </a:r>
            <a:r>
              <a:rPr lang="en-GB" sz="2100" dirty="0"/>
              <a:t>- und </a:t>
            </a:r>
            <a:r>
              <a:rPr lang="en-GB" sz="2100" err="1"/>
              <a:t>Kommunikationsmitteln</a:t>
            </a:r>
            <a:r>
              <a:rPr lang="en-GB" sz="2100" dirty="0"/>
              <a:t> </a:t>
            </a:r>
            <a:r>
              <a:rPr lang="en-GB" sz="2100" err="1"/>
              <a:t>vertraut</a:t>
            </a:r>
            <a:r>
              <a:rPr lang="en-GB" sz="2100" dirty="0"/>
              <a:t> </a:t>
            </a:r>
            <a:r>
              <a:rPr lang="en-GB" sz="2100" err="1"/>
              <a:t>gemacht</a:t>
            </a:r>
            <a:r>
              <a:rPr lang="en-GB" sz="2100" dirty="0"/>
              <a:t>. </a:t>
            </a:r>
            <a:endParaRPr sz="2100" dirty="0"/>
          </a:p>
          <a:p>
            <a:pPr marL="342900" lvl="0" indent="-190500" rtl="0">
              <a:lnSpc>
                <a:spcPct val="90000"/>
              </a:lnSpc>
              <a:spcBef>
                <a:spcPts val="1000"/>
              </a:spcBef>
              <a:spcAft>
                <a:spcPts val="0"/>
              </a:spcAft>
              <a:buClr>
                <a:schemeClr val="accent2"/>
              </a:buClr>
              <a:buSzPts val="2400"/>
              <a:buNone/>
            </a:pPr>
            <a:endParaRPr sz="2100" dirty="0"/>
          </a:p>
          <a:p>
            <a:pPr marL="342900" indent="-342900">
              <a:buClr>
                <a:schemeClr val="accent2"/>
              </a:buClr>
              <a:buChar char="•"/>
            </a:pPr>
            <a:r>
              <a:rPr lang="en-GB" sz="2100" b="1" dirty="0">
                <a:solidFill>
                  <a:schemeClr val="accent2"/>
                </a:solidFill>
              </a:rPr>
              <a:t>"</a:t>
            </a:r>
            <a:r>
              <a:rPr lang="en-GB" sz="2100" b="1" err="1">
                <a:solidFill>
                  <a:schemeClr val="accent2"/>
                </a:solidFill>
              </a:rPr>
              <a:t>Mangelndes</a:t>
            </a:r>
            <a:r>
              <a:rPr lang="en-GB" sz="2100" b="1" dirty="0">
                <a:solidFill>
                  <a:schemeClr val="accent2"/>
                </a:solidFill>
              </a:rPr>
              <a:t> Interesse":</a:t>
            </a:r>
            <a:r>
              <a:rPr lang="en-GB" sz="2100" dirty="0"/>
              <a:t> Es </a:t>
            </a:r>
            <a:r>
              <a:rPr lang="en-GB" sz="2100" err="1"/>
              <a:t>besteht</a:t>
            </a:r>
            <a:r>
              <a:rPr lang="en-GB" sz="2100" dirty="0"/>
              <a:t> </a:t>
            </a:r>
            <a:r>
              <a:rPr lang="en-GB" sz="2100" err="1"/>
              <a:t>ein</a:t>
            </a:r>
            <a:r>
              <a:rPr lang="en-GB" sz="2100" dirty="0"/>
              <a:t> </a:t>
            </a:r>
            <a:r>
              <a:rPr lang="en-GB" sz="2100" err="1"/>
              <a:t>Bedarf</a:t>
            </a:r>
            <a:r>
              <a:rPr lang="en-GB" sz="2100" dirty="0"/>
              <a:t> an </a:t>
            </a:r>
            <a:r>
              <a:rPr lang="en-GB" sz="2100" err="1"/>
              <a:t>sinnvollen</a:t>
            </a:r>
            <a:r>
              <a:rPr lang="en-GB" sz="2100" dirty="0"/>
              <a:t> </a:t>
            </a:r>
            <a:r>
              <a:rPr lang="en-GB" sz="2100" err="1"/>
              <a:t>Möglichkeiten</a:t>
            </a:r>
            <a:r>
              <a:rPr lang="en-GB" sz="2100" dirty="0"/>
              <a:t> </a:t>
            </a:r>
            <a:r>
              <a:rPr lang="en-GB" sz="2100" err="1"/>
              <a:t>zum</a:t>
            </a:r>
            <a:r>
              <a:rPr lang="en-GB" sz="2100" dirty="0"/>
              <a:t> </a:t>
            </a:r>
            <a:r>
              <a:rPr lang="en-GB" sz="2100" err="1"/>
              <a:t>Erlernen</a:t>
            </a:r>
            <a:r>
              <a:rPr lang="en-GB" sz="2100" dirty="0"/>
              <a:t> </a:t>
            </a:r>
            <a:r>
              <a:rPr lang="en-GB" sz="2100" err="1"/>
              <a:t>digitaler</a:t>
            </a:r>
            <a:r>
              <a:rPr lang="en-GB" sz="2100" dirty="0"/>
              <a:t> </a:t>
            </a:r>
            <a:r>
              <a:rPr lang="en-GB" sz="2100" err="1"/>
              <a:t>Fähigkeiten</a:t>
            </a:r>
            <a:r>
              <a:rPr lang="en-GB" sz="2100" dirty="0"/>
              <a:t>, um das Interesse der </a:t>
            </a:r>
            <a:r>
              <a:rPr lang="en-GB" sz="2100" err="1"/>
              <a:t>Arbeitnehmer</a:t>
            </a:r>
            <a:r>
              <a:rPr lang="en-GB" sz="2100" dirty="0"/>
              <a:t> und </a:t>
            </a:r>
            <a:r>
              <a:rPr lang="en-GB" sz="2100" err="1"/>
              <a:t>Senioren</a:t>
            </a:r>
            <a:r>
              <a:rPr lang="en-GB" sz="2100" dirty="0"/>
              <a:t> an der </a:t>
            </a:r>
            <a:r>
              <a:rPr lang="en-GB" sz="2100" err="1"/>
              <a:t>Entwicklung</a:t>
            </a:r>
            <a:r>
              <a:rPr lang="en-GB" sz="2100" dirty="0"/>
              <a:t> </a:t>
            </a:r>
            <a:r>
              <a:rPr lang="en-GB" sz="2100" err="1"/>
              <a:t>ihrer</a:t>
            </a:r>
            <a:r>
              <a:rPr lang="en-GB" sz="2100" dirty="0"/>
              <a:t> </a:t>
            </a:r>
            <a:r>
              <a:rPr lang="en-GB" sz="2100" err="1"/>
              <a:t>digitalen</a:t>
            </a:r>
            <a:r>
              <a:rPr lang="en-GB" sz="2100" dirty="0"/>
              <a:t> </a:t>
            </a:r>
            <a:r>
              <a:rPr lang="en-GB" sz="2100" err="1"/>
              <a:t>Kompetenzen</a:t>
            </a:r>
            <a:r>
              <a:rPr lang="en-GB" sz="2100" dirty="0"/>
              <a:t> </a:t>
            </a:r>
            <a:r>
              <a:rPr lang="en-GB" sz="2100" err="1"/>
              <a:t>zu</a:t>
            </a:r>
            <a:r>
              <a:rPr lang="en-GB" sz="2100" dirty="0"/>
              <a:t> </a:t>
            </a:r>
            <a:r>
              <a:rPr lang="en-GB" sz="2100" err="1"/>
              <a:t>steigern</a:t>
            </a:r>
            <a:r>
              <a:rPr lang="en-GB" sz="2100" dirty="0"/>
              <a:t>.</a:t>
            </a:r>
            <a:endParaRPr sz="2100" dirty="0"/>
          </a:p>
          <a:p>
            <a:pPr marL="0" lvl="0" indent="0" rtl="0">
              <a:lnSpc>
                <a:spcPct val="90000"/>
              </a:lnSpc>
              <a:spcBef>
                <a:spcPts val="1000"/>
              </a:spcBef>
              <a:spcAft>
                <a:spcPts val="0"/>
              </a:spcAft>
              <a:buClr>
                <a:schemeClr val="accent2"/>
              </a:buClr>
              <a:buSzPts val="2400"/>
              <a:buNone/>
            </a:pPr>
            <a:endParaRPr dirty="0"/>
          </a:p>
          <a:p>
            <a:pPr marL="342900" lvl="0" indent="-190500" rtl="0">
              <a:lnSpc>
                <a:spcPct val="90000"/>
              </a:lnSpc>
              <a:spcBef>
                <a:spcPts val="1000"/>
              </a:spcBef>
              <a:spcAft>
                <a:spcPts val="0"/>
              </a:spcAft>
              <a:buClr>
                <a:schemeClr val="accent2"/>
              </a:buClr>
              <a:buSzPts val="2400"/>
              <a:buNone/>
            </a:pPr>
            <a:endParaRPr dirty="0"/>
          </a:p>
          <a:p>
            <a:pPr marL="342900" lvl="0" indent="-190500" rtl="0">
              <a:lnSpc>
                <a:spcPct val="90000"/>
              </a:lnSpc>
              <a:spcBef>
                <a:spcPts val="1000"/>
              </a:spcBef>
              <a:spcAft>
                <a:spcPts val="0"/>
              </a:spcAft>
              <a:buClr>
                <a:schemeClr val="accent2"/>
              </a:buClr>
              <a:buSzPts val="2400"/>
              <a:buNone/>
            </a:pPr>
            <a:endParaRPr dirty="0"/>
          </a:p>
          <a:p>
            <a:pPr marL="228600" lvl="0" indent="-228600" rtl="0">
              <a:lnSpc>
                <a:spcPct val="90000"/>
              </a:lnSpc>
              <a:spcBef>
                <a:spcPts val="1000"/>
              </a:spcBef>
              <a:spcAft>
                <a:spcPts val="0"/>
              </a:spcAft>
              <a:buClr>
                <a:srgbClr val="000000"/>
              </a:buClr>
              <a:buSzPts val="2400"/>
              <a:buNone/>
            </a:pPr>
            <a:endParaRPr dirty="0"/>
          </a:p>
        </p:txBody>
      </p:sp>
      <p:sp>
        <p:nvSpPr>
          <p:cNvPr id="287" name="Google Shape;287;p2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Herausforderungen</a:t>
            </a:r>
            <a:r>
              <a:rPr lang="en-GB" dirty="0"/>
              <a:t> der </a:t>
            </a:r>
            <a:r>
              <a:rPr lang="en-GB" dirty="0" err="1"/>
              <a:t>digitalen</a:t>
            </a:r>
            <a:r>
              <a:rPr lang="en-GB" dirty="0"/>
              <a:t> </a:t>
            </a:r>
            <a:r>
              <a:rPr lang="en-GB" dirty="0" err="1"/>
              <a:t>Kompetenz</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dirty="0"/>
              <a:t>“Der </a:t>
            </a:r>
            <a:r>
              <a:rPr lang="en-GB" dirty="0" err="1"/>
              <a:t>Erfolg</a:t>
            </a:r>
            <a:r>
              <a:rPr lang="en-GB" dirty="0"/>
              <a:t> </a:t>
            </a:r>
            <a:r>
              <a:rPr lang="en-GB" dirty="0" err="1"/>
              <a:t>ist</a:t>
            </a:r>
            <a:r>
              <a:rPr lang="en-GB" dirty="0"/>
              <a:t> </a:t>
            </a:r>
            <a:r>
              <a:rPr lang="en-GB" dirty="0" err="1"/>
              <a:t>nicht</a:t>
            </a:r>
            <a:r>
              <a:rPr lang="en-GB" dirty="0"/>
              <a:t> </a:t>
            </a:r>
            <a:r>
              <a:rPr lang="en-GB" dirty="0" err="1"/>
              <a:t>endgültig</a:t>
            </a:r>
            <a:r>
              <a:rPr lang="en-GB" dirty="0"/>
              <a:t>, der </a:t>
            </a:r>
            <a:r>
              <a:rPr lang="en-GB" dirty="0" err="1"/>
              <a:t>Misserfolg</a:t>
            </a:r>
            <a:r>
              <a:rPr lang="en-GB" dirty="0"/>
              <a:t> </a:t>
            </a:r>
            <a:r>
              <a:rPr lang="en-GB" dirty="0" err="1"/>
              <a:t>nicht</a:t>
            </a:r>
            <a:r>
              <a:rPr lang="en-GB" dirty="0"/>
              <a:t> </a:t>
            </a:r>
            <a:r>
              <a:rPr lang="en-GB" dirty="0" err="1"/>
              <a:t>tödlich</a:t>
            </a:r>
            <a:r>
              <a:rPr lang="en-GB" dirty="0"/>
              <a:t>: Es </a:t>
            </a:r>
            <a:r>
              <a:rPr lang="en-GB" dirty="0" err="1"/>
              <a:t>ist</a:t>
            </a:r>
            <a:r>
              <a:rPr lang="en-GB" dirty="0"/>
              <a:t> der Mut </a:t>
            </a:r>
            <a:r>
              <a:rPr lang="en-GB" dirty="0" err="1"/>
              <a:t>zum</a:t>
            </a:r>
            <a:r>
              <a:rPr lang="en-GB" dirty="0"/>
              <a:t> </a:t>
            </a:r>
            <a:r>
              <a:rPr lang="en-GB" dirty="0" err="1"/>
              <a:t>Weitermachen</a:t>
            </a:r>
            <a:r>
              <a:rPr lang="en-GB" dirty="0"/>
              <a:t>, der </a:t>
            </a:r>
            <a:r>
              <a:rPr lang="en-GB" dirty="0" err="1"/>
              <a:t>zählt</a:t>
            </a:r>
            <a:r>
              <a:rPr lang="en-GB" dirty="0"/>
              <a:t>” </a:t>
            </a:r>
            <a:endParaRPr lang="en-US" b="1"/>
          </a:p>
        </p:txBody>
      </p:sp>
      <p:sp>
        <p:nvSpPr>
          <p:cNvPr id="293" name="Google Shape;293;p22"/>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Winston Churchill</a:t>
            </a:r>
            <a:endParaRPr sz="2200" b="1" i="1" u="none" strike="noStrike" cap="none">
              <a:solidFill>
                <a:srgbClr val="000000"/>
              </a:solidFill>
              <a:latin typeface="Calibri"/>
              <a:ea typeface="Calibri"/>
              <a:cs typeface="Calibri"/>
              <a:sym typeface="Calibri"/>
            </a:endParaRPr>
          </a:p>
        </p:txBody>
      </p:sp>
      <p:pic>
        <p:nvPicPr>
          <p:cNvPr id="294" name="Google Shape;294;p22" descr="One glowing light up arrow among other down arrows on green pastel color background"/>
          <p:cNvPicPr preferRelativeResize="0">
            <a:picLocks noGrp="1"/>
          </p:cNvPicPr>
          <p:nvPr>
            <p:ph type="pic" idx="2"/>
          </p:nvPr>
        </p:nvPicPr>
        <p:blipFill rotWithShape="1">
          <a:blip r:embed="rId3">
            <a:alphaModFix/>
          </a:blip>
          <a:srcRect l="8234" r="8234"/>
          <a:stretch/>
        </p:blipFill>
        <p:spPr>
          <a:xfrm>
            <a:off x="6096000" y="986088"/>
            <a:ext cx="5239644" cy="4704418"/>
          </a:xfrm>
          <a:prstGeom prst="rect">
            <a:avLst/>
          </a:prstGeom>
          <a:solidFill>
            <a:srgbClr val="D8D8D8"/>
          </a:solidFill>
          <a:ln>
            <a:noFill/>
          </a:ln>
        </p:spPr>
      </p:pic>
      <p:sp>
        <p:nvSpPr>
          <p:cNvPr id="295" name="Google Shape;295;p22"/>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96" name="Google Shape;296;p22"/>
          <p:cNvGrpSpPr/>
          <p:nvPr/>
        </p:nvGrpSpPr>
        <p:grpSpPr>
          <a:xfrm>
            <a:off x="5107779" y="748833"/>
            <a:ext cx="1487826" cy="1083162"/>
            <a:chOff x="3400450" y="986392"/>
            <a:chExt cx="1487826" cy="1083162"/>
          </a:xfrm>
        </p:grpSpPr>
        <p:sp>
          <p:nvSpPr>
            <p:cNvPr id="297" name="Google Shape;297;p22"/>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298" name="Google Shape;298;p22"/>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err="1"/>
              <a:t>Abgesehen</a:t>
            </a:r>
            <a:r>
              <a:rPr lang="en-GB" dirty="0"/>
              <a:t> von der </a:t>
            </a:r>
            <a:r>
              <a:rPr lang="en-GB" err="1"/>
              <a:t>traditionellen</a:t>
            </a:r>
            <a:r>
              <a:rPr lang="en-GB" dirty="0"/>
              <a:t> </a:t>
            </a:r>
            <a:r>
              <a:rPr lang="en-GB" err="1"/>
              <a:t>Auffassung</a:t>
            </a:r>
            <a:r>
              <a:rPr lang="en-GB" dirty="0"/>
              <a:t> von "</a:t>
            </a:r>
            <a:r>
              <a:rPr lang="en-GB" err="1"/>
              <a:t>digitaler</a:t>
            </a:r>
            <a:r>
              <a:rPr lang="en-GB" dirty="0"/>
              <a:t> </a:t>
            </a:r>
            <a:r>
              <a:rPr lang="en-GB" err="1"/>
              <a:t>Kompetenz</a:t>
            </a:r>
            <a:r>
              <a:rPr lang="en-GB" dirty="0"/>
              <a:t>" </a:t>
            </a:r>
            <a:r>
              <a:rPr lang="en-GB" err="1"/>
              <a:t>als</a:t>
            </a:r>
            <a:r>
              <a:rPr lang="en-GB" dirty="0"/>
              <a:t> </a:t>
            </a:r>
            <a:r>
              <a:rPr lang="en-GB" err="1"/>
              <a:t>Grundwissen</a:t>
            </a:r>
            <a:r>
              <a:rPr lang="en-GB" dirty="0"/>
              <a:t> </a:t>
            </a:r>
            <a:r>
              <a:rPr lang="en-GB" err="1"/>
              <a:t>über</a:t>
            </a:r>
            <a:r>
              <a:rPr lang="en-GB" dirty="0"/>
              <a:t> IT-</a:t>
            </a:r>
            <a:r>
              <a:rPr lang="en-GB" err="1"/>
              <a:t>Fähigkeiten</a:t>
            </a:r>
            <a:r>
              <a:rPr lang="en-GB" dirty="0"/>
              <a:t>, </a:t>
            </a:r>
            <a:r>
              <a:rPr lang="en-GB" err="1"/>
              <a:t>können</a:t>
            </a:r>
            <a:r>
              <a:rPr lang="en-GB" dirty="0"/>
              <a:t> </a:t>
            </a:r>
            <a:r>
              <a:rPr lang="en-GB" err="1"/>
              <a:t>wir</a:t>
            </a:r>
            <a:r>
              <a:rPr lang="en-GB" dirty="0"/>
              <a:t> nun die </a:t>
            </a:r>
            <a:r>
              <a:rPr lang="en-GB" err="1"/>
              <a:t>immer</a:t>
            </a:r>
            <a:r>
              <a:rPr lang="en-GB" dirty="0"/>
              <a:t> </a:t>
            </a:r>
            <a:r>
              <a:rPr lang="en-GB" err="1"/>
              <a:t>länger</a:t>
            </a:r>
            <a:r>
              <a:rPr lang="en-GB" dirty="0"/>
              <a:t> </a:t>
            </a:r>
            <a:r>
              <a:rPr lang="en-GB" err="1"/>
              <a:t>werdende</a:t>
            </a:r>
            <a:r>
              <a:rPr lang="en-GB" dirty="0"/>
              <a:t> </a:t>
            </a:r>
            <a:r>
              <a:rPr lang="en-GB" err="1"/>
              <a:t>Liste</a:t>
            </a:r>
            <a:r>
              <a:rPr lang="en-GB" dirty="0"/>
              <a:t> von </a:t>
            </a:r>
            <a:r>
              <a:rPr lang="en-GB" err="1"/>
              <a:t>Fähigkeiten</a:t>
            </a:r>
            <a:r>
              <a:rPr lang="en-GB" dirty="0"/>
              <a:t>, </a:t>
            </a:r>
            <a:r>
              <a:rPr lang="en-GB" err="1"/>
              <a:t>Praktiken</a:t>
            </a:r>
            <a:r>
              <a:rPr lang="en-GB" dirty="0"/>
              <a:t> und </a:t>
            </a:r>
            <a:r>
              <a:rPr lang="en-GB" err="1"/>
              <a:t>Verhaltensweisen</a:t>
            </a:r>
            <a:r>
              <a:rPr lang="en-GB" dirty="0"/>
              <a:t> </a:t>
            </a:r>
            <a:r>
              <a:rPr lang="en-GB" err="1"/>
              <a:t>untersuchen</a:t>
            </a:r>
            <a:r>
              <a:rPr lang="en-GB" dirty="0"/>
              <a:t>, die </a:t>
            </a:r>
            <a:r>
              <a:rPr lang="en-GB" err="1"/>
              <a:t>üblicherweise</a:t>
            </a:r>
            <a:r>
              <a:rPr lang="en-GB" dirty="0"/>
              <a:t> </a:t>
            </a:r>
            <a:r>
              <a:rPr lang="en-GB" err="1"/>
              <a:t>mit</a:t>
            </a:r>
            <a:r>
              <a:rPr lang="en-GB" dirty="0"/>
              <a:t> </a:t>
            </a:r>
            <a:r>
              <a:rPr lang="en-GB" err="1"/>
              <a:t>digitaler</a:t>
            </a:r>
            <a:r>
              <a:rPr lang="en-GB" dirty="0"/>
              <a:t> </a:t>
            </a:r>
            <a:r>
              <a:rPr lang="en-GB" err="1"/>
              <a:t>Kompetenz</a:t>
            </a:r>
            <a:r>
              <a:rPr lang="en-GB" dirty="0"/>
              <a:t> in </a:t>
            </a:r>
            <a:r>
              <a:rPr lang="en-GB" err="1"/>
              <a:t>Verbindung</a:t>
            </a:r>
            <a:r>
              <a:rPr lang="en-GB" dirty="0"/>
              <a:t> </a:t>
            </a:r>
            <a:r>
              <a:rPr lang="en-GB" err="1"/>
              <a:t>gebracht</a:t>
            </a:r>
            <a:r>
              <a:rPr lang="en-GB" dirty="0"/>
              <a:t> </a:t>
            </a:r>
            <a:r>
              <a:rPr lang="en-GB" err="1"/>
              <a:t>werden</a:t>
            </a:r>
            <a:r>
              <a:rPr lang="en-GB" dirty="0"/>
              <a:t>, </a:t>
            </a:r>
            <a:r>
              <a:rPr lang="en-GB" err="1"/>
              <a:t>oder</a:t>
            </a:r>
            <a:r>
              <a:rPr lang="en-GB" dirty="0"/>
              <a:t> </a:t>
            </a:r>
            <a:r>
              <a:rPr lang="en-GB" err="1"/>
              <a:t>auch</a:t>
            </a:r>
            <a:r>
              <a:rPr lang="en-GB" dirty="0"/>
              <a:t> die </a:t>
            </a:r>
            <a:r>
              <a:rPr lang="en-GB" err="1"/>
              <a:t>Anforderungen</a:t>
            </a:r>
            <a:r>
              <a:rPr lang="en-GB" dirty="0"/>
              <a:t>, die </a:t>
            </a:r>
            <a:r>
              <a:rPr lang="en-GB" err="1"/>
              <a:t>eine</a:t>
            </a:r>
            <a:r>
              <a:rPr lang="en-GB" dirty="0"/>
              <a:t> digital </a:t>
            </a:r>
            <a:r>
              <a:rPr lang="en-GB" err="1"/>
              <a:t>gebildete</a:t>
            </a:r>
            <a:r>
              <a:rPr lang="en-GB" dirty="0"/>
              <a:t> Person in </a:t>
            </a:r>
            <a:r>
              <a:rPr lang="en-GB" err="1"/>
              <a:t>unserer</a:t>
            </a:r>
            <a:r>
              <a:rPr lang="en-GB" dirty="0"/>
              <a:t> </a:t>
            </a:r>
            <a:r>
              <a:rPr lang="en-GB" err="1"/>
              <a:t>sich</a:t>
            </a:r>
            <a:r>
              <a:rPr lang="en-GB" dirty="0"/>
              <a:t> schnell </a:t>
            </a:r>
            <a:r>
              <a:rPr lang="en-GB" err="1"/>
              <a:t>verändernden</a:t>
            </a:r>
            <a:r>
              <a:rPr lang="en-GB" dirty="0"/>
              <a:t> Gesellschaft </a:t>
            </a:r>
            <a:r>
              <a:rPr lang="en-GB" err="1"/>
              <a:t>erfüllen</a:t>
            </a:r>
            <a:r>
              <a:rPr lang="en-GB" dirty="0"/>
              <a:t> muss.</a:t>
            </a:r>
            <a:endParaRPr lang="en-US"/>
          </a:p>
          <a:p>
            <a:pPr marL="342900" lvl="0" indent="-19050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304" name="Google Shape;304;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latinLnBrk="1">
              <a:buClr>
                <a:schemeClr val="accent2"/>
              </a:buClr>
              <a:buChar char="•"/>
            </a:pPr>
            <a:r>
              <a:rPr lang="en-GB" b="1" err="1">
                <a:solidFill>
                  <a:schemeClr val="tx1"/>
                </a:solidFill>
              </a:rPr>
              <a:t>Fähigkeiten</a:t>
            </a:r>
            <a:r>
              <a:rPr lang="en-GB" b="1">
                <a:solidFill>
                  <a:schemeClr val="tx1"/>
                </a:solidFill>
              </a:rPr>
              <a:t> </a:t>
            </a:r>
            <a:r>
              <a:rPr lang="en-GB" b="1" err="1">
                <a:solidFill>
                  <a:schemeClr val="tx1"/>
                </a:solidFill>
              </a:rPr>
              <a:t>zum</a:t>
            </a:r>
            <a:r>
              <a:rPr lang="en-GB" b="1">
                <a:solidFill>
                  <a:schemeClr val="tx1"/>
                </a:solidFill>
              </a:rPr>
              <a:t> </a:t>
            </a:r>
            <a:r>
              <a:rPr lang="en-GB" b="1" err="1">
                <a:solidFill>
                  <a:schemeClr val="tx1"/>
                </a:solidFill>
              </a:rPr>
              <a:t>kritischen</a:t>
            </a:r>
            <a:r>
              <a:rPr lang="en-GB" b="1">
                <a:solidFill>
                  <a:schemeClr val="tx1"/>
                </a:solidFill>
              </a:rPr>
              <a:t> Denken:</a:t>
            </a:r>
            <a:r>
              <a:rPr lang="en-GB"/>
              <a:t> Diese Fähigkeiten sind unerlässlich, da Sie häufig mit verschiedenen Informationen in unterschiedlichen Formaten konfrontiert werden - das Suchen, Sichten, Bewerten, Anwenden und Erstellen von Informationen erfordert kritisches Denken. </a:t>
            </a:r>
            <a:endParaRPr lang="en-US"/>
          </a:p>
          <a:p>
            <a:pPr>
              <a:buClr>
                <a:schemeClr val="accent2"/>
              </a:buClr>
              <a:buChar char="•"/>
            </a:pPr>
            <a:endParaRPr lang="en-GB" b="1" dirty="0">
              <a:solidFill>
                <a:schemeClr val="tx1"/>
              </a:solidFill>
            </a:endParaRPr>
          </a:p>
          <a:p>
            <a:pPr marL="342900" indent="-342900">
              <a:spcBef>
                <a:spcPts val="0"/>
              </a:spcBef>
              <a:buClr>
                <a:schemeClr val="accent2"/>
              </a:buClr>
              <a:buChar char="•"/>
            </a:pPr>
            <a:r>
              <a:rPr lang="en-GB" b="1" dirty="0">
                <a:solidFill>
                  <a:schemeClr val="tx1"/>
                </a:solidFill>
              </a:rPr>
              <a:t>Kommunikation:</a:t>
            </a:r>
            <a:r>
              <a:rPr lang="en-GB" dirty="0"/>
              <a:t> </a:t>
            </a:r>
            <a:r>
              <a:rPr lang="en-GB" err="1"/>
              <a:t>Schlüsselaspekt</a:t>
            </a:r>
            <a:r>
              <a:rPr lang="en-GB" dirty="0"/>
              <a:t> der </a:t>
            </a:r>
            <a:r>
              <a:rPr lang="en-GB" err="1"/>
              <a:t>digitalen</a:t>
            </a:r>
            <a:r>
              <a:rPr lang="en-GB" dirty="0"/>
              <a:t> </a:t>
            </a:r>
            <a:r>
              <a:rPr lang="en-GB" err="1"/>
              <a:t>Kompetenz</a:t>
            </a:r>
            <a:r>
              <a:rPr lang="en-GB" dirty="0"/>
              <a:t>; </a:t>
            </a:r>
            <a:r>
              <a:rPr lang="en-GB" err="1"/>
              <a:t>erforderlich</a:t>
            </a:r>
            <a:r>
              <a:rPr lang="en-GB" dirty="0"/>
              <a:t> </a:t>
            </a:r>
            <a:r>
              <a:rPr lang="en-GB" err="1"/>
              <a:t>bei</a:t>
            </a:r>
            <a:r>
              <a:rPr lang="en-GB" dirty="0"/>
              <a:t> der Kommunikation in </a:t>
            </a:r>
            <a:r>
              <a:rPr lang="en-GB" err="1"/>
              <a:t>virtuellen</a:t>
            </a:r>
            <a:r>
              <a:rPr lang="en-GB" dirty="0"/>
              <a:t> </a:t>
            </a:r>
            <a:r>
              <a:rPr lang="en-GB" err="1"/>
              <a:t>Kommunikationsräumen</a:t>
            </a:r>
            <a:r>
              <a:rPr lang="en-GB" dirty="0"/>
              <a:t>, die </a:t>
            </a:r>
            <a:r>
              <a:rPr lang="en-GB" err="1"/>
              <a:t>Fähigkeit</a:t>
            </a:r>
            <a:r>
              <a:rPr lang="en-GB" dirty="0"/>
              <a:t>, </a:t>
            </a:r>
            <a:r>
              <a:rPr lang="en-GB" err="1"/>
              <a:t>Ihre</a:t>
            </a:r>
            <a:r>
              <a:rPr lang="en-GB" dirty="0"/>
              <a:t> Ideen </a:t>
            </a:r>
            <a:r>
              <a:rPr lang="en-GB" err="1"/>
              <a:t>klar</a:t>
            </a:r>
            <a:r>
              <a:rPr lang="en-GB" dirty="0"/>
              <a:t> </a:t>
            </a:r>
            <a:r>
              <a:rPr lang="en-GB" err="1"/>
              <a:t>auszudrücken</a:t>
            </a:r>
            <a:r>
              <a:rPr lang="en-GB" dirty="0"/>
              <a:t>, </a:t>
            </a:r>
            <a:r>
              <a:rPr lang="en-GB" err="1"/>
              <a:t>relevante</a:t>
            </a:r>
            <a:r>
              <a:rPr lang="en-GB" dirty="0"/>
              <a:t> </a:t>
            </a:r>
            <a:r>
              <a:rPr lang="en-GB" err="1"/>
              <a:t>Fragen</a:t>
            </a:r>
            <a:r>
              <a:rPr lang="en-GB" dirty="0"/>
              <a:t> </a:t>
            </a:r>
            <a:r>
              <a:rPr lang="en-GB" err="1"/>
              <a:t>zu</a:t>
            </a:r>
            <a:r>
              <a:rPr lang="en-GB" dirty="0"/>
              <a:t> </a:t>
            </a:r>
            <a:r>
              <a:rPr lang="en-GB" err="1"/>
              <a:t>stellen</a:t>
            </a:r>
            <a:r>
              <a:rPr lang="en-GB" dirty="0"/>
              <a:t>, </a:t>
            </a:r>
            <a:r>
              <a:rPr lang="en-GB" err="1"/>
              <a:t>Respekt</a:t>
            </a:r>
            <a:r>
              <a:rPr lang="en-GB" dirty="0"/>
              <a:t> </a:t>
            </a:r>
            <a:r>
              <a:rPr lang="en-GB" err="1"/>
              <a:t>zu</a:t>
            </a:r>
            <a:r>
              <a:rPr lang="en-GB" dirty="0"/>
              <a:t> </a:t>
            </a:r>
            <a:r>
              <a:rPr lang="en-GB" err="1"/>
              <a:t>wahren</a:t>
            </a:r>
            <a:r>
              <a:rPr lang="en-GB" dirty="0"/>
              <a:t>, </a:t>
            </a:r>
            <a:r>
              <a:rPr lang="en-GB" err="1"/>
              <a:t>einerust</a:t>
            </a:r>
            <a:r>
              <a:rPr lang="en-GB" dirty="0"/>
              <a:t> etc.  </a:t>
            </a:r>
            <a:endParaRPr dirty="0"/>
          </a:p>
          <a:p>
            <a:pPr marL="228600" lvl="0" indent="-228600" algn="l" rtl="0" latinLnBrk="1">
              <a:lnSpc>
                <a:spcPct val="90000"/>
              </a:lnSpc>
              <a:spcBef>
                <a:spcPts val="1000"/>
              </a:spcBef>
              <a:spcAft>
                <a:spcPts val="0"/>
              </a:spcAft>
              <a:buClr>
                <a:srgbClr val="000000"/>
              </a:buClr>
              <a:buSzPts val="2400"/>
              <a:buNone/>
            </a:pPr>
            <a:endParaRPr dirty="0"/>
          </a:p>
        </p:txBody>
      </p:sp>
      <p:sp>
        <p:nvSpPr>
          <p:cNvPr id="310" name="Google Shape;310;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b="1" err="1">
                <a:solidFill>
                  <a:schemeClr val="tx1"/>
                </a:solidFill>
              </a:rPr>
              <a:t>Praktische</a:t>
            </a:r>
            <a:r>
              <a:rPr lang="en-GB" b="1" dirty="0">
                <a:solidFill>
                  <a:schemeClr val="tx1"/>
                </a:solidFill>
              </a:rPr>
              <a:t> </a:t>
            </a:r>
            <a:r>
              <a:rPr lang="en-GB" b="1" err="1">
                <a:solidFill>
                  <a:schemeClr val="tx1"/>
                </a:solidFill>
              </a:rPr>
              <a:t>technische</a:t>
            </a:r>
            <a:r>
              <a:rPr lang="en-GB" b="1" dirty="0">
                <a:solidFill>
                  <a:schemeClr val="tx1"/>
                </a:solidFill>
              </a:rPr>
              <a:t> </a:t>
            </a:r>
            <a:r>
              <a:rPr lang="en-GB" b="1" err="1">
                <a:solidFill>
                  <a:schemeClr val="tx1"/>
                </a:solidFill>
              </a:rPr>
              <a:t>Fähigkeiten</a:t>
            </a:r>
            <a:r>
              <a:rPr lang="en-GB" b="1" dirty="0">
                <a:solidFill>
                  <a:schemeClr val="accent2"/>
                </a:solidFill>
              </a:rPr>
              <a:t>: </a:t>
            </a:r>
            <a:r>
              <a:rPr lang="en-GB" err="1"/>
              <a:t>Nutzung</a:t>
            </a:r>
            <a:r>
              <a:rPr lang="en-GB" dirty="0"/>
              <a:t> von Technologie für den </a:t>
            </a:r>
            <a:r>
              <a:rPr lang="en-GB" err="1"/>
              <a:t>Zugang</a:t>
            </a:r>
            <a:r>
              <a:rPr lang="en-GB" dirty="0"/>
              <a:t> </a:t>
            </a:r>
            <a:r>
              <a:rPr lang="en-GB" err="1"/>
              <a:t>zu</a:t>
            </a:r>
            <a:r>
              <a:rPr lang="en-GB" dirty="0"/>
              <a:t>, die Verwaltung, </a:t>
            </a:r>
            <a:r>
              <a:rPr lang="en-GB" err="1"/>
              <a:t>Bearbeitung</a:t>
            </a:r>
            <a:r>
              <a:rPr lang="en-GB" dirty="0"/>
              <a:t> und </a:t>
            </a:r>
            <a:r>
              <a:rPr lang="en-GB" err="1"/>
              <a:t>Erstellung</a:t>
            </a:r>
            <a:r>
              <a:rPr lang="en-GB" dirty="0"/>
              <a:t> von </a:t>
            </a:r>
            <a:r>
              <a:rPr lang="en-GB" err="1"/>
              <a:t>Informationen</a:t>
            </a:r>
            <a:r>
              <a:rPr lang="en-GB" dirty="0"/>
              <a:t> auf </a:t>
            </a:r>
            <a:r>
              <a:rPr lang="en-GB" err="1"/>
              <a:t>ethische</a:t>
            </a:r>
            <a:r>
              <a:rPr lang="en-GB" dirty="0"/>
              <a:t> und </a:t>
            </a:r>
            <a:r>
              <a:rPr lang="en-GB" err="1"/>
              <a:t>nachhaltige</a:t>
            </a:r>
            <a:r>
              <a:rPr lang="en-GB" dirty="0"/>
              <a:t> Weise. </a:t>
            </a:r>
            <a:r>
              <a:rPr lang="en-GB" err="1"/>
              <a:t>Aufgrund</a:t>
            </a:r>
            <a:r>
              <a:rPr lang="en-GB" dirty="0"/>
              <a:t> der </a:t>
            </a:r>
            <a:r>
              <a:rPr lang="en-GB" err="1"/>
              <a:t>ständigen</a:t>
            </a:r>
            <a:r>
              <a:rPr lang="en-GB" dirty="0"/>
              <a:t> </a:t>
            </a:r>
            <a:r>
              <a:rPr lang="en-GB" err="1"/>
              <a:t>Entwicklung</a:t>
            </a:r>
            <a:r>
              <a:rPr lang="en-GB" dirty="0"/>
              <a:t> </a:t>
            </a:r>
            <a:r>
              <a:rPr lang="en-GB" err="1"/>
              <a:t>neuer</a:t>
            </a:r>
            <a:r>
              <a:rPr lang="en-GB" dirty="0"/>
              <a:t> </a:t>
            </a:r>
            <a:r>
              <a:rPr lang="en-GB" err="1"/>
              <a:t>Anwendungen</a:t>
            </a:r>
            <a:r>
              <a:rPr lang="en-GB" dirty="0"/>
              <a:t> und </a:t>
            </a:r>
            <a:r>
              <a:rPr lang="en-GB" err="1"/>
              <a:t>Aktualisierungen</a:t>
            </a:r>
            <a:r>
              <a:rPr lang="en-GB" dirty="0"/>
              <a:t> </a:t>
            </a:r>
            <a:r>
              <a:rPr lang="en-GB" err="1"/>
              <a:t>im</a:t>
            </a:r>
            <a:r>
              <a:rPr lang="en-GB" dirty="0"/>
              <a:t> </a:t>
            </a:r>
            <a:r>
              <a:rPr lang="en-GB" err="1"/>
              <a:t>technologischen</a:t>
            </a:r>
            <a:r>
              <a:rPr lang="en-GB" dirty="0"/>
              <a:t> </a:t>
            </a:r>
            <a:r>
              <a:rPr lang="en-GB" err="1"/>
              <a:t>Bereich</a:t>
            </a:r>
            <a:r>
              <a:rPr lang="en-GB" dirty="0"/>
              <a:t> </a:t>
            </a:r>
            <a:r>
              <a:rPr lang="en-GB" err="1"/>
              <a:t>handelt</a:t>
            </a:r>
            <a:r>
              <a:rPr lang="en-GB" dirty="0"/>
              <a:t> es </a:t>
            </a:r>
            <a:r>
              <a:rPr lang="en-GB" err="1"/>
              <a:t>sich</a:t>
            </a:r>
            <a:r>
              <a:rPr lang="en-GB" dirty="0"/>
              <a:t> um </a:t>
            </a:r>
            <a:r>
              <a:rPr lang="en-GB" err="1"/>
              <a:t>einen</a:t>
            </a:r>
            <a:r>
              <a:rPr lang="en-GB" dirty="0"/>
              <a:t> </a:t>
            </a:r>
            <a:r>
              <a:rPr lang="en-GB" err="1"/>
              <a:t>kontinuierlichen</a:t>
            </a:r>
            <a:r>
              <a:rPr lang="en-GB" dirty="0"/>
              <a:t> </a:t>
            </a:r>
            <a:r>
              <a:rPr lang="en-GB" err="1"/>
              <a:t>Prozess</a:t>
            </a:r>
            <a:r>
              <a:rPr lang="en-GB" dirty="0"/>
              <a:t>, so </a:t>
            </a:r>
            <a:r>
              <a:rPr lang="en-GB" err="1"/>
              <a:t>dass</a:t>
            </a:r>
            <a:r>
              <a:rPr lang="en-GB" dirty="0"/>
              <a:t> es </a:t>
            </a:r>
            <a:r>
              <a:rPr lang="en-GB" err="1"/>
              <a:t>unbedingt</a:t>
            </a:r>
            <a:r>
              <a:rPr lang="en-GB" dirty="0"/>
              <a:t> </a:t>
            </a:r>
            <a:r>
              <a:rPr lang="en-GB" err="1"/>
              <a:t>notwendig</a:t>
            </a:r>
            <a:r>
              <a:rPr lang="en-GB" dirty="0"/>
              <a:t> </a:t>
            </a:r>
            <a:r>
              <a:rPr lang="en-GB" err="1"/>
              <a:t>ist</a:t>
            </a:r>
            <a:r>
              <a:rPr lang="en-GB" dirty="0"/>
              <a:t>, </a:t>
            </a:r>
            <a:r>
              <a:rPr lang="en-GB" err="1"/>
              <a:t>diemain</a:t>
            </a:r>
            <a:r>
              <a:rPr lang="en-GB" dirty="0"/>
              <a:t> updated! </a:t>
            </a:r>
            <a:endParaRPr lang="en-US" dirty="0"/>
          </a:p>
          <a:p>
            <a:pPr marL="0" lvl="0" indent="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316" name="Google Shape;316;p2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b="1" dirty="0">
                <a:solidFill>
                  <a:schemeClr val="accent2"/>
                </a:solidFill>
              </a:rPr>
              <a:t>Zusammenarbeit und </a:t>
            </a:r>
            <a:r>
              <a:rPr lang="en-GB" b="1" err="1">
                <a:solidFill>
                  <a:schemeClr val="accent2"/>
                </a:solidFill>
              </a:rPr>
              <a:t>Kreativität</a:t>
            </a:r>
            <a:r>
              <a:rPr lang="en-GB" b="1" dirty="0">
                <a:solidFill>
                  <a:schemeClr val="accent2"/>
                </a:solidFill>
              </a:rPr>
              <a:t>:</a:t>
            </a:r>
            <a:r>
              <a:rPr lang="en-GB" dirty="0"/>
              <a:t> Die </a:t>
            </a:r>
            <a:r>
              <a:rPr lang="en-GB" err="1"/>
              <a:t>Fähigkeit</a:t>
            </a:r>
            <a:r>
              <a:rPr lang="en-GB" dirty="0"/>
              <a:t>, </a:t>
            </a:r>
            <a:r>
              <a:rPr lang="en-GB" err="1"/>
              <a:t>mit</a:t>
            </a:r>
            <a:r>
              <a:rPr lang="en-GB" dirty="0"/>
              <a:t> </a:t>
            </a:r>
            <a:r>
              <a:rPr lang="en-GB" err="1"/>
              <a:t>anderen</a:t>
            </a:r>
            <a:r>
              <a:rPr lang="en-GB" dirty="0"/>
              <a:t> </a:t>
            </a:r>
            <a:r>
              <a:rPr lang="en-GB" err="1"/>
              <a:t>zusammenzuarbeiten</a:t>
            </a:r>
            <a:r>
              <a:rPr lang="en-GB" dirty="0"/>
              <a:t>, </a:t>
            </a:r>
            <a:r>
              <a:rPr lang="en-GB" err="1"/>
              <a:t>ist</a:t>
            </a:r>
            <a:r>
              <a:rPr lang="en-GB" dirty="0"/>
              <a:t> </a:t>
            </a:r>
            <a:r>
              <a:rPr lang="en-GB" err="1"/>
              <a:t>eine</a:t>
            </a:r>
            <a:r>
              <a:rPr lang="en-GB" dirty="0"/>
              <a:t> </a:t>
            </a:r>
            <a:r>
              <a:rPr lang="en-GB" err="1"/>
              <a:t>lebenswichtige</a:t>
            </a:r>
            <a:r>
              <a:rPr lang="en-GB" dirty="0"/>
              <a:t> </a:t>
            </a:r>
            <a:r>
              <a:rPr lang="en-GB" err="1"/>
              <a:t>Fähigkeit</a:t>
            </a:r>
            <a:r>
              <a:rPr lang="en-GB" dirty="0"/>
              <a:t>, und die Technologie </a:t>
            </a:r>
            <a:r>
              <a:rPr lang="en-GB" err="1"/>
              <a:t>kann</a:t>
            </a:r>
            <a:r>
              <a:rPr lang="en-GB" dirty="0"/>
              <a:t> die Zusammenarbeit und </a:t>
            </a:r>
            <a:r>
              <a:rPr lang="en-GB" err="1"/>
              <a:t>Teamarbeit</a:t>
            </a:r>
            <a:r>
              <a:rPr lang="en-GB" dirty="0"/>
              <a:t> </a:t>
            </a:r>
            <a:r>
              <a:rPr lang="en-GB" err="1"/>
              <a:t>erheblich</a:t>
            </a:r>
            <a:r>
              <a:rPr lang="en-GB" dirty="0"/>
              <a:t> </a:t>
            </a:r>
            <a:r>
              <a:rPr lang="en-GB" err="1"/>
              <a:t>erleichtern</a:t>
            </a:r>
            <a:r>
              <a:rPr lang="en-GB" dirty="0"/>
              <a:t>.</a:t>
            </a:r>
            <a:endParaRPr lang="en-US" dirty="0"/>
          </a:p>
          <a:p>
            <a:pPr marL="342900" lvl="0" indent="-190500" rtl="0" latinLnBrk="1">
              <a:lnSpc>
                <a:spcPct val="90000"/>
              </a:lnSpc>
              <a:spcBef>
                <a:spcPts val="1000"/>
              </a:spcBef>
              <a:spcAft>
                <a:spcPts val="0"/>
              </a:spcAft>
              <a:buClr>
                <a:schemeClr val="accent2"/>
              </a:buClr>
              <a:buSzPts val="2400"/>
              <a:buNone/>
            </a:pPr>
            <a:endParaRPr dirty="0"/>
          </a:p>
          <a:p>
            <a:pPr marL="342900" indent="-342900" latinLnBrk="1">
              <a:buClr>
                <a:schemeClr val="accent2"/>
              </a:buClr>
              <a:buFont typeface="Arial"/>
              <a:buChar char="•"/>
            </a:pPr>
            <a:r>
              <a:rPr lang="en-GB" dirty="0"/>
              <a:t>Die </a:t>
            </a:r>
            <a:r>
              <a:rPr lang="en-GB" err="1"/>
              <a:t>Nutzung</a:t>
            </a:r>
            <a:r>
              <a:rPr lang="en-GB" dirty="0"/>
              <a:t> von Online-</a:t>
            </a:r>
            <a:r>
              <a:rPr lang="en-GB" err="1"/>
              <a:t>Plattformen</a:t>
            </a:r>
            <a:r>
              <a:rPr lang="en-GB" dirty="0"/>
              <a:t> </a:t>
            </a:r>
            <a:r>
              <a:rPr lang="en-GB" err="1"/>
              <a:t>ermöglicht</a:t>
            </a:r>
            <a:r>
              <a:rPr lang="en-GB" dirty="0"/>
              <a:t> es den </a:t>
            </a:r>
            <a:r>
              <a:rPr lang="en-GB" err="1"/>
              <a:t>Nutzern</a:t>
            </a:r>
            <a:r>
              <a:rPr lang="en-GB" dirty="0"/>
              <a:t> </a:t>
            </a:r>
            <a:r>
              <a:rPr lang="en-GB" err="1"/>
              <a:t>beispielsweise</a:t>
            </a:r>
            <a:r>
              <a:rPr lang="en-GB" dirty="0"/>
              <a:t>, </a:t>
            </a:r>
            <a:r>
              <a:rPr lang="en-GB" err="1"/>
              <a:t>sowohl</a:t>
            </a:r>
            <a:r>
              <a:rPr lang="en-GB" dirty="0"/>
              <a:t> </a:t>
            </a:r>
            <a:r>
              <a:rPr lang="en-GB" err="1"/>
              <a:t>Inhalt</a:t>
            </a:r>
            <a:r>
              <a:rPr lang="en-GB" dirty="0"/>
              <a:t> </a:t>
            </a:r>
            <a:r>
              <a:rPr lang="en-GB" err="1"/>
              <a:t>als</a:t>
            </a:r>
            <a:r>
              <a:rPr lang="en-GB" dirty="0"/>
              <a:t> </a:t>
            </a:r>
            <a:r>
              <a:rPr lang="en-GB" err="1"/>
              <a:t>auch</a:t>
            </a:r>
            <a:r>
              <a:rPr lang="en-GB" dirty="0"/>
              <a:t> Struktur </a:t>
            </a:r>
            <a:r>
              <a:rPr lang="en-GB" err="1"/>
              <a:t>gemeinsam</a:t>
            </a:r>
            <a:r>
              <a:rPr lang="en-GB" dirty="0"/>
              <a:t> </a:t>
            </a:r>
            <a:r>
              <a:rPr lang="en-GB" err="1"/>
              <a:t>zu</a:t>
            </a:r>
            <a:r>
              <a:rPr lang="en-GB" dirty="0"/>
              <a:t> </a:t>
            </a:r>
            <a:r>
              <a:rPr lang="en-GB" err="1"/>
              <a:t>bearbeiten</a:t>
            </a:r>
            <a:r>
              <a:rPr lang="en-GB" dirty="0"/>
              <a:t> und </a:t>
            </a:r>
            <a:r>
              <a:rPr lang="en-GB" err="1"/>
              <a:t>zu</a:t>
            </a:r>
            <a:r>
              <a:rPr lang="en-GB" dirty="0"/>
              <a:t> </a:t>
            </a:r>
            <a:r>
              <a:rPr lang="en-GB" err="1"/>
              <a:t>ändern</a:t>
            </a:r>
            <a:r>
              <a:rPr lang="en-GB" dirty="0"/>
              <a:t>. </a:t>
            </a:r>
          </a:p>
          <a:p>
            <a:pPr marL="342900" indent="-190500" latinLnBrk="1">
              <a:buClr>
                <a:schemeClr val="accent2"/>
              </a:buClr>
            </a:pPr>
            <a:endParaRPr lang="en-GB" dirty="0"/>
          </a:p>
          <a:p>
            <a:pPr marL="342900" indent="-342900" latinLnBrk="1">
              <a:buClr>
                <a:schemeClr val="accent2"/>
              </a:buClr>
              <a:buFont typeface="Arial"/>
              <a:buChar char="•"/>
            </a:pPr>
            <a:r>
              <a:rPr lang="en-GB" err="1"/>
              <a:t>Darüber</a:t>
            </a:r>
            <a:r>
              <a:rPr lang="en-GB" dirty="0"/>
              <a:t> </a:t>
            </a:r>
            <a:r>
              <a:rPr lang="en-GB" err="1"/>
              <a:t>hinaus</a:t>
            </a:r>
            <a:r>
              <a:rPr lang="en-GB" dirty="0"/>
              <a:t> </a:t>
            </a:r>
            <a:r>
              <a:rPr lang="en-GB" err="1"/>
              <a:t>wird</a:t>
            </a:r>
            <a:r>
              <a:rPr lang="en-GB" dirty="0"/>
              <a:t> die Zusammenarbeit </a:t>
            </a:r>
            <a:r>
              <a:rPr lang="en-GB" err="1"/>
              <a:t>zur</a:t>
            </a:r>
            <a:r>
              <a:rPr lang="en-GB" dirty="0"/>
              <a:t> </a:t>
            </a:r>
            <a:r>
              <a:rPr lang="en-GB" err="1"/>
              <a:t>Entwicklung</a:t>
            </a:r>
            <a:r>
              <a:rPr lang="en-GB" dirty="0"/>
              <a:t> </a:t>
            </a:r>
            <a:r>
              <a:rPr lang="en-GB" err="1"/>
              <a:t>innovativer</a:t>
            </a:r>
            <a:r>
              <a:rPr lang="en-GB" dirty="0"/>
              <a:t> und </a:t>
            </a:r>
            <a:r>
              <a:rPr lang="en-GB" err="1"/>
              <a:t>kreativer</a:t>
            </a:r>
            <a:r>
              <a:rPr lang="en-GB" dirty="0"/>
              <a:t> Ideen und </a:t>
            </a:r>
            <a:r>
              <a:rPr lang="en-GB" err="1"/>
              <a:t>Lösungen</a:t>
            </a:r>
            <a:r>
              <a:rPr lang="en-GB" dirty="0"/>
              <a:t> für die Zukunft des </a:t>
            </a:r>
            <a:r>
              <a:rPr lang="en-GB" err="1"/>
              <a:t>Unternehmens</a:t>
            </a:r>
            <a:r>
              <a:rPr lang="en-GB" dirty="0"/>
              <a:t>/der Organisation </a:t>
            </a:r>
            <a:r>
              <a:rPr lang="en-GB" err="1"/>
              <a:t>führen</a:t>
            </a:r>
            <a:r>
              <a:rPr lang="en-GB" dirty="0"/>
              <a:t>. </a:t>
            </a:r>
            <a:endParaRPr dirty="0"/>
          </a:p>
          <a:p>
            <a:pPr marL="0" lvl="0" indent="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322" name="Google Shape;322;p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b="1" err="1">
                <a:solidFill>
                  <a:schemeClr val="accent2"/>
                </a:solidFill>
              </a:rPr>
              <a:t>Fähigkeiten</a:t>
            </a:r>
            <a:r>
              <a:rPr lang="en-GB" b="1" dirty="0">
                <a:solidFill>
                  <a:schemeClr val="accent2"/>
                </a:solidFill>
              </a:rPr>
              <a:t> </a:t>
            </a:r>
            <a:r>
              <a:rPr lang="en-GB" b="1" err="1">
                <a:solidFill>
                  <a:schemeClr val="accent2"/>
                </a:solidFill>
              </a:rPr>
              <a:t>im</a:t>
            </a:r>
            <a:r>
              <a:rPr lang="en-GB" b="1" dirty="0">
                <a:solidFill>
                  <a:schemeClr val="accent2"/>
                </a:solidFill>
              </a:rPr>
              <a:t> </a:t>
            </a:r>
            <a:r>
              <a:rPr lang="en-GB" b="1" err="1">
                <a:solidFill>
                  <a:schemeClr val="accent2"/>
                </a:solidFill>
              </a:rPr>
              <a:t>Bereich</a:t>
            </a:r>
            <a:r>
              <a:rPr lang="en-GB" b="1" dirty="0">
                <a:solidFill>
                  <a:schemeClr val="accent2"/>
                </a:solidFill>
              </a:rPr>
              <a:t> der Online-Sicherheit:</a:t>
            </a:r>
            <a:r>
              <a:rPr lang="en-GB" dirty="0"/>
              <a:t> Das </a:t>
            </a:r>
            <a:r>
              <a:rPr lang="en-GB" err="1"/>
              <a:t>Erkennen</a:t>
            </a:r>
            <a:r>
              <a:rPr lang="en-GB" dirty="0"/>
              <a:t> </a:t>
            </a:r>
            <a:r>
              <a:rPr lang="en-GB" err="1"/>
              <a:t>potenzieller</a:t>
            </a:r>
            <a:r>
              <a:rPr lang="en-GB" dirty="0"/>
              <a:t> </a:t>
            </a:r>
            <a:r>
              <a:rPr lang="en-GB" err="1"/>
              <a:t>Risiken</a:t>
            </a:r>
            <a:r>
              <a:rPr lang="en-GB" dirty="0"/>
              <a:t> und das </a:t>
            </a:r>
            <a:r>
              <a:rPr lang="en-GB" err="1"/>
              <a:t>Bewusstsein</a:t>
            </a:r>
            <a:r>
              <a:rPr lang="en-GB" dirty="0"/>
              <a:t> für die </a:t>
            </a:r>
            <a:r>
              <a:rPr lang="en-GB" err="1"/>
              <a:t>persönliche</a:t>
            </a:r>
            <a:r>
              <a:rPr lang="en-GB" dirty="0"/>
              <a:t> Sicherheit </a:t>
            </a:r>
            <a:r>
              <a:rPr lang="en-GB" err="1"/>
              <a:t>bei</a:t>
            </a:r>
            <a:r>
              <a:rPr lang="en-GB" dirty="0"/>
              <a:t> der Arbeit </a:t>
            </a:r>
            <a:r>
              <a:rPr lang="en-GB" err="1"/>
              <a:t>im</a:t>
            </a:r>
            <a:r>
              <a:rPr lang="en-GB" dirty="0"/>
              <a:t> Internet </a:t>
            </a:r>
            <a:r>
              <a:rPr lang="en-GB" err="1"/>
              <a:t>sind</a:t>
            </a:r>
            <a:r>
              <a:rPr lang="en-GB" dirty="0"/>
              <a:t> </a:t>
            </a:r>
            <a:r>
              <a:rPr lang="en-GB" err="1"/>
              <a:t>ebenfalls</a:t>
            </a:r>
            <a:r>
              <a:rPr lang="en-GB" dirty="0"/>
              <a:t> von </a:t>
            </a:r>
            <a:r>
              <a:rPr lang="en-GB" err="1"/>
              <a:t>entscheidender</a:t>
            </a:r>
            <a:r>
              <a:rPr lang="en-GB" dirty="0"/>
              <a:t> </a:t>
            </a:r>
            <a:r>
              <a:rPr lang="en-GB" err="1"/>
              <a:t>Bedeutung</a:t>
            </a:r>
            <a:r>
              <a:rPr lang="en-GB" dirty="0"/>
              <a:t> für den </a:t>
            </a:r>
            <a:r>
              <a:rPr lang="en-GB" err="1"/>
              <a:t>Prozess</a:t>
            </a:r>
            <a:r>
              <a:rPr lang="en-GB" dirty="0"/>
              <a:t> der </a:t>
            </a:r>
            <a:r>
              <a:rPr lang="en-GB" err="1"/>
              <a:t>digitalen</a:t>
            </a:r>
            <a:r>
              <a:rPr lang="en-GB" dirty="0"/>
              <a:t> </a:t>
            </a:r>
            <a:r>
              <a:rPr lang="en-GB" err="1"/>
              <a:t>Entwicklung</a:t>
            </a:r>
            <a:r>
              <a:rPr lang="en-GB" dirty="0"/>
              <a:t>. </a:t>
            </a:r>
            <a:endParaRPr lang="en-US" dirty="0"/>
          </a:p>
          <a:p>
            <a:pPr marL="0" lvl="0" indent="0" rtl="0" latinLnBrk="1">
              <a:lnSpc>
                <a:spcPct val="90000"/>
              </a:lnSpc>
              <a:spcBef>
                <a:spcPts val="1000"/>
              </a:spcBef>
              <a:spcAft>
                <a:spcPts val="0"/>
              </a:spcAft>
              <a:buClr>
                <a:schemeClr val="accent2"/>
              </a:buClr>
              <a:buSzPts val="2400"/>
              <a:buNone/>
            </a:pPr>
            <a:endParaRPr dirty="0"/>
          </a:p>
          <a:p>
            <a:pPr marL="342900" indent="-342900" latinLnBrk="1">
              <a:buClr>
                <a:schemeClr val="accent2"/>
              </a:buClr>
              <a:buChar char="•"/>
            </a:pPr>
            <a:r>
              <a:rPr lang="en-GB" b="1" err="1">
                <a:solidFill>
                  <a:schemeClr val="accent2"/>
                </a:solidFill>
              </a:rPr>
              <a:t>Digitale</a:t>
            </a:r>
            <a:r>
              <a:rPr lang="en-GB" b="1" dirty="0">
                <a:solidFill>
                  <a:schemeClr val="accent2"/>
                </a:solidFill>
              </a:rPr>
              <a:t> Kultur: </a:t>
            </a:r>
            <a:r>
              <a:rPr lang="en-GB" err="1"/>
              <a:t>Digitale</a:t>
            </a:r>
            <a:r>
              <a:rPr lang="en-GB" dirty="0"/>
              <a:t> Kultur </a:t>
            </a:r>
            <a:r>
              <a:rPr lang="en-GB" err="1"/>
              <a:t>bezieht</a:t>
            </a:r>
            <a:r>
              <a:rPr lang="en-GB" dirty="0"/>
              <a:t> </a:t>
            </a:r>
            <a:r>
              <a:rPr lang="en-GB" err="1"/>
              <a:t>sich</a:t>
            </a:r>
            <a:r>
              <a:rPr lang="en-GB" dirty="0"/>
              <a:t> auf die Kultur, die </a:t>
            </a:r>
            <a:r>
              <a:rPr lang="en-GB" err="1"/>
              <a:t>durch</a:t>
            </a:r>
            <a:r>
              <a:rPr lang="en-GB" dirty="0"/>
              <a:t> die </a:t>
            </a:r>
            <a:r>
              <a:rPr lang="en-GB" err="1"/>
              <a:t>rasanten</a:t>
            </a:r>
            <a:r>
              <a:rPr lang="en-GB" dirty="0"/>
              <a:t> </a:t>
            </a:r>
            <a:r>
              <a:rPr lang="en-GB" err="1"/>
              <a:t>technologischen</a:t>
            </a:r>
            <a:r>
              <a:rPr lang="en-GB" dirty="0"/>
              <a:t> </a:t>
            </a:r>
            <a:r>
              <a:rPr lang="en-GB" err="1"/>
              <a:t>Entwicklungen</a:t>
            </a:r>
            <a:r>
              <a:rPr lang="en-GB" dirty="0"/>
              <a:t> und die </a:t>
            </a:r>
            <a:r>
              <a:rPr lang="en-GB" err="1"/>
              <a:t>Nutzung</a:t>
            </a:r>
            <a:r>
              <a:rPr lang="en-GB" dirty="0"/>
              <a:t> </a:t>
            </a:r>
            <a:r>
              <a:rPr lang="en-GB" err="1"/>
              <a:t>digitaler</a:t>
            </a:r>
            <a:r>
              <a:rPr lang="en-GB" dirty="0"/>
              <a:t> Werkzeuge und </a:t>
            </a:r>
            <a:r>
              <a:rPr lang="en-GB" err="1"/>
              <a:t>Technologien</a:t>
            </a:r>
            <a:r>
              <a:rPr lang="en-GB" dirty="0"/>
              <a:t> </a:t>
            </a:r>
            <a:r>
              <a:rPr lang="en-GB" err="1"/>
              <a:t>innerhalb</a:t>
            </a:r>
            <a:r>
              <a:rPr lang="en-GB" dirty="0"/>
              <a:t> </a:t>
            </a:r>
            <a:r>
              <a:rPr lang="en-GB" err="1"/>
              <a:t>eines</a:t>
            </a:r>
            <a:r>
              <a:rPr lang="en-GB" dirty="0"/>
              <a:t> Teams </a:t>
            </a:r>
            <a:r>
              <a:rPr lang="en-GB" err="1"/>
              <a:t>geprägt</a:t>
            </a:r>
            <a:r>
              <a:rPr lang="en-GB" dirty="0"/>
              <a:t> </a:t>
            </a:r>
            <a:r>
              <a:rPr lang="en-GB" err="1"/>
              <a:t>ist</a:t>
            </a:r>
            <a:r>
              <a:rPr lang="en-GB" dirty="0"/>
              <a:t>.</a:t>
            </a:r>
            <a:endParaRPr dirty="0"/>
          </a:p>
          <a:p>
            <a:pPr marL="0" lvl="0" indent="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328" name="Google Shape;328;p2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dirty="0"/>
              <a:t>Es </a:t>
            </a:r>
            <a:r>
              <a:rPr lang="en-GB" err="1"/>
              <a:t>ist</a:t>
            </a:r>
            <a:r>
              <a:rPr lang="en-GB" dirty="0"/>
              <a:t> </a:t>
            </a:r>
            <a:r>
              <a:rPr lang="en-GB" err="1"/>
              <a:t>erwähnenswert</a:t>
            </a:r>
            <a:r>
              <a:rPr lang="en-GB" dirty="0"/>
              <a:t>, </a:t>
            </a:r>
            <a:r>
              <a:rPr lang="en-GB" err="1"/>
              <a:t>dass</a:t>
            </a:r>
            <a:r>
              <a:rPr lang="en-GB" dirty="0"/>
              <a:t> </a:t>
            </a:r>
            <a:r>
              <a:rPr lang="en-GB" err="1"/>
              <a:t>sich</a:t>
            </a:r>
            <a:r>
              <a:rPr lang="en-GB" dirty="0"/>
              <a:t> die </a:t>
            </a:r>
            <a:r>
              <a:rPr lang="en-GB" err="1"/>
              <a:t>digitale</a:t>
            </a:r>
            <a:r>
              <a:rPr lang="en-GB" dirty="0"/>
              <a:t> </a:t>
            </a:r>
            <a:r>
              <a:rPr lang="en-GB" err="1"/>
              <a:t>Kompetenz</a:t>
            </a:r>
            <a:r>
              <a:rPr lang="en-GB" dirty="0"/>
              <a:t> </a:t>
            </a:r>
            <a:r>
              <a:rPr lang="en-GB" err="1"/>
              <a:t>im</a:t>
            </a:r>
            <a:r>
              <a:rPr lang="en-GB" dirty="0"/>
              <a:t> </a:t>
            </a:r>
            <a:r>
              <a:rPr lang="en-GB" err="1"/>
              <a:t>Laufe</a:t>
            </a:r>
            <a:r>
              <a:rPr lang="en-GB" dirty="0"/>
              <a:t> der Zeit und in </a:t>
            </a:r>
            <a:r>
              <a:rPr lang="en-GB" err="1"/>
              <a:t>verschiedenen</a:t>
            </a:r>
            <a:r>
              <a:rPr lang="en-GB" dirty="0"/>
              <a:t> </a:t>
            </a:r>
            <a:r>
              <a:rPr lang="en-GB" err="1"/>
              <a:t>Kontexten</a:t>
            </a:r>
            <a:r>
              <a:rPr lang="en-GB" dirty="0"/>
              <a:t> (z. B. </a:t>
            </a:r>
            <a:r>
              <a:rPr lang="en-GB" err="1"/>
              <a:t>im</a:t>
            </a:r>
            <a:r>
              <a:rPr lang="en-GB" dirty="0"/>
              <a:t> </a:t>
            </a:r>
            <a:r>
              <a:rPr lang="en-GB" err="1"/>
              <a:t>akademischen</a:t>
            </a:r>
            <a:r>
              <a:rPr lang="en-GB" dirty="0"/>
              <a:t> </a:t>
            </a:r>
            <a:r>
              <a:rPr lang="en-GB" err="1"/>
              <a:t>oder</a:t>
            </a:r>
            <a:r>
              <a:rPr lang="en-GB" dirty="0"/>
              <a:t> </a:t>
            </a:r>
            <a:r>
              <a:rPr lang="en-GB" err="1"/>
              <a:t>beruflichen</a:t>
            </a:r>
            <a:r>
              <a:rPr lang="en-GB" dirty="0"/>
              <a:t> </a:t>
            </a:r>
            <a:r>
              <a:rPr lang="en-GB" err="1"/>
              <a:t>Umfeld</a:t>
            </a:r>
            <a:r>
              <a:rPr lang="en-GB" dirty="0"/>
              <a:t>) </a:t>
            </a:r>
            <a:r>
              <a:rPr lang="en-GB" err="1"/>
              <a:t>verändert</a:t>
            </a:r>
            <a:r>
              <a:rPr lang="en-GB" dirty="0"/>
              <a:t>, so </a:t>
            </a:r>
            <a:r>
              <a:rPr lang="en-GB" err="1"/>
              <a:t>dass</a:t>
            </a:r>
            <a:r>
              <a:rPr lang="en-GB" dirty="0"/>
              <a:t> es </a:t>
            </a:r>
            <a:r>
              <a:rPr lang="en-GB" err="1"/>
              <a:t>sich</a:t>
            </a:r>
            <a:r>
              <a:rPr lang="en-GB" dirty="0"/>
              <a:t> </a:t>
            </a:r>
            <a:r>
              <a:rPr lang="en-GB" err="1"/>
              <a:t>bei</a:t>
            </a:r>
            <a:r>
              <a:rPr lang="en-GB" dirty="0"/>
              <a:t> der </a:t>
            </a:r>
            <a:r>
              <a:rPr lang="en-GB" err="1"/>
              <a:t>digitalen</a:t>
            </a:r>
            <a:r>
              <a:rPr lang="en-GB" dirty="0"/>
              <a:t> </a:t>
            </a:r>
            <a:r>
              <a:rPr lang="en-GB" err="1"/>
              <a:t>Kompetenz</a:t>
            </a:r>
            <a:r>
              <a:rPr lang="en-GB" dirty="0"/>
              <a:t> </a:t>
            </a:r>
            <a:r>
              <a:rPr lang="en-GB" err="1"/>
              <a:t>im</a:t>
            </a:r>
            <a:r>
              <a:rPr lang="en-GB" dirty="0"/>
              <a:t> </a:t>
            </a:r>
            <a:r>
              <a:rPr lang="en-GB" err="1"/>
              <a:t>Wesentlichen</a:t>
            </a:r>
            <a:r>
              <a:rPr lang="en-GB" dirty="0"/>
              <a:t> um </a:t>
            </a:r>
            <a:r>
              <a:rPr lang="en-GB" err="1"/>
              <a:t>eine</a:t>
            </a:r>
            <a:r>
              <a:rPr lang="en-GB" dirty="0"/>
              <a:t> Reihe von </a:t>
            </a:r>
            <a:r>
              <a:rPr lang="en-GB" err="1"/>
              <a:t>Fähigkeiten</a:t>
            </a:r>
            <a:r>
              <a:rPr lang="en-GB" dirty="0"/>
              <a:t>, </a:t>
            </a:r>
            <a:r>
              <a:rPr lang="en-GB" err="1"/>
              <a:t>Praktiken</a:t>
            </a:r>
            <a:r>
              <a:rPr lang="en-GB" dirty="0"/>
              <a:t> und </a:t>
            </a:r>
            <a:r>
              <a:rPr lang="en-GB" err="1"/>
              <a:t>Verhaltensweisen</a:t>
            </a:r>
            <a:r>
              <a:rPr lang="en-GB" dirty="0"/>
              <a:t> </a:t>
            </a:r>
            <a:r>
              <a:rPr lang="en-GB" err="1"/>
              <a:t>handelt</a:t>
            </a:r>
            <a:r>
              <a:rPr lang="en-GB" dirty="0"/>
              <a:t>, die </a:t>
            </a:r>
            <a:r>
              <a:rPr lang="en-GB" err="1"/>
              <a:t>entsprechend</a:t>
            </a:r>
            <a:r>
              <a:rPr lang="en-GB" dirty="0"/>
              <a:t> den </a:t>
            </a:r>
            <a:r>
              <a:rPr lang="en-GB" err="1"/>
              <a:t>neuen</a:t>
            </a:r>
            <a:r>
              <a:rPr lang="en-GB" dirty="0"/>
              <a:t> </a:t>
            </a:r>
            <a:r>
              <a:rPr lang="en-GB" err="1"/>
              <a:t>technologischen</a:t>
            </a:r>
            <a:r>
              <a:rPr lang="en-GB" dirty="0"/>
              <a:t> </a:t>
            </a:r>
            <a:r>
              <a:rPr lang="en-GB" err="1"/>
              <a:t>Fortschritten</a:t>
            </a:r>
            <a:r>
              <a:rPr lang="en-GB" dirty="0"/>
              <a:t> und den </a:t>
            </a:r>
            <a:r>
              <a:rPr lang="en-GB" err="1"/>
              <a:t>damit</a:t>
            </a:r>
            <a:r>
              <a:rPr lang="en-GB" dirty="0"/>
              <a:t> </a:t>
            </a:r>
            <a:r>
              <a:rPr lang="en-GB" err="1"/>
              <a:t>verbundenen</a:t>
            </a:r>
            <a:r>
              <a:rPr lang="en-GB" dirty="0"/>
              <a:t> </a:t>
            </a:r>
            <a:r>
              <a:rPr lang="en-GB" err="1"/>
              <a:t>neuen</a:t>
            </a:r>
            <a:r>
              <a:rPr lang="en-GB" dirty="0"/>
              <a:t> Trends </a:t>
            </a:r>
            <a:r>
              <a:rPr lang="en-GB" err="1"/>
              <a:t>im</a:t>
            </a:r>
            <a:r>
              <a:rPr lang="en-GB" dirty="0"/>
              <a:t> </a:t>
            </a:r>
            <a:r>
              <a:rPr lang="en-GB" err="1"/>
              <a:t>beruflichen</a:t>
            </a:r>
            <a:r>
              <a:rPr lang="en-GB" dirty="0"/>
              <a:t> </a:t>
            </a:r>
            <a:r>
              <a:rPr lang="en-GB" err="1"/>
              <a:t>oder</a:t>
            </a:r>
            <a:r>
              <a:rPr lang="en-GB" dirty="0"/>
              <a:t> </a:t>
            </a:r>
            <a:r>
              <a:rPr lang="en-GB" err="1"/>
              <a:t>akademischen</a:t>
            </a:r>
            <a:r>
              <a:rPr lang="en-GB" dirty="0"/>
              <a:t> </a:t>
            </a:r>
            <a:r>
              <a:rPr lang="en-GB" err="1"/>
              <a:t>Bereich</a:t>
            </a:r>
            <a:r>
              <a:rPr lang="en-GB" dirty="0"/>
              <a:t> </a:t>
            </a:r>
            <a:r>
              <a:rPr lang="en-GB" err="1"/>
              <a:t>ständig</a:t>
            </a:r>
            <a:r>
              <a:rPr lang="en-GB" dirty="0"/>
              <a:t> </a:t>
            </a:r>
            <a:r>
              <a:rPr lang="en-GB" err="1"/>
              <a:t>aktualisiert</a:t>
            </a:r>
            <a:r>
              <a:rPr lang="en-GB" dirty="0"/>
              <a:t> </a:t>
            </a:r>
            <a:r>
              <a:rPr lang="en-GB" err="1"/>
              <a:t>werden</a:t>
            </a:r>
            <a:r>
              <a:rPr lang="en-GB" dirty="0"/>
              <a:t> </a:t>
            </a:r>
            <a:r>
              <a:rPr lang="en-GB" err="1"/>
              <a:t>müssen</a:t>
            </a:r>
            <a:r>
              <a:rPr lang="en-GB" dirty="0"/>
              <a:t>. </a:t>
            </a:r>
            <a:endParaRPr lang="en-US"/>
          </a:p>
        </p:txBody>
      </p:sp>
      <p:sp>
        <p:nvSpPr>
          <p:cNvPr id="334" name="Google Shape;334;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9"/>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dirty="0" err="1"/>
              <a:t>Digitale</a:t>
            </a:r>
            <a:r>
              <a:rPr lang="en-GB" dirty="0"/>
              <a:t> </a:t>
            </a:r>
            <a:r>
              <a:rPr lang="en-GB" dirty="0" err="1"/>
              <a:t>Kompetenzen</a:t>
            </a:r>
            <a:r>
              <a:rPr lang="en-GB" dirty="0"/>
              <a:t> </a:t>
            </a:r>
            <a:r>
              <a:rPr lang="en-GB" dirty="0" err="1"/>
              <a:t>sind</a:t>
            </a:r>
            <a:r>
              <a:rPr lang="en-GB" dirty="0"/>
              <a:t> die </a:t>
            </a:r>
            <a:r>
              <a:rPr lang="en-GB" dirty="0" err="1"/>
              <a:t>Fähigkeiten</a:t>
            </a:r>
            <a:r>
              <a:rPr lang="en-GB" dirty="0"/>
              <a:t>, die </a:t>
            </a:r>
            <a:r>
              <a:rPr lang="en-GB" dirty="0" err="1"/>
              <a:t>ein</a:t>
            </a:r>
            <a:r>
              <a:rPr lang="en-GB" dirty="0"/>
              <a:t> Individuum für das Leben, </a:t>
            </a:r>
            <a:r>
              <a:rPr lang="en-GB" dirty="0" err="1"/>
              <a:t>Lernen</a:t>
            </a:r>
            <a:r>
              <a:rPr lang="en-GB" dirty="0"/>
              <a:t> und </a:t>
            </a:r>
            <a:r>
              <a:rPr lang="en-GB" dirty="0" err="1"/>
              <a:t>Arbeiten</a:t>
            </a:r>
            <a:r>
              <a:rPr lang="en-GB" dirty="0"/>
              <a:t> in </a:t>
            </a:r>
            <a:r>
              <a:rPr lang="en-GB" dirty="0" err="1"/>
              <a:t>einer</a:t>
            </a:r>
            <a:r>
              <a:rPr lang="en-GB" dirty="0"/>
              <a:t> </a:t>
            </a:r>
            <a:r>
              <a:rPr lang="en-GB" dirty="0" err="1"/>
              <a:t>digitalen</a:t>
            </a:r>
            <a:r>
              <a:rPr lang="en-GB" dirty="0"/>
              <a:t> Gesellschaft </a:t>
            </a:r>
            <a:r>
              <a:rPr lang="en-GB" dirty="0" err="1"/>
              <a:t>benötigt</a:t>
            </a:r>
            <a:r>
              <a:rPr lang="en-GB" dirty="0"/>
              <a:t>". </a:t>
            </a:r>
            <a:r>
              <a:rPr lang="en-GB" dirty="0" err="1"/>
              <a:t>Digitale</a:t>
            </a:r>
            <a:r>
              <a:rPr lang="en-GB" dirty="0"/>
              <a:t> </a:t>
            </a:r>
            <a:r>
              <a:rPr lang="en-GB" dirty="0" err="1"/>
              <a:t>Kompetenzen</a:t>
            </a:r>
            <a:r>
              <a:rPr lang="en-GB" dirty="0"/>
              <a:t> </a:t>
            </a:r>
            <a:r>
              <a:rPr lang="en-GB" dirty="0" err="1"/>
              <a:t>sind</a:t>
            </a:r>
            <a:r>
              <a:rPr lang="en-GB" dirty="0"/>
              <a:t> </a:t>
            </a:r>
            <a:r>
              <a:rPr lang="en-GB" dirty="0" err="1"/>
              <a:t>ein</a:t>
            </a:r>
            <a:r>
              <a:rPr lang="en-GB" dirty="0"/>
              <a:t> </a:t>
            </a:r>
            <a:r>
              <a:rPr lang="en-GB" dirty="0" err="1"/>
              <a:t>allumfassendes</a:t>
            </a:r>
            <a:r>
              <a:rPr lang="en-GB" dirty="0"/>
              <a:t> </a:t>
            </a:r>
            <a:r>
              <a:rPr lang="en-GB" dirty="0" err="1"/>
              <a:t>Konzept</a:t>
            </a:r>
            <a:r>
              <a:rPr lang="en-GB" dirty="0"/>
              <a:t>, in </a:t>
            </a:r>
            <a:r>
              <a:rPr lang="en-GB" dirty="0" err="1"/>
              <a:t>dem</a:t>
            </a:r>
            <a:r>
              <a:rPr lang="en-GB" dirty="0"/>
              <a:t> </a:t>
            </a:r>
            <a:r>
              <a:rPr lang="en-GB" dirty="0" err="1"/>
              <a:t>verschiedene</a:t>
            </a:r>
            <a:r>
              <a:rPr lang="en-GB" dirty="0"/>
              <a:t> </a:t>
            </a:r>
            <a:r>
              <a:rPr lang="en-GB" dirty="0" err="1"/>
              <a:t>andere</a:t>
            </a:r>
            <a:r>
              <a:rPr lang="en-GB" dirty="0"/>
              <a:t> </a:t>
            </a:r>
            <a:r>
              <a:rPr lang="en-GB" dirty="0" err="1"/>
              <a:t>Fähigkeiten</a:t>
            </a:r>
            <a:r>
              <a:rPr lang="en-GB" dirty="0"/>
              <a:t> </a:t>
            </a:r>
            <a:r>
              <a:rPr lang="en-GB" dirty="0" err="1"/>
              <a:t>zu</a:t>
            </a:r>
            <a:r>
              <a:rPr lang="en-GB" dirty="0"/>
              <a:t> </a:t>
            </a:r>
            <a:r>
              <a:rPr lang="en-GB" dirty="0" err="1"/>
              <a:t>finden</a:t>
            </a:r>
            <a:r>
              <a:rPr lang="en-GB" dirty="0"/>
              <a:t> </a:t>
            </a:r>
            <a:r>
              <a:rPr lang="en-GB" dirty="0" err="1"/>
              <a:t>sind</a:t>
            </a:r>
          </a:p>
          <a:p>
            <a:pPr marL="342900" indent="-342900" latinLnBrk="1">
              <a:buClr>
                <a:schemeClr val="accent2"/>
              </a:buClr>
              <a:buChar char="•"/>
            </a:pPr>
            <a:r>
              <a:rPr lang="en-GB" dirty="0" err="1"/>
              <a:t>Nachfolgend</a:t>
            </a:r>
            <a:r>
              <a:rPr lang="en-GB" dirty="0"/>
              <a:t> </a:t>
            </a:r>
            <a:r>
              <a:rPr lang="en-GB" dirty="0" err="1"/>
              <a:t>finden</a:t>
            </a:r>
            <a:r>
              <a:rPr lang="en-GB" dirty="0"/>
              <a:t> Sie das Sieben-</a:t>
            </a:r>
            <a:r>
              <a:rPr lang="en-GB" dirty="0" err="1"/>
              <a:t>Elemente</a:t>
            </a:r>
            <a:r>
              <a:rPr lang="en-GB" dirty="0"/>
              <a:t>-Modell der </a:t>
            </a:r>
            <a:r>
              <a:rPr lang="en-GB" dirty="0" err="1"/>
              <a:t>digitalen</a:t>
            </a:r>
            <a:r>
              <a:rPr lang="en-GB" dirty="0"/>
              <a:t> </a:t>
            </a:r>
            <a:r>
              <a:rPr lang="en-GB" dirty="0" err="1"/>
              <a:t>Kompetenzen</a:t>
            </a:r>
            <a:endParaRPr/>
          </a:p>
          <a:p>
            <a:pPr marL="0" lvl="0" indent="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342900" lvl="0" indent="-190500" rtl="0" latinLnBrk="1">
              <a:lnSpc>
                <a:spcPct val="90000"/>
              </a:lnSpc>
              <a:spcBef>
                <a:spcPts val="1000"/>
              </a:spcBef>
              <a:spcAft>
                <a:spcPts val="0"/>
              </a:spcAft>
              <a:buClr>
                <a:schemeClr val="accent2"/>
              </a:buClr>
              <a:buSzPts val="2400"/>
              <a:buNone/>
            </a:pPr>
            <a:endParaRPr dirty="0"/>
          </a:p>
          <a:p>
            <a:pPr marL="228600" lvl="0" indent="-228600" rtl="0" latinLnBrk="1">
              <a:lnSpc>
                <a:spcPct val="90000"/>
              </a:lnSpc>
              <a:spcBef>
                <a:spcPts val="1000"/>
              </a:spcBef>
              <a:spcAft>
                <a:spcPts val="0"/>
              </a:spcAft>
              <a:buClr>
                <a:srgbClr val="000000"/>
              </a:buClr>
              <a:buSzPts val="2400"/>
              <a:buNone/>
            </a:pPr>
            <a:endParaRPr dirty="0"/>
          </a:p>
        </p:txBody>
      </p:sp>
      <p:sp>
        <p:nvSpPr>
          <p:cNvPr id="340" name="Google Shape;340;p2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Kompetenzen</a:t>
            </a:r>
            <a:r>
              <a:rPr lang="en-GB" dirty="0"/>
              <a:t> der </a:t>
            </a:r>
            <a:r>
              <a:rPr lang="en-GB" dirty="0" err="1"/>
              <a:t>digitalen</a:t>
            </a:r>
            <a:r>
              <a:rPr lang="en-GB" dirty="0"/>
              <a:t> </a:t>
            </a:r>
            <a:r>
              <a:rPr lang="en-GB" dirty="0" err="1"/>
              <a:t>Kompetenz</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sz="2200" dirty="0"/>
              <a:t>In </a:t>
            </a:r>
            <a:r>
              <a:rPr lang="en-GB" sz="2200" err="1"/>
              <a:t>diesem</a:t>
            </a:r>
            <a:r>
              <a:rPr lang="en-GB" sz="2200" dirty="0"/>
              <a:t> Modul </a:t>
            </a:r>
            <a:r>
              <a:rPr lang="en-GB" sz="2200" err="1"/>
              <a:t>wird</a:t>
            </a:r>
            <a:r>
              <a:rPr lang="en-GB" sz="2200" dirty="0"/>
              <a:t> den TSO-</a:t>
            </a:r>
            <a:r>
              <a:rPr lang="en-GB" sz="2200" err="1"/>
              <a:t>Führungskräften</a:t>
            </a:r>
            <a:r>
              <a:rPr lang="en-GB" sz="2200" dirty="0"/>
              <a:t> </a:t>
            </a:r>
            <a:r>
              <a:rPr lang="en-GB" sz="2200" err="1"/>
              <a:t>erklärt</a:t>
            </a:r>
            <a:r>
              <a:rPr lang="en-GB" sz="2200" dirty="0"/>
              <a:t>, was </a:t>
            </a:r>
            <a:r>
              <a:rPr lang="en-GB" sz="2200" err="1"/>
              <a:t>digitale</a:t>
            </a:r>
            <a:r>
              <a:rPr lang="en-GB" sz="2200" dirty="0"/>
              <a:t> </a:t>
            </a:r>
            <a:r>
              <a:rPr lang="en-GB" sz="2200" err="1"/>
              <a:t>Kompetenz</a:t>
            </a:r>
            <a:r>
              <a:rPr lang="en-GB" sz="2200" dirty="0"/>
              <a:t> </a:t>
            </a:r>
            <a:r>
              <a:rPr lang="en-GB" sz="2200" err="1"/>
              <a:t>ist</a:t>
            </a:r>
            <a:r>
              <a:rPr lang="en-GB" sz="2200" dirty="0"/>
              <a:t>, </a:t>
            </a:r>
            <a:r>
              <a:rPr lang="en-GB" sz="2200" err="1"/>
              <a:t>warum</a:t>
            </a:r>
            <a:r>
              <a:rPr lang="en-GB" sz="2200" dirty="0"/>
              <a:t> </a:t>
            </a:r>
            <a:r>
              <a:rPr lang="en-GB" sz="2200" err="1"/>
              <a:t>sie</a:t>
            </a:r>
            <a:r>
              <a:rPr lang="en-GB" sz="2200" dirty="0"/>
              <a:t> </a:t>
            </a:r>
            <a:r>
              <a:rPr lang="en-GB" sz="2200" err="1"/>
              <a:t>wichtig</a:t>
            </a:r>
            <a:r>
              <a:rPr lang="en-GB" sz="2200" dirty="0"/>
              <a:t> </a:t>
            </a:r>
            <a:r>
              <a:rPr lang="en-GB" sz="2200" err="1"/>
              <a:t>ist</a:t>
            </a:r>
            <a:r>
              <a:rPr lang="en-GB" sz="2200" dirty="0"/>
              <a:t> und </a:t>
            </a:r>
            <a:r>
              <a:rPr lang="en-GB" sz="2200" err="1"/>
              <a:t>warum</a:t>
            </a:r>
            <a:r>
              <a:rPr lang="en-GB" sz="2200" dirty="0"/>
              <a:t> </a:t>
            </a:r>
            <a:r>
              <a:rPr lang="en-GB" sz="2200" err="1"/>
              <a:t>sie</a:t>
            </a:r>
            <a:r>
              <a:rPr lang="en-GB" sz="2200" dirty="0"/>
              <a:t> für </a:t>
            </a:r>
            <a:r>
              <a:rPr lang="en-GB" sz="2200" err="1"/>
              <a:t>ihre</a:t>
            </a:r>
            <a:r>
              <a:rPr lang="en-GB" sz="2200" dirty="0"/>
              <a:t> </a:t>
            </a:r>
            <a:r>
              <a:rPr lang="en-GB" sz="2200" err="1"/>
              <a:t>Organisationen</a:t>
            </a:r>
            <a:r>
              <a:rPr lang="en-GB" sz="2200" dirty="0"/>
              <a:t> von </a:t>
            </a:r>
            <a:r>
              <a:rPr lang="en-GB" sz="2200" err="1"/>
              <a:t>großem</a:t>
            </a:r>
            <a:r>
              <a:rPr lang="en-GB" sz="2200" dirty="0"/>
              <a:t> </a:t>
            </a:r>
            <a:r>
              <a:rPr lang="en-GB" sz="2200" err="1"/>
              <a:t>Nutzen</a:t>
            </a:r>
            <a:r>
              <a:rPr lang="en-GB" sz="2200" dirty="0"/>
              <a:t> sein </a:t>
            </a:r>
            <a:r>
              <a:rPr lang="en-GB" sz="2200" err="1"/>
              <a:t>kann</a:t>
            </a:r>
            <a:r>
              <a:rPr lang="en-GB" sz="2200" dirty="0"/>
              <a:t>.</a:t>
            </a:r>
            <a:endParaRPr lang="en-US" sz="2200" dirty="0"/>
          </a:p>
          <a:p>
            <a:pPr marL="342900" lvl="0" indent="-190500" algn="l" rtl="0" latinLnBrk="1">
              <a:lnSpc>
                <a:spcPct val="90000"/>
              </a:lnSpc>
              <a:spcBef>
                <a:spcPts val="1000"/>
              </a:spcBef>
              <a:spcAft>
                <a:spcPts val="0"/>
              </a:spcAft>
              <a:buClr>
                <a:schemeClr val="accent2"/>
              </a:buClr>
              <a:buSzPts val="2400"/>
              <a:buNone/>
            </a:pPr>
            <a:endParaRPr sz="2200" dirty="0"/>
          </a:p>
          <a:p>
            <a:pPr marL="342900" indent="-342900" latinLnBrk="1">
              <a:buClr>
                <a:schemeClr val="accent2"/>
              </a:buClr>
              <a:buChar char="•"/>
            </a:pPr>
            <a:r>
              <a:rPr lang="en-GB" sz="2200" err="1"/>
              <a:t>Darüber</a:t>
            </a:r>
            <a:r>
              <a:rPr lang="en-GB" sz="2200" dirty="0"/>
              <a:t> </a:t>
            </a:r>
            <a:r>
              <a:rPr lang="en-GB" sz="2200" err="1"/>
              <a:t>hinaus</a:t>
            </a:r>
            <a:r>
              <a:rPr lang="en-GB" sz="2200" dirty="0"/>
              <a:t> </a:t>
            </a:r>
            <a:r>
              <a:rPr lang="en-GB" sz="2200" err="1"/>
              <a:t>wird</a:t>
            </a:r>
            <a:r>
              <a:rPr lang="en-GB" sz="2200" dirty="0"/>
              <a:t> in </a:t>
            </a:r>
            <a:r>
              <a:rPr lang="en-GB" sz="2200" err="1"/>
              <a:t>diesem</a:t>
            </a:r>
            <a:r>
              <a:rPr lang="en-GB" sz="2200" dirty="0"/>
              <a:t> Modul </a:t>
            </a:r>
            <a:r>
              <a:rPr lang="en-GB" sz="2200" err="1"/>
              <a:t>ein</a:t>
            </a:r>
            <a:r>
              <a:rPr lang="en-GB" sz="2200" dirty="0"/>
              <a:t> </a:t>
            </a:r>
            <a:r>
              <a:rPr lang="en-GB" sz="2200" err="1"/>
              <a:t>Bewusstsein</a:t>
            </a:r>
            <a:r>
              <a:rPr lang="en-GB" sz="2200" dirty="0"/>
              <a:t> für die </a:t>
            </a:r>
            <a:r>
              <a:rPr lang="en-GB" sz="2200" err="1"/>
              <a:t>verschiedenen</a:t>
            </a:r>
            <a:r>
              <a:rPr lang="en-GB" sz="2200" dirty="0"/>
              <a:t> Online-Tools und </a:t>
            </a:r>
            <a:r>
              <a:rPr lang="en-GB" sz="2200" err="1"/>
              <a:t>deren</a:t>
            </a:r>
            <a:r>
              <a:rPr lang="en-GB" sz="2200" dirty="0"/>
              <a:t> </a:t>
            </a:r>
            <a:r>
              <a:rPr lang="en-GB" sz="2200" err="1"/>
              <a:t>Nutzen</a:t>
            </a:r>
            <a:r>
              <a:rPr lang="en-GB" sz="2200" dirty="0"/>
              <a:t> für die </a:t>
            </a:r>
            <a:r>
              <a:rPr lang="en-GB" sz="2200" err="1"/>
              <a:t>organisatorische</a:t>
            </a:r>
            <a:r>
              <a:rPr lang="en-GB" sz="2200" dirty="0"/>
              <a:t> Zusammenarbeit, </a:t>
            </a:r>
            <a:r>
              <a:rPr lang="en-GB" sz="2200" err="1"/>
              <a:t>Kreativität</a:t>
            </a:r>
            <a:r>
              <a:rPr lang="en-GB" sz="2200" dirty="0"/>
              <a:t> und Sicherheit </a:t>
            </a:r>
            <a:r>
              <a:rPr lang="en-GB" sz="2200" err="1"/>
              <a:t>geschaffen</a:t>
            </a:r>
            <a:r>
              <a:rPr lang="en-GB" sz="2200" dirty="0"/>
              <a:t>.</a:t>
            </a:r>
          </a:p>
          <a:p>
            <a:pPr marL="342900" lvl="0" indent="-190500" algn="l" latinLnBrk="1">
              <a:lnSpc>
                <a:spcPct val="90000"/>
              </a:lnSpc>
              <a:spcBef>
                <a:spcPts val="1000"/>
              </a:spcBef>
              <a:spcAft>
                <a:spcPts val="0"/>
              </a:spcAft>
              <a:buClr>
                <a:schemeClr val="accent2"/>
              </a:buClr>
              <a:buSzPts val="2400"/>
            </a:pPr>
            <a:endParaRPr lang="en-GB" sz="2200" dirty="0"/>
          </a:p>
          <a:p>
            <a:pPr marL="342900" indent="-342900" latinLnBrk="1">
              <a:buClr>
                <a:schemeClr val="accent2"/>
              </a:buClr>
              <a:buChar char="•"/>
            </a:pPr>
            <a:r>
              <a:rPr lang="en-GB" sz="2200" err="1"/>
              <a:t>Darüber</a:t>
            </a:r>
            <a:r>
              <a:rPr lang="en-GB" sz="2200" dirty="0"/>
              <a:t> </a:t>
            </a:r>
            <a:r>
              <a:rPr lang="en-GB" sz="2200" err="1"/>
              <a:t>hinaus</a:t>
            </a:r>
            <a:r>
              <a:rPr lang="en-GB" sz="2200" dirty="0"/>
              <a:t> </a:t>
            </a:r>
            <a:r>
              <a:rPr lang="en-GB" sz="2200" err="1"/>
              <a:t>werden</a:t>
            </a:r>
            <a:r>
              <a:rPr lang="en-GB" sz="2200" dirty="0"/>
              <a:t> die </a:t>
            </a:r>
            <a:r>
              <a:rPr lang="en-GB" sz="2200" err="1"/>
              <a:t>Führungskräfte</a:t>
            </a:r>
            <a:r>
              <a:rPr lang="en-GB" sz="2200" dirty="0"/>
              <a:t> verstehen, </a:t>
            </a:r>
            <a:r>
              <a:rPr lang="en-GB" sz="2200" err="1"/>
              <a:t>wie</a:t>
            </a:r>
            <a:r>
              <a:rPr lang="en-GB" sz="2200" dirty="0"/>
              <a:t> </a:t>
            </a:r>
            <a:r>
              <a:rPr lang="en-GB" sz="2200" err="1"/>
              <a:t>digitale</a:t>
            </a:r>
            <a:r>
              <a:rPr lang="en-GB" sz="2200" dirty="0"/>
              <a:t> </a:t>
            </a:r>
            <a:r>
              <a:rPr lang="en-GB" sz="2200" err="1"/>
              <a:t>Marketingstrategien</a:t>
            </a:r>
            <a:r>
              <a:rPr lang="en-GB" sz="2200" dirty="0"/>
              <a:t> in </a:t>
            </a:r>
            <a:r>
              <a:rPr lang="en-GB" sz="2200" err="1"/>
              <a:t>ihren</a:t>
            </a:r>
            <a:r>
              <a:rPr lang="en-GB" sz="2200" dirty="0"/>
              <a:t> </a:t>
            </a:r>
            <a:r>
              <a:rPr lang="en-GB" sz="2200" err="1"/>
              <a:t>Unternehmen</a:t>
            </a:r>
            <a:r>
              <a:rPr lang="en-GB" sz="2200" dirty="0"/>
              <a:t> </a:t>
            </a:r>
            <a:r>
              <a:rPr lang="en-GB" sz="2200" err="1"/>
              <a:t>eingeführt</a:t>
            </a:r>
            <a:r>
              <a:rPr lang="en-GB" sz="2200" dirty="0"/>
              <a:t> </a:t>
            </a:r>
            <a:r>
              <a:rPr lang="en-GB" sz="2200" err="1"/>
              <a:t>werden</a:t>
            </a:r>
            <a:r>
              <a:rPr lang="en-GB" sz="2200" dirty="0"/>
              <a:t> </a:t>
            </a:r>
            <a:r>
              <a:rPr lang="en-GB" sz="2200" err="1"/>
              <a:t>können</a:t>
            </a:r>
            <a:r>
              <a:rPr lang="en-GB" sz="2200" dirty="0"/>
              <a:t> und </a:t>
            </a:r>
            <a:r>
              <a:rPr lang="en-GB" sz="2200" err="1"/>
              <a:t>wie</a:t>
            </a:r>
            <a:r>
              <a:rPr lang="en-GB" sz="2200" dirty="0"/>
              <a:t> die </a:t>
            </a:r>
            <a:r>
              <a:rPr lang="en-GB" sz="2200" err="1"/>
              <a:t>digitale</a:t>
            </a:r>
            <a:r>
              <a:rPr lang="en-GB" sz="2200" dirty="0"/>
              <a:t> </a:t>
            </a:r>
            <a:r>
              <a:rPr lang="en-GB" sz="2200" err="1"/>
              <a:t>Unternehmenskultur</a:t>
            </a:r>
            <a:r>
              <a:rPr lang="en-GB" sz="2200" dirty="0"/>
              <a:t> in die </a:t>
            </a:r>
            <a:r>
              <a:rPr lang="en-GB" sz="2200" err="1"/>
              <a:t>betrieblichen</a:t>
            </a:r>
            <a:r>
              <a:rPr lang="en-GB" sz="2200" dirty="0"/>
              <a:t> </a:t>
            </a:r>
            <a:r>
              <a:rPr lang="en-GB" sz="2200" err="1"/>
              <a:t>Strategien</a:t>
            </a:r>
            <a:r>
              <a:rPr lang="en-GB" sz="2200" dirty="0"/>
              <a:t> </a:t>
            </a:r>
            <a:r>
              <a:rPr lang="en-GB" sz="2200" err="1"/>
              <a:t>integriert</a:t>
            </a:r>
            <a:r>
              <a:rPr lang="en-GB" sz="2200" dirty="0"/>
              <a:t> </a:t>
            </a:r>
            <a:r>
              <a:rPr lang="en-GB" sz="2200" err="1"/>
              <a:t>werden</a:t>
            </a:r>
            <a:r>
              <a:rPr lang="en-GB" sz="2200" dirty="0"/>
              <a:t> </a:t>
            </a:r>
            <a:r>
              <a:rPr lang="en-GB" sz="2200" err="1"/>
              <a:t>kann</a:t>
            </a:r>
            <a:r>
              <a:rPr lang="en-GB" sz="2200" dirty="0"/>
              <a:t>.</a:t>
            </a:r>
            <a:endParaRPr sz="2200" dirty="0"/>
          </a:p>
        </p:txBody>
      </p:sp>
      <p:sp>
        <p:nvSpPr>
          <p:cNvPr id="175" name="Google Shape;175;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err="1"/>
              <a:t>Einführung</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p:nvPr/>
        </p:nvSpPr>
        <p:spPr>
          <a:xfrm>
            <a:off x="334099" y="6087611"/>
            <a:ext cx="10191838" cy="359506"/>
          </a:xfrm>
          <a:prstGeom prst="rect">
            <a:avLst/>
          </a:prstGeom>
          <a:noFill/>
          <a:ln>
            <a:noFill/>
          </a:ln>
        </p:spPr>
        <p:txBody>
          <a:bodyPr spcFirstLastPara="1" wrap="square" lIns="0" tIns="0" rIns="0" bIns="0" anchor="t" anchorCtr="0">
            <a:noAutofit/>
          </a:bodyPr>
          <a:lstStyle/>
          <a:p>
            <a:pPr>
              <a:lnSpc>
                <a:spcPct val="120000"/>
              </a:lnSpc>
            </a:pPr>
            <a:r>
              <a:rPr lang="en-GB" b="1" cap="small" err="1">
                <a:solidFill>
                  <a:srgbClr val="595959"/>
                </a:solidFill>
                <a:latin typeface="Calibri"/>
                <a:ea typeface="Calibri"/>
                <a:cs typeface="Calibri"/>
                <a:sym typeface="Calibri"/>
              </a:rPr>
              <a:t>Abbildung</a:t>
            </a:r>
            <a:r>
              <a:rPr lang="en-GB" sz="1400" b="1" cap="small">
                <a:solidFill>
                  <a:srgbClr val="595959"/>
                </a:solidFill>
                <a:latin typeface="Calibri"/>
                <a:ea typeface="Calibri"/>
                <a:cs typeface="Calibri"/>
                <a:sym typeface="Calibri"/>
              </a:rPr>
              <a:t>:</a:t>
            </a:r>
            <a:r>
              <a:rPr lang="en-GB" b="1" cap="small">
                <a:solidFill>
                  <a:srgbClr val="595959"/>
                </a:solidFill>
                <a:latin typeface="Calibri"/>
                <a:ea typeface="Calibri"/>
                <a:cs typeface="Calibri"/>
                <a:sym typeface="Calibri"/>
              </a:rPr>
              <a:t> die </a:t>
            </a:r>
            <a:r>
              <a:rPr lang="en-GB" b="1" cap="small" err="1">
                <a:solidFill>
                  <a:srgbClr val="595959"/>
                </a:solidFill>
                <a:latin typeface="Calibri"/>
                <a:ea typeface="Calibri"/>
                <a:cs typeface="Calibri"/>
                <a:sym typeface="Calibri"/>
              </a:rPr>
              <a:t>sieben</a:t>
            </a:r>
            <a:r>
              <a:rPr lang="en-GB" b="1" cap="small">
                <a:solidFill>
                  <a:srgbClr val="595959"/>
                </a:solidFill>
                <a:latin typeface="Calibri"/>
                <a:ea typeface="Calibri"/>
                <a:cs typeface="Calibri"/>
                <a:sym typeface="Calibri"/>
              </a:rPr>
              <a:t> Elemente der </a:t>
            </a:r>
            <a:r>
              <a:rPr lang="en-GB" b="1" cap="small" err="1">
                <a:solidFill>
                  <a:srgbClr val="595959"/>
                </a:solidFill>
                <a:latin typeface="Calibri"/>
                <a:ea typeface="Calibri"/>
                <a:cs typeface="Calibri"/>
                <a:sym typeface="Calibri"/>
              </a:rPr>
              <a:t>digitalen</a:t>
            </a:r>
            <a:r>
              <a:rPr lang="en-GB" b="1" cap="small">
                <a:solidFill>
                  <a:srgbClr val="595959"/>
                </a:solidFill>
                <a:latin typeface="Calibri"/>
                <a:ea typeface="Calibri"/>
                <a:cs typeface="Calibri"/>
                <a:sym typeface="Calibri"/>
              </a:rPr>
              <a:t> </a:t>
            </a:r>
            <a:r>
              <a:rPr lang="en-GB" b="1" cap="small" err="1">
                <a:solidFill>
                  <a:srgbClr val="595959"/>
                </a:solidFill>
                <a:latin typeface="Calibri"/>
                <a:ea typeface="Calibri"/>
                <a:cs typeface="Calibri"/>
                <a:sym typeface="Calibri"/>
              </a:rPr>
              <a:t>Kompetenzen</a:t>
            </a:r>
            <a:r>
              <a:rPr lang="en-GB" sz="1400" b="1" cap="small">
                <a:solidFill>
                  <a:srgbClr val="595959"/>
                </a:solidFill>
                <a:latin typeface="Calibri"/>
                <a:ea typeface="Calibri"/>
                <a:cs typeface="Calibri"/>
                <a:sym typeface="Calibri"/>
              </a:rPr>
              <a:t>/ </a:t>
            </a:r>
            <a:r>
              <a:rPr lang="en-GB" b="1" cap="small">
                <a:solidFill>
                  <a:srgbClr val="595959"/>
                </a:solidFill>
                <a:latin typeface="Calibri"/>
                <a:ea typeface="Calibri"/>
                <a:cs typeface="Calibri"/>
                <a:sym typeface="Calibri"/>
              </a:rPr>
              <a:t>Quelle</a:t>
            </a:r>
            <a:r>
              <a:rPr lang="en-GB" sz="1400" b="1" cap="small">
                <a:solidFill>
                  <a:srgbClr val="595959"/>
                </a:solidFill>
                <a:latin typeface="Calibri"/>
                <a:ea typeface="Calibri"/>
                <a:cs typeface="Calibri"/>
                <a:sym typeface="Calibri"/>
              </a:rPr>
              <a:t>: </a:t>
            </a:r>
            <a:r>
              <a:rPr lang="en-GB" sz="1400" b="1" u="sng" cap="small"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r>
              <a:rPr lang="en-GB" b="1" cap="small" dirty="0">
                <a:solidFill>
                  <a:srgbClr val="096E6C"/>
                </a:solidFill>
                <a:latin typeface="Calibri"/>
                <a:ea typeface="Calibri"/>
                <a:cs typeface="Calibri"/>
                <a:sym typeface="Calibri"/>
              </a:rPr>
              <a:t> </a:t>
            </a:r>
            <a:endParaRPr lang="en-US" sz="1800" b="1" cap="small">
              <a:solidFill>
                <a:srgbClr val="096E6C"/>
              </a:solidFill>
              <a:latin typeface="Calibri"/>
              <a:ea typeface="Calibri"/>
              <a:cs typeface="Calibri"/>
            </a:endParaRPr>
          </a:p>
        </p:txBody>
      </p:sp>
      <p:pic>
        <p:nvPicPr>
          <p:cNvPr id="347" name="Google Shape;347;p30"/>
          <p:cNvPicPr preferRelativeResize="0"/>
          <p:nvPr/>
        </p:nvPicPr>
        <p:blipFill rotWithShape="1">
          <a:blip r:embed="rId4">
            <a:alphaModFix/>
          </a:blip>
          <a:srcRect/>
          <a:stretch/>
        </p:blipFill>
        <p:spPr>
          <a:xfrm>
            <a:off x="1676399" y="182120"/>
            <a:ext cx="8839201" cy="5723037"/>
          </a:xfrm>
          <a:prstGeom prst="rect">
            <a:avLst/>
          </a:prstGeom>
          <a:noFill/>
          <a:ln>
            <a:noFill/>
          </a:ln>
        </p:spPr>
      </p:pic>
      <p:sp>
        <p:nvSpPr>
          <p:cNvPr id="2" name="Oval 1">
            <a:extLst>
              <a:ext uri="{FF2B5EF4-FFF2-40B4-BE49-F238E27FC236}">
                <a16:creationId xmlns:a16="http://schemas.microsoft.com/office/drawing/2014/main" id="{0A324753-1DC2-B3CB-9F3A-5440CEEBFF01}"/>
              </a:ext>
            </a:extLst>
          </p:cNvPr>
          <p:cNvSpPr/>
          <p:nvPr/>
        </p:nvSpPr>
        <p:spPr>
          <a:xfrm>
            <a:off x="5186303" y="2088444"/>
            <a:ext cx="1919110" cy="18438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mn-lt"/>
                <a:cs typeface="+mn-lt"/>
              </a:rPr>
              <a:t>Die </a:t>
            </a:r>
            <a:r>
              <a:rPr lang="en-GB" dirty="0" err="1">
                <a:ea typeface="+mn-lt"/>
                <a:cs typeface="+mn-lt"/>
              </a:rPr>
              <a:t>sieben</a:t>
            </a:r>
            <a:r>
              <a:rPr lang="en-GB" dirty="0">
                <a:ea typeface="+mn-lt"/>
                <a:cs typeface="+mn-lt"/>
              </a:rPr>
              <a:t> </a:t>
            </a:r>
            <a:r>
              <a:rPr lang="en-GB" dirty="0" err="1">
                <a:ea typeface="+mn-lt"/>
                <a:cs typeface="+mn-lt"/>
              </a:rPr>
              <a:t>Elemente</a:t>
            </a:r>
            <a:r>
              <a:rPr lang="en-GB" dirty="0">
                <a:ea typeface="+mn-lt"/>
                <a:cs typeface="+mn-lt"/>
              </a:rPr>
              <a:t> der </a:t>
            </a:r>
            <a:r>
              <a:rPr lang="en-GB" dirty="0" err="1">
                <a:ea typeface="+mn-lt"/>
                <a:cs typeface="+mn-lt"/>
              </a:rPr>
              <a:t>digitalen</a:t>
            </a:r>
            <a:r>
              <a:rPr lang="en-GB" dirty="0">
                <a:ea typeface="+mn-lt"/>
                <a:cs typeface="+mn-lt"/>
              </a:rPr>
              <a:t> </a:t>
            </a:r>
            <a:r>
              <a:rPr lang="en-GB" dirty="0" err="1">
                <a:ea typeface="+mn-lt"/>
                <a:cs typeface="+mn-lt"/>
              </a:rPr>
              <a:t>Kompetenzen</a:t>
            </a:r>
            <a:endParaRPr lang="en-US" dirty="0" err="1"/>
          </a:p>
        </p:txBody>
      </p:sp>
      <p:sp>
        <p:nvSpPr>
          <p:cNvPr id="3" name="Rectangle 2">
            <a:extLst>
              <a:ext uri="{FF2B5EF4-FFF2-40B4-BE49-F238E27FC236}">
                <a16:creationId xmlns:a16="http://schemas.microsoft.com/office/drawing/2014/main" id="{AD6AE5BB-E760-2DDF-DFE5-3B844187E406}"/>
              </a:ext>
            </a:extLst>
          </p:cNvPr>
          <p:cNvSpPr/>
          <p:nvPr/>
        </p:nvSpPr>
        <p:spPr>
          <a:xfrm>
            <a:off x="5105399" y="482600"/>
            <a:ext cx="2201333" cy="874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err="1">
                <a:solidFill>
                  <a:srgbClr val="086D6E"/>
                </a:solidFill>
                <a:ea typeface="+mn-lt"/>
                <a:cs typeface="+mn-lt"/>
              </a:rPr>
              <a:t>Medienkompetenz</a:t>
            </a:r>
            <a:r>
              <a:rPr lang="en-GB" sz="900" b="1" dirty="0">
                <a:solidFill>
                  <a:srgbClr val="086D6E"/>
                </a:solidFill>
                <a:ea typeface="+mn-lt"/>
                <a:cs typeface="+mn-lt"/>
              </a:rPr>
              <a:t>:</a:t>
            </a:r>
            <a:r>
              <a:rPr lang="en-GB" sz="900" dirty="0">
                <a:solidFill>
                  <a:srgbClr val="086D6E"/>
                </a:solidFill>
                <a:ea typeface="+mn-lt"/>
                <a:cs typeface="+mn-lt"/>
              </a:rPr>
              <a:t> </a:t>
            </a:r>
            <a:r>
              <a:rPr lang="en-GB" sz="900" dirty="0" err="1">
                <a:solidFill>
                  <a:srgbClr val="086D6E"/>
                </a:solidFill>
                <a:ea typeface="+mn-lt"/>
                <a:cs typeface="+mn-lt"/>
              </a:rPr>
              <a:t>Kritisches</a:t>
            </a:r>
            <a:r>
              <a:rPr lang="en-GB" sz="900" dirty="0">
                <a:solidFill>
                  <a:srgbClr val="086D6E"/>
                </a:solidFill>
                <a:ea typeface="+mn-lt"/>
                <a:cs typeface="+mn-lt"/>
              </a:rPr>
              <a:t> Lesen und </a:t>
            </a:r>
            <a:r>
              <a:rPr lang="en-GB" sz="900" dirty="0" err="1">
                <a:solidFill>
                  <a:srgbClr val="086D6E"/>
                </a:solidFill>
                <a:ea typeface="+mn-lt"/>
                <a:cs typeface="+mn-lt"/>
              </a:rPr>
              <a:t>kreatives</a:t>
            </a:r>
            <a:r>
              <a:rPr lang="en-GB" sz="900" dirty="0">
                <a:solidFill>
                  <a:srgbClr val="086D6E"/>
                </a:solidFill>
                <a:ea typeface="+mn-lt"/>
                <a:cs typeface="+mn-lt"/>
              </a:rPr>
              <a:t> Gestalten von </a:t>
            </a:r>
            <a:r>
              <a:rPr lang="en-GB" sz="900" dirty="0" err="1">
                <a:solidFill>
                  <a:srgbClr val="086D6E"/>
                </a:solidFill>
                <a:ea typeface="+mn-lt"/>
                <a:cs typeface="+mn-lt"/>
              </a:rPr>
              <a:t>akademischer</a:t>
            </a:r>
            <a:r>
              <a:rPr lang="en-GB" sz="900" dirty="0">
                <a:solidFill>
                  <a:srgbClr val="086D6E"/>
                </a:solidFill>
                <a:ea typeface="+mn-lt"/>
                <a:cs typeface="+mn-lt"/>
              </a:rPr>
              <a:t> und </a:t>
            </a:r>
            <a:r>
              <a:rPr lang="en-GB" sz="900" dirty="0" err="1">
                <a:solidFill>
                  <a:srgbClr val="086D6E"/>
                </a:solidFill>
                <a:ea typeface="+mn-lt"/>
                <a:cs typeface="+mn-lt"/>
              </a:rPr>
              <a:t>professioneller</a:t>
            </a:r>
            <a:r>
              <a:rPr lang="en-GB" sz="900" dirty="0">
                <a:solidFill>
                  <a:srgbClr val="086D6E"/>
                </a:solidFill>
                <a:ea typeface="+mn-lt"/>
                <a:cs typeface="+mn-lt"/>
              </a:rPr>
              <a:t> Kommunikation in </a:t>
            </a:r>
            <a:r>
              <a:rPr lang="en-GB" sz="900" dirty="0" err="1">
                <a:solidFill>
                  <a:srgbClr val="086D6E"/>
                </a:solidFill>
                <a:ea typeface="+mn-lt"/>
                <a:cs typeface="+mn-lt"/>
              </a:rPr>
              <a:t>einer</a:t>
            </a:r>
            <a:r>
              <a:rPr lang="en-GB" sz="900" dirty="0">
                <a:solidFill>
                  <a:srgbClr val="086D6E"/>
                </a:solidFill>
                <a:ea typeface="+mn-lt"/>
                <a:cs typeface="+mn-lt"/>
              </a:rPr>
              <a:t> Reihe von Medien</a:t>
            </a:r>
            <a:endParaRPr lang="en-US" sz="900" dirty="0">
              <a:solidFill>
                <a:srgbClr val="086D6E"/>
              </a:solidFill>
            </a:endParaRPr>
          </a:p>
        </p:txBody>
      </p:sp>
      <p:sp>
        <p:nvSpPr>
          <p:cNvPr id="4" name="Rectangle 3">
            <a:extLst>
              <a:ext uri="{FF2B5EF4-FFF2-40B4-BE49-F238E27FC236}">
                <a16:creationId xmlns:a16="http://schemas.microsoft.com/office/drawing/2014/main" id="{95E04BFE-E0D8-6450-F89E-F97F1C7888AA}"/>
              </a:ext>
            </a:extLst>
          </p:cNvPr>
          <p:cNvSpPr/>
          <p:nvPr/>
        </p:nvSpPr>
        <p:spPr>
          <a:xfrm>
            <a:off x="7730066" y="1846674"/>
            <a:ext cx="2116667" cy="780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900" b="1" dirty="0">
                <a:solidFill>
                  <a:srgbClr val="086D6E"/>
                </a:solidFill>
                <a:ea typeface="+mn-lt"/>
                <a:cs typeface="+mn-lt"/>
              </a:rPr>
              <a:t>Kommunikation und Zusammenarbeit: </a:t>
            </a:r>
            <a:r>
              <a:rPr lang="en-GB" sz="900" err="1">
                <a:solidFill>
                  <a:srgbClr val="086D6E"/>
                </a:solidFill>
                <a:ea typeface="+mn-lt"/>
                <a:cs typeface="+mn-lt"/>
              </a:rPr>
              <a:t>Teilnahme</a:t>
            </a:r>
            <a:r>
              <a:rPr lang="en-GB" sz="900" dirty="0">
                <a:solidFill>
                  <a:srgbClr val="086D6E"/>
                </a:solidFill>
                <a:ea typeface="+mn-lt"/>
                <a:cs typeface="+mn-lt"/>
              </a:rPr>
              <a:t> </a:t>
            </a:r>
            <a:r>
              <a:rPr lang="en-GB" sz="900" err="1">
                <a:solidFill>
                  <a:srgbClr val="086D6E"/>
                </a:solidFill>
                <a:ea typeface="+mn-lt"/>
                <a:cs typeface="+mn-lt"/>
              </a:rPr>
              <a:t>andigitalen</a:t>
            </a:r>
            <a:r>
              <a:rPr lang="en-GB" sz="900" dirty="0">
                <a:solidFill>
                  <a:srgbClr val="086D6E"/>
                </a:solidFill>
                <a:ea typeface="+mn-lt"/>
                <a:cs typeface="+mn-lt"/>
              </a:rPr>
              <a:t> </a:t>
            </a:r>
            <a:r>
              <a:rPr lang="en-GB" sz="900" err="1">
                <a:solidFill>
                  <a:srgbClr val="086D6E"/>
                </a:solidFill>
                <a:ea typeface="+mn-lt"/>
                <a:cs typeface="+mn-lt"/>
              </a:rPr>
              <a:t>Netzwerken</a:t>
            </a:r>
            <a:r>
              <a:rPr lang="en-GB" sz="900" dirty="0">
                <a:solidFill>
                  <a:srgbClr val="086D6E"/>
                </a:solidFill>
                <a:ea typeface="+mn-lt"/>
                <a:cs typeface="+mn-lt"/>
              </a:rPr>
              <a:t> für </a:t>
            </a:r>
            <a:endParaRPr lang="en-US" sz="900" dirty="0">
              <a:solidFill>
                <a:srgbClr val="FFFFFF"/>
              </a:solidFill>
              <a:ea typeface="+mn-lt"/>
              <a:cs typeface="+mn-lt"/>
            </a:endParaRPr>
          </a:p>
          <a:p>
            <a:r>
              <a:rPr lang="en-GB" sz="900" err="1">
                <a:solidFill>
                  <a:srgbClr val="086D6E"/>
                </a:solidFill>
                <a:ea typeface="+mn-lt"/>
                <a:cs typeface="+mn-lt"/>
              </a:rPr>
              <a:t>Lernen</a:t>
            </a:r>
            <a:r>
              <a:rPr lang="en-GB" sz="900" dirty="0">
                <a:solidFill>
                  <a:srgbClr val="086D6E"/>
                </a:solidFill>
                <a:ea typeface="+mn-lt"/>
                <a:cs typeface="+mn-lt"/>
              </a:rPr>
              <a:t> und Forschung</a:t>
            </a:r>
            <a:endParaRPr lang="en-US" sz="900" dirty="0">
              <a:cs typeface="Arial"/>
            </a:endParaRPr>
          </a:p>
        </p:txBody>
      </p:sp>
      <p:sp>
        <p:nvSpPr>
          <p:cNvPr id="5" name="Rectangle 4">
            <a:extLst>
              <a:ext uri="{FF2B5EF4-FFF2-40B4-BE49-F238E27FC236}">
                <a16:creationId xmlns:a16="http://schemas.microsoft.com/office/drawing/2014/main" id="{05C942EF-DF8F-2B67-C3E4-50097D3E7181}"/>
              </a:ext>
            </a:extLst>
          </p:cNvPr>
          <p:cNvSpPr/>
          <p:nvPr/>
        </p:nvSpPr>
        <p:spPr>
          <a:xfrm>
            <a:off x="7730066" y="3408303"/>
            <a:ext cx="2088445" cy="780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900" b="1" err="1">
                <a:solidFill>
                  <a:srgbClr val="086D6E"/>
                </a:solidFill>
                <a:ea typeface="+mn-lt"/>
                <a:cs typeface="+mn-lt"/>
              </a:rPr>
              <a:t>Karriere</a:t>
            </a:r>
            <a:r>
              <a:rPr lang="en-GB" sz="900" b="1" dirty="0">
                <a:solidFill>
                  <a:srgbClr val="086D6E"/>
                </a:solidFill>
                <a:ea typeface="+mn-lt"/>
                <a:cs typeface="+mn-lt"/>
              </a:rPr>
              <a:t>- und </a:t>
            </a:r>
            <a:r>
              <a:rPr lang="en-GB" sz="900" b="1" err="1">
                <a:solidFill>
                  <a:srgbClr val="086D6E"/>
                </a:solidFill>
                <a:ea typeface="+mn-lt"/>
                <a:cs typeface="+mn-lt"/>
              </a:rPr>
              <a:t>Identitätsmanagement</a:t>
            </a:r>
            <a:r>
              <a:rPr lang="en-GB" sz="900" b="1" dirty="0">
                <a:solidFill>
                  <a:srgbClr val="086D6E"/>
                </a:solidFill>
                <a:ea typeface="+mn-lt"/>
                <a:cs typeface="+mn-lt"/>
              </a:rPr>
              <a:t>:</a:t>
            </a:r>
            <a:r>
              <a:rPr lang="en-GB" sz="900" dirty="0">
                <a:solidFill>
                  <a:srgbClr val="086D6E"/>
                </a:solidFill>
                <a:ea typeface="+mn-lt"/>
                <a:cs typeface="+mn-lt"/>
              </a:rPr>
              <a:t> Verwaltung der </a:t>
            </a:r>
            <a:r>
              <a:rPr lang="en-GB" sz="900" err="1">
                <a:solidFill>
                  <a:srgbClr val="086D6E"/>
                </a:solidFill>
                <a:ea typeface="+mn-lt"/>
                <a:cs typeface="+mn-lt"/>
              </a:rPr>
              <a:t>digitalen</a:t>
            </a:r>
            <a:r>
              <a:rPr lang="en-GB" sz="900" dirty="0">
                <a:solidFill>
                  <a:srgbClr val="086D6E"/>
                </a:solidFill>
                <a:ea typeface="+mn-lt"/>
                <a:cs typeface="+mn-lt"/>
              </a:rPr>
              <a:t> Reputation und Online-</a:t>
            </a:r>
            <a:r>
              <a:rPr lang="en-GB" sz="900" err="1">
                <a:solidFill>
                  <a:srgbClr val="086D6E"/>
                </a:solidFill>
                <a:ea typeface="+mn-lt"/>
                <a:cs typeface="+mn-lt"/>
              </a:rPr>
              <a:t>Identität</a:t>
            </a:r>
            <a:endParaRPr lang="en-US" sz="900" err="1">
              <a:solidFill>
                <a:srgbClr val="086D6E"/>
              </a:solidFill>
            </a:endParaRPr>
          </a:p>
        </p:txBody>
      </p:sp>
      <p:sp>
        <p:nvSpPr>
          <p:cNvPr id="6" name="Rectangle 5">
            <a:extLst>
              <a:ext uri="{FF2B5EF4-FFF2-40B4-BE49-F238E27FC236}">
                <a16:creationId xmlns:a16="http://schemas.microsoft.com/office/drawing/2014/main" id="{194022CD-527C-0CC7-B446-2D8C8D41B8EE}"/>
              </a:ext>
            </a:extLst>
          </p:cNvPr>
          <p:cNvSpPr/>
          <p:nvPr/>
        </p:nvSpPr>
        <p:spPr>
          <a:xfrm>
            <a:off x="6394214" y="4819414"/>
            <a:ext cx="2088445" cy="780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900" b="1" dirty="0">
                <a:solidFill>
                  <a:srgbClr val="086D6E"/>
                </a:solidFill>
                <a:ea typeface="+mn-lt"/>
                <a:cs typeface="+mn-lt"/>
              </a:rPr>
              <a:t>IKT-</a:t>
            </a:r>
            <a:r>
              <a:rPr lang="en-GB" sz="900" b="1" dirty="0" err="1">
                <a:solidFill>
                  <a:srgbClr val="086D6E"/>
                </a:solidFill>
                <a:ea typeface="+mn-lt"/>
                <a:cs typeface="+mn-lt"/>
              </a:rPr>
              <a:t>Kenntnisse</a:t>
            </a:r>
            <a:r>
              <a:rPr lang="en-GB" sz="900" b="1" dirty="0">
                <a:solidFill>
                  <a:srgbClr val="086D6E"/>
                </a:solidFill>
                <a:ea typeface="+mn-lt"/>
                <a:cs typeface="+mn-lt"/>
              </a:rPr>
              <a:t>: </a:t>
            </a:r>
            <a:r>
              <a:rPr lang="en-GB" sz="900" dirty="0" err="1">
                <a:solidFill>
                  <a:srgbClr val="086D6E"/>
                </a:solidFill>
                <a:ea typeface="+mn-lt"/>
                <a:cs typeface="+mn-lt"/>
              </a:rPr>
              <a:t>Übernahme</a:t>
            </a:r>
            <a:r>
              <a:rPr lang="en-GB" sz="900" dirty="0">
                <a:solidFill>
                  <a:srgbClr val="086D6E"/>
                </a:solidFill>
                <a:ea typeface="+mn-lt"/>
                <a:cs typeface="+mn-lt"/>
              </a:rPr>
              <a:t>, </a:t>
            </a:r>
            <a:r>
              <a:rPr lang="en-GB" sz="900" dirty="0" err="1">
                <a:solidFill>
                  <a:srgbClr val="086D6E"/>
                </a:solidFill>
                <a:ea typeface="+mn-lt"/>
                <a:cs typeface="+mn-lt"/>
              </a:rPr>
              <a:t>Anpassung</a:t>
            </a:r>
            <a:r>
              <a:rPr lang="en-GB" sz="900" dirty="0">
                <a:solidFill>
                  <a:srgbClr val="086D6E"/>
                </a:solidFill>
                <a:ea typeface="+mn-lt"/>
                <a:cs typeface="+mn-lt"/>
              </a:rPr>
              <a:t> und </a:t>
            </a:r>
            <a:r>
              <a:rPr lang="en-GB" sz="900" dirty="0" err="1">
                <a:solidFill>
                  <a:srgbClr val="086D6E"/>
                </a:solidFill>
                <a:ea typeface="+mn-lt"/>
                <a:cs typeface="+mn-lt"/>
              </a:rPr>
              <a:t>Nutzung</a:t>
            </a:r>
            <a:r>
              <a:rPr lang="en-GB" sz="900" dirty="0">
                <a:solidFill>
                  <a:srgbClr val="086D6E"/>
                </a:solidFill>
                <a:ea typeface="+mn-lt"/>
                <a:cs typeface="+mn-lt"/>
              </a:rPr>
              <a:t> </a:t>
            </a:r>
            <a:r>
              <a:rPr lang="en-GB" sz="900" dirty="0" err="1">
                <a:solidFill>
                  <a:srgbClr val="086D6E"/>
                </a:solidFill>
                <a:ea typeface="+mn-lt"/>
                <a:cs typeface="+mn-lt"/>
              </a:rPr>
              <a:t>digitaler</a:t>
            </a:r>
            <a:r>
              <a:rPr lang="en-GB" sz="900" dirty="0">
                <a:solidFill>
                  <a:srgbClr val="086D6E"/>
                </a:solidFill>
                <a:ea typeface="+mn-lt"/>
                <a:cs typeface="+mn-lt"/>
              </a:rPr>
              <a:t> </a:t>
            </a:r>
            <a:r>
              <a:rPr lang="en-GB" sz="900" dirty="0" err="1">
                <a:solidFill>
                  <a:srgbClr val="086D6E"/>
                </a:solidFill>
                <a:ea typeface="+mn-lt"/>
                <a:cs typeface="+mn-lt"/>
              </a:rPr>
              <a:t>Geräte</a:t>
            </a:r>
            <a:r>
              <a:rPr lang="en-GB" sz="900" dirty="0">
                <a:solidFill>
                  <a:srgbClr val="086D6E"/>
                </a:solidFill>
                <a:ea typeface="+mn-lt"/>
                <a:cs typeface="+mn-lt"/>
              </a:rPr>
              <a:t>, </a:t>
            </a:r>
            <a:r>
              <a:rPr lang="en-GB" sz="900" dirty="0" err="1">
                <a:solidFill>
                  <a:srgbClr val="086D6E"/>
                </a:solidFill>
                <a:ea typeface="+mn-lt"/>
                <a:cs typeface="+mn-lt"/>
              </a:rPr>
              <a:t>Anwendungen</a:t>
            </a:r>
            <a:r>
              <a:rPr lang="en-GB" sz="900" dirty="0">
                <a:solidFill>
                  <a:srgbClr val="086D6E"/>
                </a:solidFill>
                <a:ea typeface="+mn-lt"/>
                <a:cs typeface="+mn-lt"/>
              </a:rPr>
              <a:t> und </a:t>
            </a:r>
            <a:r>
              <a:rPr lang="en-GB" sz="900" dirty="0" err="1">
                <a:solidFill>
                  <a:srgbClr val="086D6E"/>
                </a:solidFill>
                <a:ea typeface="+mn-lt"/>
                <a:cs typeface="+mn-lt"/>
              </a:rPr>
              <a:t>Dienste</a:t>
            </a:r>
            <a:endParaRPr lang="en-US" dirty="0" err="1"/>
          </a:p>
        </p:txBody>
      </p:sp>
      <p:sp>
        <p:nvSpPr>
          <p:cNvPr id="7" name="Rectangle 6">
            <a:extLst>
              <a:ext uri="{FF2B5EF4-FFF2-40B4-BE49-F238E27FC236}">
                <a16:creationId xmlns:a16="http://schemas.microsoft.com/office/drawing/2014/main" id="{D2B57B29-613B-4266-E7E4-48DCE5CAC2CE}"/>
              </a:ext>
            </a:extLst>
          </p:cNvPr>
          <p:cNvSpPr/>
          <p:nvPr/>
        </p:nvSpPr>
        <p:spPr>
          <a:xfrm>
            <a:off x="3778955" y="4819414"/>
            <a:ext cx="2088445" cy="780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900" b="1" err="1">
                <a:solidFill>
                  <a:srgbClr val="086D6E"/>
                </a:solidFill>
                <a:ea typeface="+mn-lt"/>
                <a:cs typeface="+mn-lt"/>
              </a:rPr>
              <a:t>Lernfähigkeiten</a:t>
            </a:r>
            <a:r>
              <a:rPr lang="en-GB" sz="900" b="1" dirty="0">
                <a:solidFill>
                  <a:srgbClr val="086D6E"/>
                </a:solidFill>
                <a:ea typeface="+mn-lt"/>
                <a:cs typeface="+mn-lt"/>
              </a:rPr>
              <a:t>: </a:t>
            </a:r>
            <a:r>
              <a:rPr lang="en-GB" sz="900" err="1">
                <a:solidFill>
                  <a:srgbClr val="086D6E"/>
                </a:solidFill>
                <a:ea typeface="+mn-lt"/>
                <a:cs typeface="+mn-lt"/>
              </a:rPr>
              <a:t>Effektives</a:t>
            </a:r>
            <a:r>
              <a:rPr lang="en-GB" sz="900" dirty="0">
                <a:solidFill>
                  <a:srgbClr val="086D6E"/>
                </a:solidFill>
                <a:ea typeface="+mn-lt"/>
                <a:cs typeface="+mn-lt"/>
              </a:rPr>
              <a:t> </a:t>
            </a:r>
            <a:r>
              <a:rPr lang="en-GB" sz="900" err="1">
                <a:solidFill>
                  <a:srgbClr val="086D6E"/>
                </a:solidFill>
                <a:ea typeface="+mn-lt"/>
                <a:cs typeface="+mn-lt"/>
              </a:rPr>
              <a:t>Studieren</a:t>
            </a:r>
            <a:r>
              <a:rPr lang="en-GB" sz="900" dirty="0">
                <a:solidFill>
                  <a:srgbClr val="086D6E"/>
                </a:solidFill>
                <a:ea typeface="+mn-lt"/>
                <a:cs typeface="+mn-lt"/>
              </a:rPr>
              <a:t> und </a:t>
            </a:r>
            <a:r>
              <a:rPr lang="en-GB" sz="900" err="1">
                <a:solidFill>
                  <a:srgbClr val="086D6E"/>
                </a:solidFill>
                <a:ea typeface="+mn-lt"/>
                <a:cs typeface="+mn-lt"/>
              </a:rPr>
              <a:t>Lernen</a:t>
            </a:r>
            <a:r>
              <a:rPr lang="en-GB" sz="900" dirty="0">
                <a:solidFill>
                  <a:srgbClr val="086D6E"/>
                </a:solidFill>
                <a:ea typeface="+mn-lt"/>
                <a:cs typeface="+mn-lt"/>
              </a:rPr>
              <a:t> in </a:t>
            </a:r>
            <a:r>
              <a:rPr lang="en-GB" sz="900" err="1">
                <a:solidFill>
                  <a:srgbClr val="086D6E"/>
                </a:solidFill>
                <a:ea typeface="+mn-lt"/>
                <a:cs typeface="+mn-lt"/>
              </a:rPr>
              <a:t>technologiegestützten</a:t>
            </a:r>
            <a:r>
              <a:rPr lang="en-GB" sz="900" dirty="0">
                <a:solidFill>
                  <a:srgbClr val="086D6E"/>
                </a:solidFill>
                <a:ea typeface="+mn-lt"/>
                <a:cs typeface="+mn-lt"/>
              </a:rPr>
              <a:t> </a:t>
            </a:r>
            <a:r>
              <a:rPr lang="en-GB" sz="900" err="1">
                <a:solidFill>
                  <a:srgbClr val="086D6E"/>
                </a:solidFill>
                <a:ea typeface="+mn-lt"/>
                <a:cs typeface="+mn-lt"/>
              </a:rPr>
              <a:t>Umgebungen</a:t>
            </a:r>
            <a:r>
              <a:rPr lang="en-GB" sz="900" dirty="0">
                <a:solidFill>
                  <a:srgbClr val="086D6E"/>
                </a:solidFill>
                <a:ea typeface="+mn-lt"/>
                <a:cs typeface="+mn-lt"/>
              </a:rPr>
              <a:t>, </a:t>
            </a:r>
            <a:r>
              <a:rPr lang="en-GB" sz="900" err="1">
                <a:solidFill>
                  <a:srgbClr val="086D6E"/>
                </a:solidFill>
                <a:ea typeface="+mn-lt"/>
                <a:cs typeface="+mn-lt"/>
              </a:rPr>
              <a:t>formell</a:t>
            </a:r>
            <a:r>
              <a:rPr lang="en-GB" sz="900" dirty="0">
                <a:solidFill>
                  <a:srgbClr val="086D6E"/>
                </a:solidFill>
                <a:ea typeface="+mn-lt"/>
                <a:cs typeface="+mn-lt"/>
              </a:rPr>
              <a:t> und </a:t>
            </a:r>
            <a:r>
              <a:rPr lang="en-GB" sz="900" err="1">
                <a:solidFill>
                  <a:srgbClr val="086D6E"/>
                </a:solidFill>
                <a:ea typeface="+mn-lt"/>
                <a:cs typeface="+mn-lt"/>
              </a:rPr>
              <a:t>informell</a:t>
            </a:r>
            <a:endParaRPr lang="en-US">
              <a:cs typeface="Arial"/>
            </a:endParaRPr>
          </a:p>
        </p:txBody>
      </p:sp>
      <p:sp>
        <p:nvSpPr>
          <p:cNvPr id="8" name="Rectangle 7">
            <a:extLst>
              <a:ext uri="{FF2B5EF4-FFF2-40B4-BE49-F238E27FC236}">
                <a16:creationId xmlns:a16="http://schemas.microsoft.com/office/drawing/2014/main" id="{3A9C26F0-5596-B32E-2354-9558B558BC2B}"/>
              </a:ext>
            </a:extLst>
          </p:cNvPr>
          <p:cNvSpPr/>
          <p:nvPr/>
        </p:nvSpPr>
        <p:spPr>
          <a:xfrm>
            <a:off x="2443103" y="3408303"/>
            <a:ext cx="2088445" cy="780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900" b="1" err="1">
                <a:solidFill>
                  <a:srgbClr val="086D6E"/>
                </a:solidFill>
                <a:ea typeface="+mn-lt"/>
                <a:cs typeface="+mn-lt"/>
              </a:rPr>
              <a:t>Digitale</a:t>
            </a:r>
            <a:r>
              <a:rPr lang="en-GB" sz="900" b="1" dirty="0">
                <a:solidFill>
                  <a:srgbClr val="086D6E"/>
                </a:solidFill>
                <a:ea typeface="+mn-lt"/>
                <a:cs typeface="+mn-lt"/>
              </a:rPr>
              <a:t> Wissenschaft: </a:t>
            </a:r>
            <a:r>
              <a:rPr lang="en-GB" sz="900" err="1">
                <a:solidFill>
                  <a:srgbClr val="086D6E"/>
                </a:solidFill>
                <a:ea typeface="+mn-lt"/>
                <a:cs typeface="+mn-lt"/>
              </a:rPr>
              <a:t>Teilnahme</a:t>
            </a:r>
            <a:r>
              <a:rPr lang="en-GB" sz="900" dirty="0">
                <a:solidFill>
                  <a:srgbClr val="086D6E"/>
                </a:solidFill>
                <a:ea typeface="+mn-lt"/>
                <a:cs typeface="+mn-lt"/>
              </a:rPr>
              <a:t> an neu </a:t>
            </a:r>
            <a:r>
              <a:rPr lang="en-GB" sz="900" err="1">
                <a:solidFill>
                  <a:srgbClr val="086D6E"/>
                </a:solidFill>
                <a:ea typeface="+mn-lt"/>
                <a:cs typeface="+mn-lt"/>
              </a:rPr>
              <a:t>entstehenden</a:t>
            </a:r>
            <a:r>
              <a:rPr lang="en-GB" sz="900" dirty="0">
                <a:solidFill>
                  <a:srgbClr val="086D6E"/>
                </a:solidFill>
                <a:ea typeface="+mn-lt"/>
                <a:cs typeface="+mn-lt"/>
              </a:rPr>
              <a:t> </a:t>
            </a:r>
            <a:r>
              <a:rPr lang="en-GB" sz="900" err="1">
                <a:solidFill>
                  <a:srgbClr val="086D6E"/>
                </a:solidFill>
                <a:ea typeface="+mn-lt"/>
                <a:cs typeface="+mn-lt"/>
              </a:rPr>
              <a:t>akademischen</a:t>
            </a:r>
            <a:r>
              <a:rPr lang="en-GB" sz="900" dirty="0">
                <a:solidFill>
                  <a:srgbClr val="086D6E"/>
                </a:solidFill>
                <a:ea typeface="+mn-lt"/>
                <a:cs typeface="+mn-lt"/>
              </a:rPr>
              <a:t>, </a:t>
            </a:r>
            <a:r>
              <a:rPr lang="en-GB" sz="900" err="1">
                <a:solidFill>
                  <a:srgbClr val="086D6E"/>
                </a:solidFill>
                <a:ea typeface="+mn-lt"/>
                <a:cs typeface="+mn-lt"/>
              </a:rPr>
              <a:t>beruflichen</a:t>
            </a:r>
            <a:r>
              <a:rPr lang="en-GB" sz="900" dirty="0">
                <a:solidFill>
                  <a:srgbClr val="086D6E"/>
                </a:solidFill>
                <a:ea typeface="+mn-lt"/>
                <a:cs typeface="+mn-lt"/>
              </a:rPr>
              <a:t> und </a:t>
            </a:r>
            <a:r>
              <a:rPr lang="en-GB" sz="900" err="1">
                <a:solidFill>
                  <a:srgbClr val="086D6E"/>
                </a:solidFill>
                <a:ea typeface="+mn-lt"/>
                <a:cs typeface="+mn-lt"/>
              </a:rPr>
              <a:t>Forschungspraktiken</a:t>
            </a:r>
            <a:r>
              <a:rPr lang="en-GB" sz="900" dirty="0">
                <a:solidFill>
                  <a:srgbClr val="086D6E"/>
                </a:solidFill>
                <a:ea typeface="+mn-lt"/>
                <a:cs typeface="+mn-lt"/>
              </a:rPr>
              <a:t>, die von </a:t>
            </a:r>
            <a:r>
              <a:rPr lang="en-GB" sz="900" err="1">
                <a:solidFill>
                  <a:srgbClr val="086D6E"/>
                </a:solidFill>
                <a:ea typeface="+mn-lt"/>
                <a:cs typeface="+mn-lt"/>
              </a:rPr>
              <a:t>digitalen</a:t>
            </a:r>
            <a:r>
              <a:rPr lang="en-GB" sz="900" dirty="0">
                <a:solidFill>
                  <a:srgbClr val="086D6E"/>
                </a:solidFill>
                <a:ea typeface="+mn-lt"/>
                <a:cs typeface="+mn-lt"/>
              </a:rPr>
              <a:t> Systemen </a:t>
            </a:r>
            <a:r>
              <a:rPr lang="en-GB" sz="900" err="1">
                <a:solidFill>
                  <a:srgbClr val="086D6E"/>
                </a:solidFill>
                <a:ea typeface="+mn-lt"/>
                <a:cs typeface="+mn-lt"/>
              </a:rPr>
              <a:t>abhängen</a:t>
            </a:r>
            <a:endParaRPr lang="en-US" err="1"/>
          </a:p>
        </p:txBody>
      </p:sp>
      <p:sp>
        <p:nvSpPr>
          <p:cNvPr id="9" name="Rectangle 8">
            <a:extLst>
              <a:ext uri="{FF2B5EF4-FFF2-40B4-BE49-F238E27FC236}">
                <a16:creationId xmlns:a16="http://schemas.microsoft.com/office/drawing/2014/main" id="{CBA30003-A30D-25E4-DFA9-AEE7A00157FE}"/>
              </a:ext>
            </a:extLst>
          </p:cNvPr>
          <p:cNvSpPr/>
          <p:nvPr/>
        </p:nvSpPr>
        <p:spPr>
          <a:xfrm>
            <a:off x="2443103" y="1846673"/>
            <a:ext cx="2088445" cy="780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900" b="1" dirty="0" err="1">
                <a:solidFill>
                  <a:srgbClr val="086D6E"/>
                </a:solidFill>
                <a:ea typeface="+mn-lt"/>
                <a:cs typeface="+mn-lt"/>
              </a:rPr>
              <a:t>Informationskompetenz</a:t>
            </a:r>
            <a:r>
              <a:rPr lang="en-GB" sz="900" b="1" dirty="0">
                <a:solidFill>
                  <a:srgbClr val="086D6E"/>
                </a:solidFill>
                <a:ea typeface="+mn-lt"/>
                <a:cs typeface="+mn-lt"/>
              </a:rPr>
              <a:t>:</a:t>
            </a:r>
            <a:r>
              <a:rPr lang="en-GB" sz="900" dirty="0">
                <a:solidFill>
                  <a:srgbClr val="086D6E"/>
                </a:solidFill>
                <a:ea typeface="+mn-lt"/>
                <a:cs typeface="+mn-lt"/>
              </a:rPr>
              <a:t> </a:t>
            </a:r>
            <a:r>
              <a:rPr lang="en-GB" sz="900" dirty="0" err="1">
                <a:solidFill>
                  <a:srgbClr val="086D6E"/>
                </a:solidFill>
                <a:ea typeface="+mn-lt"/>
                <a:cs typeface="+mn-lt"/>
              </a:rPr>
              <a:t>Informationen</a:t>
            </a:r>
            <a:r>
              <a:rPr lang="en-GB" sz="900" dirty="0">
                <a:solidFill>
                  <a:srgbClr val="086D6E"/>
                </a:solidFill>
                <a:ea typeface="+mn-lt"/>
                <a:cs typeface="+mn-lt"/>
              </a:rPr>
              <a:t> </a:t>
            </a:r>
            <a:r>
              <a:rPr lang="en-GB" sz="900" dirty="0" err="1">
                <a:solidFill>
                  <a:srgbClr val="086D6E"/>
                </a:solidFill>
                <a:ea typeface="+mn-lt"/>
                <a:cs typeface="+mn-lt"/>
              </a:rPr>
              <a:t>finden</a:t>
            </a:r>
            <a:r>
              <a:rPr lang="en-GB" sz="900" dirty="0">
                <a:solidFill>
                  <a:srgbClr val="086D6E"/>
                </a:solidFill>
                <a:ea typeface="+mn-lt"/>
                <a:cs typeface="+mn-lt"/>
              </a:rPr>
              <a:t>, </a:t>
            </a:r>
            <a:r>
              <a:rPr lang="en-GB" sz="900" dirty="0" err="1">
                <a:solidFill>
                  <a:srgbClr val="086D6E"/>
                </a:solidFill>
                <a:ea typeface="+mn-lt"/>
                <a:cs typeface="+mn-lt"/>
              </a:rPr>
              <a:t>interpretieren</a:t>
            </a:r>
            <a:r>
              <a:rPr lang="en-GB" sz="900" dirty="0">
                <a:solidFill>
                  <a:srgbClr val="086D6E"/>
                </a:solidFill>
                <a:ea typeface="+mn-lt"/>
                <a:cs typeface="+mn-lt"/>
              </a:rPr>
              <a:t>, </a:t>
            </a:r>
            <a:r>
              <a:rPr lang="en-GB" sz="900" dirty="0" err="1">
                <a:solidFill>
                  <a:srgbClr val="086D6E"/>
                </a:solidFill>
                <a:ea typeface="+mn-lt"/>
                <a:cs typeface="+mn-lt"/>
              </a:rPr>
              <a:t>bewerten</a:t>
            </a:r>
            <a:r>
              <a:rPr lang="en-GB" sz="900" dirty="0">
                <a:solidFill>
                  <a:srgbClr val="086D6E"/>
                </a:solidFill>
                <a:ea typeface="+mn-lt"/>
                <a:cs typeface="+mn-lt"/>
              </a:rPr>
              <a:t>, </a:t>
            </a:r>
            <a:r>
              <a:rPr lang="en-GB" sz="900" dirty="0" err="1">
                <a:solidFill>
                  <a:srgbClr val="086D6E"/>
                </a:solidFill>
                <a:ea typeface="+mn-lt"/>
                <a:cs typeface="+mn-lt"/>
              </a:rPr>
              <a:t>verwalten</a:t>
            </a:r>
            <a:r>
              <a:rPr lang="en-GB" sz="900" dirty="0">
                <a:solidFill>
                  <a:srgbClr val="086D6E"/>
                </a:solidFill>
                <a:ea typeface="+mn-lt"/>
                <a:cs typeface="+mn-lt"/>
              </a:rPr>
              <a:t> und </a:t>
            </a:r>
            <a:r>
              <a:rPr lang="en-GB" sz="900" dirty="0" err="1">
                <a:solidFill>
                  <a:srgbClr val="086D6E"/>
                </a:solidFill>
                <a:ea typeface="+mn-lt"/>
                <a:cs typeface="+mn-lt"/>
              </a:rPr>
              <a:t>weitergeben</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latinLnBrk="1">
              <a:spcBef>
                <a:spcPts val="0"/>
              </a:spcBef>
              <a:buClr>
                <a:schemeClr val="accent2"/>
              </a:buClr>
              <a:buChar char="•"/>
            </a:pPr>
            <a:r>
              <a:rPr lang="en-GB" err="1"/>
              <a:t>Digitale</a:t>
            </a:r>
            <a:r>
              <a:rPr lang="en-GB" dirty="0"/>
              <a:t> </a:t>
            </a:r>
            <a:r>
              <a:rPr lang="en-GB" err="1"/>
              <a:t>Führungskräfte</a:t>
            </a:r>
            <a:r>
              <a:rPr lang="en-GB" dirty="0"/>
              <a:t> </a:t>
            </a:r>
            <a:r>
              <a:rPr lang="en-GB" err="1"/>
              <a:t>sollten</a:t>
            </a:r>
            <a:r>
              <a:rPr lang="en-GB" dirty="0"/>
              <a:t> in der Lage sein, </a:t>
            </a:r>
            <a:r>
              <a:rPr lang="en-GB" err="1"/>
              <a:t>andere</a:t>
            </a:r>
            <a:r>
              <a:rPr lang="en-GB" dirty="0"/>
              <a:t> </a:t>
            </a:r>
            <a:r>
              <a:rPr lang="en-GB" err="1"/>
              <a:t>zu</a:t>
            </a:r>
            <a:r>
              <a:rPr lang="en-GB" dirty="0"/>
              <a:t> </a:t>
            </a:r>
            <a:r>
              <a:rPr lang="en-GB" err="1"/>
              <a:t>inspirieren</a:t>
            </a:r>
            <a:r>
              <a:rPr lang="en-GB" dirty="0"/>
              <a:t> und </a:t>
            </a:r>
            <a:r>
              <a:rPr lang="en-GB" err="1"/>
              <a:t>damit</a:t>
            </a:r>
            <a:r>
              <a:rPr lang="en-GB" dirty="0"/>
              <a:t> </a:t>
            </a:r>
            <a:r>
              <a:rPr lang="en-GB" err="1"/>
              <a:t>deren</a:t>
            </a:r>
            <a:r>
              <a:rPr lang="en-GB" dirty="0"/>
              <a:t> </a:t>
            </a:r>
            <a:r>
              <a:rPr lang="en-GB" err="1"/>
              <a:t>Entscheidungen</a:t>
            </a:r>
            <a:r>
              <a:rPr lang="en-GB" dirty="0"/>
              <a:t> </a:t>
            </a:r>
            <a:r>
              <a:rPr lang="en-GB" err="1"/>
              <a:t>zu</a:t>
            </a:r>
            <a:r>
              <a:rPr lang="en-GB" dirty="0"/>
              <a:t> </a:t>
            </a:r>
            <a:r>
              <a:rPr lang="en-GB" err="1"/>
              <a:t>beeinflussen</a:t>
            </a:r>
            <a:r>
              <a:rPr lang="en-GB" dirty="0"/>
              <a:t>, </a:t>
            </a:r>
            <a:r>
              <a:rPr lang="en-GB" err="1"/>
              <a:t>Meinungen</a:t>
            </a:r>
            <a:r>
              <a:rPr lang="en-GB" dirty="0"/>
              <a:t> </a:t>
            </a:r>
            <a:r>
              <a:rPr lang="en-GB" err="1"/>
              <a:t>zu</a:t>
            </a:r>
            <a:r>
              <a:rPr lang="en-GB" dirty="0"/>
              <a:t> </a:t>
            </a:r>
            <a:r>
              <a:rPr lang="en-GB" err="1"/>
              <a:t>entwickeln</a:t>
            </a:r>
            <a:r>
              <a:rPr lang="en-GB" dirty="0"/>
              <a:t>, die </a:t>
            </a:r>
            <a:r>
              <a:rPr lang="en-GB" err="1"/>
              <a:t>ein</a:t>
            </a:r>
            <a:r>
              <a:rPr lang="en-GB" dirty="0"/>
              <a:t> </a:t>
            </a:r>
            <a:r>
              <a:rPr lang="en-GB" err="1"/>
              <a:t>echtes</a:t>
            </a:r>
            <a:r>
              <a:rPr lang="en-GB" dirty="0"/>
              <a:t> Engagement für die </a:t>
            </a:r>
            <a:r>
              <a:rPr lang="en-GB" err="1"/>
              <a:t>digitalen</a:t>
            </a:r>
            <a:r>
              <a:rPr lang="en-GB" dirty="0"/>
              <a:t> Ziele der Organisation </a:t>
            </a:r>
            <a:r>
              <a:rPr lang="en-GB" err="1"/>
              <a:t>fördern</a:t>
            </a:r>
            <a:r>
              <a:rPr lang="en-GB" dirty="0"/>
              <a:t>, </a:t>
            </a:r>
            <a:r>
              <a:rPr lang="en-GB" err="1"/>
              <a:t>Karrieren</a:t>
            </a:r>
            <a:r>
              <a:rPr lang="en-GB" dirty="0"/>
              <a:t> </a:t>
            </a:r>
            <a:r>
              <a:rPr lang="en-GB" err="1"/>
              <a:t>zu</a:t>
            </a:r>
            <a:r>
              <a:rPr lang="en-GB" dirty="0"/>
              <a:t> </a:t>
            </a:r>
            <a:r>
              <a:rPr lang="en-GB" err="1"/>
              <a:t>entwicklungen</a:t>
            </a:r>
            <a:r>
              <a:rPr lang="en-GB" dirty="0"/>
              <a:t> und die </a:t>
            </a:r>
            <a:r>
              <a:rPr lang="en-GB" err="1"/>
              <a:t>Produktivität</a:t>
            </a:r>
            <a:r>
              <a:rPr lang="en-GB" dirty="0"/>
              <a:t> und </a:t>
            </a:r>
            <a:r>
              <a:rPr lang="en-GB" err="1"/>
              <a:t>Leistung</a:t>
            </a:r>
            <a:r>
              <a:rPr lang="en-GB" dirty="0"/>
              <a:t> von </a:t>
            </a:r>
            <a:r>
              <a:rPr lang="en-GB" err="1"/>
              <a:t>Organisationen</a:t>
            </a:r>
            <a:r>
              <a:rPr lang="en-GB" dirty="0"/>
              <a:t> </a:t>
            </a:r>
            <a:r>
              <a:rPr lang="en-GB" err="1"/>
              <a:t>zu</a:t>
            </a:r>
            <a:r>
              <a:rPr lang="en-GB" dirty="0"/>
              <a:t> </a:t>
            </a:r>
            <a:r>
              <a:rPr lang="en-GB" err="1"/>
              <a:t>steigern</a:t>
            </a:r>
            <a:r>
              <a:rPr lang="en-GB" dirty="0"/>
              <a:t>. </a:t>
            </a:r>
            <a:endParaRPr lang="en-US" dirty="0"/>
          </a:p>
          <a:p>
            <a:pPr marL="342900" indent="-342900" latinLnBrk="1">
              <a:spcBef>
                <a:spcPts val="0"/>
              </a:spcBef>
              <a:buClr>
                <a:schemeClr val="accent2"/>
              </a:buClr>
              <a:buChar char="•"/>
            </a:pPr>
            <a:endParaRPr lang="en-US" dirty="0"/>
          </a:p>
          <a:p>
            <a:pPr marL="342900" indent="-342900" latinLnBrk="1">
              <a:spcBef>
                <a:spcPts val="0"/>
              </a:spcBef>
              <a:buClr>
                <a:schemeClr val="accent2"/>
              </a:buClr>
              <a:buChar char="•"/>
            </a:pPr>
            <a:r>
              <a:rPr lang="en-US" err="1"/>
              <a:t>Erfolgreiche</a:t>
            </a:r>
            <a:r>
              <a:rPr lang="en-US" dirty="0"/>
              <a:t> </a:t>
            </a:r>
            <a:r>
              <a:rPr lang="en-US" err="1"/>
              <a:t>digitale</a:t>
            </a:r>
            <a:r>
              <a:rPr lang="en-US" dirty="0"/>
              <a:t> </a:t>
            </a:r>
            <a:r>
              <a:rPr lang="en-US" err="1"/>
              <a:t>Führungskräfte</a:t>
            </a:r>
            <a:r>
              <a:rPr lang="en-US" dirty="0"/>
              <a:t> </a:t>
            </a:r>
            <a:r>
              <a:rPr lang="en-US" err="1"/>
              <a:t>sind</a:t>
            </a:r>
            <a:r>
              <a:rPr lang="en-US" dirty="0"/>
              <a:t> </a:t>
            </a:r>
            <a:r>
              <a:rPr lang="en-US" err="1"/>
              <a:t>diejenigen</a:t>
            </a:r>
            <a:r>
              <a:rPr lang="en-US" dirty="0"/>
              <a:t>, die Werkzeuge </a:t>
            </a:r>
            <a:r>
              <a:rPr lang="en-US" err="1"/>
              <a:t>einsetzen</a:t>
            </a:r>
            <a:r>
              <a:rPr lang="en-US" dirty="0"/>
              <a:t>, die es </a:t>
            </a:r>
            <a:r>
              <a:rPr lang="en-US" err="1"/>
              <a:t>ihnen</a:t>
            </a:r>
            <a:r>
              <a:rPr lang="en-US" dirty="0"/>
              <a:t> </a:t>
            </a:r>
            <a:r>
              <a:rPr lang="en-US" err="1"/>
              <a:t>ermöglichen</a:t>
            </a:r>
            <a:r>
              <a:rPr lang="en-US" dirty="0"/>
              <a:t>, die Ziele der </a:t>
            </a:r>
            <a:r>
              <a:rPr lang="en-US" err="1"/>
              <a:t>Organisation</a:t>
            </a:r>
            <a:r>
              <a:rPr lang="en-US" dirty="0"/>
              <a:t> </a:t>
            </a:r>
            <a:r>
              <a:rPr lang="en-US" err="1"/>
              <a:t>zu</a:t>
            </a:r>
            <a:r>
              <a:rPr lang="en-US" dirty="0"/>
              <a:t> </a:t>
            </a:r>
            <a:r>
              <a:rPr lang="en-US" err="1"/>
              <a:t>verfolgen</a:t>
            </a:r>
            <a:r>
              <a:rPr lang="en-US" dirty="0"/>
              <a:t> und auf </a:t>
            </a:r>
            <a:r>
              <a:rPr lang="en-US" err="1"/>
              <a:t>sie</a:t>
            </a:r>
            <a:r>
              <a:rPr lang="en-US" dirty="0"/>
              <a:t> </a:t>
            </a:r>
            <a:r>
              <a:rPr lang="en-US" err="1"/>
              <a:t>hinzuarbeiten</a:t>
            </a:r>
            <a:r>
              <a:rPr lang="en-US" dirty="0"/>
              <a:t>. </a:t>
            </a:r>
          </a:p>
        </p:txBody>
      </p:sp>
      <p:sp>
        <p:nvSpPr>
          <p:cNvPr id="353" name="Google Shape;353;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Digitale</a:t>
            </a:r>
            <a:r>
              <a:rPr lang="en-GB" dirty="0"/>
              <a:t> </a:t>
            </a:r>
            <a:r>
              <a:rPr lang="en-GB" dirty="0" err="1"/>
              <a:t>Führung</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dirty="0"/>
              <a:t>Digital Leaders </a:t>
            </a:r>
            <a:r>
              <a:rPr lang="en-GB" dirty="0" err="1"/>
              <a:t>können</a:t>
            </a:r>
            <a:r>
              <a:rPr lang="en-GB" dirty="0"/>
              <a:t> </a:t>
            </a:r>
            <a:r>
              <a:rPr lang="en-GB" dirty="0" err="1"/>
              <a:t>davon</a:t>
            </a:r>
            <a:r>
              <a:rPr lang="en-GB" dirty="0"/>
              <a:t> </a:t>
            </a:r>
            <a:r>
              <a:rPr lang="en-GB" dirty="0" err="1"/>
              <a:t>profitieren</a:t>
            </a:r>
            <a:r>
              <a:rPr lang="en-GB" dirty="0"/>
              <a:t>, </a:t>
            </a:r>
            <a:r>
              <a:rPr lang="en-GB" dirty="0" err="1"/>
              <a:t>wenn</a:t>
            </a:r>
            <a:r>
              <a:rPr lang="en-GB" dirty="0"/>
              <a:t> </a:t>
            </a:r>
            <a:r>
              <a:rPr lang="en-GB" dirty="0" err="1"/>
              <a:t>sie</a:t>
            </a:r>
            <a:r>
              <a:rPr lang="en-GB" dirty="0"/>
              <a:t> </a:t>
            </a:r>
            <a:r>
              <a:rPr lang="en-GB" dirty="0" err="1"/>
              <a:t>wichtige</a:t>
            </a:r>
            <a:r>
              <a:rPr lang="en-GB" dirty="0"/>
              <a:t> </a:t>
            </a:r>
            <a:r>
              <a:rPr lang="en-GB" dirty="0" err="1"/>
              <a:t>Kollaborations</a:t>
            </a:r>
            <a:r>
              <a:rPr lang="en-GB" dirty="0"/>
              <a:t>- und </a:t>
            </a:r>
            <a:r>
              <a:rPr lang="en-GB" dirty="0" err="1"/>
              <a:t>Projektmanagement</a:t>
            </a:r>
            <a:r>
              <a:rPr lang="en-GB" dirty="0"/>
              <a:t>-Tools (z. B. Google Drive, Dropbox, Asana, Slack, Teams, Mailchimp) verstehen und in </a:t>
            </a:r>
            <a:r>
              <a:rPr lang="en-GB" dirty="0" err="1"/>
              <a:t>ihre</a:t>
            </a:r>
            <a:r>
              <a:rPr lang="en-GB" dirty="0"/>
              <a:t> </a:t>
            </a:r>
            <a:r>
              <a:rPr lang="en-GB" dirty="0" err="1"/>
              <a:t>Unternehmenspraktiken</a:t>
            </a:r>
            <a:r>
              <a:rPr lang="en-GB" dirty="0"/>
              <a:t> </a:t>
            </a:r>
            <a:r>
              <a:rPr lang="en-GB" dirty="0" err="1"/>
              <a:t>integrieren</a:t>
            </a:r>
            <a:r>
              <a:rPr lang="en-GB" dirty="0"/>
              <a:t>, </a:t>
            </a:r>
            <a:r>
              <a:rPr lang="en-GB" dirty="0" err="1"/>
              <a:t>ebenso</a:t>
            </a:r>
            <a:r>
              <a:rPr lang="en-GB" dirty="0"/>
              <a:t> </a:t>
            </a:r>
            <a:r>
              <a:rPr lang="en-GB" dirty="0" err="1"/>
              <a:t>wie</a:t>
            </a:r>
            <a:r>
              <a:rPr lang="en-GB" dirty="0"/>
              <a:t> die </a:t>
            </a:r>
            <a:r>
              <a:rPr lang="en-GB" dirty="0" err="1"/>
              <a:t>Verwendung</a:t>
            </a:r>
            <a:r>
              <a:rPr lang="en-GB" dirty="0"/>
              <a:t> von E-Mails und Google Kalender. </a:t>
            </a:r>
            <a:endParaRPr/>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dirty="0" err="1"/>
              <a:t>Darüber</a:t>
            </a:r>
            <a:r>
              <a:rPr lang="en-GB" dirty="0"/>
              <a:t> </a:t>
            </a:r>
            <a:r>
              <a:rPr lang="en-GB" dirty="0" err="1"/>
              <a:t>hinaus</a:t>
            </a:r>
            <a:r>
              <a:rPr lang="en-GB" dirty="0"/>
              <a:t> </a:t>
            </a:r>
            <a:r>
              <a:rPr lang="en-GB" dirty="0" err="1"/>
              <a:t>erweisen</a:t>
            </a:r>
            <a:r>
              <a:rPr lang="en-GB" dirty="0"/>
              <a:t> </a:t>
            </a:r>
            <a:r>
              <a:rPr lang="en-GB" dirty="0" err="1"/>
              <a:t>sich</a:t>
            </a:r>
            <a:r>
              <a:rPr lang="en-GB" dirty="0"/>
              <a:t> Social-Media-</a:t>
            </a:r>
            <a:r>
              <a:rPr lang="en-GB" dirty="0" err="1"/>
              <a:t>Kenntnisse</a:t>
            </a:r>
            <a:r>
              <a:rPr lang="en-GB" dirty="0"/>
              <a:t> und der </a:t>
            </a:r>
            <a:r>
              <a:rPr lang="en-GB" dirty="0" err="1"/>
              <a:t>konkrete</a:t>
            </a:r>
            <a:r>
              <a:rPr lang="en-GB" dirty="0"/>
              <a:t> </a:t>
            </a:r>
            <a:r>
              <a:rPr lang="en-GB" dirty="0" err="1"/>
              <a:t>Einsatz</a:t>
            </a:r>
            <a:r>
              <a:rPr lang="en-GB" dirty="0"/>
              <a:t> von Content Marketing </a:t>
            </a:r>
            <a:r>
              <a:rPr lang="en-GB" dirty="0" err="1"/>
              <a:t>wie</a:t>
            </a:r>
            <a:r>
              <a:rPr lang="en-GB" dirty="0"/>
              <a:t> Status-Updates in den </a:t>
            </a:r>
            <a:r>
              <a:rPr lang="en-GB" dirty="0" err="1"/>
              <a:t>sozialen</a:t>
            </a:r>
            <a:r>
              <a:rPr lang="en-GB" dirty="0"/>
              <a:t> Medien, Blog-Posts, Videos, </a:t>
            </a:r>
            <a:r>
              <a:rPr lang="en-GB" dirty="0" err="1"/>
              <a:t>Infografiken</a:t>
            </a:r>
            <a:r>
              <a:rPr lang="en-GB" dirty="0"/>
              <a:t> und Podcasts </a:t>
            </a:r>
            <a:r>
              <a:rPr lang="en-GB" dirty="0" err="1"/>
              <a:t>sowie</a:t>
            </a:r>
            <a:r>
              <a:rPr lang="en-GB" dirty="0"/>
              <a:t> </a:t>
            </a:r>
            <a:r>
              <a:rPr lang="en-GB" dirty="0" err="1"/>
              <a:t>Analysen</a:t>
            </a:r>
            <a:r>
              <a:rPr lang="en-GB" dirty="0"/>
              <a:t> </a:t>
            </a:r>
            <a:r>
              <a:rPr lang="en-GB" dirty="0" err="1"/>
              <a:t>zum</a:t>
            </a:r>
            <a:r>
              <a:rPr lang="en-GB" dirty="0"/>
              <a:t> </a:t>
            </a:r>
            <a:r>
              <a:rPr lang="en-GB" dirty="0" err="1"/>
              <a:t>Verständnis</a:t>
            </a:r>
            <a:r>
              <a:rPr lang="en-GB" dirty="0"/>
              <a:t> von Traffic und Engagement für </a:t>
            </a:r>
            <a:r>
              <a:rPr lang="en-GB" dirty="0" err="1"/>
              <a:t>Inhalte</a:t>
            </a:r>
            <a:r>
              <a:rPr lang="en-GB" dirty="0"/>
              <a:t> </a:t>
            </a:r>
            <a:r>
              <a:rPr lang="en-GB" dirty="0" err="1"/>
              <a:t>als</a:t>
            </a:r>
            <a:r>
              <a:rPr lang="en-GB" dirty="0"/>
              <a:t> </a:t>
            </a:r>
            <a:r>
              <a:rPr lang="en-GB" dirty="0" err="1"/>
              <a:t>sehr</a:t>
            </a:r>
            <a:r>
              <a:rPr lang="en-GB" dirty="0"/>
              <a:t> </a:t>
            </a:r>
            <a:r>
              <a:rPr lang="en-GB" dirty="0" err="1"/>
              <a:t>wertvolle</a:t>
            </a:r>
            <a:r>
              <a:rPr lang="en-GB" dirty="0"/>
              <a:t> Werkzeuge. </a:t>
            </a:r>
            <a:endParaRPr dirty="0"/>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59" name="Google Shape;359;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err="1"/>
              <a:t>Digitale</a:t>
            </a:r>
            <a:r>
              <a:rPr lang="en-GB" dirty="0"/>
              <a:t> </a:t>
            </a:r>
            <a:r>
              <a:rPr lang="en-GB" dirty="0" err="1"/>
              <a:t>Führung</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83c36b7e0f_0_5"/>
          <p:cNvSpPr txBox="1">
            <a:spLocks noGrp="1"/>
          </p:cNvSpPr>
          <p:nvPr>
            <p:ph type="body" idx="1"/>
          </p:nvPr>
        </p:nvSpPr>
        <p:spPr>
          <a:xfrm>
            <a:off x="1922014" y="5670317"/>
            <a:ext cx="9452400" cy="365400"/>
          </a:xfrm>
          <a:prstGeom prst="rect">
            <a:avLst/>
          </a:prstGeom>
        </p:spPr>
        <p:txBody>
          <a:bodyPr spcFirstLastPara="1" wrap="square" lIns="91425" tIns="45700" rIns="91425" bIns="45700" anchor="t" anchorCtr="0">
            <a:noAutofit/>
          </a:bodyPr>
          <a:lstStyle/>
          <a:p>
            <a:pPr marL="0" indent="0"/>
            <a:r>
              <a:rPr lang="en-GB" sz="1200" b="1" cap="small" dirty="0">
                <a:solidFill>
                  <a:srgbClr val="595959"/>
                </a:solidFill>
              </a:rPr>
              <a:t>Quelle: </a:t>
            </a:r>
            <a:r>
              <a:rPr lang="en-GB" sz="1200" u="sng" dirty="0">
                <a:solidFill>
                  <a:schemeClr val="hlink"/>
                </a:solidFill>
                <a:hlinkClick r:id="rId3">
                  <a:extLst>
                    <a:ext uri="{A12FA001-AC4F-418D-AE19-62706E023703}">
                      <ahyp:hlinkClr xmlns:ahyp="http://schemas.microsoft.com/office/drawing/2018/hyperlinkcolor" val="tx"/>
                    </a:ext>
                  </a:extLst>
                </a:hlinkClick>
              </a:rPr>
              <a:t>https://esheninger.blogspot.com/2020/05/the-vital-role-of-digital-leadership-in.html</a:t>
            </a:r>
            <a:r>
              <a:rPr lang="en-GB" sz="1200" dirty="0"/>
              <a:t> </a:t>
            </a:r>
            <a:endParaRPr sz="1200" dirty="0"/>
          </a:p>
        </p:txBody>
      </p:sp>
      <p:pic>
        <p:nvPicPr>
          <p:cNvPr id="366" name="Google Shape;366;g183c36b7e0f_0_5"/>
          <p:cNvPicPr preferRelativeResize="0"/>
          <p:nvPr/>
        </p:nvPicPr>
        <p:blipFill>
          <a:blip r:embed="rId4">
            <a:alphaModFix/>
          </a:blip>
          <a:stretch>
            <a:fillRect/>
          </a:stretch>
        </p:blipFill>
        <p:spPr>
          <a:xfrm>
            <a:off x="2009600" y="426175"/>
            <a:ext cx="8172660" cy="5225394"/>
          </a:xfrm>
          <a:prstGeom prst="rect">
            <a:avLst/>
          </a:prstGeom>
          <a:noFill/>
          <a:ln>
            <a:noFill/>
          </a:ln>
        </p:spPr>
      </p:pic>
      <p:sp>
        <p:nvSpPr>
          <p:cNvPr id="2" name="Rectangle 1">
            <a:extLst>
              <a:ext uri="{FF2B5EF4-FFF2-40B4-BE49-F238E27FC236}">
                <a16:creationId xmlns:a16="http://schemas.microsoft.com/office/drawing/2014/main" id="{C1940C9F-1DB9-DCA7-D469-2D99637789D0}"/>
              </a:ext>
            </a:extLst>
          </p:cNvPr>
          <p:cNvSpPr/>
          <p:nvPr/>
        </p:nvSpPr>
        <p:spPr>
          <a:xfrm>
            <a:off x="1481666" y="635000"/>
            <a:ext cx="9398000" cy="978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err="1">
                <a:solidFill>
                  <a:srgbClr val="086D6E"/>
                </a:solidFill>
                <a:ea typeface="+mn-lt"/>
                <a:cs typeface="+mn-lt"/>
              </a:rPr>
              <a:t>Säulen</a:t>
            </a:r>
            <a:r>
              <a:rPr lang="en-GB" sz="4000" b="1" dirty="0">
                <a:solidFill>
                  <a:srgbClr val="086D6E"/>
                </a:solidFill>
                <a:ea typeface="+mn-lt"/>
                <a:cs typeface="+mn-lt"/>
              </a:rPr>
              <a:t> der </a:t>
            </a:r>
            <a:r>
              <a:rPr lang="en-GB" sz="4000" b="1" dirty="0" err="1">
                <a:solidFill>
                  <a:srgbClr val="086D6E"/>
                </a:solidFill>
                <a:ea typeface="+mn-lt"/>
                <a:cs typeface="+mn-lt"/>
              </a:rPr>
              <a:t>digitalen</a:t>
            </a:r>
            <a:r>
              <a:rPr lang="en-GB" sz="4000" b="1" dirty="0">
                <a:solidFill>
                  <a:srgbClr val="086D6E"/>
                </a:solidFill>
                <a:ea typeface="+mn-lt"/>
                <a:cs typeface="+mn-lt"/>
              </a:rPr>
              <a:t> </a:t>
            </a:r>
            <a:r>
              <a:rPr lang="en-GB" sz="4000" b="1" dirty="0" err="1">
                <a:solidFill>
                  <a:srgbClr val="086D6E"/>
                </a:solidFill>
                <a:ea typeface="+mn-lt"/>
                <a:cs typeface="+mn-lt"/>
              </a:rPr>
              <a:t>Führung</a:t>
            </a:r>
            <a:endParaRPr lang="en-US" sz="4000" b="1" dirty="0" err="1">
              <a:solidFill>
                <a:srgbClr val="086D6E"/>
              </a:solidFill>
            </a:endParaRPr>
          </a:p>
        </p:txBody>
      </p:sp>
      <p:sp>
        <p:nvSpPr>
          <p:cNvPr id="3" name="Rectangle 2">
            <a:extLst>
              <a:ext uri="{FF2B5EF4-FFF2-40B4-BE49-F238E27FC236}">
                <a16:creationId xmlns:a16="http://schemas.microsoft.com/office/drawing/2014/main" id="{51BBC2D8-0AB4-2C2F-63B6-A0965B466CD4}"/>
              </a:ext>
            </a:extLst>
          </p:cNvPr>
          <p:cNvSpPr/>
          <p:nvPr/>
        </p:nvSpPr>
        <p:spPr>
          <a:xfrm>
            <a:off x="1955800" y="3942643"/>
            <a:ext cx="1702740" cy="818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dirty="0">
                <a:solidFill>
                  <a:srgbClr val="0D9390"/>
                </a:solidFill>
                <a:ea typeface="+mn-lt"/>
                <a:cs typeface="+mn-lt"/>
              </a:rPr>
              <a:t>Engagement und </a:t>
            </a:r>
            <a:r>
              <a:rPr lang="en-GB" sz="1200" dirty="0" err="1">
                <a:solidFill>
                  <a:srgbClr val="0D9390"/>
                </a:solidFill>
                <a:ea typeface="+mn-lt"/>
                <a:cs typeface="+mn-lt"/>
              </a:rPr>
              <a:t>Lernen</a:t>
            </a:r>
            <a:r>
              <a:rPr lang="en-GB" sz="1200" dirty="0">
                <a:solidFill>
                  <a:srgbClr val="0D9390"/>
                </a:solidFill>
                <a:ea typeface="+mn-lt"/>
                <a:cs typeface="+mn-lt"/>
              </a:rPr>
              <a:t> der Schüler</a:t>
            </a:r>
            <a:endParaRPr lang="en-US" sz="1200" dirty="0">
              <a:solidFill>
                <a:srgbClr val="0D9390"/>
              </a:solidFill>
            </a:endParaRPr>
          </a:p>
        </p:txBody>
      </p:sp>
      <p:sp>
        <p:nvSpPr>
          <p:cNvPr id="4" name="Rectangle 3">
            <a:extLst>
              <a:ext uri="{FF2B5EF4-FFF2-40B4-BE49-F238E27FC236}">
                <a16:creationId xmlns:a16="http://schemas.microsoft.com/office/drawing/2014/main" id="{4198B3F4-27E1-526E-8C9A-C1298E7BB2FE}"/>
              </a:ext>
            </a:extLst>
          </p:cNvPr>
          <p:cNvSpPr/>
          <p:nvPr/>
        </p:nvSpPr>
        <p:spPr>
          <a:xfrm>
            <a:off x="2943578" y="1835383"/>
            <a:ext cx="1702740" cy="771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r>
              <a:rPr lang="en-GB" sz="1200" dirty="0" err="1">
                <a:solidFill>
                  <a:srgbClr val="F52791"/>
                </a:solidFill>
                <a:ea typeface="+mn-lt"/>
                <a:cs typeface="+mn-lt"/>
              </a:rPr>
              <a:t>Lernräume</a:t>
            </a:r>
            <a:r>
              <a:rPr lang="en-GB" sz="1200" dirty="0">
                <a:solidFill>
                  <a:srgbClr val="F52791"/>
                </a:solidFill>
                <a:ea typeface="+mn-lt"/>
                <a:cs typeface="+mn-lt"/>
              </a:rPr>
              <a:t> &amp; </a:t>
            </a:r>
            <a:r>
              <a:rPr lang="en-GB" sz="1200" dirty="0" err="1">
                <a:solidFill>
                  <a:srgbClr val="F52791"/>
                </a:solidFill>
                <a:ea typeface="+mn-lt"/>
                <a:cs typeface="+mn-lt"/>
              </a:rPr>
              <a:t>Umgebung</a:t>
            </a:r>
            <a:endParaRPr lang="en-US" dirty="0" err="1">
              <a:solidFill>
                <a:srgbClr val="F52791"/>
              </a:solidFill>
              <a:ea typeface="+mn-lt"/>
              <a:cs typeface="+mn-lt"/>
            </a:endParaRPr>
          </a:p>
        </p:txBody>
      </p:sp>
      <p:sp>
        <p:nvSpPr>
          <p:cNvPr id="5" name="Rectangle 4">
            <a:extLst>
              <a:ext uri="{FF2B5EF4-FFF2-40B4-BE49-F238E27FC236}">
                <a16:creationId xmlns:a16="http://schemas.microsoft.com/office/drawing/2014/main" id="{C2C317C5-370C-EE09-46AC-8AB0999151EF}"/>
              </a:ext>
            </a:extLst>
          </p:cNvPr>
          <p:cNvSpPr/>
          <p:nvPr/>
        </p:nvSpPr>
        <p:spPr>
          <a:xfrm>
            <a:off x="4081874" y="3942642"/>
            <a:ext cx="1702740" cy="818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dirty="0" err="1">
                <a:solidFill>
                  <a:srgbClr val="92D050"/>
                </a:solidFill>
                <a:ea typeface="+mn-lt"/>
                <a:cs typeface="+mn-lt"/>
              </a:rPr>
              <a:t>Professionelles</a:t>
            </a:r>
            <a:r>
              <a:rPr lang="en-GB" sz="1200" dirty="0">
                <a:solidFill>
                  <a:srgbClr val="92D050"/>
                </a:solidFill>
                <a:ea typeface="+mn-lt"/>
                <a:cs typeface="+mn-lt"/>
              </a:rPr>
              <a:t> </a:t>
            </a:r>
            <a:r>
              <a:rPr lang="en-GB" sz="1200" dirty="0" err="1">
                <a:solidFill>
                  <a:srgbClr val="92D050"/>
                </a:solidFill>
                <a:ea typeface="+mn-lt"/>
                <a:cs typeface="+mn-lt"/>
              </a:rPr>
              <a:t>Lernen</a:t>
            </a:r>
            <a:r>
              <a:rPr lang="en-GB" sz="1200" dirty="0">
                <a:solidFill>
                  <a:srgbClr val="92D050"/>
                </a:solidFill>
                <a:ea typeface="+mn-lt"/>
                <a:cs typeface="+mn-lt"/>
              </a:rPr>
              <a:t> &amp; </a:t>
            </a:r>
            <a:r>
              <a:rPr lang="en-GB" sz="1200" dirty="0" err="1">
                <a:solidFill>
                  <a:srgbClr val="92D050"/>
                </a:solidFill>
                <a:ea typeface="+mn-lt"/>
                <a:cs typeface="+mn-lt"/>
              </a:rPr>
              <a:t>Wachstum</a:t>
            </a:r>
            <a:endParaRPr lang="en-US" dirty="0" err="1">
              <a:solidFill>
                <a:srgbClr val="92D050"/>
              </a:solidFill>
            </a:endParaRPr>
          </a:p>
        </p:txBody>
      </p:sp>
      <p:sp>
        <p:nvSpPr>
          <p:cNvPr id="6" name="Rectangle 5">
            <a:extLst>
              <a:ext uri="{FF2B5EF4-FFF2-40B4-BE49-F238E27FC236}">
                <a16:creationId xmlns:a16="http://schemas.microsoft.com/office/drawing/2014/main" id="{AD55D9F0-52C6-0254-AC62-3DED40F4D4C3}"/>
              </a:ext>
            </a:extLst>
          </p:cNvPr>
          <p:cNvSpPr/>
          <p:nvPr/>
        </p:nvSpPr>
        <p:spPr>
          <a:xfrm>
            <a:off x="5248392" y="1835382"/>
            <a:ext cx="1702740" cy="771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r>
              <a:rPr lang="en-GB" sz="1200" dirty="0">
                <a:solidFill>
                  <a:srgbClr val="8B27F5"/>
                </a:solidFill>
                <a:ea typeface="+mn-lt"/>
                <a:cs typeface="+mn-lt"/>
              </a:rPr>
              <a:t>Kommunikation</a:t>
            </a:r>
            <a:endParaRPr lang="en-US">
              <a:solidFill>
                <a:srgbClr val="8B27F5"/>
              </a:solidFill>
              <a:cs typeface="Arial"/>
            </a:endParaRPr>
          </a:p>
        </p:txBody>
      </p:sp>
      <p:sp>
        <p:nvSpPr>
          <p:cNvPr id="7" name="Rectangle 6">
            <a:extLst>
              <a:ext uri="{FF2B5EF4-FFF2-40B4-BE49-F238E27FC236}">
                <a16:creationId xmlns:a16="http://schemas.microsoft.com/office/drawing/2014/main" id="{0EF09EBF-33BC-B07B-CCC4-FC589BE74F89}"/>
              </a:ext>
            </a:extLst>
          </p:cNvPr>
          <p:cNvSpPr/>
          <p:nvPr/>
        </p:nvSpPr>
        <p:spPr>
          <a:xfrm>
            <a:off x="6292614" y="3942642"/>
            <a:ext cx="1702740" cy="818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a:solidFill>
                  <a:srgbClr val="F0C049"/>
                </a:solidFill>
              </a:rPr>
              <a:t>Öffentlichkeitsarbeit</a:t>
            </a:r>
            <a:endParaRPr lang="en-US" sz="1200">
              <a:solidFill>
                <a:srgbClr val="F0C049"/>
              </a:solidFill>
              <a:cs typeface="Arial"/>
            </a:endParaRPr>
          </a:p>
        </p:txBody>
      </p:sp>
      <p:sp>
        <p:nvSpPr>
          <p:cNvPr id="8" name="Rectangle 7">
            <a:extLst>
              <a:ext uri="{FF2B5EF4-FFF2-40B4-BE49-F238E27FC236}">
                <a16:creationId xmlns:a16="http://schemas.microsoft.com/office/drawing/2014/main" id="{8C81C3A6-B83C-0818-9A57-7DD316D20F71}"/>
              </a:ext>
            </a:extLst>
          </p:cNvPr>
          <p:cNvSpPr/>
          <p:nvPr/>
        </p:nvSpPr>
        <p:spPr>
          <a:xfrm>
            <a:off x="7402688" y="1835383"/>
            <a:ext cx="1702740" cy="771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r>
              <a:rPr lang="en-GB" sz="1200" dirty="0" err="1">
                <a:solidFill>
                  <a:srgbClr val="00B0F0"/>
                </a:solidFill>
                <a:ea typeface="+mn-lt"/>
                <a:cs typeface="+mn-lt"/>
              </a:rPr>
              <a:t>Markenbildung</a:t>
            </a:r>
            <a:endParaRPr lang="en-US" dirty="0" err="1">
              <a:solidFill>
                <a:srgbClr val="00B0F0"/>
              </a:solidFill>
            </a:endParaRPr>
          </a:p>
        </p:txBody>
      </p:sp>
      <p:sp>
        <p:nvSpPr>
          <p:cNvPr id="9" name="Rectangle 8">
            <a:extLst>
              <a:ext uri="{FF2B5EF4-FFF2-40B4-BE49-F238E27FC236}">
                <a16:creationId xmlns:a16="http://schemas.microsoft.com/office/drawing/2014/main" id="{C2ACB434-7ED1-4351-87AF-0851DD7E9991}"/>
              </a:ext>
            </a:extLst>
          </p:cNvPr>
          <p:cNvSpPr/>
          <p:nvPr/>
        </p:nvSpPr>
        <p:spPr>
          <a:xfrm>
            <a:off x="8428095" y="3942642"/>
            <a:ext cx="1702740" cy="818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200" dirty="0" err="1">
                <a:solidFill>
                  <a:srgbClr val="C00000"/>
                </a:solidFill>
                <a:ea typeface="+mn-lt"/>
                <a:cs typeface="+mn-lt"/>
              </a:rPr>
              <a:t>Gelegenheit</a:t>
            </a:r>
            <a:endParaRPr lang="en-US" dirty="0" err="1">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body" idx="1"/>
          </p:nvPr>
        </p:nvSpPr>
        <p:spPr>
          <a:xfrm>
            <a:off x="798380" y="19340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Investieren</a:t>
            </a:r>
            <a:r>
              <a:rPr lang="en-GB" b="1" dirty="0">
                <a:solidFill>
                  <a:schemeClr val="accent2"/>
                </a:solidFill>
              </a:rPr>
              <a:t> Sie in </a:t>
            </a:r>
            <a:r>
              <a:rPr lang="en-GB" b="1" err="1">
                <a:solidFill>
                  <a:schemeClr val="accent2"/>
                </a:solidFill>
              </a:rPr>
              <a:t>Qualifizierungsmaßnahmen</a:t>
            </a:r>
            <a:r>
              <a:rPr lang="en-GB" b="1" dirty="0">
                <a:solidFill>
                  <a:schemeClr val="accent2"/>
                </a:solidFill>
              </a:rPr>
              <a:t>:</a:t>
            </a:r>
            <a:r>
              <a:rPr lang="en-GB" dirty="0"/>
              <a:t> Eine </a:t>
            </a:r>
            <a:r>
              <a:rPr lang="en-GB" err="1"/>
              <a:t>kontinuierliche</a:t>
            </a:r>
            <a:r>
              <a:rPr lang="en-GB" dirty="0"/>
              <a:t> </a:t>
            </a:r>
            <a:r>
              <a:rPr lang="en-GB" err="1"/>
              <a:t>Schulung</a:t>
            </a:r>
            <a:r>
              <a:rPr lang="en-GB" dirty="0"/>
              <a:t> </a:t>
            </a:r>
            <a:r>
              <a:rPr lang="en-GB" err="1"/>
              <a:t>stellt</a:t>
            </a:r>
            <a:r>
              <a:rPr lang="en-GB" dirty="0"/>
              <a:t> </a:t>
            </a:r>
            <a:r>
              <a:rPr lang="en-GB" err="1"/>
              <a:t>sicher</a:t>
            </a:r>
            <a:r>
              <a:rPr lang="en-GB" dirty="0"/>
              <a:t>, </a:t>
            </a:r>
            <a:r>
              <a:rPr lang="en-GB" err="1"/>
              <a:t>dass</a:t>
            </a:r>
            <a:r>
              <a:rPr lang="en-GB" dirty="0"/>
              <a:t> </a:t>
            </a:r>
            <a:r>
              <a:rPr lang="en-GB" err="1"/>
              <a:t>Ihr</a:t>
            </a:r>
            <a:r>
              <a:rPr lang="en-GB" dirty="0"/>
              <a:t> Team </a:t>
            </a:r>
            <a:r>
              <a:rPr lang="en-GB" err="1"/>
              <a:t>über</a:t>
            </a:r>
            <a:r>
              <a:rPr lang="en-GB" dirty="0"/>
              <a:t> die </a:t>
            </a:r>
            <a:r>
              <a:rPr lang="en-GB" err="1"/>
              <a:t>erforderlichen</a:t>
            </a:r>
            <a:r>
              <a:rPr lang="en-GB" dirty="0"/>
              <a:t> </a:t>
            </a:r>
            <a:r>
              <a:rPr lang="en-GB" err="1"/>
              <a:t>Fähigkeiten</a:t>
            </a:r>
            <a:r>
              <a:rPr lang="en-GB" dirty="0"/>
              <a:t> </a:t>
            </a:r>
            <a:r>
              <a:rPr lang="en-GB" err="1"/>
              <a:t>verfügt</a:t>
            </a:r>
            <a:r>
              <a:rPr lang="en-GB" dirty="0"/>
              <a:t>, um in </a:t>
            </a:r>
            <a:r>
              <a:rPr lang="en-GB" err="1"/>
              <a:t>einer</a:t>
            </a:r>
            <a:r>
              <a:rPr lang="en-GB" dirty="0"/>
              <a:t> Online- </a:t>
            </a:r>
            <a:r>
              <a:rPr lang="en-GB" err="1"/>
              <a:t>oder</a:t>
            </a:r>
            <a:r>
              <a:rPr lang="en-GB" dirty="0"/>
              <a:t> Cloud-</a:t>
            </a:r>
            <a:r>
              <a:rPr lang="en-GB" err="1"/>
              <a:t>basierten</a:t>
            </a:r>
            <a:r>
              <a:rPr lang="en-GB" dirty="0"/>
              <a:t> </a:t>
            </a:r>
            <a:r>
              <a:rPr lang="en-GB" err="1"/>
              <a:t>Umgebung</a:t>
            </a:r>
            <a:r>
              <a:rPr lang="en-GB" dirty="0"/>
              <a:t> </a:t>
            </a:r>
            <a:r>
              <a:rPr lang="en-GB" err="1"/>
              <a:t>erfolgreich</a:t>
            </a:r>
            <a:r>
              <a:rPr lang="en-GB" dirty="0"/>
              <a:t> </a:t>
            </a:r>
            <a:r>
              <a:rPr lang="en-GB" err="1"/>
              <a:t>zu</a:t>
            </a:r>
            <a:r>
              <a:rPr lang="en-GB" dirty="0"/>
              <a:t> sein. </a:t>
            </a:r>
            <a:endParaRPr/>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b="1" dirty="0" err="1">
                <a:solidFill>
                  <a:schemeClr val="accent2"/>
                </a:solidFill>
              </a:rPr>
              <a:t>Bieten</a:t>
            </a:r>
            <a:r>
              <a:rPr lang="en-GB" b="1" dirty="0">
                <a:solidFill>
                  <a:schemeClr val="accent2"/>
                </a:solidFill>
              </a:rPr>
              <a:t> Sie </a:t>
            </a:r>
            <a:r>
              <a:rPr lang="en-GB" b="1" dirty="0" err="1">
                <a:solidFill>
                  <a:schemeClr val="accent2"/>
                </a:solidFill>
              </a:rPr>
              <a:t>Ihrem</a:t>
            </a:r>
            <a:r>
              <a:rPr lang="en-GB" b="1" dirty="0">
                <a:solidFill>
                  <a:schemeClr val="accent2"/>
                </a:solidFill>
              </a:rPr>
              <a:t> Team </a:t>
            </a:r>
            <a:r>
              <a:rPr lang="en-GB" b="1" dirty="0" err="1">
                <a:solidFill>
                  <a:schemeClr val="accent2"/>
                </a:solidFill>
              </a:rPr>
              <a:t>Schulungen</a:t>
            </a:r>
            <a:r>
              <a:rPr lang="en-GB" b="1" dirty="0">
                <a:solidFill>
                  <a:schemeClr val="accent2"/>
                </a:solidFill>
              </a:rPr>
              <a:t> </a:t>
            </a:r>
            <a:r>
              <a:rPr lang="en-GB" b="1" dirty="0" err="1">
                <a:solidFill>
                  <a:schemeClr val="accent2"/>
                </a:solidFill>
              </a:rPr>
              <a:t>zum</a:t>
            </a:r>
            <a:r>
              <a:rPr lang="en-GB" b="1" dirty="0">
                <a:solidFill>
                  <a:schemeClr val="accent2"/>
                </a:solidFill>
              </a:rPr>
              <a:t> Thema </a:t>
            </a:r>
            <a:r>
              <a:rPr lang="en-GB" b="1" dirty="0" err="1">
                <a:solidFill>
                  <a:schemeClr val="accent2"/>
                </a:solidFill>
              </a:rPr>
              <a:t>Internetsicherheit</a:t>
            </a:r>
            <a:r>
              <a:rPr lang="en-GB" b="1" dirty="0">
                <a:solidFill>
                  <a:schemeClr val="accent2"/>
                </a:solidFill>
              </a:rPr>
              <a:t>, </a:t>
            </a:r>
            <a:r>
              <a:rPr lang="en-GB" b="1" dirty="0" err="1">
                <a:solidFill>
                  <a:schemeClr val="accent2"/>
                </a:solidFill>
              </a:rPr>
              <a:t>Datenschutz</a:t>
            </a:r>
            <a:r>
              <a:rPr lang="en-GB" b="1" dirty="0">
                <a:solidFill>
                  <a:schemeClr val="accent2"/>
                </a:solidFill>
              </a:rPr>
              <a:t> und Sicherheit an:</a:t>
            </a:r>
            <a:r>
              <a:rPr lang="en-GB" dirty="0"/>
              <a:t> Die </a:t>
            </a:r>
            <a:r>
              <a:rPr lang="en-GB" dirty="0" err="1"/>
              <a:t>heutige</a:t>
            </a:r>
            <a:r>
              <a:rPr lang="en-GB" dirty="0"/>
              <a:t> </a:t>
            </a:r>
            <a:r>
              <a:rPr lang="en-GB" dirty="0" err="1"/>
              <a:t>globale</a:t>
            </a:r>
            <a:r>
              <a:rPr lang="en-GB" dirty="0"/>
              <a:t> Gesellschaft </a:t>
            </a:r>
            <a:r>
              <a:rPr lang="en-GB" dirty="0" err="1"/>
              <a:t>schafft</a:t>
            </a:r>
            <a:r>
              <a:rPr lang="en-GB" dirty="0"/>
              <a:t> </a:t>
            </a:r>
            <a:r>
              <a:rPr lang="en-GB" dirty="0" err="1"/>
              <a:t>eine</a:t>
            </a:r>
            <a:r>
              <a:rPr lang="en-GB" dirty="0"/>
              <a:t> </a:t>
            </a:r>
            <a:r>
              <a:rPr lang="en-GB" dirty="0" err="1"/>
              <a:t>neue</a:t>
            </a:r>
            <a:r>
              <a:rPr lang="en-GB" dirty="0"/>
              <a:t> </a:t>
            </a:r>
            <a:r>
              <a:rPr lang="en-GB" dirty="0" err="1"/>
              <a:t>digitale</a:t>
            </a:r>
            <a:r>
              <a:rPr lang="en-GB" dirty="0"/>
              <a:t> Kultur, in der </a:t>
            </a:r>
            <a:r>
              <a:rPr lang="en-GB" dirty="0" err="1"/>
              <a:t>Regeln</a:t>
            </a:r>
            <a:r>
              <a:rPr lang="en-GB" dirty="0"/>
              <a:t> und </a:t>
            </a:r>
            <a:r>
              <a:rPr lang="en-GB" dirty="0" err="1"/>
              <a:t>soziale</a:t>
            </a:r>
            <a:r>
              <a:rPr lang="en-GB" dirty="0"/>
              <a:t> Normen </a:t>
            </a:r>
            <a:r>
              <a:rPr lang="en-GB" dirty="0" err="1"/>
              <a:t>manchmal</a:t>
            </a:r>
            <a:r>
              <a:rPr lang="en-GB" dirty="0"/>
              <a:t> </a:t>
            </a:r>
            <a:r>
              <a:rPr lang="en-GB" dirty="0" err="1"/>
              <a:t>unklar</a:t>
            </a:r>
            <a:r>
              <a:rPr lang="en-GB" dirty="0"/>
              <a:t> </a:t>
            </a:r>
            <a:r>
              <a:rPr lang="en-GB" dirty="0" err="1"/>
              <a:t>sind</a:t>
            </a:r>
            <a:r>
              <a:rPr lang="en-GB" dirty="0"/>
              <a:t>. </a:t>
            </a:r>
            <a:r>
              <a:rPr lang="en-GB" dirty="0" err="1"/>
              <a:t>Einzelpersonen</a:t>
            </a:r>
            <a:r>
              <a:rPr lang="en-GB" dirty="0"/>
              <a:t> und </a:t>
            </a:r>
            <a:r>
              <a:rPr lang="en-GB" dirty="0" err="1"/>
              <a:t>Fachleute</a:t>
            </a:r>
            <a:r>
              <a:rPr lang="en-GB" dirty="0"/>
              <a:t> </a:t>
            </a:r>
            <a:r>
              <a:rPr lang="en-GB" dirty="0" err="1"/>
              <a:t>müssen</a:t>
            </a:r>
            <a:r>
              <a:rPr lang="en-GB" dirty="0"/>
              <a:t> </a:t>
            </a:r>
            <a:r>
              <a:rPr lang="en-GB" dirty="0" err="1"/>
              <a:t>lernen</a:t>
            </a:r>
            <a:r>
              <a:rPr lang="en-GB" dirty="0"/>
              <a:t>, </a:t>
            </a:r>
            <a:r>
              <a:rPr lang="en-GB" dirty="0" err="1"/>
              <a:t>sich</a:t>
            </a:r>
            <a:r>
              <a:rPr lang="en-GB" dirty="0"/>
              <a:t> </a:t>
            </a:r>
            <a:r>
              <a:rPr lang="en-GB" dirty="0" err="1"/>
              <a:t>im</a:t>
            </a:r>
            <a:r>
              <a:rPr lang="en-GB" dirty="0"/>
              <a:t> Internet </a:t>
            </a:r>
            <a:r>
              <a:rPr lang="en-GB" dirty="0" err="1"/>
              <a:t>zurechtzufinden</a:t>
            </a:r>
            <a:r>
              <a:rPr lang="en-GB" dirty="0"/>
              <a:t>, und </a:t>
            </a:r>
            <a:r>
              <a:rPr lang="en-GB" dirty="0" err="1"/>
              <a:t>ein</a:t>
            </a:r>
            <a:r>
              <a:rPr lang="en-GB" dirty="0"/>
              <a:t> </a:t>
            </a:r>
            <a:r>
              <a:rPr lang="en-GB" dirty="0" err="1"/>
              <a:t>Verantwortungsbewusstsein</a:t>
            </a:r>
            <a:r>
              <a:rPr lang="en-GB" dirty="0"/>
              <a:t> </a:t>
            </a:r>
            <a:r>
              <a:rPr lang="en-GB" dirty="0" err="1"/>
              <a:t>dafür</a:t>
            </a:r>
            <a:r>
              <a:rPr lang="en-GB" dirty="0"/>
              <a:t> </a:t>
            </a:r>
            <a:r>
              <a:rPr lang="en-GB" dirty="0" err="1"/>
              <a:t>entwickeln</a:t>
            </a:r>
            <a:r>
              <a:rPr lang="en-GB" dirty="0"/>
              <a:t>, </a:t>
            </a:r>
            <a:r>
              <a:rPr lang="en-GB" dirty="0" err="1"/>
              <a:t>wie</a:t>
            </a:r>
            <a:r>
              <a:rPr lang="en-GB" dirty="0"/>
              <a:t> </a:t>
            </a:r>
            <a:r>
              <a:rPr lang="en-GB" dirty="0" err="1"/>
              <a:t>sie</a:t>
            </a:r>
            <a:r>
              <a:rPr lang="en-GB" dirty="0"/>
              <a:t> </a:t>
            </a:r>
            <a:r>
              <a:rPr lang="en-GB" dirty="0" err="1"/>
              <a:t>solide</a:t>
            </a:r>
            <a:r>
              <a:rPr lang="en-GB" dirty="0"/>
              <a:t> und </a:t>
            </a:r>
            <a:r>
              <a:rPr lang="en-GB" dirty="0" err="1"/>
              <a:t>ethisch</a:t>
            </a:r>
            <a:r>
              <a:rPr lang="en-GB" dirty="0"/>
              <a:t> </a:t>
            </a:r>
            <a:r>
              <a:rPr lang="en-GB" dirty="0" err="1"/>
              <a:t>vertretbare</a:t>
            </a:r>
            <a:r>
              <a:rPr lang="en-GB" dirty="0"/>
              <a:t> </a:t>
            </a:r>
            <a:r>
              <a:rPr lang="en-GB" dirty="0" err="1"/>
              <a:t>Entscheidungen</a:t>
            </a:r>
            <a:r>
              <a:rPr lang="en-GB" dirty="0"/>
              <a:t> </a:t>
            </a:r>
            <a:r>
              <a:rPr lang="en-GB" dirty="0" err="1"/>
              <a:t>im</a:t>
            </a:r>
            <a:r>
              <a:rPr lang="en-GB" dirty="0"/>
              <a:t> Internet </a:t>
            </a:r>
            <a:r>
              <a:rPr lang="en-GB" dirty="0" err="1"/>
              <a:t>treffen</a:t>
            </a:r>
            <a:r>
              <a:rPr lang="en-GB" dirty="0"/>
              <a:t> und </a:t>
            </a:r>
            <a:r>
              <a:rPr lang="en-GB" dirty="0" err="1"/>
              <a:t>ihre</a:t>
            </a:r>
            <a:r>
              <a:rPr lang="en-GB" dirty="0"/>
              <a:t> Sicherheit </a:t>
            </a:r>
            <a:r>
              <a:rPr lang="en-GB" dirty="0" err="1"/>
              <a:t>gewährleisten</a:t>
            </a:r>
            <a:r>
              <a:rPr lang="en-GB" dirty="0"/>
              <a:t> </a:t>
            </a:r>
            <a:r>
              <a:rPr lang="en-GB" dirty="0" err="1"/>
              <a:t>können</a:t>
            </a:r>
            <a:r>
              <a:rPr lang="en-GB" dirty="0"/>
              <a:t>.</a:t>
            </a: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72" name="Google Shape;372;p3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a:t>
            </a:r>
            <a:r>
              <a:rPr lang="en-GB" dirty="0" err="1"/>
              <a:t>kann</a:t>
            </a:r>
            <a:r>
              <a:rPr lang="en-GB" dirty="0"/>
              <a:t> </a:t>
            </a:r>
            <a:r>
              <a:rPr lang="en-GB" dirty="0" err="1"/>
              <a:t>eine</a:t>
            </a:r>
            <a:r>
              <a:rPr lang="en-GB" dirty="0"/>
              <a:t> </a:t>
            </a:r>
            <a:r>
              <a:rPr lang="en-GB" dirty="0" err="1"/>
              <a:t>digitale</a:t>
            </a:r>
            <a:r>
              <a:rPr lang="en-GB" dirty="0"/>
              <a:t> </a:t>
            </a:r>
            <a:r>
              <a:rPr lang="en-GB" dirty="0" err="1"/>
              <a:t>Führungskraft</a:t>
            </a:r>
            <a:r>
              <a:rPr lang="en-GB" dirty="0"/>
              <a:t> die </a:t>
            </a:r>
            <a:r>
              <a:rPr lang="en-GB" dirty="0" err="1"/>
              <a:t>digitalen</a:t>
            </a:r>
            <a:r>
              <a:rPr lang="en-GB" dirty="0"/>
              <a:t> </a:t>
            </a:r>
            <a:r>
              <a:rPr lang="en-GB" dirty="0" err="1"/>
              <a:t>Kompetenzen</a:t>
            </a:r>
            <a:r>
              <a:rPr lang="en-GB" dirty="0"/>
              <a:t> </a:t>
            </a:r>
            <a:r>
              <a:rPr lang="en-GB" dirty="0" err="1"/>
              <a:t>ihres</a:t>
            </a:r>
            <a:r>
              <a:rPr lang="en-GB" dirty="0"/>
              <a:t> Teams </a:t>
            </a:r>
            <a:r>
              <a:rPr lang="en-GB" dirty="0" err="1"/>
              <a:t>steigern</a:t>
            </a:r>
            <a:r>
              <a:rPr lang="en-GB"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Förderung</a:t>
            </a:r>
            <a:r>
              <a:rPr lang="en-GB" b="1" dirty="0">
                <a:solidFill>
                  <a:schemeClr val="accent2"/>
                </a:solidFill>
              </a:rPr>
              <a:t> der </a:t>
            </a:r>
            <a:r>
              <a:rPr lang="en-GB" b="1" err="1">
                <a:solidFill>
                  <a:schemeClr val="accent2"/>
                </a:solidFill>
              </a:rPr>
              <a:t>unternehmerischen</a:t>
            </a:r>
            <a:r>
              <a:rPr lang="en-GB" b="1" dirty="0">
                <a:solidFill>
                  <a:schemeClr val="accent2"/>
                </a:solidFill>
              </a:rPr>
              <a:t> </a:t>
            </a:r>
            <a:r>
              <a:rPr lang="en-GB" b="1" err="1">
                <a:solidFill>
                  <a:schemeClr val="accent2"/>
                </a:solidFill>
              </a:rPr>
              <a:t>Fähigkeiten</a:t>
            </a:r>
            <a:r>
              <a:rPr lang="en-GB" b="1" dirty="0">
                <a:solidFill>
                  <a:schemeClr val="accent2"/>
                </a:solidFill>
              </a:rPr>
              <a:t>:</a:t>
            </a:r>
            <a:r>
              <a:rPr lang="en-GB" dirty="0"/>
              <a:t> Die </a:t>
            </a:r>
            <a:r>
              <a:rPr lang="en-GB" err="1"/>
              <a:t>Förderung</a:t>
            </a:r>
            <a:r>
              <a:rPr lang="en-GB" dirty="0"/>
              <a:t> der </a:t>
            </a:r>
            <a:r>
              <a:rPr lang="en-GB" err="1"/>
              <a:t>unternehmerischen</a:t>
            </a:r>
            <a:r>
              <a:rPr lang="en-GB" dirty="0"/>
              <a:t> </a:t>
            </a:r>
            <a:r>
              <a:rPr lang="en-GB" err="1"/>
              <a:t>Fähigkeiten</a:t>
            </a:r>
            <a:r>
              <a:rPr lang="en-GB" dirty="0"/>
              <a:t> des Teams </a:t>
            </a:r>
            <a:r>
              <a:rPr lang="en-GB" err="1"/>
              <a:t>sichert</a:t>
            </a:r>
            <a:r>
              <a:rPr lang="en-GB" dirty="0"/>
              <a:t> </a:t>
            </a:r>
            <a:r>
              <a:rPr lang="en-GB" err="1"/>
              <a:t>wirtschaftliches</a:t>
            </a:r>
            <a:r>
              <a:rPr lang="en-GB" dirty="0"/>
              <a:t> </a:t>
            </a:r>
            <a:r>
              <a:rPr lang="en-GB" err="1"/>
              <a:t>Wachstum</a:t>
            </a:r>
            <a:r>
              <a:rPr lang="en-GB" dirty="0"/>
              <a:t> und </a:t>
            </a:r>
            <a:r>
              <a:rPr lang="en-GB" err="1"/>
              <a:t>Entwicklung</a:t>
            </a:r>
            <a:r>
              <a:rPr lang="en-GB" dirty="0"/>
              <a:t> für </a:t>
            </a:r>
            <a:r>
              <a:rPr lang="en-GB" err="1"/>
              <a:t>Ihr</a:t>
            </a:r>
            <a:r>
              <a:rPr lang="en-GB" dirty="0"/>
              <a:t> </a:t>
            </a:r>
            <a:r>
              <a:rPr lang="en-GB" err="1"/>
              <a:t>Unternehmen</a:t>
            </a:r>
            <a:r>
              <a:rPr lang="en-GB" dirty="0"/>
              <a:t> und </a:t>
            </a:r>
            <a:r>
              <a:rPr lang="en-GB" err="1"/>
              <a:t>fördert</a:t>
            </a:r>
            <a:r>
              <a:rPr lang="en-GB" dirty="0"/>
              <a:t> </a:t>
            </a:r>
            <a:r>
              <a:rPr lang="en-GB" err="1"/>
              <a:t>gleichzeitig</a:t>
            </a:r>
            <a:r>
              <a:rPr lang="en-GB" dirty="0"/>
              <a:t> die </a:t>
            </a:r>
            <a:r>
              <a:rPr lang="en-GB" err="1"/>
              <a:t>Fähigkeit</a:t>
            </a:r>
            <a:r>
              <a:rPr lang="en-GB" dirty="0"/>
              <a:t> </a:t>
            </a:r>
            <a:r>
              <a:rPr lang="en-GB" err="1"/>
              <a:t>Ihres</a:t>
            </a:r>
            <a:r>
              <a:rPr lang="en-GB" dirty="0"/>
              <a:t> Teams, in </a:t>
            </a:r>
            <a:r>
              <a:rPr lang="en-GB" err="1"/>
              <a:t>einem</a:t>
            </a:r>
            <a:r>
              <a:rPr lang="en-GB" dirty="0"/>
              <a:t> </a:t>
            </a:r>
            <a:r>
              <a:rPr lang="en-GB" err="1"/>
              <a:t>wettbewerbsorientierten</a:t>
            </a:r>
            <a:r>
              <a:rPr lang="en-GB" dirty="0"/>
              <a:t> </a:t>
            </a:r>
            <a:r>
              <a:rPr lang="en-GB" err="1"/>
              <a:t>beruflichen</a:t>
            </a:r>
            <a:r>
              <a:rPr lang="en-GB" dirty="0"/>
              <a:t> </a:t>
            </a:r>
            <a:r>
              <a:rPr lang="en-GB" err="1"/>
              <a:t>Umfeld</a:t>
            </a:r>
            <a:r>
              <a:rPr lang="en-GB" dirty="0"/>
              <a:t> </a:t>
            </a:r>
            <a:r>
              <a:rPr lang="en-GB" err="1"/>
              <a:t>erfolgreich</a:t>
            </a:r>
            <a:r>
              <a:rPr lang="en-GB" dirty="0"/>
              <a:t> </a:t>
            </a:r>
            <a:r>
              <a:rPr lang="en-GB" err="1"/>
              <a:t>zu</a:t>
            </a:r>
            <a:r>
              <a:rPr lang="en-GB" dirty="0"/>
              <a:t> sein. </a:t>
            </a:r>
            <a:endParaRPr lang="en-US" dirty="0"/>
          </a:p>
          <a:p>
            <a:pPr marL="342900" indent="-342900">
              <a:buClr>
                <a:schemeClr val="accent2"/>
              </a:buClr>
              <a:buChar char="•"/>
            </a:pPr>
            <a:r>
              <a:rPr lang="en-GB" b="1" dirty="0" err="1">
                <a:solidFill>
                  <a:schemeClr val="accent2"/>
                </a:solidFill>
              </a:rPr>
              <a:t>Investieren</a:t>
            </a:r>
            <a:r>
              <a:rPr lang="en-GB" b="1" dirty="0">
                <a:solidFill>
                  <a:schemeClr val="accent2"/>
                </a:solidFill>
              </a:rPr>
              <a:t> Sie in die </a:t>
            </a:r>
            <a:r>
              <a:rPr lang="en-GB" b="1" dirty="0" err="1">
                <a:solidFill>
                  <a:schemeClr val="accent2"/>
                </a:solidFill>
              </a:rPr>
              <a:t>Verbesserung</a:t>
            </a:r>
            <a:r>
              <a:rPr lang="en-GB" b="1" dirty="0">
                <a:solidFill>
                  <a:schemeClr val="accent2"/>
                </a:solidFill>
              </a:rPr>
              <a:t> des </a:t>
            </a:r>
            <a:r>
              <a:rPr lang="en-GB" b="1" dirty="0" err="1">
                <a:solidFill>
                  <a:schemeClr val="accent2"/>
                </a:solidFill>
              </a:rPr>
              <a:t>Zugangs</a:t>
            </a:r>
            <a:r>
              <a:rPr lang="en-GB" b="1" dirty="0">
                <a:solidFill>
                  <a:schemeClr val="accent2"/>
                </a:solidFill>
              </a:rPr>
              <a:t> </a:t>
            </a:r>
            <a:r>
              <a:rPr lang="en-GB" b="1" dirty="0" err="1">
                <a:solidFill>
                  <a:schemeClr val="accent2"/>
                </a:solidFill>
              </a:rPr>
              <a:t>zu</a:t>
            </a:r>
            <a:r>
              <a:rPr lang="en-GB" b="1" dirty="0">
                <a:solidFill>
                  <a:schemeClr val="accent2"/>
                </a:solidFill>
              </a:rPr>
              <a:t> Online-</a:t>
            </a:r>
            <a:r>
              <a:rPr lang="en-GB" b="1" dirty="0" err="1">
                <a:solidFill>
                  <a:schemeClr val="accent2"/>
                </a:solidFill>
              </a:rPr>
              <a:t>Diensten</a:t>
            </a:r>
            <a:r>
              <a:rPr lang="en-GB" b="1" dirty="0">
                <a:solidFill>
                  <a:schemeClr val="accent2"/>
                </a:solidFill>
              </a:rPr>
              <a:t>:</a:t>
            </a:r>
            <a:r>
              <a:rPr lang="en-GB" dirty="0"/>
              <a:t> Die </a:t>
            </a:r>
            <a:r>
              <a:rPr lang="en-GB" dirty="0" err="1"/>
              <a:t>Verfügbarkeit</a:t>
            </a:r>
            <a:r>
              <a:rPr lang="en-GB" dirty="0"/>
              <a:t> von Online-</a:t>
            </a:r>
            <a:r>
              <a:rPr lang="en-GB" dirty="0" err="1"/>
              <a:t>Diensten</a:t>
            </a:r>
            <a:r>
              <a:rPr lang="en-GB" dirty="0"/>
              <a:t> </a:t>
            </a:r>
            <a:r>
              <a:rPr lang="en-GB" dirty="0" err="1"/>
              <a:t>kann</a:t>
            </a:r>
            <a:r>
              <a:rPr lang="en-GB" dirty="0"/>
              <a:t> die Beteiligung </a:t>
            </a:r>
            <a:r>
              <a:rPr lang="en-GB" dirty="0" err="1"/>
              <a:t>sowohl</a:t>
            </a:r>
            <a:r>
              <a:rPr lang="en-GB" dirty="0"/>
              <a:t> von </a:t>
            </a:r>
            <a:r>
              <a:rPr lang="en-GB" dirty="0" err="1"/>
              <a:t>Mitarbeitern</a:t>
            </a:r>
            <a:r>
              <a:rPr lang="en-GB" dirty="0"/>
              <a:t> an </a:t>
            </a:r>
            <a:r>
              <a:rPr lang="en-GB" dirty="0" err="1"/>
              <a:t>entfernten</a:t>
            </a:r>
            <a:r>
              <a:rPr lang="en-GB" dirty="0"/>
              <a:t> </a:t>
            </a:r>
            <a:r>
              <a:rPr lang="en-GB" dirty="0" err="1"/>
              <a:t>Standorten</a:t>
            </a:r>
            <a:r>
              <a:rPr lang="en-GB" dirty="0"/>
              <a:t> </a:t>
            </a:r>
            <a:r>
              <a:rPr lang="en-GB" dirty="0" err="1"/>
              <a:t>als</a:t>
            </a:r>
            <a:r>
              <a:rPr lang="en-GB" dirty="0"/>
              <a:t> </a:t>
            </a:r>
            <a:r>
              <a:rPr lang="en-GB" dirty="0" err="1"/>
              <a:t>auch</a:t>
            </a:r>
            <a:r>
              <a:rPr lang="en-GB" dirty="0"/>
              <a:t> von </a:t>
            </a:r>
            <a:r>
              <a:rPr lang="en-GB" dirty="0" err="1"/>
              <a:t>Mitarbeitern</a:t>
            </a:r>
            <a:r>
              <a:rPr lang="en-GB" dirty="0"/>
              <a:t> </a:t>
            </a:r>
            <a:r>
              <a:rPr lang="en-GB" dirty="0" err="1"/>
              <a:t>im</a:t>
            </a:r>
            <a:r>
              <a:rPr lang="en-GB" dirty="0"/>
              <a:t> </a:t>
            </a:r>
            <a:r>
              <a:rPr lang="en-GB" dirty="0" err="1"/>
              <a:t>Büro</a:t>
            </a:r>
            <a:r>
              <a:rPr lang="en-GB" dirty="0"/>
              <a:t> </a:t>
            </a:r>
            <a:r>
              <a:rPr lang="en-GB" dirty="0" err="1"/>
              <a:t>erhöhen</a:t>
            </a:r>
            <a:r>
              <a:rPr lang="en-GB" dirty="0"/>
              <a:t> und </a:t>
            </a:r>
            <a:r>
              <a:rPr lang="en-GB" dirty="0" err="1"/>
              <a:t>gleichzeitig</a:t>
            </a:r>
            <a:r>
              <a:rPr lang="en-GB" dirty="0"/>
              <a:t> </a:t>
            </a:r>
            <a:r>
              <a:rPr lang="en-GB" dirty="0" err="1"/>
              <a:t>deren</a:t>
            </a:r>
            <a:r>
              <a:rPr lang="en-GB" dirty="0"/>
              <a:t> Interesse und Engagement für die </a:t>
            </a:r>
            <a:r>
              <a:rPr lang="en-GB" dirty="0" err="1"/>
              <a:t>Ziele</a:t>
            </a:r>
            <a:r>
              <a:rPr lang="en-GB" dirty="0"/>
              <a:t> des </a:t>
            </a:r>
            <a:r>
              <a:rPr lang="en-GB" dirty="0" err="1"/>
              <a:t>Unternehmens</a:t>
            </a:r>
            <a:r>
              <a:rPr lang="en-GB" dirty="0"/>
              <a:t> </a:t>
            </a:r>
            <a:r>
              <a:rPr lang="en-GB" dirty="0" err="1"/>
              <a:t>steigern</a:t>
            </a:r>
            <a:r>
              <a:rPr lang="en-GB" dirty="0"/>
              <a:t> und </a:t>
            </a:r>
            <a:r>
              <a:rPr lang="en-GB" dirty="0" err="1"/>
              <a:t>dessen</a:t>
            </a:r>
            <a:r>
              <a:rPr lang="en-GB" dirty="0"/>
              <a:t> Prozesse </a:t>
            </a:r>
            <a:r>
              <a:rPr lang="en-GB" dirty="0" err="1"/>
              <a:t>erleichtern</a:t>
            </a:r>
            <a:r>
              <a:rPr lang="en-GB" dirty="0"/>
              <a:t>.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78" name="Google Shape;378;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a:t>
            </a:r>
            <a:r>
              <a:rPr lang="en-GB" dirty="0" err="1"/>
              <a:t>kann</a:t>
            </a:r>
            <a:r>
              <a:rPr lang="en-GB" dirty="0"/>
              <a:t> </a:t>
            </a:r>
            <a:r>
              <a:rPr lang="en-GB" dirty="0" err="1"/>
              <a:t>eine</a:t>
            </a:r>
            <a:r>
              <a:rPr lang="en-GB" dirty="0"/>
              <a:t> </a:t>
            </a:r>
            <a:r>
              <a:rPr lang="en-GB" dirty="0" err="1"/>
              <a:t>digitale</a:t>
            </a:r>
            <a:r>
              <a:rPr lang="en-GB" dirty="0"/>
              <a:t> </a:t>
            </a:r>
            <a:r>
              <a:rPr lang="en-GB" dirty="0" err="1"/>
              <a:t>Führungskraft</a:t>
            </a:r>
            <a:r>
              <a:rPr lang="en-GB" dirty="0"/>
              <a:t> die </a:t>
            </a:r>
            <a:r>
              <a:rPr lang="en-GB" dirty="0" err="1"/>
              <a:t>digitalen</a:t>
            </a:r>
            <a:r>
              <a:rPr lang="en-GB" dirty="0"/>
              <a:t> </a:t>
            </a:r>
            <a:r>
              <a:rPr lang="en-GB" dirty="0" err="1"/>
              <a:t>Kompetenzen</a:t>
            </a:r>
            <a:r>
              <a:rPr lang="en-GB" dirty="0"/>
              <a:t> </a:t>
            </a:r>
            <a:r>
              <a:rPr lang="en-GB" dirty="0" err="1"/>
              <a:t>ihres</a:t>
            </a:r>
            <a:r>
              <a:rPr lang="en-GB" dirty="0"/>
              <a:t> Teams </a:t>
            </a:r>
            <a:r>
              <a:rPr lang="en-GB" dirty="0" err="1"/>
              <a:t>steigern</a:t>
            </a:r>
            <a:r>
              <a:rPr lang="en-GB"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dirty="0" err="1"/>
              <a:t>Einfach</a:t>
            </a:r>
            <a:r>
              <a:rPr lang="en-GB" dirty="0"/>
              <a:t> </a:t>
            </a:r>
            <a:r>
              <a:rPr lang="en-GB" dirty="0" err="1"/>
              <a:t>ausgedrückt</a:t>
            </a:r>
            <a:r>
              <a:rPr lang="en-GB" dirty="0"/>
              <a:t> </a:t>
            </a:r>
            <a:r>
              <a:rPr lang="en-GB" dirty="0" err="1"/>
              <a:t>bedeutet</a:t>
            </a:r>
            <a:r>
              <a:rPr lang="en-GB" dirty="0"/>
              <a:t> "</a:t>
            </a:r>
            <a:r>
              <a:rPr lang="en-GB" dirty="0" err="1"/>
              <a:t>digitale</a:t>
            </a:r>
            <a:r>
              <a:rPr lang="en-GB" dirty="0"/>
              <a:t> </a:t>
            </a:r>
            <a:r>
              <a:rPr lang="en-GB" dirty="0" err="1"/>
              <a:t>Kompetenz</a:t>
            </a:r>
            <a:r>
              <a:rPr lang="en-GB" dirty="0"/>
              <a:t>", </a:t>
            </a:r>
            <a:r>
              <a:rPr lang="en-GB" dirty="0" err="1"/>
              <a:t>dass</a:t>
            </a:r>
            <a:r>
              <a:rPr lang="en-GB" dirty="0"/>
              <a:t> man </a:t>
            </a:r>
            <a:r>
              <a:rPr lang="en-GB" dirty="0" err="1"/>
              <a:t>über</a:t>
            </a:r>
            <a:r>
              <a:rPr lang="en-GB" dirty="0"/>
              <a:t> die </a:t>
            </a:r>
            <a:r>
              <a:rPr lang="en-GB" dirty="0" err="1"/>
              <a:t>Fähigkeiten</a:t>
            </a:r>
            <a:r>
              <a:rPr lang="en-GB" dirty="0"/>
              <a:t> </a:t>
            </a:r>
            <a:r>
              <a:rPr lang="en-GB" dirty="0" err="1"/>
              <a:t>verfügt</a:t>
            </a:r>
            <a:r>
              <a:rPr lang="en-GB" dirty="0"/>
              <a:t>, die man </a:t>
            </a:r>
            <a:r>
              <a:rPr lang="en-GB" dirty="0" err="1"/>
              <a:t>braucht</a:t>
            </a:r>
            <a:r>
              <a:rPr lang="en-GB" dirty="0"/>
              <a:t>, um in </a:t>
            </a:r>
            <a:r>
              <a:rPr lang="en-GB" dirty="0" err="1"/>
              <a:t>einer</a:t>
            </a:r>
            <a:r>
              <a:rPr lang="en-GB" dirty="0"/>
              <a:t> Gesellschaft </a:t>
            </a:r>
            <a:r>
              <a:rPr lang="en-GB" dirty="0" err="1"/>
              <a:t>zu</a:t>
            </a:r>
            <a:r>
              <a:rPr lang="en-GB" dirty="0"/>
              <a:t> leben, </a:t>
            </a:r>
            <a:r>
              <a:rPr lang="en-GB" dirty="0" err="1"/>
              <a:t>zu</a:t>
            </a:r>
            <a:r>
              <a:rPr lang="en-GB" dirty="0"/>
              <a:t> </a:t>
            </a:r>
            <a:r>
              <a:rPr lang="en-GB" dirty="0" err="1"/>
              <a:t>lernen</a:t>
            </a:r>
            <a:r>
              <a:rPr lang="en-GB" dirty="0"/>
              <a:t> und </a:t>
            </a:r>
            <a:r>
              <a:rPr lang="en-GB" dirty="0" err="1"/>
              <a:t>zu</a:t>
            </a:r>
            <a:r>
              <a:rPr lang="en-GB" dirty="0"/>
              <a:t> </a:t>
            </a:r>
            <a:r>
              <a:rPr lang="en-GB" dirty="0" err="1"/>
              <a:t>arbeiten</a:t>
            </a:r>
            <a:r>
              <a:rPr lang="en-GB" dirty="0"/>
              <a:t>, in der die Kommunikation und der </a:t>
            </a:r>
            <a:r>
              <a:rPr lang="en-GB" dirty="0" err="1"/>
              <a:t>Zugang</a:t>
            </a:r>
            <a:r>
              <a:rPr lang="en-GB" dirty="0"/>
              <a:t> </a:t>
            </a:r>
            <a:r>
              <a:rPr lang="en-GB" dirty="0" err="1"/>
              <a:t>zu</a:t>
            </a:r>
            <a:r>
              <a:rPr lang="en-GB" dirty="0"/>
              <a:t> </a:t>
            </a:r>
            <a:r>
              <a:rPr lang="en-GB" dirty="0" err="1"/>
              <a:t>Informationen</a:t>
            </a:r>
            <a:r>
              <a:rPr lang="en-GB" dirty="0"/>
              <a:t> </a:t>
            </a:r>
            <a:r>
              <a:rPr lang="en-GB" dirty="0" err="1"/>
              <a:t>über</a:t>
            </a:r>
            <a:r>
              <a:rPr lang="en-GB" dirty="0"/>
              <a:t> </a:t>
            </a:r>
            <a:r>
              <a:rPr lang="en-GB" dirty="0" err="1"/>
              <a:t>digitale</a:t>
            </a:r>
            <a:r>
              <a:rPr lang="en-GB" dirty="0"/>
              <a:t> </a:t>
            </a:r>
            <a:r>
              <a:rPr lang="en-GB" dirty="0" err="1"/>
              <a:t>Technologien</a:t>
            </a:r>
            <a:r>
              <a:rPr lang="en-GB" dirty="0"/>
              <a:t> </a:t>
            </a:r>
            <a:r>
              <a:rPr lang="en-GB" dirty="0" err="1"/>
              <a:t>wie</a:t>
            </a:r>
            <a:r>
              <a:rPr lang="en-GB" dirty="0"/>
              <a:t> das Internet, Online-</a:t>
            </a:r>
            <a:r>
              <a:rPr lang="en-GB" dirty="0" err="1"/>
              <a:t>Plattformen</a:t>
            </a:r>
            <a:r>
              <a:rPr lang="en-GB" dirty="0"/>
              <a:t>, </a:t>
            </a:r>
            <a:r>
              <a:rPr lang="en-GB" dirty="0" err="1"/>
              <a:t>soziale</a:t>
            </a:r>
            <a:r>
              <a:rPr lang="en-GB" dirty="0"/>
              <a:t> Medien und mobile </a:t>
            </a:r>
            <a:r>
              <a:rPr lang="en-GB" dirty="0" err="1"/>
              <a:t>Geräte</a:t>
            </a:r>
            <a:r>
              <a:rPr lang="en-GB" dirty="0"/>
              <a:t> </a:t>
            </a:r>
            <a:r>
              <a:rPr lang="en-GB" dirty="0" err="1"/>
              <a:t>erfolgt</a:t>
            </a:r>
            <a:r>
              <a:rPr lang="en-GB" dirty="0"/>
              <a:t>.</a:t>
            </a:r>
            <a:endParaRPr dirty="0"/>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dirty="0"/>
              <a:t>Daher </a:t>
            </a:r>
            <a:r>
              <a:rPr lang="en-GB" dirty="0" err="1"/>
              <a:t>sollten</a:t>
            </a:r>
            <a:r>
              <a:rPr lang="en-GB" dirty="0"/>
              <a:t> </a:t>
            </a:r>
            <a:r>
              <a:rPr lang="en-GB" dirty="0" err="1"/>
              <a:t>wir</a:t>
            </a:r>
            <a:r>
              <a:rPr lang="en-GB" dirty="0"/>
              <a:t> "</a:t>
            </a:r>
            <a:r>
              <a:rPr lang="en-GB" dirty="0" err="1"/>
              <a:t>digitale</a:t>
            </a:r>
            <a:r>
              <a:rPr lang="en-GB" dirty="0"/>
              <a:t> </a:t>
            </a:r>
            <a:r>
              <a:rPr lang="en-GB" dirty="0" err="1"/>
              <a:t>Kompetenz</a:t>
            </a:r>
            <a:r>
              <a:rPr lang="en-GB" dirty="0"/>
              <a:t>" </a:t>
            </a:r>
            <a:r>
              <a:rPr lang="en-GB" dirty="0" err="1"/>
              <a:t>nicht</a:t>
            </a:r>
            <a:r>
              <a:rPr lang="en-GB" dirty="0"/>
              <a:t> </a:t>
            </a:r>
            <a:r>
              <a:rPr lang="en-GB" dirty="0" err="1"/>
              <a:t>als</a:t>
            </a:r>
            <a:r>
              <a:rPr lang="en-GB" dirty="0"/>
              <a:t> </a:t>
            </a:r>
            <a:r>
              <a:rPr lang="en-GB" dirty="0" err="1"/>
              <a:t>Alphabetisierung</a:t>
            </a:r>
            <a:r>
              <a:rPr lang="en-GB" dirty="0"/>
              <a:t> </a:t>
            </a:r>
            <a:r>
              <a:rPr lang="en-GB" dirty="0" err="1"/>
              <a:t>im</a:t>
            </a:r>
            <a:r>
              <a:rPr lang="en-GB" dirty="0"/>
              <a:t> </a:t>
            </a:r>
            <a:r>
              <a:rPr lang="en-GB" dirty="0" err="1"/>
              <a:t>herkömmlichen</a:t>
            </a:r>
            <a:r>
              <a:rPr lang="en-GB" dirty="0"/>
              <a:t> Sinne, d. h. </a:t>
            </a:r>
            <a:r>
              <a:rPr lang="en-GB" dirty="0" err="1"/>
              <a:t>als</a:t>
            </a:r>
            <a:r>
              <a:rPr lang="en-GB" dirty="0"/>
              <a:t> </a:t>
            </a:r>
            <a:r>
              <a:rPr lang="en-GB" dirty="0" err="1"/>
              <a:t>Fähigkeit</a:t>
            </a:r>
            <a:r>
              <a:rPr lang="en-GB" dirty="0"/>
              <a:t> </a:t>
            </a:r>
            <a:r>
              <a:rPr lang="en-GB" dirty="0" err="1"/>
              <a:t>zu</a:t>
            </a:r>
            <a:r>
              <a:rPr lang="en-GB" dirty="0"/>
              <a:t> </a:t>
            </a:r>
            <a:r>
              <a:rPr lang="en-GB" dirty="0" err="1"/>
              <a:t>lesen</a:t>
            </a:r>
            <a:r>
              <a:rPr lang="en-GB" dirty="0"/>
              <a:t>, </a:t>
            </a:r>
            <a:r>
              <a:rPr lang="en-GB" dirty="0" err="1"/>
              <a:t>betrachten</a:t>
            </a:r>
            <a:r>
              <a:rPr lang="en-GB" dirty="0"/>
              <a:t>, </a:t>
            </a:r>
            <a:r>
              <a:rPr lang="en-GB" dirty="0" err="1"/>
              <a:t>sondern</a:t>
            </a:r>
            <a:r>
              <a:rPr lang="en-GB" dirty="0"/>
              <a:t> </a:t>
            </a:r>
            <a:r>
              <a:rPr lang="en-GB" dirty="0" err="1"/>
              <a:t>als</a:t>
            </a:r>
            <a:r>
              <a:rPr lang="en-GB" dirty="0"/>
              <a:t> </a:t>
            </a:r>
            <a:r>
              <a:rPr lang="en-GB" dirty="0" err="1"/>
              <a:t>Alphabetisierung</a:t>
            </a:r>
            <a:r>
              <a:rPr lang="en-GB" dirty="0"/>
              <a:t> </a:t>
            </a:r>
            <a:r>
              <a:rPr lang="en-GB" dirty="0" err="1"/>
              <a:t>im</a:t>
            </a:r>
            <a:r>
              <a:rPr lang="en-GB" dirty="0"/>
              <a:t> </a:t>
            </a:r>
            <a:r>
              <a:rPr lang="en-GB" dirty="0" err="1"/>
              <a:t>weiteren</a:t>
            </a:r>
            <a:r>
              <a:rPr lang="en-GB" dirty="0"/>
              <a:t> Sinne der </a:t>
            </a:r>
            <a:r>
              <a:rPr lang="en-GB" dirty="0" err="1"/>
              <a:t>Entwicklung</a:t>
            </a:r>
            <a:r>
              <a:rPr lang="en-GB" dirty="0"/>
              <a:t>.</a:t>
            </a:r>
            <a:endParaRPr dirty="0"/>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84" name="Google Shape;384;p3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Entwicklung</a:t>
            </a:r>
            <a:r>
              <a:rPr lang="en-GB" dirty="0"/>
              <a:t> </a:t>
            </a:r>
            <a:r>
              <a:rPr lang="en-GB" dirty="0" err="1"/>
              <a:t>digitaler</a:t>
            </a:r>
            <a:r>
              <a:rPr lang="en-GB" dirty="0"/>
              <a:t> </a:t>
            </a:r>
            <a:r>
              <a:rPr lang="en-GB" dirty="0" err="1"/>
              <a:t>Kompetenzen</a:t>
            </a:r>
            <a:r>
              <a:rPr lang="en-GB" dirty="0"/>
              <a:t> </a:t>
            </a:r>
            <a:r>
              <a:rPr lang="en-GB" dirty="0" err="1"/>
              <a:t>im</a:t>
            </a:r>
            <a:r>
              <a:rPr lang="en-GB" dirty="0"/>
              <a:t> </a:t>
            </a:r>
            <a:r>
              <a:rPr lang="en-GB" dirty="0" err="1"/>
              <a:t>tertiären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dirty="0"/>
              <a:t>“Selbst </a:t>
            </a:r>
            <a:r>
              <a:rPr lang="en-GB" dirty="0" err="1"/>
              <a:t>wenn</a:t>
            </a:r>
            <a:r>
              <a:rPr lang="en-GB" dirty="0"/>
              <a:t> Sie auf </a:t>
            </a:r>
            <a:r>
              <a:rPr lang="en-GB" dirty="0" err="1"/>
              <a:t>dem</a:t>
            </a:r>
            <a:r>
              <a:rPr lang="en-GB" dirty="0"/>
              <a:t> </a:t>
            </a:r>
            <a:r>
              <a:rPr lang="en-GB" dirty="0" err="1"/>
              <a:t>richtigen</a:t>
            </a:r>
            <a:r>
              <a:rPr lang="en-GB" dirty="0"/>
              <a:t> Weg </a:t>
            </a:r>
            <a:r>
              <a:rPr lang="en-GB" dirty="0" err="1"/>
              <a:t>sind</a:t>
            </a:r>
            <a:r>
              <a:rPr lang="en-GB" dirty="0"/>
              <a:t>, </a:t>
            </a:r>
            <a:r>
              <a:rPr lang="en-GB" dirty="0" err="1"/>
              <a:t>werden</a:t>
            </a:r>
            <a:r>
              <a:rPr lang="en-GB" dirty="0"/>
              <a:t> Sie </a:t>
            </a:r>
            <a:r>
              <a:rPr lang="en-GB" dirty="0" err="1"/>
              <a:t>überrollt</a:t>
            </a:r>
            <a:r>
              <a:rPr lang="en-GB" dirty="0"/>
              <a:t>, </a:t>
            </a:r>
            <a:r>
              <a:rPr lang="en-GB" dirty="0" err="1"/>
              <a:t>wenn</a:t>
            </a:r>
            <a:r>
              <a:rPr lang="en-GB" dirty="0"/>
              <a:t> Sie </a:t>
            </a:r>
            <a:r>
              <a:rPr lang="en-GB" dirty="0" err="1"/>
              <a:t>nur</a:t>
            </a:r>
            <a:r>
              <a:rPr lang="en-GB" dirty="0"/>
              <a:t> </a:t>
            </a:r>
            <a:r>
              <a:rPr lang="en-GB" dirty="0" err="1"/>
              <a:t>dasitzen</a:t>
            </a:r>
            <a:r>
              <a:rPr lang="en-GB" i="0" dirty="0"/>
              <a:t>.</a:t>
            </a:r>
            <a:r>
              <a:rPr lang="en-GB" dirty="0"/>
              <a:t>” </a:t>
            </a:r>
            <a:endParaRPr dirty="0"/>
          </a:p>
        </p:txBody>
      </p:sp>
      <p:sp>
        <p:nvSpPr>
          <p:cNvPr id="390" name="Google Shape;390;p3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Will Rodgers</a:t>
            </a:r>
            <a:endParaRPr sz="2200" b="1" i="1" u="none" strike="noStrike" cap="none">
              <a:solidFill>
                <a:srgbClr val="000000"/>
              </a:solidFill>
              <a:latin typeface="Calibri"/>
              <a:ea typeface="Calibri"/>
              <a:cs typeface="Calibri"/>
              <a:sym typeface="Calibri"/>
            </a:endParaRPr>
          </a:p>
        </p:txBody>
      </p:sp>
      <p:pic>
        <p:nvPicPr>
          <p:cNvPr id="391" name="Google Shape;391;p36" descr="Two people running and biking togeth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392" name="Google Shape;392;p3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93" name="Google Shape;393;p36"/>
          <p:cNvGrpSpPr/>
          <p:nvPr/>
        </p:nvGrpSpPr>
        <p:grpSpPr>
          <a:xfrm>
            <a:off x="5107779" y="748833"/>
            <a:ext cx="1487826" cy="1083162"/>
            <a:chOff x="3400450" y="986392"/>
            <a:chExt cx="1487826" cy="1083162"/>
          </a:xfrm>
        </p:grpSpPr>
        <p:sp>
          <p:nvSpPr>
            <p:cNvPr id="394" name="Google Shape;394;p3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395" name="Google Shape;395;p3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Entwicklung</a:t>
            </a:r>
            <a:r>
              <a:rPr lang="en-GB" b="1" dirty="0">
                <a:solidFill>
                  <a:schemeClr val="accent2"/>
                </a:solidFill>
              </a:rPr>
              <a:t> </a:t>
            </a:r>
            <a:r>
              <a:rPr lang="en-GB" b="1" err="1">
                <a:solidFill>
                  <a:schemeClr val="accent2"/>
                </a:solidFill>
              </a:rPr>
              <a:t>einer</a:t>
            </a:r>
            <a:r>
              <a:rPr lang="en-GB" b="1" dirty="0">
                <a:solidFill>
                  <a:schemeClr val="accent2"/>
                </a:solidFill>
              </a:rPr>
              <a:t> </a:t>
            </a:r>
            <a:r>
              <a:rPr lang="en-GB" b="1" err="1">
                <a:solidFill>
                  <a:schemeClr val="accent2"/>
                </a:solidFill>
              </a:rPr>
              <a:t>Strategie</a:t>
            </a:r>
            <a:r>
              <a:rPr lang="en-GB" b="1" dirty="0">
                <a:solidFill>
                  <a:schemeClr val="accent2"/>
                </a:solidFill>
              </a:rPr>
              <a:t> für die </a:t>
            </a:r>
            <a:r>
              <a:rPr lang="en-GB" b="1" err="1">
                <a:solidFill>
                  <a:schemeClr val="accent2"/>
                </a:solidFill>
              </a:rPr>
              <a:t>digitale</a:t>
            </a:r>
            <a:r>
              <a:rPr lang="en-GB" b="1" dirty="0">
                <a:solidFill>
                  <a:schemeClr val="accent2"/>
                </a:solidFill>
              </a:rPr>
              <a:t> </a:t>
            </a:r>
            <a:r>
              <a:rPr lang="en-GB" b="1" err="1">
                <a:solidFill>
                  <a:schemeClr val="accent2"/>
                </a:solidFill>
              </a:rPr>
              <a:t>Kompetenz</a:t>
            </a:r>
            <a:r>
              <a:rPr lang="en-GB" b="1" dirty="0">
                <a:solidFill>
                  <a:schemeClr val="accent2"/>
                </a:solidFill>
              </a:rPr>
              <a:t>: </a:t>
            </a:r>
            <a:r>
              <a:rPr lang="en-GB" dirty="0"/>
              <a:t>Um die </a:t>
            </a:r>
            <a:r>
              <a:rPr lang="en-GB" err="1"/>
              <a:t>digitale</a:t>
            </a:r>
            <a:r>
              <a:rPr lang="en-GB" dirty="0"/>
              <a:t> </a:t>
            </a:r>
            <a:r>
              <a:rPr lang="en-GB" err="1"/>
              <a:t>Kompetenz</a:t>
            </a:r>
            <a:r>
              <a:rPr lang="en-GB" dirty="0"/>
              <a:t> in der TS </a:t>
            </a:r>
            <a:r>
              <a:rPr lang="en-GB" err="1"/>
              <a:t>zu</a:t>
            </a:r>
            <a:r>
              <a:rPr lang="en-GB" dirty="0"/>
              <a:t> </a:t>
            </a:r>
            <a:r>
              <a:rPr lang="en-GB" err="1"/>
              <a:t>erreichen</a:t>
            </a:r>
            <a:r>
              <a:rPr lang="en-GB" dirty="0"/>
              <a:t>, </a:t>
            </a:r>
            <a:r>
              <a:rPr lang="en-GB" err="1"/>
              <a:t>ist</a:t>
            </a:r>
            <a:r>
              <a:rPr lang="en-GB" dirty="0"/>
              <a:t> es </a:t>
            </a:r>
            <a:r>
              <a:rPr lang="en-GB" err="1"/>
              <a:t>notwendig</a:t>
            </a:r>
            <a:r>
              <a:rPr lang="en-GB" dirty="0"/>
              <a:t>, </a:t>
            </a:r>
            <a:r>
              <a:rPr lang="en-GB" err="1"/>
              <a:t>ein</a:t>
            </a:r>
            <a:r>
              <a:rPr lang="en-GB" dirty="0"/>
              <a:t> </a:t>
            </a:r>
            <a:r>
              <a:rPr lang="en-GB" err="1"/>
              <a:t>strategisches</a:t>
            </a:r>
            <a:r>
              <a:rPr lang="en-GB" dirty="0"/>
              <a:t> Ziel für die </a:t>
            </a:r>
            <a:r>
              <a:rPr lang="en-GB" err="1"/>
              <a:t>digitale</a:t>
            </a:r>
            <a:r>
              <a:rPr lang="en-GB" dirty="0"/>
              <a:t> </a:t>
            </a:r>
            <a:r>
              <a:rPr lang="en-GB" err="1"/>
              <a:t>Kompetenz</a:t>
            </a:r>
            <a:r>
              <a:rPr lang="en-GB" dirty="0"/>
              <a:t> </a:t>
            </a:r>
            <a:r>
              <a:rPr lang="en-GB" err="1"/>
              <a:t>zu</a:t>
            </a:r>
            <a:r>
              <a:rPr lang="en-GB" dirty="0"/>
              <a:t> </a:t>
            </a:r>
            <a:r>
              <a:rPr lang="en-GB" err="1"/>
              <a:t>haben</a:t>
            </a:r>
            <a:r>
              <a:rPr lang="en-GB" dirty="0"/>
              <a:t> und </a:t>
            </a:r>
            <a:r>
              <a:rPr lang="en-GB" err="1"/>
              <a:t>eine</a:t>
            </a:r>
            <a:r>
              <a:rPr lang="en-GB" dirty="0"/>
              <a:t> </a:t>
            </a:r>
            <a:r>
              <a:rPr lang="en-GB" err="1"/>
              <a:t>Strategie</a:t>
            </a:r>
            <a:r>
              <a:rPr lang="en-GB" dirty="0"/>
              <a:t> für das </a:t>
            </a:r>
            <a:r>
              <a:rPr lang="en-GB" err="1"/>
              <a:t>Erreichen</a:t>
            </a:r>
            <a:r>
              <a:rPr lang="en-GB" dirty="0"/>
              <a:t> dieses Ziels </a:t>
            </a:r>
            <a:r>
              <a:rPr lang="en-GB" err="1"/>
              <a:t>zu</a:t>
            </a:r>
            <a:r>
              <a:rPr lang="en-GB" dirty="0"/>
              <a:t> </a:t>
            </a:r>
            <a:r>
              <a:rPr lang="en-GB" err="1"/>
              <a:t>entwickeln</a:t>
            </a:r>
            <a:r>
              <a:rPr lang="en-GB" dirty="0"/>
              <a:t>.  </a:t>
            </a:r>
            <a:endParaRPr/>
          </a:p>
          <a:p>
            <a:pPr marL="342900" indent="-342900">
              <a:buClr>
                <a:schemeClr val="accent2"/>
              </a:buClr>
              <a:buFont typeface="Arial"/>
              <a:buChar char="•"/>
            </a:pPr>
            <a:r>
              <a:rPr lang="en-GB" dirty="0"/>
              <a:t>Sie </a:t>
            </a:r>
            <a:r>
              <a:rPr lang="en-GB" dirty="0" err="1"/>
              <a:t>können</a:t>
            </a:r>
            <a:r>
              <a:rPr lang="en-GB" dirty="0"/>
              <a:t> </a:t>
            </a:r>
            <a:r>
              <a:rPr lang="en-GB" dirty="0" err="1"/>
              <a:t>damit</a:t>
            </a:r>
            <a:r>
              <a:rPr lang="en-GB" dirty="0"/>
              <a:t> </a:t>
            </a:r>
            <a:r>
              <a:rPr lang="en-GB" dirty="0" err="1"/>
              <a:t>beginnen</a:t>
            </a:r>
            <a:r>
              <a:rPr lang="en-GB" dirty="0"/>
              <a:t>, </a:t>
            </a:r>
            <a:r>
              <a:rPr lang="en-GB" dirty="0" err="1"/>
              <a:t>sich</a:t>
            </a:r>
            <a:r>
              <a:rPr lang="en-GB" dirty="0"/>
              <a:t> </a:t>
            </a:r>
            <a:r>
              <a:rPr lang="en-GB" dirty="0" err="1"/>
              <a:t>einfache</a:t>
            </a:r>
            <a:r>
              <a:rPr lang="en-GB" dirty="0"/>
              <a:t> und </a:t>
            </a:r>
            <a:r>
              <a:rPr lang="en-GB" dirty="0" err="1"/>
              <a:t>spezifische</a:t>
            </a:r>
            <a:r>
              <a:rPr lang="en-GB" dirty="0"/>
              <a:t> </a:t>
            </a:r>
            <a:r>
              <a:rPr lang="en-GB" dirty="0" err="1"/>
              <a:t>digitale</a:t>
            </a:r>
            <a:r>
              <a:rPr lang="en-GB" dirty="0"/>
              <a:t> </a:t>
            </a:r>
            <a:r>
              <a:rPr lang="en-GB" dirty="0" err="1"/>
              <a:t>Ziele</a:t>
            </a:r>
            <a:r>
              <a:rPr lang="en-GB" dirty="0"/>
              <a:t> </a:t>
            </a:r>
            <a:r>
              <a:rPr lang="en-GB" dirty="0" err="1"/>
              <a:t>zu</a:t>
            </a:r>
            <a:r>
              <a:rPr lang="en-GB" dirty="0"/>
              <a:t> </a:t>
            </a:r>
            <a:r>
              <a:rPr lang="en-GB" dirty="0" err="1"/>
              <a:t>setzen</a:t>
            </a:r>
            <a:r>
              <a:rPr lang="en-GB" dirty="0"/>
              <a:t>, </a:t>
            </a:r>
            <a:r>
              <a:rPr lang="en-GB" dirty="0" err="1"/>
              <a:t>wie</a:t>
            </a:r>
            <a:r>
              <a:rPr lang="en-GB" dirty="0"/>
              <a:t> z. B. Photoshop, </a:t>
            </a:r>
            <a:r>
              <a:rPr lang="en-GB" dirty="0" err="1"/>
              <a:t>digitale</a:t>
            </a:r>
            <a:r>
              <a:rPr lang="en-GB" dirty="0"/>
              <a:t> </a:t>
            </a:r>
            <a:r>
              <a:rPr lang="en-GB" dirty="0" err="1"/>
              <a:t>Marketingkampagnen</a:t>
            </a:r>
            <a:r>
              <a:rPr lang="en-GB" dirty="0"/>
              <a:t> </a:t>
            </a:r>
            <a:r>
              <a:rPr lang="en-GB" dirty="0" err="1"/>
              <a:t>usw</a:t>
            </a:r>
            <a:r>
              <a:rPr lang="en-GB" dirty="0"/>
              <a:t>.</a:t>
            </a:r>
            <a:endParaRPr dirty="0"/>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b="1" dirty="0" err="1">
                <a:solidFill>
                  <a:schemeClr val="accent2"/>
                </a:solidFill>
              </a:rPr>
              <a:t>Beziehen</a:t>
            </a:r>
            <a:r>
              <a:rPr lang="en-GB" b="1" dirty="0">
                <a:solidFill>
                  <a:schemeClr val="accent2"/>
                </a:solidFill>
              </a:rPr>
              <a:t> Sie die Führungskräfte in den </a:t>
            </a:r>
            <a:r>
              <a:rPr lang="en-GB" b="1" dirty="0" err="1">
                <a:solidFill>
                  <a:schemeClr val="accent2"/>
                </a:solidFill>
              </a:rPr>
              <a:t>Digitalisierungsprozess</a:t>
            </a:r>
            <a:r>
              <a:rPr lang="en-GB" b="1" dirty="0">
                <a:solidFill>
                  <a:schemeClr val="accent2"/>
                </a:solidFill>
              </a:rPr>
              <a:t> </a:t>
            </a:r>
            <a:r>
              <a:rPr lang="en-GB" b="1" dirty="0" err="1">
                <a:solidFill>
                  <a:schemeClr val="accent2"/>
                </a:solidFill>
              </a:rPr>
              <a:t>ein</a:t>
            </a:r>
            <a:r>
              <a:rPr lang="en-GB" b="1" dirty="0">
                <a:solidFill>
                  <a:schemeClr val="accent2"/>
                </a:solidFill>
              </a:rPr>
              <a:t>:</a:t>
            </a:r>
            <a:r>
              <a:rPr lang="en-GB" dirty="0"/>
              <a:t> Es </a:t>
            </a:r>
            <a:r>
              <a:rPr lang="en-GB" dirty="0" err="1"/>
              <a:t>ist</a:t>
            </a:r>
            <a:r>
              <a:rPr lang="en-GB" dirty="0"/>
              <a:t> </a:t>
            </a:r>
            <a:r>
              <a:rPr lang="en-GB" dirty="0" err="1"/>
              <a:t>wichtig</a:t>
            </a:r>
            <a:r>
              <a:rPr lang="en-GB" dirty="0"/>
              <a:t> </a:t>
            </a:r>
            <a:r>
              <a:rPr lang="en-GB" dirty="0" err="1"/>
              <a:t>sicherzustellen</a:t>
            </a:r>
            <a:r>
              <a:rPr lang="en-GB" dirty="0"/>
              <a:t>, </a:t>
            </a:r>
            <a:r>
              <a:rPr lang="en-GB" dirty="0" err="1"/>
              <a:t>dass</a:t>
            </a:r>
            <a:r>
              <a:rPr lang="en-GB" dirty="0"/>
              <a:t> die </a:t>
            </a:r>
            <a:r>
              <a:rPr lang="en-GB" dirty="0" err="1"/>
              <a:t>leitenden</a:t>
            </a:r>
            <a:r>
              <a:rPr lang="en-GB" dirty="0"/>
              <a:t> </a:t>
            </a:r>
            <a:r>
              <a:rPr lang="en-GB" dirty="0" err="1"/>
              <a:t>Angestellten</a:t>
            </a:r>
            <a:r>
              <a:rPr lang="en-GB" dirty="0"/>
              <a:t> in der TS </a:t>
            </a:r>
            <a:r>
              <a:rPr lang="en-GB" dirty="0" err="1"/>
              <a:t>über</a:t>
            </a:r>
            <a:r>
              <a:rPr lang="en-GB" dirty="0"/>
              <a:t> die </a:t>
            </a:r>
            <a:r>
              <a:rPr lang="en-GB" dirty="0" err="1"/>
              <a:t>Strategie</a:t>
            </a:r>
            <a:r>
              <a:rPr lang="en-GB" dirty="0"/>
              <a:t> </a:t>
            </a:r>
            <a:r>
              <a:rPr lang="en-GB" dirty="0" err="1"/>
              <a:t>zur</a:t>
            </a:r>
            <a:r>
              <a:rPr lang="en-GB" dirty="0"/>
              <a:t> </a:t>
            </a:r>
            <a:r>
              <a:rPr lang="en-GB" dirty="0" err="1"/>
              <a:t>digitalen</a:t>
            </a:r>
            <a:r>
              <a:rPr lang="en-GB" dirty="0"/>
              <a:t> </a:t>
            </a:r>
            <a:r>
              <a:rPr lang="en-GB" dirty="0" err="1"/>
              <a:t>Kompetenz</a:t>
            </a:r>
            <a:r>
              <a:rPr lang="en-GB" dirty="0"/>
              <a:t> </a:t>
            </a:r>
            <a:r>
              <a:rPr lang="en-GB" dirty="0" err="1"/>
              <a:t>informiert</a:t>
            </a:r>
            <a:r>
              <a:rPr lang="en-GB" dirty="0"/>
              <a:t> und </a:t>
            </a:r>
            <a:r>
              <a:rPr lang="en-GB" dirty="0" err="1"/>
              <a:t>aktiv</a:t>
            </a:r>
            <a:r>
              <a:rPr lang="en-GB" dirty="0"/>
              <a:t> in den </a:t>
            </a:r>
            <a:r>
              <a:rPr lang="en-GB" dirty="0" err="1"/>
              <a:t>Digitalisierungsprozess</a:t>
            </a:r>
            <a:r>
              <a:rPr lang="en-GB" dirty="0"/>
              <a:t> </a:t>
            </a:r>
            <a:r>
              <a:rPr lang="en-GB" dirty="0" err="1"/>
              <a:t>eingebunden</a:t>
            </a:r>
            <a:r>
              <a:rPr lang="en-GB" dirty="0"/>
              <a:t> </a:t>
            </a:r>
            <a:r>
              <a:rPr lang="en-GB" dirty="0" err="1"/>
              <a:t>sind</a:t>
            </a:r>
            <a:r>
              <a:rPr lang="en-GB" dirty="0"/>
              <a:t>. </a:t>
            </a:r>
            <a:endParaRPr/>
          </a:p>
        </p:txBody>
      </p:sp>
      <p:sp>
        <p:nvSpPr>
          <p:cNvPr id="401" name="Google Shape;401;p37"/>
          <p:cNvSpPr txBox="1">
            <a:spLocks noGrp="1"/>
          </p:cNvSpPr>
          <p:nvPr>
            <p:ph type="body" idx="2"/>
          </p:nvPr>
        </p:nvSpPr>
        <p:spPr>
          <a:xfrm>
            <a:off x="798381" y="545703"/>
            <a:ext cx="106841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tertiären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8"/>
          <p:cNvSpPr txBox="1">
            <a:spLocks noGrp="1"/>
          </p:cNvSpPr>
          <p:nvPr>
            <p:ph type="body" idx="1"/>
          </p:nvPr>
        </p:nvSpPr>
        <p:spPr>
          <a:xfrm>
            <a:off x="798380" y="2076417"/>
            <a:ext cx="10595237" cy="4148464"/>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Einbindung</a:t>
            </a:r>
            <a:r>
              <a:rPr lang="en-GB" b="1" dirty="0">
                <a:solidFill>
                  <a:schemeClr val="accent2"/>
                </a:solidFill>
              </a:rPr>
              <a:t> von </a:t>
            </a:r>
            <a:r>
              <a:rPr lang="en-GB" b="1" err="1">
                <a:solidFill>
                  <a:schemeClr val="accent2"/>
                </a:solidFill>
              </a:rPr>
              <a:t>Führungskräften</a:t>
            </a:r>
            <a:r>
              <a:rPr lang="en-GB" b="1" dirty="0">
                <a:solidFill>
                  <a:schemeClr val="accent2"/>
                </a:solidFill>
              </a:rPr>
              <a:t> in den </a:t>
            </a:r>
            <a:r>
              <a:rPr lang="en-GB" b="1" err="1">
                <a:solidFill>
                  <a:schemeClr val="accent2"/>
                </a:solidFill>
              </a:rPr>
              <a:t>Digitalisierungsprozess</a:t>
            </a:r>
            <a:r>
              <a:rPr lang="en-GB" b="1" dirty="0">
                <a:solidFill>
                  <a:schemeClr val="accent2"/>
                </a:solidFill>
              </a:rPr>
              <a:t> (Forts.):</a:t>
            </a:r>
            <a:r>
              <a:rPr lang="en-GB" dirty="0"/>
              <a:t> Die Führungskräfte </a:t>
            </a:r>
            <a:r>
              <a:rPr lang="en-GB" err="1"/>
              <a:t>sollten</a:t>
            </a:r>
            <a:r>
              <a:rPr lang="en-GB" dirty="0"/>
              <a:t> </a:t>
            </a:r>
            <a:r>
              <a:rPr lang="en-GB" err="1"/>
              <a:t>auch</a:t>
            </a:r>
            <a:r>
              <a:rPr lang="en-GB" dirty="0"/>
              <a:t> </a:t>
            </a:r>
            <a:r>
              <a:rPr lang="en-GB" err="1"/>
              <a:t>dafür</a:t>
            </a:r>
            <a:r>
              <a:rPr lang="en-GB" dirty="0"/>
              <a:t> </a:t>
            </a:r>
            <a:r>
              <a:rPr lang="en-GB" err="1"/>
              <a:t>sorgen</a:t>
            </a:r>
            <a:r>
              <a:rPr lang="en-GB" dirty="0"/>
              <a:t>, </a:t>
            </a:r>
            <a:r>
              <a:rPr lang="en-GB" err="1"/>
              <a:t>dass</a:t>
            </a:r>
            <a:r>
              <a:rPr lang="en-GB" dirty="0"/>
              <a:t> die </a:t>
            </a:r>
            <a:r>
              <a:rPr lang="en-GB" err="1"/>
              <a:t>erforderlichen</a:t>
            </a:r>
            <a:r>
              <a:rPr lang="en-GB" dirty="0"/>
              <a:t> </a:t>
            </a:r>
            <a:r>
              <a:rPr lang="en-GB" err="1"/>
              <a:t>digitalen</a:t>
            </a:r>
            <a:r>
              <a:rPr lang="en-GB" dirty="0"/>
              <a:t> Werkzeuge, </a:t>
            </a:r>
            <a:r>
              <a:rPr lang="en-GB" err="1"/>
              <a:t>technologischen</a:t>
            </a:r>
            <a:r>
              <a:rPr lang="en-GB" dirty="0"/>
              <a:t> </a:t>
            </a:r>
            <a:r>
              <a:rPr lang="en-GB" err="1"/>
              <a:t>Geräte</a:t>
            </a:r>
            <a:r>
              <a:rPr lang="en-GB" dirty="0"/>
              <a:t> und </a:t>
            </a:r>
            <a:r>
              <a:rPr lang="en-GB" err="1"/>
              <a:t>Anleitungen</a:t>
            </a:r>
            <a:r>
              <a:rPr lang="en-GB" dirty="0"/>
              <a:t> </a:t>
            </a:r>
            <a:r>
              <a:rPr lang="en-GB" err="1"/>
              <a:t>zur</a:t>
            </a:r>
            <a:r>
              <a:rPr lang="en-GB" dirty="0"/>
              <a:t> </a:t>
            </a:r>
            <a:r>
              <a:rPr lang="en-GB" err="1"/>
              <a:t>Verfügung</a:t>
            </a:r>
            <a:r>
              <a:rPr lang="en-GB" dirty="0"/>
              <a:t> </a:t>
            </a:r>
            <a:r>
              <a:rPr lang="en-GB" err="1"/>
              <a:t>stehen</a:t>
            </a:r>
            <a:r>
              <a:rPr lang="en-GB" dirty="0"/>
              <a:t>, um das Team </a:t>
            </a:r>
            <a:r>
              <a:rPr lang="en-GB" err="1"/>
              <a:t>bei</a:t>
            </a:r>
            <a:r>
              <a:rPr lang="en-GB" dirty="0"/>
              <a:t> </a:t>
            </a:r>
            <a:r>
              <a:rPr lang="en-GB" err="1"/>
              <a:t>allen</a:t>
            </a:r>
            <a:r>
              <a:rPr lang="en-GB" dirty="0"/>
              <a:t> </a:t>
            </a:r>
            <a:r>
              <a:rPr lang="en-GB" err="1"/>
              <a:t>Schritten</a:t>
            </a:r>
            <a:r>
              <a:rPr lang="en-GB" dirty="0"/>
              <a:t> der </a:t>
            </a:r>
            <a:r>
              <a:rPr lang="en-GB" err="1"/>
              <a:t>digitalen</a:t>
            </a:r>
            <a:r>
              <a:rPr lang="en-GB" dirty="0"/>
              <a:t> </a:t>
            </a:r>
            <a:r>
              <a:rPr lang="en-GB" err="1"/>
              <a:t>Kompetenz</a:t>
            </a:r>
            <a:r>
              <a:rPr lang="en-GB" dirty="0"/>
              <a:t> </a:t>
            </a:r>
            <a:r>
              <a:rPr lang="en-GB" err="1"/>
              <a:t>zu</a:t>
            </a:r>
            <a:r>
              <a:rPr lang="en-GB" dirty="0"/>
              <a:t> </a:t>
            </a:r>
            <a:r>
              <a:rPr lang="en-GB" err="1"/>
              <a:t>unterstützen</a:t>
            </a:r>
            <a:r>
              <a:rPr lang="en-GB" dirty="0"/>
              <a:t>. </a:t>
            </a:r>
            <a:endParaRPr lang="en-US"/>
          </a:p>
          <a:p>
            <a:pPr marL="342900" indent="-342900">
              <a:spcBef>
                <a:spcPts val="0"/>
              </a:spcBef>
              <a:buClr>
                <a:srgbClr val="0D9390"/>
              </a:buClr>
              <a:buChar char="•"/>
            </a:pPr>
            <a:endParaRPr lang="en-US" dirty="0"/>
          </a:p>
          <a:p>
            <a:pPr marL="342900" indent="-342900">
              <a:spcBef>
                <a:spcPts val="0"/>
              </a:spcBef>
              <a:buClr>
                <a:srgbClr val="0D9390"/>
              </a:buClr>
              <a:buChar char="•"/>
            </a:pPr>
            <a:r>
              <a:rPr lang="en-US" dirty="0"/>
              <a:t>Führungskräfte </a:t>
            </a:r>
            <a:r>
              <a:rPr lang="en-US" dirty="0" err="1"/>
              <a:t>sollten</a:t>
            </a:r>
            <a:r>
              <a:rPr lang="en-US" dirty="0"/>
              <a:t> </a:t>
            </a:r>
            <a:r>
              <a:rPr lang="en-US" dirty="0" err="1"/>
              <a:t>auch</a:t>
            </a:r>
            <a:r>
              <a:rPr lang="en-US" dirty="0"/>
              <a:t> </a:t>
            </a:r>
            <a:r>
              <a:rPr lang="en-US" dirty="0" err="1"/>
              <a:t>dafür</a:t>
            </a:r>
            <a:r>
              <a:rPr lang="en-US" dirty="0"/>
              <a:t> </a:t>
            </a:r>
            <a:r>
              <a:rPr lang="en-US" dirty="0" err="1"/>
              <a:t>verantwortlich</a:t>
            </a:r>
            <a:r>
              <a:rPr lang="en-US" dirty="0"/>
              <a:t> sein, den </a:t>
            </a:r>
            <a:r>
              <a:rPr lang="en-US" dirty="0" err="1"/>
              <a:t>Digitalisierungsprozess</a:t>
            </a:r>
            <a:r>
              <a:rPr lang="en-US" dirty="0"/>
              <a:t> </a:t>
            </a:r>
            <a:r>
              <a:rPr lang="en-US" dirty="0" err="1"/>
              <a:t>zu</a:t>
            </a:r>
            <a:r>
              <a:rPr lang="en-US" dirty="0"/>
              <a:t> </a:t>
            </a:r>
            <a:r>
              <a:rPr lang="en-US" dirty="0" err="1"/>
              <a:t>überwachen</a:t>
            </a:r>
            <a:r>
              <a:rPr lang="en-US" dirty="0"/>
              <a:t> und </a:t>
            </a:r>
            <a:r>
              <a:rPr lang="en-US" dirty="0" err="1"/>
              <a:t>klare</a:t>
            </a:r>
            <a:r>
              <a:rPr lang="en-US" dirty="0"/>
              <a:t> </a:t>
            </a:r>
            <a:r>
              <a:rPr lang="en-US" dirty="0" err="1"/>
              <a:t>strategische</a:t>
            </a:r>
            <a:r>
              <a:rPr lang="en-US" dirty="0"/>
              <a:t> </a:t>
            </a:r>
            <a:r>
              <a:rPr lang="en-US" dirty="0" err="1"/>
              <a:t>Ziele</a:t>
            </a:r>
            <a:r>
              <a:rPr lang="en-US" dirty="0"/>
              <a:t> </a:t>
            </a:r>
            <a:r>
              <a:rPr lang="en-US" dirty="0" err="1"/>
              <a:t>zu</a:t>
            </a:r>
            <a:r>
              <a:rPr lang="en-US" dirty="0"/>
              <a:t> </a:t>
            </a:r>
            <a:r>
              <a:rPr lang="en-US" dirty="0" err="1"/>
              <a:t>setzen</a:t>
            </a:r>
            <a:r>
              <a:rPr lang="en-US" dirty="0"/>
              <a:t>. </a:t>
            </a:r>
            <a:endParaRPr lang="en-GB"/>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07" name="Google Shape;407;p38"/>
          <p:cNvSpPr txBox="1">
            <a:spLocks noGrp="1"/>
          </p:cNvSpPr>
          <p:nvPr>
            <p:ph type="body" idx="2"/>
          </p:nvPr>
        </p:nvSpPr>
        <p:spPr>
          <a:xfrm>
            <a:off x="798381" y="634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tertiären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2400"/>
            </a:pPr>
            <a:r>
              <a:rPr lang="en-GB" b="1" dirty="0">
                <a:solidFill>
                  <a:schemeClr val="accent2"/>
                </a:solidFill>
              </a:rPr>
              <a:t>Learning Goal:</a:t>
            </a:r>
            <a:endParaRPr b="1" dirty="0">
              <a:solidFill>
                <a:schemeClr val="accent2"/>
              </a:solidFill>
            </a:endParaRPr>
          </a:p>
          <a:p>
            <a:pPr marL="342900" indent="-342900">
              <a:buClr>
                <a:schemeClr val="accent2"/>
              </a:buClr>
              <a:buFont typeface="Arial"/>
              <a:buChar char="•"/>
            </a:pPr>
            <a:r>
              <a:rPr lang="en-GB" dirty="0"/>
              <a:t>Die </a:t>
            </a:r>
            <a:r>
              <a:rPr lang="en-GB" err="1"/>
              <a:t>Lernenden</a:t>
            </a:r>
            <a:r>
              <a:rPr lang="en-GB" dirty="0"/>
              <a:t> verstehen alle </a:t>
            </a:r>
            <a:r>
              <a:rPr lang="en-GB" err="1"/>
              <a:t>Aspekte</a:t>
            </a:r>
            <a:r>
              <a:rPr lang="en-GB" dirty="0"/>
              <a:t>, die </a:t>
            </a:r>
            <a:r>
              <a:rPr lang="en-GB" err="1"/>
              <a:t>die</a:t>
            </a:r>
            <a:r>
              <a:rPr lang="en-GB" dirty="0"/>
              <a:t> </a:t>
            </a:r>
            <a:r>
              <a:rPr lang="en-GB" err="1"/>
              <a:t>digitale</a:t>
            </a:r>
            <a:r>
              <a:rPr lang="en-GB" dirty="0"/>
              <a:t> </a:t>
            </a:r>
            <a:r>
              <a:rPr lang="en-GB" err="1"/>
              <a:t>Kompetenz</a:t>
            </a:r>
            <a:r>
              <a:rPr lang="en-GB" dirty="0"/>
              <a:t> und </a:t>
            </a:r>
            <a:r>
              <a:rPr lang="en-GB" err="1"/>
              <a:t>ihre</a:t>
            </a:r>
            <a:r>
              <a:rPr lang="en-GB" dirty="0"/>
              <a:t> </a:t>
            </a:r>
            <a:r>
              <a:rPr lang="en-GB" err="1"/>
              <a:t>praktische</a:t>
            </a:r>
            <a:r>
              <a:rPr lang="en-GB" dirty="0"/>
              <a:t> Rolle in </a:t>
            </a:r>
            <a:r>
              <a:rPr lang="en-GB" err="1"/>
              <a:t>Organisationen</a:t>
            </a:r>
            <a:r>
              <a:rPr lang="en-GB" dirty="0"/>
              <a:t> </a:t>
            </a:r>
            <a:r>
              <a:rPr lang="en-GB" err="1"/>
              <a:t>umfassen</a:t>
            </a:r>
            <a:r>
              <a:rPr lang="en-GB" dirty="0"/>
              <a:t>.</a:t>
            </a:r>
            <a:endParaRPr dirty="0"/>
          </a:p>
          <a:p>
            <a:pPr marL="0" lvl="0" indent="0" algn="l" rtl="0">
              <a:lnSpc>
                <a:spcPct val="90000"/>
              </a:lnSpc>
              <a:spcBef>
                <a:spcPts val="1000"/>
              </a:spcBef>
              <a:spcAft>
                <a:spcPts val="0"/>
              </a:spcAft>
              <a:buClr>
                <a:schemeClr val="accent2"/>
              </a:buClr>
              <a:buSzPts val="2400"/>
              <a:buNone/>
            </a:pPr>
            <a:endParaRPr dirty="0"/>
          </a:p>
          <a:p>
            <a:pPr marL="0" lvl="0" indent="0" algn="l" rtl="0">
              <a:lnSpc>
                <a:spcPct val="90000"/>
              </a:lnSpc>
              <a:spcBef>
                <a:spcPts val="1000"/>
              </a:spcBef>
              <a:spcAft>
                <a:spcPts val="0"/>
              </a:spcAft>
              <a:buClr>
                <a:schemeClr val="accent2"/>
              </a:buClr>
              <a:buSzPts val="2400"/>
            </a:pPr>
            <a:r>
              <a:rPr lang="en-GB" b="1" dirty="0" err="1">
                <a:solidFill>
                  <a:schemeClr val="accent2"/>
                </a:solidFill>
              </a:rPr>
              <a:t>Unterrichtsziele</a:t>
            </a:r>
            <a:r>
              <a:rPr lang="en-GB" b="1" dirty="0">
                <a:solidFill>
                  <a:schemeClr val="accent2"/>
                </a:solidFill>
              </a:rPr>
              <a:t>:</a:t>
            </a:r>
            <a:endParaRPr b="1" dirty="0">
              <a:solidFill>
                <a:schemeClr val="accent2"/>
              </a:solidFill>
            </a:endParaRPr>
          </a:p>
          <a:p>
            <a:pPr marL="342900" indent="-342900">
              <a:buClr>
                <a:schemeClr val="accent2"/>
              </a:buClr>
              <a:buFont typeface="Arial"/>
              <a:buChar char="•"/>
            </a:pPr>
            <a:r>
              <a:rPr lang="en-GB" dirty="0"/>
              <a:t>Die </a:t>
            </a:r>
            <a:r>
              <a:rPr lang="en-GB" err="1"/>
              <a:t>Lernenden</a:t>
            </a:r>
            <a:r>
              <a:rPr lang="en-GB" dirty="0"/>
              <a:t> </a:t>
            </a:r>
            <a:r>
              <a:rPr lang="en-GB" err="1"/>
              <a:t>werden</a:t>
            </a:r>
            <a:r>
              <a:rPr lang="en-GB" dirty="0"/>
              <a:t> </a:t>
            </a:r>
            <a:r>
              <a:rPr lang="en-GB" err="1"/>
              <a:t>mit</a:t>
            </a:r>
            <a:r>
              <a:rPr lang="en-GB" dirty="0"/>
              <a:t> den </a:t>
            </a:r>
            <a:r>
              <a:rPr lang="en-GB" err="1"/>
              <a:t>Definitionen</a:t>
            </a:r>
            <a:r>
              <a:rPr lang="en-GB" dirty="0"/>
              <a:t>, der </a:t>
            </a:r>
            <a:r>
              <a:rPr lang="en-GB" err="1"/>
              <a:t>Bedeutung</a:t>
            </a:r>
            <a:r>
              <a:rPr lang="en-GB" dirty="0"/>
              <a:t> und </a:t>
            </a:r>
            <a:r>
              <a:rPr lang="en-GB" err="1"/>
              <a:t>dem</a:t>
            </a:r>
            <a:r>
              <a:rPr lang="en-GB" dirty="0"/>
              <a:t> </a:t>
            </a:r>
            <a:r>
              <a:rPr lang="en-GB" err="1"/>
              <a:t>Nutzen</a:t>
            </a:r>
            <a:r>
              <a:rPr lang="en-GB" dirty="0"/>
              <a:t> von </a:t>
            </a:r>
            <a:r>
              <a:rPr lang="en-GB" err="1"/>
              <a:t>digitaler</a:t>
            </a:r>
            <a:r>
              <a:rPr lang="en-GB" dirty="0"/>
              <a:t> </a:t>
            </a:r>
            <a:r>
              <a:rPr lang="en-GB" err="1"/>
              <a:t>Kompetenz</a:t>
            </a:r>
            <a:r>
              <a:rPr lang="en-GB" dirty="0"/>
              <a:t> </a:t>
            </a:r>
            <a:r>
              <a:rPr lang="en-GB" err="1"/>
              <a:t>vertraut</a:t>
            </a:r>
            <a:r>
              <a:rPr lang="en-GB" dirty="0"/>
              <a:t> </a:t>
            </a:r>
            <a:r>
              <a:rPr lang="en-GB" err="1"/>
              <a:t>gemacht</a:t>
            </a:r>
            <a:r>
              <a:rPr lang="en-GB" dirty="0"/>
              <a:t>.</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181" name="Google Shape;181;p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Instructional &amp; Learning Objectives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body" idx="1"/>
          </p:nvPr>
        </p:nvSpPr>
        <p:spPr>
          <a:xfrm>
            <a:off x="798380" y="1888269"/>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Communication and engagement: </a:t>
            </a:r>
            <a:r>
              <a:rPr lang="en-GB"/>
              <a:t>At this step it is necessary to ensure that your team, consumers and external stakeholders are properly informed about the steps undertaken to ensure digital literacy within your organisation and that they are actively involved in the ongoing changes of your organisation towards digital literacy.</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Establish Support Services: </a:t>
            </a:r>
            <a:r>
              <a:rPr lang="en-GB"/>
              <a:t>At this stage you should ensure that you provide continuous support to your team throughout the digitalisation process to help them smoothly adapt to the digital environment and increase their digital skills and competencies. </a:t>
            </a:r>
            <a:endParaRPr/>
          </a:p>
          <a:p>
            <a:pPr marL="228600" lvl="0" indent="-228600" algn="l" rtl="0">
              <a:lnSpc>
                <a:spcPct val="90000"/>
              </a:lnSpc>
              <a:spcBef>
                <a:spcPts val="1000"/>
              </a:spcBef>
              <a:spcAft>
                <a:spcPts val="0"/>
              </a:spcAft>
              <a:buClr>
                <a:srgbClr val="000000"/>
              </a:buClr>
              <a:buSzPts val="2400"/>
              <a:buNone/>
            </a:pPr>
            <a:endParaRPr/>
          </a:p>
        </p:txBody>
      </p:sp>
      <p:sp>
        <p:nvSpPr>
          <p:cNvPr id="413" name="Google Shape;413;p39"/>
          <p:cNvSpPr txBox="1">
            <a:spLocks noGrp="1"/>
          </p:cNvSpPr>
          <p:nvPr>
            <p:ph type="body" idx="2"/>
          </p:nvPr>
        </p:nvSpPr>
        <p:spPr>
          <a:xfrm>
            <a:off x="798381" y="5584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tertiären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body" idx="1"/>
          </p:nvPr>
        </p:nvSpPr>
        <p:spPr>
          <a:xfrm>
            <a:off x="798380" y="1954121"/>
            <a:ext cx="10595237" cy="4148464"/>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Unterstützungsdienste</a:t>
            </a:r>
            <a:r>
              <a:rPr lang="en-GB" b="1" dirty="0">
                <a:solidFill>
                  <a:schemeClr val="accent2"/>
                </a:solidFill>
              </a:rPr>
              <a:t> </a:t>
            </a:r>
            <a:r>
              <a:rPr lang="en-GB" b="1" dirty="0" err="1">
                <a:solidFill>
                  <a:schemeClr val="accent2"/>
                </a:solidFill>
              </a:rPr>
              <a:t>einrichten</a:t>
            </a:r>
            <a:r>
              <a:rPr lang="en-GB" b="1" dirty="0">
                <a:solidFill>
                  <a:schemeClr val="accent2"/>
                </a:solidFill>
              </a:rPr>
              <a:t> (Forts.):</a:t>
            </a:r>
            <a:r>
              <a:rPr lang="en-GB" dirty="0"/>
              <a:t> Sie </a:t>
            </a:r>
            <a:r>
              <a:rPr lang="en-GB" dirty="0" err="1"/>
              <a:t>sollten</a:t>
            </a:r>
            <a:r>
              <a:rPr lang="en-GB" dirty="0"/>
              <a:t> </a:t>
            </a:r>
            <a:r>
              <a:rPr lang="en-GB" dirty="0" err="1"/>
              <a:t>auch</a:t>
            </a:r>
            <a:r>
              <a:rPr lang="en-GB" dirty="0"/>
              <a:t> den Wert der </a:t>
            </a:r>
            <a:r>
              <a:rPr lang="en-GB" dirty="0" err="1"/>
              <a:t>informellen</a:t>
            </a:r>
            <a:r>
              <a:rPr lang="en-GB" dirty="0"/>
              <a:t> </a:t>
            </a:r>
            <a:r>
              <a:rPr lang="en-GB" dirty="0" err="1"/>
              <a:t>Unterstützung</a:t>
            </a:r>
            <a:r>
              <a:rPr lang="en-GB" dirty="0"/>
              <a:t> für </a:t>
            </a:r>
            <a:r>
              <a:rPr lang="en-GB" dirty="0" err="1"/>
              <a:t>Ihre</a:t>
            </a:r>
            <a:r>
              <a:rPr lang="en-GB" dirty="0"/>
              <a:t> </a:t>
            </a:r>
            <a:r>
              <a:rPr lang="en-GB" dirty="0" err="1"/>
              <a:t>Teammitglieder</a:t>
            </a:r>
            <a:r>
              <a:rPr lang="en-GB" dirty="0"/>
              <a:t>, </a:t>
            </a:r>
            <a:r>
              <a:rPr lang="en-GB" dirty="0" err="1"/>
              <a:t>Ihre</a:t>
            </a:r>
            <a:r>
              <a:rPr lang="en-GB" dirty="0"/>
              <a:t> Kunden und </a:t>
            </a:r>
            <a:r>
              <a:rPr lang="en-GB" dirty="0" err="1"/>
              <a:t>Ihre</a:t>
            </a:r>
            <a:r>
              <a:rPr lang="en-GB" dirty="0"/>
              <a:t> </a:t>
            </a:r>
            <a:r>
              <a:rPr lang="en-GB" dirty="0" err="1"/>
              <a:t>breiteren</a:t>
            </a:r>
            <a:r>
              <a:rPr lang="en-GB" dirty="0"/>
              <a:t> Netzwerke </a:t>
            </a:r>
            <a:r>
              <a:rPr lang="en-GB" dirty="0" err="1"/>
              <a:t>erkennen</a:t>
            </a:r>
            <a:r>
              <a:rPr lang="en-GB" dirty="0"/>
              <a:t> und </a:t>
            </a:r>
            <a:r>
              <a:rPr lang="en-GB" dirty="0" err="1"/>
              <a:t>informelle</a:t>
            </a:r>
            <a:r>
              <a:rPr lang="en-GB" dirty="0"/>
              <a:t> </a:t>
            </a:r>
            <a:r>
              <a:rPr lang="en-GB" dirty="0" err="1"/>
              <a:t>Schulungen</a:t>
            </a:r>
            <a:r>
              <a:rPr lang="en-GB" dirty="0"/>
              <a:t> </a:t>
            </a:r>
            <a:r>
              <a:rPr lang="en-GB" dirty="0" err="1"/>
              <a:t>einbeziehen</a:t>
            </a:r>
            <a:r>
              <a:rPr lang="en-GB" dirty="0"/>
              <a:t>.  </a:t>
            </a:r>
            <a:endParaRPr lang="en-US"/>
          </a:p>
          <a:p>
            <a:pPr marL="342900" indent="-342900">
              <a:spcBef>
                <a:spcPts val="0"/>
              </a:spcBef>
              <a:buClr>
                <a:srgbClr val="0D9390"/>
              </a:buClr>
              <a:buChar char="•"/>
            </a:pPr>
            <a:endParaRPr lang="en-US" dirty="0"/>
          </a:p>
          <a:p>
            <a:pPr marL="800100" lvl="1">
              <a:spcBef>
                <a:spcPts val="0"/>
              </a:spcBef>
              <a:buClr>
                <a:srgbClr val="0D9390"/>
              </a:buClr>
              <a:buSzPts val="2400"/>
              <a:buChar char="•"/>
            </a:pPr>
            <a:r>
              <a:rPr lang="en-US" dirty="0" err="1">
                <a:solidFill>
                  <a:srgbClr val="000000"/>
                </a:solidFill>
                <a:latin typeface="Calibri"/>
                <a:cs typeface="Calibri"/>
              </a:rPr>
              <a:t>Darüber</a:t>
            </a:r>
            <a:r>
              <a:rPr lang="en-US" dirty="0">
                <a:solidFill>
                  <a:srgbClr val="000000"/>
                </a:solidFill>
                <a:latin typeface="Calibri"/>
                <a:cs typeface="Calibri"/>
              </a:rPr>
              <a:t> </a:t>
            </a:r>
            <a:r>
              <a:rPr lang="en-US" dirty="0" err="1">
                <a:solidFill>
                  <a:srgbClr val="000000"/>
                </a:solidFill>
                <a:latin typeface="Calibri"/>
                <a:cs typeface="Calibri"/>
              </a:rPr>
              <a:t>hinaus</a:t>
            </a:r>
            <a:r>
              <a:rPr lang="en-US" dirty="0">
                <a:solidFill>
                  <a:srgbClr val="000000"/>
                </a:solidFill>
                <a:latin typeface="Calibri"/>
                <a:cs typeface="Calibri"/>
              </a:rPr>
              <a:t> </a:t>
            </a:r>
            <a:r>
              <a:rPr lang="en-US" dirty="0" err="1">
                <a:solidFill>
                  <a:srgbClr val="000000"/>
                </a:solidFill>
                <a:latin typeface="Calibri"/>
                <a:cs typeface="Calibri"/>
              </a:rPr>
              <a:t>sollten</a:t>
            </a:r>
            <a:r>
              <a:rPr lang="en-US" dirty="0">
                <a:solidFill>
                  <a:srgbClr val="000000"/>
                </a:solidFill>
                <a:latin typeface="Calibri"/>
                <a:cs typeface="Calibri"/>
              </a:rPr>
              <a:t> </a:t>
            </a:r>
            <a:r>
              <a:rPr lang="en-US" dirty="0" err="1">
                <a:solidFill>
                  <a:srgbClr val="000000"/>
                </a:solidFill>
                <a:latin typeface="Calibri"/>
                <a:cs typeface="Calibri"/>
              </a:rPr>
              <a:t>Schulungs</a:t>
            </a:r>
            <a:r>
              <a:rPr lang="en-US" dirty="0">
                <a:solidFill>
                  <a:srgbClr val="000000"/>
                </a:solidFill>
                <a:latin typeface="Calibri"/>
                <a:cs typeface="Calibri"/>
              </a:rPr>
              <a:t>- und </a:t>
            </a:r>
            <a:r>
              <a:rPr lang="en-US" dirty="0" err="1">
                <a:solidFill>
                  <a:srgbClr val="000000"/>
                </a:solidFill>
                <a:latin typeface="Calibri"/>
                <a:cs typeface="Calibri"/>
              </a:rPr>
              <a:t>Beratungsmechanismen</a:t>
            </a:r>
            <a:r>
              <a:rPr lang="en-US" dirty="0">
                <a:solidFill>
                  <a:srgbClr val="000000"/>
                </a:solidFill>
                <a:latin typeface="Calibri"/>
                <a:cs typeface="Calibri"/>
              </a:rPr>
              <a:t> </a:t>
            </a:r>
            <a:r>
              <a:rPr lang="en-US" dirty="0" err="1">
                <a:solidFill>
                  <a:srgbClr val="000000"/>
                </a:solidFill>
                <a:latin typeface="Calibri"/>
                <a:cs typeface="Calibri"/>
              </a:rPr>
              <a:t>vorhanden</a:t>
            </a:r>
            <a:r>
              <a:rPr lang="en-US" dirty="0">
                <a:solidFill>
                  <a:srgbClr val="000000"/>
                </a:solidFill>
                <a:latin typeface="Calibri"/>
                <a:cs typeface="Calibri"/>
              </a:rPr>
              <a:t> sein, um den </a:t>
            </a:r>
            <a:r>
              <a:rPr lang="en-US" dirty="0" err="1">
                <a:solidFill>
                  <a:srgbClr val="000000"/>
                </a:solidFill>
                <a:latin typeface="Calibri"/>
                <a:cs typeface="Calibri"/>
              </a:rPr>
              <a:t>Prozess</a:t>
            </a:r>
            <a:r>
              <a:rPr lang="en-US" dirty="0">
                <a:solidFill>
                  <a:srgbClr val="000000"/>
                </a:solidFill>
                <a:latin typeface="Calibri"/>
                <a:cs typeface="Calibri"/>
              </a:rPr>
              <a:t> der </a:t>
            </a:r>
            <a:r>
              <a:rPr lang="en-US" dirty="0" err="1">
                <a:solidFill>
                  <a:srgbClr val="000000"/>
                </a:solidFill>
                <a:latin typeface="Calibri"/>
                <a:cs typeface="Calibri"/>
              </a:rPr>
              <a:t>Digitalisierung</a:t>
            </a:r>
            <a:r>
              <a:rPr lang="en-US" dirty="0">
                <a:solidFill>
                  <a:srgbClr val="000000"/>
                </a:solidFill>
                <a:latin typeface="Calibri"/>
                <a:cs typeface="Calibri"/>
              </a:rPr>
              <a:t> </a:t>
            </a:r>
            <a:r>
              <a:rPr lang="en-US" dirty="0" err="1">
                <a:solidFill>
                  <a:srgbClr val="000000"/>
                </a:solidFill>
                <a:latin typeface="Calibri"/>
                <a:cs typeface="Calibri"/>
              </a:rPr>
              <a:t>angemessen</a:t>
            </a:r>
            <a:r>
              <a:rPr lang="en-US" dirty="0">
                <a:solidFill>
                  <a:srgbClr val="000000"/>
                </a:solidFill>
                <a:latin typeface="Calibri"/>
                <a:cs typeface="Calibri"/>
              </a:rPr>
              <a:t> </a:t>
            </a:r>
            <a:r>
              <a:rPr lang="en-US" dirty="0" err="1">
                <a:solidFill>
                  <a:srgbClr val="000000"/>
                </a:solidFill>
                <a:latin typeface="Calibri"/>
                <a:cs typeface="Calibri"/>
              </a:rPr>
              <a:t>zu</a:t>
            </a:r>
            <a:r>
              <a:rPr lang="en-US" dirty="0">
                <a:solidFill>
                  <a:srgbClr val="000000"/>
                </a:solidFill>
                <a:latin typeface="Calibri"/>
                <a:cs typeface="Calibri"/>
              </a:rPr>
              <a:t> </a:t>
            </a:r>
            <a:r>
              <a:rPr lang="en-US" dirty="0" err="1">
                <a:solidFill>
                  <a:srgbClr val="000000"/>
                </a:solidFill>
                <a:latin typeface="Calibri"/>
                <a:cs typeface="Calibri"/>
              </a:rPr>
              <a:t>bewerten</a:t>
            </a:r>
            <a:r>
              <a:rPr lang="en-US" dirty="0">
                <a:solidFill>
                  <a:srgbClr val="000000"/>
                </a:solidFill>
                <a:latin typeface="Calibri"/>
                <a:cs typeface="Calibri"/>
              </a:rPr>
              <a:t> und den </a:t>
            </a:r>
            <a:r>
              <a:rPr lang="en-US" dirty="0" err="1">
                <a:solidFill>
                  <a:srgbClr val="000000"/>
                </a:solidFill>
                <a:latin typeface="Calibri"/>
                <a:cs typeface="Calibri"/>
              </a:rPr>
              <a:t>Entwicklungsfortschritt</a:t>
            </a:r>
            <a:r>
              <a:rPr lang="en-US" dirty="0">
                <a:solidFill>
                  <a:srgbClr val="000000"/>
                </a:solidFill>
                <a:latin typeface="Calibri"/>
                <a:cs typeface="Calibri"/>
              </a:rPr>
              <a:t> der </a:t>
            </a:r>
            <a:r>
              <a:rPr lang="en-US" dirty="0" err="1">
                <a:solidFill>
                  <a:srgbClr val="000000"/>
                </a:solidFill>
                <a:latin typeface="Calibri"/>
                <a:cs typeface="Calibri"/>
              </a:rPr>
              <a:t>digitalen</a:t>
            </a:r>
            <a:r>
              <a:rPr lang="en-US" dirty="0">
                <a:solidFill>
                  <a:srgbClr val="000000"/>
                </a:solidFill>
                <a:latin typeface="Calibri"/>
                <a:cs typeface="Calibri"/>
              </a:rPr>
              <a:t> </a:t>
            </a:r>
            <a:r>
              <a:rPr lang="en-US" dirty="0" err="1">
                <a:solidFill>
                  <a:srgbClr val="000000"/>
                </a:solidFill>
                <a:latin typeface="Calibri"/>
                <a:cs typeface="Calibri"/>
              </a:rPr>
              <a:t>Fähigkeiten</a:t>
            </a:r>
            <a:r>
              <a:rPr lang="en-US" dirty="0">
                <a:solidFill>
                  <a:srgbClr val="000000"/>
                </a:solidFill>
                <a:latin typeface="Calibri"/>
                <a:cs typeface="Calibri"/>
              </a:rPr>
              <a:t> und </a:t>
            </a:r>
            <a:r>
              <a:rPr lang="en-US" dirty="0" err="1">
                <a:solidFill>
                  <a:srgbClr val="000000"/>
                </a:solidFill>
                <a:latin typeface="Calibri"/>
                <a:cs typeface="Calibri"/>
              </a:rPr>
              <a:t>Einstellungen</a:t>
            </a:r>
            <a:r>
              <a:rPr lang="en-US" dirty="0">
                <a:solidFill>
                  <a:srgbClr val="000000"/>
                </a:solidFill>
                <a:latin typeface="Calibri"/>
                <a:cs typeface="Calibri"/>
              </a:rPr>
              <a:t> der Mitarbeiter </a:t>
            </a:r>
            <a:r>
              <a:rPr lang="en-US" dirty="0" err="1">
                <a:solidFill>
                  <a:srgbClr val="000000"/>
                </a:solidFill>
                <a:latin typeface="Calibri"/>
                <a:cs typeface="Calibri"/>
              </a:rPr>
              <a:t>zu</a:t>
            </a:r>
            <a:r>
              <a:rPr lang="en-US" dirty="0">
                <a:solidFill>
                  <a:srgbClr val="000000"/>
                </a:solidFill>
                <a:latin typeface="Calibri"/>
                <a:cs typeface="Calibri"/>
              </a:rPr>
              <a:t> </a:t>
            </a:r>
            <a:r>
              <a:rPr lang="en-US" dirty="0" err="1">
                <a:solidFill>
                  <a:srgbClr val="000000"/>
                </a:solidFill>
                <a:latin typeface="Calibri"/>
                <a:cs typeface="Calibri"/>
              </a:rPr>
              <a:t>überwachen</a:t>
            </a:r>
            <a:r>
              <a:rPr lang="en-US" dirty="0">
                <a:solidFill>
                  <a:srgbClr val="000000"/>
                </a:solidFill>
                <a:latin typeface="Calibri"/>
                <a:cs typeface="Calibri"/>
              </a:rPr>
              <a:t>.</a:t>
            </a:r>
            <a:endParaRPr lang="en-US"/>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 name="Google Shape;413;p39">
            <a:extLst>
              <a:ext uri="{FF2B5EF4-FFF2-40B4-BE49-F238E27FC236}">
                <a16:creationId xmlns:a16="http://schemas.microsoft.com/office/drawing/2014/main" id="{F3174F7C-C39C-679D-EC04-9EADDC838C04}"/>
              </a:ext>
            </a:extLst>
          </p:cNvPr>
          <p:cNvSpPr txBox="1">
            <a:spLocks/>
          </p:cNvSpPr>
          <p:nvPr/>
        </p:nvSpPr>
        <p:spPr>
          <a:xfrm>
            <a:off x="798381" y="558403"/>
            <a:ext cx="10595237"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tertiären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Organisationskultur</a:t>
            </a:r>
            <a:r>
              <a:rPr lang="en-GB" b="1" dirty="0">
                <a:solidFill>
                  <a:schemeClr val="accent2"/>
                </a:solidFill>
              </a:rPr>
              <a:t>:</a:t>
            </a:r>
            <a:r>
              <a:rPr lang="en-GB" dirty="0"/>
              <a:t> Um </a:t>
            </a:r>
            <a:r>
              <a:rPr lang="en-GB" dirty="0" err="1"/>
              <a:t>einen</a:t>
            </a:r>
            <a:r>
              <a:rPr lang="en-GB" dirty="0"/>
              <a:t> </a:t>
            </a:r>
            <a:r>
              <a:rPr lang="en-GB" dirty="0" err="1"/>
              <a:t>erfolgreichen</a:t>
            </a:r>
            <a:r>
              <a:rPr lang="en-GB" dirty="0"/>
              <a:t> </a:t>
            </a:r>
            <a:r>
              <a:rPr lang="en-GB" dirty="0" err="1"/>
              <a:t>Digitalisierungsprozess</a:t>
            </a:r>
            <a:r>
              <a:rPr lang="en-GB" dirty="0"/>
              <a:t> </a:t>
            </a:r>
            <a:r>
              <a:rPr lang="en-GB" dirty="0" err="1"/>
              <a:t>zu</a:t>
            </a:r>
            <a:r>
              <a:rPr lang="en-GB" dirty="0"/>
              <a:t> </a:t>
            </a:r>
            <a:r>
              <a:rPr lang="en-GB" dirty="0" err="1"/>
              <a:t>gewährleisten</a:t>
            </a:r>
            <a:r>
              <a:rPr lang="en-GB" dirty="0"/>
              <a:t>, </a:t>
            </a:r>
            <a:r>
              <a:rPr lang="en-GB" dirty="0" err="1"/>
              <a:t>sollten</a:t>
            </a:r>
            <a:r>
              <a:rPr lang="en-GB" dirty="0"/>
              <a:t> Sie </a:t>
            </a:r>
            <a:r>
              <a:rPr lang="en-GB" dirty="0" err="1"/>
              <a:t>Maßnahmen</a:t>
            </a:r>
            <a:r>
              <a:rPr lang="en-GB" dirty="0"/>
              <a:t> </a:t>
            </a:r>
            <a:r>
              <a:rPr lang="en-GB" dirty="0" err="1"/>
              <a:t>ergreifen</a:t>
            </a:r>
            <a:r>
              <a:rPr lang="en-GB" dirty="0"/>
              <a:t>, um die </a:t>
            </a:r>
            <a:r>
              <a:rPr lang="en-GB" dirty="0" err="1"/>
              <a:t>Unternehmenskultur</a:t>
            </a:r>
            <a:r>
              <a:rPr lang="en-GB" dirty="0"/>
              <a:t> so </a:t>
            </a:r>
            <a:r>
              <a:rPr lang="en-GB" dirty="0" err="1"/>
              <a:t>zu</a:t>
            </a:r>
            <a:r>
              <a:rPr lang="en-GB" dirty="0"/>
              <a:t> </a:t>
            </a:r>
            <a:r>
              <a:rPr lang="en-GB" dirty="0" err="1"/>
              <a:t>verändern</a:t>
            </a:r>
            <a:r>
              <a:rPr lang="en-GB" dirty="0"/>
              <a:t>, </a:t>
            </a:r>
            <a:r>
              <a:rPr lang="en-GB" dirty="0" err="1"/>
              <a:t>dass</a:t>
            </a:r>
            <a:r>
              <a:rPr lang="en-GB" dirty="0"/>
              <a:t> die </a:t>
            </a:r>
            <a:r>
              <a:rPr lang="en-GB" dirty="0" err="1"/>
              <a:t>digitale</a:t>
            </a:r>
            <a:r>
              <a:rPr lang="en-GB" dirty="0"/>
              <a:t> </a:t>
            </a:r>
            <a:r>
              <a:rPr lang="en-GB" dirty="0" err="1"/>
              <a:t>Kompetenz</a:t>
            </a:r>
            <a:r>
              <a:rPr lang="en-GB" dirty="0"/>
              <a:t> in die </a:t>
            </a:r>
            <a:r>
              <a:rPr lang="en-GB" dirty="0" err="1"/>
              <a:t>wichtigsten</a:t>
            </a:r>
            <a:r>
              <a:rPr lang="en-GB" dirty="0"/>
              <a:t> </a:t>
            </a:r>
            <a:r>
              <a:rPr lang="en-GB" dirty="0" err="1"/>
              <a:t>Abläufe</a:t>
            </a:r>
            <a:r>
              <a:rPr lang="en-GB" dirty="0"/>
              <a:t> </a:t>
            </a:r>
            <a:r>
              <a:rPr lang="en-GB" dirty="0" err="1"/>
              <a:t>integriert</a:t>
            </a:r>
            <a:r>
              <a:rPr lang="en-GB" dirty="0"/>
              <a:t> </a:t>
            </a:r>
            <a:r>
              <a:rPr lang="en-GB" dirty="0" err="1"/>
              <a:t>wird</a:t>
            </a:r>
            <a:r>
              <a:rPr lang="en-GB" dirty="0"/>
              <a:t>.</a:t>
            </a:r>
            <a:endParaRPr lang="en-US" dirty="0"/>
          </a:p>
          <a:p>
            <a:pPr marL="342900" indent="-342900">
              <a:spcBef>
                <a:spcPts val="0"/>
              </a:spcBef>
              <a:buClr>
                <a:schemeClr val="accent2"/>
              </a:buClr>
              <a:buChar char="•"/>
            </a:pPr>
            <a:endParaRPr lang="en-GB" dirty="0"/>
          </a:p>
          <a:p>
            <a:pPr marL="800100" lvl="1">
              <a:spcBef>
                <a:spcPts val="0"/>
              </a:spcBef>
              <a:buClr>
                <a:schemeClr val="accent2"/>
              </a:buClr>
              <a:buSzPts val="2400"/>
              <a:buChar char="•"/>
            </a:pPr>
            <a:r>
              <a:rPr lang="en-GB" dirty="0">
                <a:solidFill>
                  <a:srgbClr val="000000"/>
                </a:solidFill>
                <a:latin typeface="Calibri"/>
                <a:cs typeface="Calibri"/>
              </a:rPr>
              <a:t>Sie </a:t>
            </a:r>
            <a:r>
              <a:rPr lang="en-GB" dirty="0" err="1">
                <a:solidFill>
                  <a:srgbClr val="000000"/>
                </a:solidFill>
                <a:latin typeface="Calibri"/>
                <a:cs typeface="Calibri"/>
              </a:rPr>
              <a:t>können</a:t>
            </a:r>
            <a:r>
              <a:rPr lang="en-GB" dirty="0">
                <a:solidFill>
                  <a:srgbClr val="000000"/>
                </a:solidFill>
                <a:latin typeface="Calibri"/>
                <a:cs typeface="Calibri"/>
              </a:rPr>
              <a:t> </a:t>
            </a:r>
            <a:r>
              <a:rPr lang="en-GB" dirty="0" err="1">
                <a:solidFill>
                  <a:srgbClr val="000000"/>
                </a:solidFill>
                <a:latin typeface="Calibri"/>
                <a:cs typeface="Calibri"/>
              </a:rPr>
              <a:t>beispielsweise</a:t>
            </a:r>
            <a:r>
              <a:rPr lang="en-GB" dirty="0">
                <a:solidFill>
                  <a:srgbClr val="000000"/>
                </a:solidFill>
                <a:latin typeface="Calibri"/>
                <a:cs typeface="Calibri"/>
              </a:rPr>
              <a:t> in </a:t>
            </a:r>
            <a:r>
              <a:rPr lang="en-GB" dirty="0" err="1">
                <a:solidFill>
                  <a:srgbClr val="000000"/>
                </a:solidFill>
                <a:latin typeface="Calibri"/>
                <a:cs typeface="Calibri"/>
              </a:rPr>
              <a:t>neue</a:t>
            </a:r>
            <a:r>
              <a:rPr lang="en-GB" dirty="0">
                <a:solidFill>
                  <a:srgbClr val="000000"/>
                </a:solidFill>
                <a:latin typeface="Calibri"/>
                <a:cs typeface="Calibri"/>
              </a:rPr>
              <a:t> </a:t>
            </a:r>
            <a:r>
              <a:rPr lang="en-GB" dirty="0" err="1">
                <a:solidFill>
                  <a:srgbClr val="000000"/>
                </a:solidFill>
                <a:latin typeface="Calibri"/>
                <a:cs typeface="Calibri"/>
              </a:rPr>
              <a:t>partnerschaftliche</a:t>
            </a:r>
            <a:r>
              <a:rPr lang="en-GB" dirty="0">
                <a:solidFill>
                  <a:srgbClr val="000000"/>
                </a:solidFill>
                <a:latin typeface="Calibri"/>
                <a:cs typeface="Calibri"/>
              </a:rPr>
              <a:t> </a:t>
            </a:r>
            <a:r>
              <a:rPr lang="en-GB" dirty="0" err="1">
                <a:solidFill>
                  <a:srgbClr val="000000"/>
                </a:solidFill>
                <a:latin typeface="Calibri"/>
                <a:cs typeface="Calibri"/>
              </a:rPr>
              <a:t>Ansätze</a:t>
            </a:r>
            <a:r>
              <a:rPr lang="en-GB" dirty="0">
                <a:solidFill>
                  <a:srgbClr val="000000"/>
                </a:solidFill>
                <a:latin typeface="Calibri"/>
                <a:cs typeface="Calibri"/>
              </a:rPr>
              <a:t> </a:t>
            </a:r>
            <a:r>
              <a:rPr lang="en-GB" dirty="0" err="1">
                <a:solidFill>
                  <a:srgbClr val="000000"/>
                </a:solidFill>
                <a:latin typeface="Calibri"/>
                <a:cs typeface="Calibri"/>
              </a:rPr>
              <a:t>investieren</a:t>
            </a:r>
            <a:r>
              <a:rPr lang="en-GB" dirty="0">
                <a:solidFill>
                  <a:srgbClr val="000000"/>
                </a:solidFill>
                <a:latin typeface="Calibri"/>
                <a:cs typeface="Calibri"/>
              </a:rPr>
              <a:t>, die Mitarbeiter, Kunden und Stakeholder </a:t>
            </a:r>
            <a:r>
              <a:rPr lang="en-GB" dirty="0" err="1">
                <a:solidFill>
                  <a:srgbClr val="000000"/>
                </a:solidFill>
                <a:latin typeface="Calibri"/>
                <a:cs typeface="Calibri"/>
              </a:rPr>
              <a:t>einbinden</a:t>
            </a:r>
            <a:r>
              <a:rPr lang="en-GB" dirty="0">
                <a:solidFill>
                  <a:srgbClr val="000000"/>
                </a:solidFill>
                <a:latin typeface="Calibri"/>
                <a:cs typeface="Calibri"/>
              </a:rPr>
              <a:t> und </a:t>
            </a:r>
            <a:r>
              <a:rPr lang="en-GB" dirty="0" err="1">
                <a:solidFill>
                  <a:srgbClr val="000000"/>
                </a:solidFill>
                <a:latin typeface="Calibri"/>
                <a:cs typeface="Calibri"/>
              </a:rPr>
              <a:t>durch</a:t>
            </a:r>
            <a:r>
              <a:rPr lang="en-GB" dirty="0">
                <a:solidFill>
                  <a:srgbClr val="000000"/>
                </a:solidFill>
                <a:latin typeface="Calibri"/>
                <a:cs typeface="Calibri"/>
              </a:rPr>
              <a:t> Workshops, </a:t>
            </a:r>
            <a:r>
              <a:rPr lang="en-GB" dirty="0" err="1">
                <a:solidFill>
                  <a:srgbClr val="000000"/>
                </a:solidFill>
                <a:latin typeface="Calibri"/>
                <a:cs typeface="Calibri"/>
              </a:rPr>
              <a:t>Veranstaltungen</a:t>
            </a:r>
            <a:r>
              <a:rPr lang="en-GB" dirty="0">
                <a:solidFill>
                  <a:srgbClr val="000000"/>
                </a:solidFill>
                <a:latin typeface="Calibri"/>
                <a:cs typeface="Calibri"/>
              </a:rPr>
              <a:t> und </a:t>
            </a:r>
            <a:r>
              <a:rPr lang="en-GB" dirty="0" err="1">
                <a:solidFill>
                  <a:srgbClr val="000000"/>
                </a:solidFill>
                <a:latin typeface="Calibri"/>
                <a:cs typeface="Calibri"/>
              </a:rPr>
              <a:t>andere</a:t>
            </a:r>
            <a:r>
              <a:rPr lang="en-GB" dirty="0">
                <a:solidFill>
                  <a:srgbClr val="000000"/>
                </a:solidFill>
                <a:latin typeface="Calibri"/>
                <a:cs typeface="Calibri"/>
              </a:rPr>
              <a:t> </a:t>
            </a:r>
            <a:r>
              <a:rPr lang="en-GB" dirty="0" err="1">
                <a:solidFill>
                  <a:srgbClr val="000000"/>
                </a:solidFill>
                <a:latin typeface="Calibri"/>
                <a:cs typeface="Calibri"/>
              </a:rPr>
              <a:t>Entwicklungsmöglichkeiten</a:t>
            </a:r>
            <a:r>
              <a:rPr lang="en-GB" dirty="0">
                <a:solidFill>
                  <a:srgbClr val="000000"/>
                </a:solidFill>
                <a:latin typeface="Calibri"/>
                <a:cs typeface="Calibri"/>
              </a:rPr>
              <a:t> Möglichkeiten für </a:t>
            </a:r>
            <a:r>
              <a:rPr lang="en-GB" dirty="0" err="1">
                <a:solidFill>
                  <a:srgbClr val="000000"/>
                </a:solidFill>
                <a:latin typeface="Calibri"/>
                <a:cs typeface="Calibri"/>
              </a:rPr>
              <a:t>Gespräche</a:t>
            </a:r>
            <a:r>
              <a:rPr lang="en-GB" dirty="0">
                <a:solidFill>
                  <a:srgbClr val="000000"/>
                </a:solidFill>
                <a:latin typeface="Calibri"/>
                <a:cs typeface="Calibri"/>
              </a:rPr>
              <a:t> und </a:t>
            </a:r>
            <a:r>
              <a:rPr lang="en-GB" dirty="0" err="1">
                <a:solidFill>
                  <a:srgbClr val="000000"/>
                </a:solidFill>
                <a:latin typeface="Calibri"/>
                <a:cs typeface="Calibri"/>
              </a:rPr>
              <a:t>kontinuierliche</a:t>
            </a:r>
            <a:r>
              <a:rPr lang="en-GB" dirty="0">
                <a:solidFill>
                  <a:srgbClr val="000000"/>
                </a:solidFill>
                <a:latin typeface="Calibri"/>
                <a:cs typeface="Calibri"/>
              </a:rPr>
              <a:t> </a:t>
            </a:r>
            <a:r>
              <a:rPr lang="en-GB" dirty="0" err="1">
                <a:solidFill>
                  <a:srgbClr val="000000"/>
                </a:solidFill>
                <a:latin typeface="Calibri"/>
                <a:cs typeface="Calibri"/>
              </a:rPr>
              <a:t>Weiterentwicklung</a:t>
            </a:r>
            <a:r>
              <a:rPr lang="en-GB" dirty="0">
                <a:solidFill>
                  <a:srgbClr val="000000"/>
                </a:solidFill>
                <a:latin typeface="Calibri"/>
                <a:cs typeface="Calibri"/>
              </a:rPr>
              <a:t> </a:t>
            </a:r>
            <a:r>
              <a:rPr lang="en-GB" dirty="0" err="1">
                <a:solidFill>
                  <a:srgbClr val="000000"/>
                </a:solidFill>
                <a:latin typeface="Calibri"/>
                <a:cs typeface="Calibri"/>
              </a:rPr>
              <a:t>schaffen</a:t>
            </a:r>
            <a:r>
              <a:rPr lang="en-GB" dirty="0">
                <a:solidFill>
                  <a:srgbClr val="000000"/>
                </a:solidFill>
                <a:latin typeface="Calibri"/>
                <a:cs typeface="Calibri"/>
              </a:rPr>
              <a:t>.  </a:t>
            </a:r>
            <a:endParaRPr lang="en-US">
              <a:solidFill>
                <a:srgbClr val="000000"/>
              </a:solidFill>
              <a:latin typeface="Calibri"/>
              <a:cs typeface="Calibri"/>
            </a:endParaRPr>
          </a:p>
        </p:txBody>
      </p:sp>
      <p:sp>
        <p:nvSpPr>
          <p:cNvPr id="425" name="Google Shape;425;p41"/>
          <p:cNvSpPr txBox="1">
            <a:spLocks noGrp="1"/>
          </p:cNvSpPr>
          <p:nvPr>
            <p:ph type="body" idx="2"/>
          </p:nvPr>
        </p:nvSpPr>
        <p:spPr>
          <a:xfrm>
            <a:off x="798381" y="5965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Dritten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2"/>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Organisationskultur</a:t>
            </a:r>
            <a:r>
              <a:rPr lang="en-GB" b="1" dirty="0">
                <a:solidFill>
                  <a:schemeClr val="accent2"/>
                </a:solidFill>
              </a:rPr>
              <a:t> (Forts.): </a:t>
            </a:r>
            <a:r>
              <a:rPr lang="en-GB" dirty="0" err="1"/>
              <a:t>Darüber</a:t>
            </a:r>
            <a:r>
              <a:rPr lang="en-GB" dirty="0"/>
              <a:t> </a:t>
            </a:r>
            <a:r>
              <a:rPr lang="en-GB" dirty="0" err="1"/>
              <a:t>hinaus</a:t>
            </a:r>
            <a:r>
              <a:rPr lang="en-GB" dirty="0"/>
              <a:t> </a:t>
            </a:r>
            <a:r>
              <a:rPr lang="en-GB" dirty="0" err="1"/>
              <a:t>sollten</a:t>
            </a:r>
            <a:r>
              <a:rPr lang="en-GB" dirty="0"/>
              <a:t> Sie </a:t>
            </a:r>
            <a:r>
              <a:rPr lang="en-GB" dirty="0" err="1"/>
              <a:t>erforschen</a:t>
            </a:r>
            <a:r>
              <a:rPr lang="en-GB" dirty="0"/>
              <a:t> und verstehen, was </a:t>
            </a:r>
            <a:r>
              <a:rPr lang="en-GB" dirty="0" err="1"/>
              <a:t>Ihr</a:t>
            </a:r>
            <a:r>
              <a:rPr lang="en-GB" dirty="0"/>
              <a:t> Team </a:t>
            </a:r>
            <a:r>
              <a:rPr lang="en-GB" dirty="0" err="1"/>
              <a:t>beeinflusst</a:t>
            </a:r>
            <a:r>
              <a:rPr lang="en-GB" dirty="0"/>
              <a:t> und </a:t>
            </a:r>
            <a:r>
              <a:rPr lang="en-GB" dirty="0" err="1"/>
              <a:t>motiviert</a:t>
            </a:r>
            <a:r>
              <a:rPr lang="en-GB" dirty="0"/>
              <a:t> (z. B. Formen der Kommunikation, </a:t>
            </a:r>
            <a:r>
              <a:rPr lang="en-GB" dirty="0" err="1"/>
              <a:t>Belohnung</a:t>
            </a:r>
            <a:r>
              <a:rPr lang="en-GB" dirty="0"/>
              <a:t> und </a:t>
            </a:r>
            <a:r>
              <a:rPr lang="en-GB" dirty="0" err="1"/>
              <a:t>Anerkennung</a:t>
            </a:r>
            <a:r>
              <a:rPr lang="en-GB" dirty="0"/>
              <a:t> </a:t>
            </a:r>
            <a:r>
              <a:rPr lang="en-GB" dirty="0" err="1"/>
              <a:t>usw</a:t>
            </a:r>
            <a:r>
              <a:rPr lang="en-GB" dirty="0"/>
              <a:t>.). </a:t>
            </a:r>
            <a:endParaRPr lang="en-US" dirty="0"/>
          </a:p>
          <a:p>
            <a:pPr marL="342900" indent="-342900">
              <a:spcBef>
                <a:spcPts val="0"/>
              </a:spcBef>
              <a:buClr>
                <a:schemeClr val="accent2"/>
              </a:buClr>
              <a:buChar char="•"/>
            </a:pPr>
            <a:endParaRPr lang="en-GB" dirty="0"/>
          </a:p>
          <a:p>
            <a:pPr marL="800100" lvl="1">
              <a:spcBef>
                <a:spcPts val="0"/>
              </a:spcBef>
              <a:buClr>
                <a:schemeClr val="accent2"/>
              </a:buClr>
              <a:buChar char="•"/>
            </a:pPr>
            <a:r>
              <a:rPr lang="en-GB" err="1">
                <a:solidFill>
                  <a:srgbClr val="000000"/>
                </a:solidFill>
                <a:latin typeface="Calibri"/>
              </a:rPr>
              <a:t>Schließlich</a:t>
            </a:r>
            <a:r>
              <a:rPr lang="en-GB" dirty="0">
                <a:solidFill>
                  <a:srgbClr val="000000"/>
                </a:solidFill>
                <a:latin typeface="Calibri"/>
              </a:rPr>
              <a:t> </a:t>
            </a:r>
            <a:r>
              <a:rPr lang="en-GB" err="1">
                <a:solidFill>
                  <a:srgbClr val="000000"/>
                </a:solidFill>
                <a:latin typeface="Calibri"/>
              </a:rPr>
              <a:t>ist</a:t>
            </a:r>
            <a:r>
              <a:rPr lang="en-GB" dirty="0">
                <a:solidFill>
                  <a:srgbClr val="000000"/>
                </a:solidFill>
                <a:latin typeface="Calibri"/>
              </a:rPr>
              <a:t> es </a:t>
            </a:r>
            <a:r>
              <a:rPr lang="en-GB" err="1">
                <a:solidFill>
                  <a:srgbClr val="000000"/>
                </a:solidFill>
                <a:latin typeface="Calibri"/>
              </a:rPr>
              <a:t>sehr</a:t>
            </a:r>
            <a:r>
              <a:rPr lang="en-GB" dirty="0">
                <a:solidFill>
                  <a:srgbClr val="000000"/>
                </a:solidFill>
                <a:latin typeface="Calibri"/>
              </a:rPr>
              <a:t> </a:t>
            </a:r>
            <a:r>
              <a:rPr lang="en-GB" err="1">
                <a:solidFill>
                  <a:srgbClr val="000000"/>
                </a:solidFill>
                <a:latin typeface="Calibri"/>
              </a:rPr>
              <a:t>wichtig</a:t>
            </a:r>
            <a:r>
              <a:rPr lang="en-GB" dirty="0">
                <a:solidFill>
                  <a:srgbClr val="000000"/>
                </a:solidFill>
                <a:latin typeface="Calibri"/>
              </a:rPr>
              <a:t>, </a:t>
            </a:r>
            <a:r>
              <a:rPr lang="en-GB" err="1">
                <a:solidFill>
                  <a:srgbClr val="000000"/>
                </a:solidFill>
                <a:latin typeface="Calibri"/>
              </a:rPr>
              <a:t>Ihre</a:t>
            </a:r>
            <a:r>
              <a:rPr lang="en-GB" dirty="0">
                <a:solidFill>
                  <a:srgbClr val="000000"/>
                </a:solidFill>
                <a:latin typeface="Calibri"/>
              </a:rPr>
              <a:t> </a:t>
            </a:r>
            <a:r>
              <a:rPr lang="en-GB" err="1">
                <a:solidFill>
                  <a:srgbClr val="000000"/>
                </a:solidFill>
                <a:latin typeface="Calibri"/>
              </a:rPr>
              <a:t>Zielgruppe</a:t>
            </a:r>
            <a:r>
              <a:rPr lang="en-GB" dirty="0">
                <a:solidFill>
                  <a:srgbClr val="000000"/>
                </a:solidFill>
                <a:latin typeface="Calibri"/>
              </a:rPr>
              <a:t> </a:t>
            </a:r>
            <a:r>
              <a:rPr lang="en-GB" err="1">
                <a:solidFill>
                  <a:srgbClr val="000000"/>
                </a:solidFill>
                <a:latin typeface="Calibri"/>
              </a:rPr>
              <a:t>zu</a:t>
            </a:r>
            <a:r>
              <a:rPr lang="en-GB" dirty="0">
                <a:solidFill>
                  <a:srgbClr val="000000"/>
                </a:solidFill>
                <a:latin typeface="Calibri"/>
              </a:rPr>
              <a:t> </a:t>
            </a:r>
            <a:r>
              <a:rPr lang="en-GB" err="1">
                <a:solidFill>
                  <a:srgbClr val="000000"/>
                </a:solidFill>
                <a:latin typeface="Calibri"/>
              </a:rPr>
              <a:t>kennen</a:t>
            </a:r>
            <a:r>
              <a:rPr lang="en-GB" dirty="0">
                <a:solidFill>
                  <a:srgbClr val="000000"/>
                </a:solidFill>
                <a:latin typeface="Calibri"/>
              </a:rPr>
              <a:t>. </a:t>
            </a:r>
            <a:r>
              <a:rPr lang="en-GB" err="1">
                <a:solidFill>
                  <a:srgbClr val="000000"/>
                </a:solidFill>
                <a:latin typeface="Calibri"/>
              </a:rPr>
              <a:t>Sprechen</a:t>
            </a:r>
            <a:r>
              <a:rPr lang="en-GB" dirty="0">
                <a:solidFill>
                  <a:srgbClr val="000000"/>
                </a:solidFill>
                <a:latin typeface="Calibri"/>
              </a:rPr>
              <a:t> Sie </a:t>
            </a:r>
            <a:r>
              <a:rPr lang="en-GB" err="1">
                <a:solidFill>
                  <a:srgbClr val="000000"/>
                </a:solidFill>
                <a:latin typeface="Calibri"/>
              </a:rPr>
              <a:t>über</a:t>
            </a:r>
            <a:r>
              <a:rPr lang="en-GB" dirty="0">
                <a:solidFill>
                  <a:srgbClr val="000000"/>
                </a:solidFill>
                <a:latin typeface="Calibri"/>
              </a:rPr>
              <a:t> </a:t>
            </a:r>
            <a:r>
              <a:rPr lang="en-GB" err="1">
                <a:solidFill>
                  <a:srgbClr val="000000"/>
                </a:solidFill>
                <a:latin typeface="Calibri"/>
              </a:rPr>
              <a:t>digitale</a:t>
            </a:r>
            <a:r>
              <a:rPr lang="en-GB" dirty="0">
                <a:solidFill>
                  <a:srgbClr val="000000"/>
                </a:solidFill>
                <a:latin typeface="Calibri"/>
              </a:rPr>
              <a:t> </a:t>
            </a:r>
            <a:r>
              <a:rPr lang="en-GB" err="1">
                <a:solidFill>
                  <a:srgbClr val="000000"/>
                </a:solidFill>
                <a:latin typeface="Calibri"/>
              </a:rPr>
              <a:t>Kompetenz</a:t>
            </a:r>
            <a:r>
              <a:rPr lang="en-GB" dirty="0">
                <a:solidFill>
                  <a:srgbClr val="000000"/>
                </a:solidFill>
                <a:latin typeface="Calibri"/>
              </a:rPr>
              <a:t> und </a:t>
            </a:r>
            <a:r>
              <a:rPr lang="en-GB" err="1">
                <a:solidFill>
                  <a:srgbClr val="000000"/>
                </a:solidFill>
                <a:latin typeface="Calibri"/>
              </a:rPr>
              <a:t>darüber</a:t>
            </a:r>
            <a:r>
              <a:rPr lang="en-GB" dirty="0">
                <a:solidFill>
                  <a:srgbClr val="000000"/>
                </a:solidFill>
                <a:latin typeface="Calibri"/>
              </a:rPr>
              <a:t>, was </a:t>
            </a:r>
            <a:r>
              <a:rPr lang="en-GB" err="1">
                <a:solidFill>
                  <a:srgbClr val="000000"/>
                </a:solidFill>
                <a:latin typeface="Calibri"/>
              </a:rPr>
              <a:t>sie</a:t>
            </a:r>
            <a:r>
              <a:rPr lang="en-GB" dirty="0">
                <a:solidFill>
                  <a:srgbClr val="000000"/>
                </a:solidFill>
                <a:latin typeface="Calibri"/>
              </a:rPr>
              <a:t> für die </a:t>
            </a:r>
            <a:r>
              <a:rPr lang="en-GB" err="1">
                <a:solidFill>
                  <a:srgbClr val="000000"/>
                </a:solidFill>
                <a:latin typeface="Calibri"/>
              </a:rPr>
              <a:t>Ziele</a:t>
            </a:r>
            <a:r>
              <a:rPr lang="en-GB" dirty="0">
                <a:solidFill>
                  <a:srgbClr val="000000"/>
                </a:solidFill>
                <a:latin typeface="Calibri"/>
              </a:rPr>
              <a:t> Ihrer Organisation, </a:t>
            </a:r>
            <a:r>
              <a:rPr lang="en-GB" err="1">
                <a:solidFill>
                  <a:srgbClr val="000000"/>
                </a:solidFill>
                <a:latin typeface="Calibri"/>
              </a:rPr>
              <a:t>Ihre</a:t>
            </a:r>
            <a:r>
              <a:rPr lang="en-GB" dirty="0">
                <a:solidFill>
                  <a:srgbClr val="000000"/>
                </a:solidFill>
                <a:latin typeface="Calibri"/>
              </a:rPr>
              <a:t> Mitarbeiter und für die </a:t>
            </a:r>
            <a:r>
              <a:rPr lang="en-GB" err="1">
                <a:solidFill>
                  <a:srgbClr val="000000"/>
                </a:solidFill>
                <a:latin typeface="Calibri"/>
              </a:rPr>
              <a:t>betroffenen</a:t>
            </a:r>
            <a:r>
              <a:rPr lang="en-GB" dirty="0">
                <a:solidFill>
                  <a:srgbClr val="000000"/>
                </a:solidFill>
                <a:latin typeface="Calibri"/>
              </a:rPr>
              <a:t> </a:t>
            </a:r>
            <a:r>
              <a:rPr lang="en-GB" err="1">
                <a:solidFill>
                  <a:srgbClr val="000000"/>
                </a:solidFill>
                <a:latin typeface="Calibri"/>
              </a:rPr>
              <a:t>Nutznießer</a:t>
            </a:r>
            <a:r>
              <a:rPr lang="en-GB" dirty="0">
                <a:solidFill>
                  <a:srgbClr val="000000"/>
                </a:solidFill>
                <a:latin typeface="Calibri"/>
              </a:rPr>
              <a:t> und </a:t>
            </a:r>
            <a:r>
              <a:rPr lang="en-GB" err="1">
                <a:solidFill>
                  <a:srgbClr val="000000"/>
                </a:solidFill>
                <a:latin typeface="Calibri"/>
              </a:rPr>
              <a:t>Interessengruppen</a:t>
            </a:r>
            <a:r>
              <a:rPr lang="en-GB" dirty="0">
                <a:solidFill>
                  <a:srgbClr val="000000"/>
                </a:solidFill>
                <a:latin typeface="Calibri"/>
              </a:rPr>
              <a:t> </a:t>
            </a:r>
            <a:r>
              <a:rPr lang="en-GB" err="1">
                <a:solidFill>
                  <a:srgbClr val="000000"/>
                </a:solidFill>
                <a:latin typeface="Calibri"/>
              </a:rPr>
              <a:t>bedeutet</a:t>
            </a:r>
            <a:r>
              <a:rPr lang="en-GB" dirty="0">
                <a:solidFill>
                  <a:srgbClr val="000000"/>
                </a:solidFill>
                <a:latin typeface="Calibri"/>
              </a:rPr>
              <a:t>. </a:t>
            </a:r>
            <a:endParaRPr lang="en-US">
              <a:solidFill>
                <a:srgbClr val="000000"/>
              </a:solidFill>
              <a:latin typeface="Calibri"/>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31" name="Google Shape;431;p42"/>
          <p:cNvSpPr txBox="1">
            <a:spLocks noGrp="1"/>
          </p:cNvSpPr>
          <p:nvPr>
            <p:ph type="body" idx="2"/>
          </p:nvPr>
        </p:nvSpPr>
        <p:spPr>
          <a:xfrm>
            <a:off x="798381" y="5584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Dritten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body" idx="1"/>
          </p:nvPr>
        </p:nvSpPr>
        <p:spPr>
          <a:xfrm>
            <a:off x="798380" y="2001158"/>
            <a:ext cx="10595237" cy="4148464"/>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Messung</a:t>
            </a:r>
            <a:r>
              <a:rPr lang="en-GB" b="1" dirty="0">
                <a:solidFill>
                  <a:schemeClr val="accent2"/>
                </a:solidFill>
              </a:rPr>
              <a:t> des </a:t>
            </a:r>
            <a:r>
              <a:rPr lang="en-GB" b="1" err="1">
                <a:solidFill>
                  <a:schemeClr val="accent2"/>
                </a:solidFill>
              </a:rPr>
              <a:t>Wandels</a:t>
            </a:r>
            <a:r>
              <a:rPr lang="en-GB" b="1" dirty="0">
                <a:solidFill>
                  <a:schemeClr val="accent2"/>
                </a:solidFill>
              </a:rPr>
              <a:t>:</a:t>
            </a:r>
            <a:r>
              <a:rPr lang="en-GB" dirty="0"/>
              <a:t> In </a:t>
            </a:r>
            <a:r>
              <a:rPr lang="en-GB" err="1"/>
              <a:t>dieser</a:t>
            </a:r>
            <a:r>
              <a:rPr lang="en-GB" dirty="0"/>
              <a:t> Phase </a:t>
            </a:r>
            <a:r>
              <a:rPr lang="en-GB" err="1"/>
              <a:t>sollten</a:t>
            </a:r>
            <a:r>
              <a:rPr lang="en-GB" dirty="0"/>
              <a:t> Sie Feedback </a:t>
            </a:r>
            <a:r>
              <a:rPr lang="en-GB" err="1"/>
              <a:t>einholen</a:t>
            </a:r>
            <a:r>
              <a:rPr lang="en-GB" dirty="0"/>
              <a:t> und </a:t>
            </a:r>
            <a:r>
              <a:rPr lang="en-GB" err="1"/>
              <a:t>entsprechende</a:t>
            </a:r>
            <a:r>
              <a:rPr lang="en-GB" dirty="0"/>
              <a:t> </a:t>
            </a:r>
            <a:r>
              <a:rPr lang="en-GB" err="1"/>
              <a:t>Änderungen</a:t>
            </a:r>
            <a:r>
              <a:rPr lang="en-GB" dirty="0"/>
              <a:t> </a:t>
            </a:r>
            <a:r>
              <a:rPr lang="en-GB" err="1"/>
              <a:t>vornehmen</a:t>
            </a:r>
            <a:r>
              <a:rPr lang="en-GB" dirty="0"/>
              <a:t>, um den </a:t>
            </a:r>
            <a:r>
              <a:rPr lang="en-GB" err="1"/>
              <a:t>Digitalisierungsprozess</a:t>
            </a:r>
            <a:r>
              <a:rPr lang="en-GB" dirty="0"/>
              <a:t> in Ihrer Organisation </a:t>
            </a:r>
            <a:r>
              <a:rPr lang="en-GB" err="1"/>
              <a:t>zu</a:t>
            </a:r>
            <a:r>
              <a:rPr lang="en-GB" dirty="0"/>
              <a:t> </a:t>
            </a:r>
            <a:r>
              <a:rPr lang="en-GB" err="1"/>
              <a:t>verbessern</a:t>
            </a:r>
            <a:r>
              <a:rPr lang="en-GB" dirty="0"/>
              <a:t>. Es </a:t>
            </a:r>
            <a:r>
              <a:rPr lang="en-GB" err="1"/>
              <a:t>ist</a:t>
            </a:r>
            <a:r>
              <a:rPr lang="en-GB" dirty="0"/>
              <a:t> </a:t>
            </a:r>
            <a:r>
              <a:rPr lang="en-GB" err="1"/>
              <a:t>auch</a:t>
            </a:r>
            <a:r>
              <a:rPr lang="en-GB" dirty="0"/>
              <a:t> </a:t>
            </a:r>
            <a:r>
              <a:rPr lang="en-GB" err="1"/>
              <a:t>notwendig</a:t>
            </a:r>
            <a:r>
              <a:rPr lang="en-GB" dirty="0"/>
              <a:t>, </a:t>
            </a:r>
            <a:r>
              <a:rPr lang="en-GB" err="1"/>
              <a:t>eine</a:t>
            </a:r>
            <a:r>
              <a:rPr lang="en-GB" dirty="0"/>
              <a:t> </a:t>
            </a:r>
            <a:r>
              <a:rPr lang="en-GB" err="1"/>
              <a:t>neue</a:t>
            </a:r>
            <a:r>
              <a:rPr lang="en-GB" dirty="0"/>
              <a:t> Runde von </a:t>
            </a:r>
            <a:r>
              <a:rPr lang="en-GB" err="1"/>
              <a:t>Untersuchungen</a:t>
            </a:r>
            <a:r>
              <a:rPr lang="en-GB" dirty="0"/>
              <a:t> </a:t>
            </a:r>
            <a:r>
              <a:rPr lang="en-GB" err="1"/>
              <a:t>durchzuführen</a:t>
            </a:r>
            <a:r>
              <a:rPr lang="en-GB" dirty="0"/>
              <a:t>, bevor </a:t>
            </a:r>
            <a:r>
              <a:rPr lang="en-GB" err="1"/>
              <a:t>neue</a:t>
            </a:r>
            <a:r>
              <a:rPr lang="en-GB" dirty="0"/>
              <a:t> </a:t>
            </a:r>
            <a:r>
              <a:rPr lang="en-GB" err="1"/>
              <a:t>Änderungen</a:t>
            </a:r>
            <a:r>
              <a:rPr lang="en-GB" dirty="0"/>
              <a:t> </a:t>
            </a:r>
            <a:r>
              <a:rPr lang="en-GB" err="1"/>
              <a:t>entwickelt</a:t>
            </a:r>
            <a:r>
              <a:rPr lang="en-GB" dirty="0"/>
              <a:t> </a:t>
            </a:r>
            <a:r>
              <a:rPr lang="en-GB" err="1"/>
              <a:t>werden</a:t>
            </a:r>
            <a:r>
              <a:rPr lang="en-GB"/>
              <a:t>. </a:t>
            </a:r>
            <a:endParaRPr lang="en-US"/>
          </a:p>
          <a:p>
            <a:pPr marL="342900" indent="-342900">
              <a:spcBef>
                <a:spcPts val="0"/>
              </a:spcBef>
              <a:buClr>
                <a:schemeClr val="accent2"/>
              </a:buClr>
              <a:buChar char="•"/>
            </a:pPr>
            <a:endParaRPr lang="en-GB" dirty="0"/>
          </a:p>
          <a:p>
            <a:pPr marL="800100" lvl="1">
              <a:spcBef>
                <a:spcPts val="0"/>
              </a:spcBef>
              <a:buClr>
                <a:schemeClr val="accent2"/>
              </a:buClr>
              <a:buSzPts val="2400"/>
              <a:buChar char="•"/>
            </a:pPr>
            <a:r>
              <a:rPr lang="en-GB" dirty="0">
                <a:solidFill>
                  <a:srgbClr val="000000"/>
                </a:solidFill>
                <a:latin typeface="Calibri"/>
                <a:cs typeface="Calibri"/>
              </a:rPr>
              <a:t>Sie </a:t>
            </a:r>
            <a:r>
              <a:rPr lang="en-GB" dirty="0" err="1">
                <a:solidFill>
                  <a:srgbClr val="000000"/>
                </a:solidFill>
                <a:latin typeface="Calibri"/>
                <a:cs typeface="Calibri"/>
              </a:rPr>
              <a:t>sollten</a:t>
            </a:r>
            <a:r>
              <a:rPr lang="en-GB" dirty="0">
                <a:solidFill>
                  <a:srgbClr val="000000"/>
                </a:solidFill>
                <a:latin typeface="Calibri"/>
                <a:cs typeface="Calibri"/>
              </a:rPr>
              <a:t> </a:t>
            </a:r>
            <a:r>
              <a:rPr lang="en-GB" dirty="0" err="1">
                <a:solidFill>
                  <a:srgbClr val="000000"/>
                </a:solidFill>
                <a:latin typeface="Calibri"/>
                <a:cs typeface="Calibri"/>
              </a:rPr>
              <a:t>auch</a:t>
            </a:r>
            <a:r>
              <a:rPr lang="en-GB" dirty="0">
                <a:solidFill>
                  <a:srgbClr val="000000"/>
                </a:solidFill>
                <a:latin typeface="Calibri"/>
                <a:cs typeface="Calibri"/>
              </a:rPr>
              <a:t> </a:t>
            </a:r>
            <a:r>
              <a:rPr lang="en-GB" dirty="0" err="1">
                <a:solidFill>
                  <a:srgbClr val="000000"/>
                </a:solidFill>
                <a:latin typeface="Calibri"/>
                <a:cs typeface="Calibri"/>
              </a:rPr>
              <a:t>eine</a:t>
            </a:r>
            <a:r>
              <a:rPr lang="en-GB" dirty="0">
                <a:solidFill>
                  <a:srgbClr val="000000"/>
                </a:solidFill>
                <a:latin typeface="Calibri"/>
                <a:cs typeface="Calibri"/>
              </a:rPr>
              <a:t> </a:t>
            </a:r>
            <a:r>
              <a:rPr lang="en-GB" dirty="0" err="1">
                <a:solidFill>
                  <a:srgbClr val="000000"/>
                </a:solidFill>
                <a:latin typeface="Calibri"/>
                <a:cs typeface="Calibri"/>
              </a:rPr>
              <a:t>evidenzbasierte</a:t>
            </a:r>
            <a:r>
              <a:rPr lang="en-GB" dirty="0">
                <a:solidFill>
                  <a:srgbClr val="000000"/>
                </a:solidFill>
                <a:latin typeface="Calibri"/>
                <a:cs typeface="Calibri"/>
              </a:rPr>
              <a:t> </a:t>
            </a:r>
            <a:r>
              <a:rPr lang="en-GB" dirty="0" err="1">
                <a:solidFill>
                  <a:srgbClr val="000000"/>
                </a:solidFill>
                <a:latin typeface="Calibri"/>
                <a:cs typeface="Calibri"/>
              </a:rPr>
              <a:t>Entscheidungsfindung</a:t>
            </a:r>
            <a:r>
              <a:rPr lang="en-GB" dirty="0">
                <a:solidFill>
                  <a:srgbClr val="000000"/>
                </a:solidFill>
                <a:latin typeface="Calibri"/>
                <a:cs typeface="Calibri"/>
              </a:rPr>
              <a:t> </a:t>
            </a:r>
            <a:r>
              <a:rPr lang="en-GB" dirty="0" err="1">
                <a:solidFill>
                  <a:srgbClr val="000000"/>
                </a:solidFill>
                <a:latin typeface="Calibri"/>
                <a:cs typeface="Calibri"/>
              </a:rPr>
              <a:t>ermöglichen</a:t>
            </a:r>
            <a:r>
              <a:rPr lang="en-GB" dirty="0">
                <a:solidFill>
                  <a:srgbClr val="000000"/>
                </a:solidFill>
                <a:latin typeface="Calibri"/>
                <a:cs typeface="Calibri"/>
              </a:rPr>
              <a:t> und </a:t>
            </a:r>
            <a:r>
              <a:rPr lang="en-GB" dirty="0" err="1">
                <a:solidFill>
                  <a:srgbClr val="000000"/>
                </a:solidFill>
                <a:latin typeface="Calibri"/>
                <a:cs typeface="Calibri"/>
              </a:rPr>
              <a:t>Ihr</a:t>
            </a:r>
            <a:r>
              <a:rPr lang="en-GB" dirty="0">
                <a:solidFill>
                  <a:srgbClr val="000000"/>
                </a:solidFill>
                <a:latin typeface="Calibri"/>
                <a:cs typeface="Calibri"/>
              </a:rPr>
              <a:t> Team </a:t>
            </a:r>
            <a:r>
              <a:rPr lang="en-GB" dirty="0" err="1">
                <a:solidFill>
                  <a:srgbClr val="000000"/>
                </a:solidFill>
                <a:latin typeface="Calibri"/>
                <a:cs typeface="Calibri"/>
              </a:rPr>
              <a:t>über</a:t>
            </a:r>
            <a:r>
              <a:rPr lang="en-GB" dirty="0">
                <a:solidFill>
                  <a:srgbClr val="000000"/>
                </a:solidFill>
                <a:latin typeface="Calibri"/>
                <a:cs typeface="Calibri"/>
              </a:rPr>
              <a:t> </a:t>
            </a:r>
            <a:r>
              <a:rPr lang="en-GB" dirty="0" err="1">
                <a:solidFill>
                  <a:srgbClr val="000000"/>
                </a:solidFill>
                <a:latin typeface="Calibri"/>
                <a:cs typeface="Calibri"/>
              </a:rPr>
              <a:t>Ihre</a:t>
            </a:r>
            <a:r>
              <a:rPr lang="en-GB" dirty="0">
                <a:solidFill>
                  <a:srgbClr val="000000"/>
                </a:solidFill>
                <a:latin typeface="Calibri"/>
                <a:cs typeface="Calibri"/>
              </a:rPr>
              <a:t> </a:t>
            </a:r>
            <a:r>
              <a:rPr lang="en-GB" dirty="0" err="1">
                <a:solidFill>
                  <a:srgbClr val="000000"/>
                </a:solidFill>
                <a:latin typeface="Calibri"/>
                <a:cs typeface="Calibri"/>
              </a:rPr>
              <a:t>zukünftigen</a:t>
            </a:r>
            <a:r>
              <a:rPr lang="en-GB" dirty="0">
                <a:solidFill>
                  <a:srgbClr val="000000"/>
                </a:solidFill>
                <a:latin typeface="Calibri"/>
                <a:cs typeface="Calibri"/>
              </a:rPr>
              <a:t> </a:t>
            </a:r>
            <a:r>
              <a:rPr lang="en-GB" dirty="0" err="1">
                <a:solidFill>
                  <a:srgbClr val="000000"/>
                </a:solidFill>
                <a:latin typeface="Calibri"/>
                <a:cs typeface="Calibri"/>
              </a:rPr>
              <a:t>Strategien</a:t>
            </a:r>
            <a:r>
              <a:rPr lang="en-GB" dirty="0">
                <a:solidFill>
                  <a:srgbClr val="000000"/>
                </a:solidFill>
                <a:latin typeface="Calibri"/>
                <a:cs typeface="Calibri"/>
              </a:rPr>
              <a:t> </a:t>
            </a:r>
            <a:r>
              <a:rPr lang="en-GB" dirty="0" err="1">
                <a:solidFill>
                  <a:srgbClr val="000000"/>
                </a:solidFill>
                <a:latin typeface="Calibri"/>
                <a:cs typeface="Calibri"/>
              </a:rPr>
              <a:t>informieren</a:t>
            </a:r>
            <a:r>
              <a:rPr lang="en-GB" dirty="0">
                <a:solidFill>
                  <a:srgbClr val="000000"/>
                </a:solidFill>
                <a:latin typeface="Calibri"/>
                <a:cs typeface="Calibri"/>
              </a:rPr>
              <a:t>; </a:t>
            </a:r>
            <a:r>
              <a:rPr lang="en-GB" dirty="0" err="1">
                <a:solidFill>
                  <a:srgbClr val="000000"/>
                </a:solidFill>
                <a:latin typeface="Calibri"/>
                <a:cs typeface="Calibri"/>
              </a:rPr>
              <a:t>analysieren</a:t>
            </a:r>
            <a:r>
              <a:rPr lang="en-GB" dirty="0">
                <a:solidFill>
                  <a:srgbClr val="000000"/>
                </a:solidFill>
                <a:latin typeface="Calibri"/>
                <a:cs typeface="Calibri"/>
              </a:rPr>
              <a:t> Sie, was am </a:t>
            </a:r>
            <a:r>
              <a:rPr lang="en-GB" dirty="0" err="1">
                <a:solidFill>
                  <a:srgbClr val="000000"/>
                </a:solidFill>
                <a:latin typeface="Calibri"/>
                <a:cs typeface="Calibri"/>
              </a:rPr>
              <a:t>besten</a:t>
            </a:r>
            <a:r>
              <a:rPr lang="en-GB" dirty="0">
                <a:solidFill>
                  <a:srgbClr val="000000"/>
                </a:solidFill>
                <a:latin typeface="Calibri"/>
                <a:cs typeface="Calibri"/>
              </a:rPr>
              <a:t> </a:t>
            </a:r>
            <a:r>
              <a:rPr lang="en-GB" dirty="0" err="1">
                <a:solidFill>
                  <a:srgbClr val="000000"/>
                </a:solidFill>
                <a:latin typeface="Calibri"/>
                <a:cs typeface="Calibri"/>
              </a:rPr>
              <a:t>funktioniert</a:t>
            </a:r>
            <a:r>
              <a:rPr lang="en-GB" dirty="0">
                <a:solidFill>
                  <a:srgbClr val="000000"/>
                </a:solidFill>
                <a:latin typeface="Calibri"/>
                <a:cs typeface="Calibri"/>
              </a:rPr>
              <a:t> und was </a:t>
            </a:r>
            <a:r>
              <a:rPr lang="en-GB" dirty="0" err="1">
                <a:solidFill>
                  <a:srgbClr val="000000"/>
                </a:solidFill>
                <a:latin typeface="Calibri"/>
                <a:cs typeface="Calibri"/>
              </a:rPr>
              <a:t>verbessert</a:t>
            </a:r>
            <a:r>
              <a:rPr lang="en-GB" dirty="0">
                <a:solidFill>
                  <a:srgbClr val="000000"/>
                </a:solidFill>
                <a:latin typeface="Calibri"/>
                <a:cs typeface="Calibri"/>
              </a:rPr>
              <a:t> </a:t>
            </a:r>
            <a:r>
              <a:rPr lang="en-GB" dirty="0" err="1">
                <a:solidFill>
                  <a:srgbClr val="000000"/>
                </a:solidFill>
                <a:latin typeface="Calibri"/>
                <a:cs typeface="Calibri"/>
              </a:rPr>
              <a:t>werden</a:t>
            </a:r>
            <a:r>
              <a:rPr lang="en-GB" dirty="0">
                <a:solidFill>
                  <a:srgbClr val="000000"/>
                </a:solidFill>
                <a:latin typeface="Calibri"/>
                <a:cs typeface="Calibri"/>
              </a:rPr>
              <a:t> </a:t>
            </a:r>
            <a:r>
              <a:rPr lang="en-GB" dirty="0" err="1">
                <a:solidFill>
                  <a:srgbClr val="000000"/>
                </a:solidFill>
                <a:latin typeface="Calibri"/>
                <a:cs typeface="Calibri"/>
              </a:rPr>
              <a:t>kann</a:t>
            </a:r>
            <a:r>
              <a:rPr lang="en-GB" dirty="0">
                <a:solidFill>
                  <a:srgbClr val="000000"/>
                </a:solidFill>
                <a:latin typeface="Calibri"/>
                <a:cs typeface="Calibri"/>
              </a:rPr>
              <a:t>.</a:t>
            </a:r>
            <a:endParaRPr lang="en-US">
              <a:solidFill>
                <a:srgbClr val="000000"/>
              </a:solidFill>
              <a:latin typeface="Calibri"/>
              <a:cs typeface="Calibri"/>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37" name="Google Shape;437;p43"/>
          <p:cNvSpPr txBox="1">
            <a:spLocks noGrp="1"/>
          </p:cNvSpPr>
          <p:nvPr>
            <p:ph type="body" idx="2"/>
          </p:nvPr>
        </p:nvSpPr>
        <p:spPr>
          <a:xfrm>
            <a:off x="798381" y="5584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für die </a:t>
            </a:r>
            <a:r>
              <a:rPr lang="en-GB" dirty="0" err="1"/>
              <a:t>Vermittlung</a:t>
            </a:r>
            <a:r>
              <a:rPr lang="en-GB" dirty="0"/>
              <a:t> </a:t>
            </a:r>
            <a:r>
              <a:rPr lang="en-GB" dirty="0" err="1"/>
              <a:t>digitaler</a:t>
            </a:r>
            <a:r>
              <a:rPr lang="en-GB" dirty="0"/>
              <a:t> </a:t>
            </a:r>
            <a:r>
              <a:rPr lang="en-GB" dirty="0" err="1"/>
              <a:t>Kompetenz</a:t>
            </a:r>
            <a:r>
              <a:rPr lang="en-GB" dirty="0"/>
              <a:t> </a:t>
            </a:r>
            <a:r>
              <a:rPr lang="en-GB" dirty="0" err="1"/>
              <a:t>im</a:t>
            </a:r>
            <a:r>
              <a:rPr lang="en-GB" dirty="0"/>
              <a:t> </a:t>
            </a:r>
            <a:r>
              <a:rPr lang="en-GB" dirty="0" err="1"/>
              <a:t>Dritten</a:t>
            </a:r>
            <a:r>
              <a:rPr lang="en-GB" dirty="0"/>
              <a:t> Sektor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err="1">
                <a:solidFill>
                  <a:schemeClr val="accent2"/>
                </a:solidFill>
              </a:rPr>
              <a:t>Unrealistische</a:t>
            </a:r>
            <a:r>
              <a:rPr lang="en-GB" b="1" dirty="0">
                <a:solidFill>
                  <a:schemeClr val="accent2"/>
                </a:solidFill>
              </a:rPr>
              <a:t> </a:t>
            </a:r>
            <a:r>
              <a:rPr lang="en-GB" b="1" err="1">
                <a:solidFill>
                  <a:schemeClr val="accent2"/>
                </a:solidFill>
              </a:rPr>
              <a:t>Ziele</a:t>
            </a:r>
            <a:r>
              <a:rPr lang="en-GB" b="1" dirty="0">
                <a:solidFill>
                  <a:schemeClr val="accent2"/>
                </a:solidFill>
              </a:rPr>
              <a:t> und </a:t>
            </a:r>
            <a:r>
              <a:rPr lang="en-GB" b="1" err="1">
                <a:solidFill>
                  <a:schemeClr val="accent2"/>
                </a:solidFill>
              </a:rPr>
              <a:t>Erwartungen</a:t>
            </a:r>
            <a:r>
              <a:rPr lang="en-GB" b="1" dirty="0">
                <a:solidFill>
                  <a:schemeClr val="accent2"/>
                </a:solidFill>
              </a:rPr>
              <a:t>:</a:t>
            </a:r>
            <a:r>
              <a:rPr lang="en-GB" dirty="0"/>
              <a:t> Es </a:t>
            </a:r>
            <a:r>
              <a:rPr lang="en-GB" err="1"/>
              <a:t>ist</a:t>
            </a:r>
            <a:r>
              <a:rPr lang="en-GB" dirty="0"/>
              <a:t> </a:t>
            </a:r>
            <a:r>
              <a:rPr lang="en-GB" err="1"/>
              <a:t>wichtig</a:t>
            </a:r>
            <a:r>
              <a:rPr lang="en-GB" dirty="0"/>
              <a:t>, </a:t>
            </a:r>
            <a:r>
              <a:rPr lang="en-GB" err="1"/>
              <a:t>einen</a:t>
            </a:r>
            <a:r>
              <a:rPr lang="en-GB" dirty="0"/>
              <a:t> </a:t>
            </a:r>
            <a:r>
              <a:rPr lang="en-GB" err="1"/>
              <a:t>realistischen</a:t>
            </a:r>
            <a:r>
              <a:rPr lang="en-GB" dirty="0"/>
              <a:t> Plan </a:t>
            </a:r>
            <a:r>
              <a:rPr lang="en-GB" err="1"/>
              <a:t>zu</a:t>
            </a:r>
            <a:r>
              <a:rPr lang="en-GB" dirty="0"/>
              <a:t> </a:t>
            </a:r>
            <a:r>
              <a:rPr lang="en-GB" err="1"/>
              <a:t>haben</a:t>
            </a:r>
            <a:r>
              <a:rPr lang="en-GB" dirty="0"/>
              <a:t>, in </a:t>
            </a:r>
            <a:r>
              <a:rPr lang="en-GB" err="1"/>
              <a:t>dem</a:t>
            </a:r>
            <a:r>
              <a:rPr lang="en-GB" dirty="0"/>
              <a:t> die </a:t>
            </a:r>
            <a:r>
              <a:rPr lang="en-GB" err="1"/>
              <a:t>Ziele</a:t>
            </a:r>
            <a:r>
              <a:rPr lang="en-GB" dirty="0"/>
              <a:t> </a:t>
            </a:r>
            <a:r>
              <a:rPr lang="en-GB" err="1"/>
              <a:t>klar</a:t>
            </a:r>
            <a:r>
              <a:rPr lang="en-GB" dirty="0"/>
              <a:t> und </a:t>
            </a:r>
            <a:r>
              <a:rPr lang="en-GB" err="1"/>
              <a:t>präzise</a:t>
            </a:r>
            <a:r>
              <a:rPr lang="en-GB" dirty="0"/>
              <a:t> </a:t>
            </a:r>
            <a:r>
              <a:rPr lang="en-GB" err="1"/>
              <a:t>festgelegt</a:t>
            </a:r>
            <a:r>
              <a:rPr lang="en-GB" dirty="0"/>
              <a:t> </a:t>
            </a:r>
            <a:r>
              <a:rPr lang="en-GB" err="1"/>
              <a:t>sind</a:t>
            </a:r>
            <a:r>
              <a:rPr lang="en-GB" dirty="0"/>
              <a:t>, bevor der </a:t>
            </a:r>
            <a:r>
              <a:rPr lang="en-GB" err="1"/>
              <a:t>Prozess</a:t>
            </a:r>
            <a:r>
              <a:rPr lang="en-GB" dirty="0"/>
              <a:t> der </a:t>
            </a:r>
            <a:r>
              <a:rPr lang="en-GB" err="1"/>
              <a:t>digitalen</a:t>
            </a:r>
            <a:r>
              <a:rPr lang="en-GB" dirty="0"/>
              <a:t> Transformation </a:t>
            </a:r>
            <a:r>
              <a:rPr lang="en-GB" err="1"/>
              <a:t>beginnt</a:t>
            </a:r>
            <a:r>
              <a:rPr lang="en-GB" dirty="0"/>
              <a:t>. </a:t>
            </a:r>
            <a:endParaRPr/>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b="1" dirty="0" err="1">
                <a:solidFill>
                  <a:schemeClr val="accent2"/>
                </a:solidFill>
              </a:rPr>
              <a:t>Fehlinterpretation</a:t>
            </a:r>
            <a:r>
              <a:rPr lang="en-GB" b="1" dirty="0">
                <a:solidFill>
                  <a:schemeClr val="accent2"/>
                </a:solidFill>
              </a:rPr>
              <a:t> der </a:t>
            </a:r>
            <a:r>
              <a:rPr lang="en-GB" b="1" dirty="0" err="1">
                <a:solidFill>
                  <a:schemeClr val="accent2"/>
                </a:solidFill>
              </a:rPr>
              <a:t>Digitalisierung</a:t>
            </a:r>
            <a:r>
              <a:rPr lang="en-GB" b="1" dirty="0">
                <a:solidFill>
                  <a:schemeClr val="accent2"/>
                </a:solidFill>
              </a:rPr>
              <a:t>:</a:t>
            </a:r>
            <a:r>
              <a:rPr lang="en-GB" dirty="0"/>
              <a:t> Bevor Sie </a:t>
            </a:r>
            <a:r>
              <a:rPr lang="en-GB" dirty="0" err="1"/>
              <a:t>mit</a:t>
            </a:r>
            <a:r>
              <a:rPr lang="en-GB" dirty="0"/>
              <a:t> </a:t>
            </a:r>
            <a:r>
              <a:rPr lang="en-GB" dirty="0" err="1"/>
              <a:t>diesem</a:t>
            </a:r>
            <a:r>
              <a:rPr lang="en-GB" dirty="0"/>
              <a:t> </a:t>
            </a:r>
            <a:r>
              <a:rPr lang="en-GB" dirty="0" err="1"/>
              <a:t>Prozess</a:t>
            </a:r>
            <a:r>
              <a:rPr lang="en-GB" dirty="0"/>
              <a:t> </a:t>
            </a:r>
            <a:r>
              <a:rPr lang="en-GB" dirty="0" err="1"/>
              <a:t>beginnen</a:t>
            </a:r>
            <a:r>
              <a:rPr lang="en-GB" dirty="0"/>
              <a:t>, </a:t>
            </a:r>
            <a:r>
              <a:rPr lang="en-GB" dirty="0" err="1"/>
              <a:t>sollten</a:t>
            </a:r>
            <a:r>
              <a:rPr lang="en-GB" dirty="0"/>
              <a:t> Sie </a:t>
            </a:r>
            <a:r>
              <a:rPr lang="en-GB" dirty="0" err="1"/>
              <a:t>recherchieren</a:t>
            </a:r>
            <a:r>
              <a:rPr lang="en-GB" dirty="0"/>
              <a:t>, was die </a:t>
            </a:r>
            <a:r>
              <a:rPr lang="en-GB" dirty="0" err="1"/>
              <a:t>Digitalisierung</a:t>
            </a:r>
            <a:r>
              <a:rPr lang="en-GB" dirty="0"/>
              <a:t> </a:t>
            </a:r>
            <a:r>
              <a:rPr lang="en-GB" dirty="0" err="1"/>
              <a:t>beinhaltet</a:t>
            </a:r>
            <a:r>
              <a:rPr lang="en-GB" dirty="0"/>
              <a:t> und </a:t>
            </a:r>
            <a:r>
              <a:rPr lang="en-GB" dirty="0" err="1"/>
              <a:t>wie</a:t>
            </a:r>
            <a:r>
              <a:rPr lang="en-GB" dirty="0"/>
              <a:t> </a:t>
            </a:r>
            <a:r>
              <a:rPr lang="en-GB" dirty="0" err="1"/>
              <a:t>Ihr</a:t>
            </a:r>
            <a:r>
              <a:rPr lang="en-GB" dirty="0"/>
              <a:t> </a:t>
            </a:r>
            <a:r>
              <a:rPr lang="en-GB" dirty="0" err="1"/>
              <a:t>Unternehmen</a:t>
            </a:r>
            <a:r>
              <a:rPr lang="en-GB" dirty="0"/>
              <a:t> in </a:t>
            </a:r>
            <a:r>
              <a:rPr lang="en-GB" dirty="0" err="1"/>
              <a:t>diese</a:t>
            </a:r>
            <a:r>
              <a:rPr lang="en-GB" dirty="0"/>
              <a:t> </a:t>
            </a:r>
            <a:r>
              <a:rPr lang="en-GB" dirty="0" err="1"/>
              <a:t>Richtung</a:t>
            </a:r>
            <a:r>
              <a:rPr lang="en-GB" dirty="0"/>
              <a:t> </a:t>
            </a:r>
            <a:r>
              <a:rPr lang="en-GB" dirty="0" err="1"/>
              <a:t>gehen</a:t>
            </a:r>
            <a:r>
              <a:rPr lang="en-GB" dirty="0"/>
              <a:t> </a:t>
            </a:r>
            <a:r>
              <a:rPr lang="en-GB" dirty="0" err="1"/>
              <a:t>kann</a:t>
            </a:r>
            <a:r>
              <a:rPr lang="en-GB" dirty="0"/>
              <a:t>.</a:t>
            </a:r>
            <a:endParaRPr dirty="0"/>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44" name="Google Shape;444;p4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Häufige</a:t>
            </a:r>
            <a:r>
              <a:rPr lang="en-GB" dirty="0"/>
              <a:t> Fehler, die es </a:t>
            </a:r>
            <a:r>
              <a:rPr lang="en-GB" dirty="0" err="1"/>
              <a:t>bei</a:t>
            </a:r>
            <a:r>
              <a:rPr lang="en-GB" dirty="0"/>
              <a:t> der </a:t>
            </a:r>
            <a:r>
              <a:rPr lang="en-GB" dirty="0" err="1"/>
              <a:t>Entwicklung</a:t>
            </a:r>
            <a:r>
              <a:rPr lang="en-GB" dirty="0"/>
              <a:t> der </a:t>
            </a:r>
            <a:r>
              <a:rPr lang="en-GB" dirty="0" err="1"/>
              <a:t>digitalen</a:t>
            </a:r>
            <a:r>
              <a:rPr lang="en-GB" dirty="0"/>
              <a:t> Transformation </a:t>
            </a:r>
            <a:r>
              <a:rPr lang="en-GB" dirty="0" err="1"/>
              <a:t>zu</a:t>
            </a:r>
            <a:r>
              <a:rPr lang="en-GB" dirty="0"/>
              <a:t> </a:t>
            </a:r>
            <a:r>
              <a:rPr lang="en-GB" dirty="0" err="1"/>
              <a:t>vermeiden</a:t>
            </a:r>
            <a:r>
              <a:rPr lang="en-GB" dirty="0"/>
              <a:t> gilt: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Vernachlässigung</a:t>
            </a:r>
            <a:r>
              <a:rPr lang="en-GB" b="1" dirty="0">
                <a:solidFill>
                  <a:schemeClr val="accent2"/>
                </a:solidFill>
              </a:rPr>
              <a:t> der </a:t>
            </a:r>
            <a:r>
              <a:rPr lang="en-GB" b="1" dirty="0" err="1">
                <a:solidFill>
                  <a:schemeClr val="accent2"/>
                </a:solidFill>
              </a:rPr>
              <a:t>Chancen</a:t>
            </a:r>
            <a:r>
              <a:rPr lang="en-GB" b="1" dirty="0">
                <a:solidFill>
                  <a:schemeClr val="accent2"/>
                </a:solidFill>
              </a:rPr>
              <a:t> des </a:t>
            </a:r>
            <a:r>
              <a:rPr lang="en-GB" b="1" dirty="0" err="1">
                <a:solidFill>
                  <a:schemeClr val="accent2"/>
                </a:solidFill>
              </a:rPr>
              <a:t>digitalen</a:t>
            </a:r>
            <a:r>
              <a:rPr lang="en-GB" b="1" dirty="0">
                <a:solidFill>
                  <a:schemeClr val="accent2"/>
                </a:solidFill>
              </a:rPr>
              <a:t> </a:t>
            </a:r>
            <a:r>
              <a:rPr lang="en-GB" b="1" dirty="0" err="1">
                <a:solidFill>
                  <a:schemeClr val="accent2"/>
                </a:solidFill>
              </a:rPr>
              <a:t>Wandels</a:t>
            </a:r>
            <a:r>
              <a:rPr lang="en-GB" b="1" dirty="0">
                <a:solidFill>
                  <a:schemeClr val="accent2"/>
                </a:solidFill>
              </a:rPr>
              <a:t>:</a:t>
            </a:r>
            <a:r>
              <a:rPr lang="en-GB" dirty="0"/>
              <a:t> Es </a:t>
            </a:r>
            <a:r>
              <a:rPr lang="en-GB" dirty="0" err="1"/>
              <a:t>ist</a:t>
            </a:r>
            <a:r>
              <a:rPr lang="en-GB" dirty="0"/>
              <a:t> </a:t>
            </a:r>
            <a:r>
              <a:rPr lang="en-GB" dirty="0" err="1"/>
              <a:t>bereits</a:t>
            </a:r>
            <a:r>
              <a:rPr lang="en-GB" dirty="0"/>
              <a:t> </a:t>
            </a:r>
            <a:r>
              <a:rPr lang="en-GB" dirty="0" err="1"/>
              <a:t>bekannt</a:t>
            </a:r>
            <a:r>
              <a:rPr lang="en-GB" dirty="0"/>
              <a:t>, </a:t>
            </a:r>
            <a:r>
              <a:rPr lang="en-GB" dirty="0" err="1"/>
              <a:t>dass</a:t>
            </a:r>
            <a:r>
              <a:rPr lang="en-GB" dirty="0"/>
              <a:t> der </a:t>
            </a:r>
            <a:r>
              <a:rPr lang="en-GB" dirty="0" err="1"/>
              <a:t>digitale</a:t>
            </a:r>
            <a:r>
              <a:rPr lang="en-GB" dirty="0"/>
              <a:t> Wandel </a:t>
            </a:r>
            <a:r>
              <a:rPr lang="en-GB" dirty="0" err="1"/>
              <a:t>unvermeidlich</a:t>
            </a:r>
            <a:r>
              <a:rPr lang="en-GB" dirty="0"/>
              <a:t> </a:t>
            </a:r>
            <a:r>
              <a:rPr lang="en-GB" dirty="0" err="1"/>
              <a:t>ist</a:t>
            </a:r>
            <a:r>
              <a:rPr lang="en-GB" dirty="0"/>
              <a:t>. </a:t>
            </a:r>
            <a:r>
              <a:rPr lang="en-GB" dirty="0" err="1"/>
              <a:t>Investieren</a:t>
            </a:r>
            <a:r>
              <a:rPr lang="en-GB" dirty="0"/>
              <a:t> Sie </a:t>
            </a:r>
            <a:r>
              <a:rPr lang="en-GB" dirty="0" err="1"/>
              <a:t>daher</a:t>
            </a:r>
            <a:r>
              <a:rPr lang="en-GB" dirty="0"/>
              <a:t> Zeit in die </a:t>
            </a:r>
            <a:r>
              <a:rPr lang="en-GB" dirty="0" err="1"/>
              <a:t>Identifizierung</a:t>
            </a:r>
            <a:r>
              <a:rPr lang="en-GB" dirty="0"/>
              <a:t> </a:t>
            </a:r>
            <a:r>
              <a:rPr lang="en-GB" dirty="0" err="1"/>
              <a:t>neuer</a:t>
            </a:r>
            <a:r>
              <a:rPr lang="en-GB" dirty="0"/>
              <a:t> </a:t>
            </a:r>
            <a:r>
              <a:rPr lang="en-GB" dirty="0" err="1"/>
              <a:t>Möglichkeiten</a:t>
            </a:r>
            <a:r>
              <a:rPr lang="en-GB" dirty="0"/>
              <a:t> für </a:t>
            </a:r>
            <a:r>
              <a:rPr lang="en-GB" dirty="0" err="1"/>
              <a:t>eine</a:t>
            </a:r>
            <a:r>
              <a:rPr lang="en-GB" dirty="0"/>
              <a:t> </a:t>
            </a:r>
            <a:r>
              <a:rPr lang="en-GB" dirty="0" err="1"/>
              <a:t>digitale</a:t>
            </a:r>
            <a:r>
              <a:rPr lang="en-GB" dirty="0"/>
              <a:t> Kultur. </a:t>
            </a:r>
            <a:endParaRPr/>
          </a:p>
          <a:p>
            <a:pPr marL="0" lvl="0" indent="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b="1" err="1">
                <a:solidFill>
                  <a:schemeClr val="accent2"/>
                </a:solidFill>
              </a:rPr>
              <a:t>Ihr</a:t>
            </a:r>
            <a:r>
              <a:rPr lang="en-GB" b="1" dirty="0">
                <a:solidFill>
                  <a:schemeClr val="accent2"/>
                </a:solidFill>
              </a:rPr>
              <a:t> </a:t>
            </a:r>
            <a:r>
              <a:rPr lang="en-GB" b="1" err="1">
                <a:solidFill>
                  <a:schemeClr val="accent2"/>
                </a:solidFill>
              </a:rPr>
              <a:t>derzeitiges</a:t>
            </a:r>
            <a:r>
              <a:rPr lang="en-GB" b="1" dirty="0">
                <a:solidFill>
                  <a:schemeClr val="accent2"/>
                </a:solidFill>
              </a:rPr>
              <a:t> Team </a:t>
            </a:r>
            <a:r>
              <a:rPr lang="en-GB" b="1" err="1">
                <a:solidFill>
                  <a:schemeClr val="accent2"/>
                </a:solidFill>
              </a:rPr>
              <a:t>nicht</a:t>
            </a:r>
            <a:r>
              <a:rPr lang="en-GB" b="1" dirty="0">
                <a:solidFill>
                  <a:schemeClr val="accent2"/>
                </a:solidFill>
              </a:rPr>
              <a:t> auf den </a:t>
            </a:r>
            <a:r>
              <a:rPr lang="en-GB" b="1" err="1">
                <a:solidFill>
                  <a:schemeClr val="accent2"/>
                </a:solidFill>
              </a:rPr>
              <a:t>absehbaren</a:t>
            </a:r>
            <a:r>
              <a:rPr lang="en-GB" b="1" dirty="0">
                <a:solidFill>
                  <a:schemeClr val="accent2"/>
                </a:solidFill>
              </a:rPr>
              <a:t> Wandel </a:t>
            </a:r>
            <a:r>
              <a:rPr lang="en-GB" b="1" err="1">
                <a:solidFill>
                  <a:schemeClr val="accent2"/>
                </a:solidFill>
              </a:rPr>
              <a:t>vorbereiten</a:t>
            </a:r>
            <a:r>
              <a:rPr lang="en-GB" b="1" dirty="0">
                <a:solidFill>
                  <a:schemeClr val="accent2"/>
                </a:solidFill>
              </a:rPr>
              <a:t>:</a:t>
            </a:r>
            <a:r>
              <a:rPr lang="en-GB" dirty="0"/>
              <a:t> Die </a:t>
            </a:r>
            <a:r>
              <a:rPr lang="en-GB" err="1"/>
              <a:t>digitale</a:t>
            </a:r>
            <a:r>
              <a:rPr lang="en-GB" dirty="0"/>
              <a:t> Transformation </a:t>
            </a:r>
            <a:r>
              <a:rPr lang="en-GB" err="1"/>
              <a:t>ist</a:t>
            </a:r>
            <a:r>
              <a:rPr lang="en-GB" dirty="0"/>
              <a:t> </a:t>
            </a:r>
            <a:r>
              <a:rPr lang="en-GB" err="1"/>
              <a:t>ein</a:t>
            </a:r>
            <a:r>
              <a:rPr lang="en-GB" dirty="0"/>
              <a:t> </a:t>
            </a:r>
            <a:r>
              <a:rPr lang="en-GB" err="1"/>
              <a:t>Prozess</a:t>
            </a:r>
            <a:r>
              <a:rPr lang="en-GB" dirty="0"/>
              <a:t>, der </a:t>
            </a:r>
            <a:r>
              <a:rPr lang="en-GB" err="1"/>
              <a:t>sich</a:t>
            </a:r>
            <a:r>
              <a:rPr lang="en-GB" dirty="0"/>
              <a:t> auf alle </a:t>
            </a:r>
            <a:r>
              <a:rPr lang="en-GB" err="1"/>
              <a:t>Beteiligten</a:t>
            </a:r>
            <a:r>
              <a:rPr lang="en-GB" dirty="0"/>
              <a:t> </a:t>
            </a:r>
            <a:r>
              <a:rPr lang="en-GB" err="1"/>
              <a:t>auswirkt</a:t>
            </a:r>
            <a:r>
              <a:rPr lang="en-GB" dirty="0"/>
              <a:t>, </a:t>
            </a:r>
            <a:r>
              <a:rPr lang="en-GB" err="1"/>
              <a:t>einschließlich</a:t>
            </a:r>
            <a:r>
              <a:rPr lang="en-GB" dirty="0"/>
              <a:t> der Mitarbeiter und Kunden </a:t>
            </a:r>
            <a:r>
              <a:rPr lang="en-GB" err="1"/>
              <a:t>eines</a:t>
            </a:r>
            <a:r>
              <a:rPr lang="en-GB" dirty="0"/>
              <a:t> </a:t>
            </a:r>
            <a:r>
              <a:rPr lang="en-GB" err="1"/>
              <a:t>Unternehmens</a:t>
            </a:r>
            <a:r>
              <a:rPr lang="en-GB" dirty="0"/>
              <a:t>. Wenn Sie Zeit </a:t>
            </a:r>
            <a:r>
              <a:rPr lang="en-GB" err="1"/>
              <a:t>investieren</a:t>
            </a:r>
            <a:r>
              <a:rPr lang="en-GB" dirty="0"/>
              <a:t>, um alle </a:t>
            </a:r>
            <a:r>
              <a:rPr lang="en-GB" err="1"/>
              <a:t>Beteiligten</a:t>
            </a:r>
            <a:r>
              <a:rPr lang="en-GB" dirty="0"/>
              <a:t> </a:t>
            </a:r>
            <a:r>
              <a:rPr lang="en-GB" err="1"/>
              <a:t>über</a:t>
            </a:r>
            <a:r>
              <a:rPr lang="en-GB" dirty="0"/>
              <a:t> den </a:t>
            </a:r>
            <a:r>
              <a:rPr lang="en-GB" err="1"/>
              <a:t>absehbaren</a:t>
            </a:r>
            <a:r>
              <a:rPr lang="en-GB" dirty="0"/>
              <a:t> Wandel </a:t>
            </a:r>
            <a:r>
              <a:rPr lang="en-GB" err="1"/>
              <a:t>zu</a:t>
            </a:r>
            <a:r>
              <a:rPr lang="en-GB" dirty="0"/>
              <a:t> </a:t>
            </a:r>
            <a:r>
              <a:rPr lang="en-GB" err="1"/>
              <a:t>informieren</a:t>
            </a:r>
            <a:r>
              <a:rPr lang="en-GB" dirty="0"/>
              <a:t>, </a:t>
            </a:r>
            <a:r>
              <a:rPr lang="en-GB" err="1"/>
              <a:t>wird</a:t>
            </a:r>
            <a:r>
              <a:rPr lang="en-GB" dirty="0"/>
              <a:t> dies </a:t>
            </a:r>
            <a:r>
              <a:rPr lang="en-GB" err="1"/>
              <a:t>zu</a:t>
            </a:r>
            <a:r>
              <a:rPr lang="en-GB" dirty="0"/>
              <a:t> </a:t>
            </a:r>
            <a:r>
              <a:rPr lang="en-GB" err="1"/>
              <a:t>einem</a:t>
            </a:r>
            <a:r>
              <a:rPr lang="en-GB" dirty="0"/>
              <a:t> </a:t>
            </a:r>
            <a:r>
              <a:rPr lang="en-GB" err="1"/>
              <a:t>größeren</a:t>
            </a:r>
            <a:r>
              <a:rPr lang="en-GB" dirty="0"/>
              <a:t> </a:t>
            </a:r>
            <a:r>
              <a:rPr lang="en-GB" err="1"/>
              <a:t>Erfolg</a:t>
            </a:r>
            <a:r>
              <a:rPr lang="en-GB" dirty="0"/>
              <a:t> und </a:t>
            </a:r>
            <a:r>
              <a:rPr lang="en-GB" err="1"/>
              <a:t>einem</a:t>
            </a:r>
            <a:r>
              <a:rPr lang="en-GB" dirty="0"/>
              <a:t> </a:t>
            </a:r>
            <a:r>
              <a:rPr lang="en-GB" err="1"/>
              <a:t>reibungsloseren</a:t>
            </a:r>
            <a:r>
              <a:rPr lang="en-GB" dirty="0"/>
              <a:t> </a:t>
            </a:r>
            <a:r>
              <a:rPr lang="en-GB" err="1"/>
              <a:t>Übergang</a:t>
            </a:r>
            <a:r>
              <a:rPr lang="en-GB" dirty="0"/>
              <a:t> </a:t>
            </a:r>
            <a:r>
              <a:rPr lang="en-GB" err="1"/>
              <a:t>führen</a:t>
            </a:r>
            <a:r>
              <a:rPr lang="en-GB" dirty="0"/>
              <a:t>.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51" name="Google Shape;451;p45"/>
          <p:cNvSpPr txBox="1">
            <a:spLocks noGrp="1"/>
          </p:cNvSpPr>
          <p:nvPr>
            <p:ph type="body" idx="2"/>
          </p:nvPr>
        </p:nvSpPr>
        <p:spPr>
          <a:xfrm>
            <a:off x="798381" y="5965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Häufige</a:t>
            </a:r>
            <a:r>
              <a:rPr lang="en-GB" dirty="0"/>
              <a:t> Fehler, die es </a:t>
            </a:r>
            <a:r>
              <a:rPr lang="en-GB" dirty="0" err="1"/>
              <a:t>bei</a:t>
            </a:r>
            <a:r>
              <a:rPr lang="en-GB" dirty="0"/>
              <a:t> der </a:t>
            </a:r>
            <a:r>
              <a:rPr lang="en-GB" dirty="0" err="1"/>
              <a:t>Entwicklung</a:t>
            </a:r>
            <a:r>
              <a:rPr lang="en-GB" dirty="0"/>
              <a:t> der </a:t>
            </a:r>
            <a:r>
              <a:rPr lang="en-GB" dirty="0" err="1"/>
              <a:t>digitalen</a:t>
            </a:r>
            <a:r>
              <a:rPr lang="en-GB" dirty="0"/>
              <a:t> Transformation </a:t>
            </a:r>
            <a:r>
              <a:rPr lang="en-GB" dirty="0" err="1"/>
              <a:t>zu</a:t>
            </a:r>
            <a:r>
              <a:rPr lang="en-GB" dirty="0"/>
              <a:t> </a:t>
            </a:r>
            <a:r>
              <a:rPr lang="en-GB" dirty="0" err="1"/>
              <a:t>vermeiden</a:t>
            </a:r>
            <a:r>
              <a:rPr lang="en-GB" dirty="0"/>
              <a:t> gilt: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dirty="0" err="1">
                <a:solidFill>
                  <a:schemeClr val="accent2"/>
                </a:solidFill>
              </a:rPr>
              <a:t>Vernachlässigung</a:t>
            </a:r>
            <a:r>
              <a:rPr lang="en-GB" dirty="0">
                <a:solidFill>
                  <a:schemeClr val="accent2"/>
                </a:solidFill>
              </a:rPr>
              <a:t> der </a:t>
            </a:r>
            <a:r>
              <a:rPr lang="en-GB" dirty="0" err="1">
                <a:solidFill>
                  <a:schemeClr val="accent2"/>
                </a:solidFill>
              </a:rPr>
              <a:t>Automatisierung</a:t>
            </a:r>
            <a:r>
              <a:rPr lang="en-GB" dirty="0">
                <a:solidFill>
                  <a:schemeClr val="accent2"/>
                </a:solidFill>
              </a:rPr>
              <a:t> </a:t>
            </a:r>
            <a:r>
              <a:rPr lang="en-GB" dirty="0" err="1">
                <a:solidFill>
                  <a:schemeClr val="accent2"/>
                </a:solidFill>
              </a:rPr>
              <a:t>interner</a:t>
            </a:r>
            <a:r>
              <a:rPr lang="en-GB" dirty="0">
                <a:solidFill>
                  <a:schemeClr val="accent2"/>
                </a:solidFill>
              </a:rPr>
              <a:t> Prozesse</a:t>
            </a:r>
            <a:r>
              <a:rPr lang="en-GB" dirty="0"/>
              <a:t> (</a:t>
            </a:r>
            <a:r>
              <a:rPr lang="en-GB" dirty="0" err="1"/>
              <a:t>weitere</a:t>
            </a:r>
            <a:r>
              <a:rPr lang="en-GB" dirty="0"/>
              <a:t> </a:t>
            </a:r>
            <a:r>
              <a:rPr lang="en-GB" dirty="0" err="1"/>
              <a:t>Informationen</a:t>
            </a:r>
            <a:r>
              <a:rPr lang="en-GB" dirty="0"/>
              <a:t> </a:t>
            </a:r>
            <a:r>
              <a:rPr lang="en-GB" dirty="0" err="1"/>
              <a:t>zur</a:t>
            </a:r>
            <a:r>
              <a:rPr lang="en-GB" dirty="0"/>
              <a:t> </a:t>
            </a:r>
            <a:r>
              <a:rPr lang="en-GB" dirty="0" err="1"/>
              <a:t>Automatisierung</a:t>
            </a:r>
            <a:r>
              <a:rPr lang="en-GB" dirty="0"/>
              <a:t> </a:t>
            </a:r>
            <a:r>
              <a:rPr lang="en-GB" dirty="0" err="1"/>
              <a:t>finden</a:t>
            </a:r>
            <a:r>
              <a:rPr lang="en-GB" dirty="0"/>
              <a:t> Sie in </a:t>
            </a:r>
            <a:r>
              <a:rPr lang="en-GB" dirty="0">
                <a:solidFill>
                  <a:schemeClr val="accent2"/>
                </a:solidFill>
              </a:rPr>
              <a:t>Modul 3</a:t>
            </a:r>
            <a:r>
              <a:rPr lang="en-GB" dirty="0"/>
              <a:t>): Es </a:t>
            </a:r>
            <a:r>
              <a:rPr lang="en-GB" dirty="0" err="1"/>
              <a:t>ist</a:t>
            </a:r>
            <a:r>
              <a:rPr lang="en-GB" dirty="0"/>
              <a:t> von </a:t>
            </a:r>
            <a:r>
              <a:rPr lang="en-GB" dirty="0" err="1"/>
              <a:t>entscheidender</a:t>
            </a:r>
            <a:r>
              <a:rPr lang="en-GB" dirty="0"/>
              <a:t> </a:t>
            </a:r>
            <a:r>
              <a:rPr lang="en-GB" dirty="0" err="1"/>
              <a:t>Bedeutung</a:t>
            </a:r>
            <a:r>
              <a:rPr lang="en-GB" dirty="0"/>
              <a:t>, den </a:t>
            </a:r>
            <a:r>
              <a:rPr lang="en-GB" dirty="0" err="1"/>
              <a:t>Erfolg</a:t>
            </a:r>
            <a:r>
              <a:rPr lang="en-GB" dirty="0"/>
              <a:t> </a:t>
            </a:r>
            <a:r>
              <a:rPr lang="en-GB" dirty="0" err="1"/>
              <a:t>Ihrer</a:t>
            </a:r>
            <a:r>
              <a:rPr lang="en-GB" dirty="0"/>
              <a:t> </a:t>
            </a:r>
            <a:r>
              <a:rPr lang="en-GB" dirty="0" err="1"/>
              <a:t>internen</a:t>
            </a:r>
            <a:r>
              <a:rPr lang="en-GB" dirty="0"/>
              <a:t> Transformation </a:t>
            </a:r>
            <a:r>
              <a:rPr lang="en-GB" dirty="0" err="1"/>
              <a:t>sicherzustellen</a:t>
            </a:r>
            <a:r>
              <a:rPr lang="en-GB" dirty="0"/>
              <a:t>, um in </a:t>
            </a:r>
            <a:r>
              <a:rPr lang="en-GB" dirty="0" err="1"/>
              <a:t>kundenorientierte</a:t>
            </a:r>
            <a:r>
              <a:rPr lang="en-GB" dirty="0"/>
              <a:t> </a:t>
            </a:r>
            <a:r>
              <a:rPr lang="en-GB" dirty="0" err="1"/>
              <a:t>Transformationsprozesse</a:t>
            </a:r>
            <a:r>
              <a:rPr lang="en-GB" dirty="0"/>
              <a:t> </a:t>
            </a:r>
            <a:r>
              <a:rPr lang="en-GB" dirty="0" err="1"/>
              <a:t>investieren</a:t>
            </a:r>
            <a:r>
              <a:rPr lang="en-GB" dirty="0"/>
              <a:t> </a:t>
            </a:r>
            <a:r>
              <a:rPr lang="en-GB" dirty="0" err="1"/>
              <a:t>zu</a:t>
            </a:r>
            <a:r>
              <a:rPr lang="en-GB" dirty="0"/>
              <a:t> </a:t>
            </a:r>
            <a:r>
              <a:rPr lang="en-GB" dirty="0" err="1"/>
              <a:t>können</a:t>
            </a:r>
            <a:r>
              <a:rPr lang="en-GB" dirty="0"/>
              <a:t>.</a:t>
            </a:r>
            <a:endParaRPr dirty="0"/>
          </a:p>
          <a:p>
            <a:pPr marL="0" lvl="0" indent="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dirty="0" err="1">
                <a:solidFill>
                  <a:schemeClr val="accent2"/>
                </a:solidFill>
              </a:rPr>
              <a:t>Nicht</a:t>
            </a:r>
            <a:r>
              <a:rPr lang="en-GB" dirty="0">
                <a:solidFill>
                  <a:schemeClr val="accent2"/>
                </a:solidFill>
              </a:rPr>
              <a:t> </a:t>
            </a:r>
            <a:r>
              <a:rPr lang="en-GB" dirty="0" err="1">
                <a:solidFill>
                  <a:schemeClr val="accent2"/>
                </a:solidFill>
              </a:rPr>
              <a:t>erkennen</a:t>
            </a:r>
            <a:r>
              <a:rPr lang="en-GB" dirty="0">
                <a:solidFill>
                  <a:schemeClr val="accent2"/>
                </a:solidFill>
              </a:rPr>
              <a:t>, </a:t>
            </a:r>
            <a:r>
              <a:rPr lang="en-GB" dirty="0" err="1">
                <a:solidFill>
                  <a:schemeClr val="accent2"/>
                </a:solidFill>
              </a:rPr>
              <a:t>dass</a:t>
            </a:r>
            <a:r>
              <a:rPr lang="en-GB" dirty="0">
                <a:solidFill>
                  <a:schemeClr val="accent2"/>
                </a:solidFill>
              </a:rPr>
              <a:t> die </a:t>
            </a:r>
            <a:r>
              <a:rPr lang="en-GB" dirty="0" err="1">
                <a:solidFill>
                  <a:schemeClr val="accent2"/>
                </a:solidFill>
              </a:rPr>
              <a:t>Digitalisierung</a:t>
            </a:r>
            <a:r>
              <a:rPr lang="en-GB" dirty="0">
                <a:solidFill>
                  <a:schemeClr val="accent2"/>
                </a:solidFill>
              </a:rPr>
              <a:t> </a:t>
            </a:r>
            <a:r>
              <a:rPr lang="en-GB" dirty="0" err="1">
                <a:solidFill>
                  <a:schemeClr val="accent2"/>
                </a:solidFill>
              </a:rPr>
              <a:t>dynamisch</a:t>
            </a:r>
            <a:r>
              <a:rPr lang="en-GB" dirty="0">
                <a:solidFill>
                  <a:schemeClr val="accent2"/>
                </a:solidFill>
              </a:rPr>
              <a:t> </a:t>
            </a:r>
            <a:r>
              <a:rPr lang="en-GB" dirty="0" err="1">
                <a:solidFill>
                  <a:schemeClr val="accent2"/>
                </a:solidFill>
              </a:rPr>
              <a:t>ist</a:t>
            </a:r>
            <a:r>
              <a:rPr lang="en-GB" dirty="0">
                <a:solidFill>
                  <a:schemeClr val="accent2"/>
                </a:solidFill>
              </a:rPr>
              <a:t>:</a:t>
            </a:r>
            <a:r>
              <a:rPr lang="en-GB" dirty="0"/>
              <a:t> Die </a:t>
            </a:r>
            <a:r>
              <a:rPr lang="en-GB" dirty="0" err="1"/>
              <a:t>Digitalisierung</a:t>
            </a:r>
            <a:r>
              <a:rPr lang="en-GB" dirty="0"/>
              <a:t> </a:t>
            </a:r>
            <a:r>
              <a:rPr lang="en-GB" dirty="0" err="1"/>
              <a:t>ist</a:t>
            </a:r>
            <a:r>
              <a:rPr lang="en-GB" dirty="0"/>
              <a:t> </a:t>
            </a:r>
            <a:r>
              <a:rPr lang="en-GB" dirty="0" err="1"/>
              <a:t>ein</a:t>
            </a:r>
            <a:r>
              <a:rPr lang="en-GB" dirty="0"/>
              <a:t> </a:t>
            </a:r>
            <a:r>
              <a:rPr lang="en-GB" dirty="0" err="1"/>
              <a:t>fortlaufender</a:t>
            </a:r>
            <a:r>
              <a:rPr lang="en-GB" dirty="0"/>
              <a:t> und </a:t>
            </a:r>
            <a:r>
              <a:rPr lang="en-GB" dirty="0" err="1"/>
              <a:t>kontinuierlicher</a:t>
            </a:r>
            <a:r>
              <a:rPr lang="en-GB" dirty="0"/>
              <a:t> </a:t>
            </a:r>
            <a:r>
              <a:rPr lang="en-GB" dirty="0" err="1"/>
              <a:t>Prozess</a:t>
            </a:r>
            <a:r>
              <a:rPr lang="en-GB" dirty="0"/>
              <a:t>, </a:t>
            </a:r>
            <a:r>
              <a:rPr lang="en-GB" dirty="0" err="1"/>
              <a:t>daher</a:t>
            </a:r>
            <a:r>
              <a:rPr lang="en-GB" dirty="0"/>
              <a:t> </a:t>
            </a:r>
            <a:r>
              <a:rPr lang="en-GB" dirty="0" err="1"/>
              <a:t>müssen</a:t>
            </a:r>
            <a:r>
              <a:rPr lang="en-GB" dirty="0"/>
              <a:t> Sie schnell auf </a:t>
            </a:r>
            <a:r>
              <a:rPr lang="en-GB" dirty="0" err="1"/>
              <a:t>Veränderungen</a:t>
            </a:r>
            <a:r>
              <a:rPr lang="en-GB" dirty="0"/>
              <a:t> </a:t>
            </a:r>
            <a:r>
              <a:rPr lang="en-GB" dirty="0" err="1"/>
              <a:t>reagieren</a:t>
            </a:r>
            <a:r>
              <a:rPr lang="en-GB" dirty="0"/>
              <a:t> und die </a:t>
            </a:r>
            <a:r>
              <a:rPr lang="en-GB" dirty="0" err="1"/>
              <a:t>digitale</a:t>
            </a:r>
            <a:r>
              <a:rPr lang="en-GB" dirty="0"/>
              <a:t> Transformation </a:t>
            </a:r>
            <a:r>
              <a:rPr lang="en-GB" dirty="0" err="1"/>
              <a:t>zum</a:t>
            </a:r>
            <a:r>
              <a:rPr lang="en-GB" dirty="0"/>
              <a:t> Kern </a:t>
            </a:r>
            <a:r>
              <a:rPr lang="en-GB" dirty="0" err="1"/>
              <a:t>Ihrer</a:t>
            </a:r>
            <a:r>
              <a:rPr lang="en-GB" dirty="0"/>
              <a:t> </a:t>
            </a:r>
            <a:r>
              <a:rPr lang="en-GB" dirty="0" err="1"/>
              <a:t>Aktivitäten</a:t>
            </a:r>
            <a:r>
              <a:rPr lang="en-GB" dirty="0"/>
              <a:t> </a:t>
            </a:r>
            <a:r>
              <a:rPr lang="en-GB" dirty="0" err="1"/>
              <a:t>machen</a:t>
            </a:r>
            <a:r>
              <a:rPr lang="en-GB" dirty="0"/>
              <a:t>.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58" name="Google Shape;458;p4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Häufige</a:t>
            </a:r>
            <a:r>
              <a:rPr lang="en-GB" dirty="0"/>
              <a:t> Fehler, die es </a:t>
            </a:r>
            <a:r>
              <a:rPr lang="en-GB" dirty="0" err="1"/>
              <a:t>bei</a:t>
            </a:r>
            <a:r>
              <a:rPr lang="en-GB" dirty="0"/>
              <a:t> der </a:t>
            </a:r>
            <a:r>
              <a:rPr lang="en-GB" dirty="0" err="1"/>
              <a:t>Entwicklung</a:t>
            </a:r>
            <a:r>
              <a:rPr lang="en-GB" dirty="0"/>
              <a:t> der </a:t>
            </a:r>
            <a:r>
              <a:rPr lang="en-GB" dirty="0" err="1"/>
              <a:t>digitalen</a:t>
            </a:r>
            <a:r>
              <a:rPr lang="en-GB" dirty="0"/>
              <a:t> Transformation </a:t>
            </a:r>
            <a:r>
              <a:rPr lang="en-GB" dirty="0" err="1"/>
              <a:t>zu</a:t>
            </a:r>
            <a:r>
              <a:rPr lang="en-GB" dirty="0"/>
              <a:t> </a:t>
            </a:r>
            <a:r>
              <a:rPr lang="en-GB" dirty="0" err="1"/>
              <a:t>vermeiden</a:t>
            </a:r>
            <a:r>
              <a:rPr lang="en-GB" dirty="0"/>
              <a:t> gilt: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Vernachlässigung</a:t>
            </a:r>
            <a:r>
              <a:rPr lang="en-GB" b="1" dirty="0">
                <a:solidFill>
                  <a:schemeClr val="accent2"/>
                </a:solidFill>
              </a:rPr>
              <a:t> von </a:t>
            </a:r>
            <a:r>
              <a:rPr lang="en-GB" b="1" dirty="0" err="1">
                <a:solidFill>
                  <a:schemeClr val="accent2"/>
                </a:solidFill>
              </a:rPr>
              <a:t>Leistungsindikatoren</a:t>
            </a:r>
            <a:r>
              <a:rPr lang="en-GB" b="1" dirty="0">
                <a:solidFill>
                  <a:schemeClr val="accent2"/>
                </a:solidFill>
              </a:rPr>
              <a:t>:</a:t>
            </a:r>
            <a:r>
              <a:rPr lang="en-GB" dirty="0"/>
              <a:t> Sie </a:t>
            </a:r>
            <a:r>
              <a:rPr lang="en-GB" dirty="0" err="1"/>
              <a:t>müssen</a:t>
            </a:r>
            <a:r>
              <a:rPr lang="en-GB" dirty="0"/>
              <a:t> die </a:t>
            </a:r>
            <a:r>
              <a:rPr lang="en-GB" dirty="0" err="1"/>
              <a:t>richtigen</a:t>
            </a:r>
            <a:r>
              <a:rPr lang="en-GB" dirty="0"/>
              <a:t> </a:t>
            </a:r>
            <a:r>
              <a:rPr lang="en-GB" dirty="0" err="1"/>
              <a:t>Messgrößen</a:t>
            </a:r>
            <a:r>
              <a:rPr lang="en-GB" dirty="0"/>
              <a:t> </a:t>
            </a:r>
            <a:r>
              <a:rPr lang="en-GB" dirty="0" err="1"/>
              <a:t>definieren</a:t>
            </a:r>
            <a:r>
              <a:rPr lang="en-GB" dirty="0"/>
              <a:t>, um den </a:t>
            </a:r>
            <a:r>
              <a:rPr lang="en-GB" dirty="0" err="1"/>
              <a:t>Prozess</a:t>
            </a:r>
            <a:r>
              <a:rPr lang="en-GB" dirty="0"/>
              <a:t> und den </a:t>
            </a:r>
            <a:r>
              <a:rPr lang="en-GB" dirty="0" err="1"/>
              <a:t>Erfolg</a:t>
            </a:r>
            <a:r>
              <a:rPr lang="en-GB" dirty="0"/>
              <a:t> </a:t>
            </a:r>
            <a:r>
              <a:rPr lang="en-GB" dirty="0" err="1"/>
              <a:t>Ihrer</a:t>
            </a:r>
            <a:r>
              <a:rPr lang="en-GB" dirty="0"/>
              <a:t> </a:t>
            </a:r>
            <a:r>
              <a:rPr lang="en-GB" dirty="0" err="1"/>
              <a:t>digitalen</a:t>
            </a:r>
            <a:r>
              <a:rPr lang="en-GB" dirty="0"/>
              <a:t> Transformation </a:t>
            </a:r>
            <a:r>
              <a:rPr lang="en-GB" dirty="0" err="1"/>
              <a:t>im</a:t>
            </a:r>
            <a:r>
              <a:rPr lang="en-GB" dirty="0"/>
              <a:t> </a:t>
            </a:r>
            <a:r>
              <a:rPr lang="en-GB" dirty="0" err="1"/>
              <a:t>Verlauf</a:t>
            </a:r>
            <a:r>
              <a:rPr lang="en-GB" dirty="0"/>
              <a:t> </a:t>
            </a:r>
            <a:r>
              <a:rPr lang="en-GB" dirty="0" err="1"/>
              <a:t>zu</a:t>
            </a:r>
            <a:r>
              <a:rPr lang="en-GB" dirty="0"/>
              <a:t> </a:t>
            </a:r>
            <a:r>
              <a:rPr lang="en-GB" dirty="0" err="1"/>
              <a:t>messen</a:t>
            </a:r>
            <a:r>
              <a:rPr lang="en-GB" dirty="0"/>
              <a:t>.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65" name="Google Shape;465;p4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Häufige</a:t>
            </a:r>
            <a:r>
              <a:rPr lang="en-GB" dirty="0"/>
              <a:t> Fehler, die es </a:t>
            </a:r>
            <a:r>
              <a:rPr lang="en-GB" dirty="0" err="1"/>
              <a:t>bei</a:t>
            </a:r>
            <a:r>
              <a:rPr lang="en-GB" dirty="0"/>
              <a:t> der </a:t>
            </a:r>
            <a:r>
              <a:rPr lang="en-GB" dirty="0" err="1"/>
              <a:t>Entwicklung</a:t>
            </a:r>
            <a:r>
              <a:rPr lang="en-GB" dirty="0"/>
              <a:t> der </a:t>
            </a:r>
            <a:r>
              <a:rPr lang="en-GB" dirty="0" err="1"/>
              <a:t>digitalen</a:t>
            </a:r>
            <a:r>
              <a:rPr lang="en-GB" dirty="0"/>
              <a:t> Transformation </a:t>
            </a:r>
            <a:r>
              <a:rPr lang="en-GB" dirty="0" err="1"/>
              <a:t>zu</a:t>
            </a:r>
            <a:r>
              <a:rPr lang="en-GB" dirty="0"/>
              <a:t> </a:t>
            </a:r>
            <a:r>
              <a:rPr lang="en-GB" dirty="0" err="1"/>
              <a:t>vermeiden</a:t>
            </a:r>
            <a:r>
              <a:rPr lang="en-GB" dirty="0"/>
              <a:t> gilt: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83c36b7e0f_0_13"/>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dirty="0"/>
              <a:t>Die Coronavirus-</a:t>
            </a:r>
            <a:r>
              <a:rPr lang="en-GB" dirty="0" err="1"/>
              <a:t>Pandemie</a:t>
            </a:r>
            <a:r>
              <a:rPr lang="en-GB" dirty="0"/>
              <a:t> war </a:t>
            </a:r>
            <a:r>
              <a:rPr lang="en-GB" dirty="0" err="1"/>
              <a:t>eine</a:t>
            </a:r>
            <a:r>
              <a:rPr lang="en-GB" dirty="0"/>
              <a:t> der </a:t>
            </a:r>
            <a:r>
              <a:rPr lang="en-GB" dirty="0" err="1"/>
              <a:t>wichtigsten</a:t>
            </a:r>
            <a:r>
              <a:rPr lang="en-GB" dirty="0"/>
              <a:t> </a:t>
            </a:r>
            <a:r>
              <a:rPr lang="en-GB" dirty="0" err="1"/>
              <a:t>Triebfedern</a:t>
            </a:r>
            <a:r>
              <a:rPr lang="en-GB" dirty="0"/>
              <a:t> für die </a:t>
            </a:r>
            <a:r>
              <a:rPr lang="en-GB" dirty="0" err="1"/>
              <a:t>rasante</a:t>
            </a:r>
            <a:r>
              <a:rPr lang="en-GB" dirty="0"/>
              <a:t> </a:t>
            </a:r>
            <a:r>
              <a:rPr lang="en-GB" dirty="0" err="1"/>
              <a:t>technologische</a:t>
            </a:r>
            <a:r>
              <a:rPr lang="en-GB" dirty="0"/>
              <a:t> und </a:t>
            </a:r>
            <a:r>
              <a:rPr lang="en-GB" dirty="0" err="1"/>
              <a:t>digitale</a:t>
            </a:r>
            <a:r>
              <a:rPr lang="en-GB" dirty="0"/>
              <a:t> </a:t>
            </a:r>
            <a:r>
              <a:rPr lang="en-GB" dirty="0" err="1"/>
              <a:t>Entwicklung</a:t>
            </a:r>
            <a:r>
              <a:rPr lang="en-GB" dirty="0"/>
              <a:t> der </a:t>
            </a:r>
            <a:r>
              <a:rPr lang="en-GB" dirty="0" err="1"/>
              <a:t>letzten</a:t>
            </a:r>
            <a:r>
              <a:rPr lang="en-GB" dirty="0"/>
              <a:t> Jahre. </a:t>
            </a:r>
            <a:endParaRPr dirty="0"/>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dirty="0" err="1"/>
              <a:t>Inmitten</a:t>
            </a:r>
            <a:r>
              <a:rPr lang="en-GB" dirty="0"/>
              <a:t> der </a:t>
            </a:r>
            <a:r>
              <a:rPr lang="en-GB" dirty="0" err="1"/>
              <a:t>Pandemie</a:t>
            </a:r>
            <a:r>
              <a:rPr lang="en-GB" dirty="0"/>
              <a:t> </a:t>
            </a:r>
            <a:r>
              <a:rPr lang="en-GB" dirty="0" err="1"/>
              <a:t>waren</a:t>
            </a:r>
            <a:r>
              <a:rPr lang="en-GB" dirty="0"/>
              <a:t> </a:t>
            </a:r>
            <a:r>
              <a:rPr lang="en-GB" dirty="0" err="1"/>
              <a:t>sowohl</a:t>
            </a:r>
            <a:r>
              <a:rPr lang="en-GB" dirty="0"/>
              <a:t> </a:t>
            </a:r>
            <a:r>
              <a:rPr lang="en-GB" dirty="0" err="1"/>
              <a:t>Einzelpersonen</a:t>
            </a:r>
            <a:r>
              <a:rPr lang="en-GB" dirty="0"/>
              <a:t> </a:t>
            </a:r>
            <a:r>
              <a:rPr lang="en-GB" dirty="0" err="1"/>
              <a:t>als</a:t>
            </a:r>
            <a:r>
              <a:rPr lang="en-GB" dirty="0"/>
              <a:t> </a:t>
            </a:r>
            <a:r>
              <a:rPr lang="en-GB" dirty="0" err="1"/>
              <a:t>auch</a:t>
            </a:r>
            <a:r>
              <a:rPr lang="en-GB" dirty="0"/>
              <a:t> </a:t>
            </a:r>
            <a:r>
              <a:rPr lang="en-GB" dirty="0" err="1"/>
              <a:t>Unternehmen</a:t>
            </a:r>
            <a:r>
              <a:rPr lang="en-GB" dirty="0"/>
              <a:t> </a:t>
            </a:r>
            <a:r>
              <a:rPr lang="en-GB" dirty="0" err="1"/>
              <a:t>gezwungen</a:t>
            </a:r>
            <a:r>
              <a:rPr lang="en-GB" dirty="0"/>
              <a:t>, </a:t>
            </a:r>
            <a:r>
              <a:rPr lang="en-GB" dirty="0" err="1"/>
              <a:t>sich</a:t>
            </a:r>
            <a:r>
              <a:rPr lang="en-GB" dirty="0"/>
              <a:t> auf </a:t>
            </a:r>
            <a:r>
              <a:rPr lang="en-GB" dirty="0" err="1"/>
              <a:t>neue</a:t>
            </a:r>
            <a:r>
              <a:rPr lang="en-GB" dirty="0"/>
              <a:t> und oft </a:t>
            </a:r>
            <a:r>
              <a:rPr lang="en-GB" dirty="0" err="1"/>
              <a:t>auch</a:t>
            </a:r>
            <a:r>
              <a:rPr lang="en-GB" dirty="0"/>
              <a:t> </a:t>
            </a:r>
            <a:r>
              <a:rPr lang="en-GB" dirty="0" err="1"/>
              <a:t>neue</a:t>
            </a:r>
            <a:r>
              <a:rPr lang="en-GB" dirty="0"/>
              <a:t> </a:t>
            </a:r>
            <a:r>
              <a:rPr lang="en-GB" dirty="0" err="1"/>
              <a:t>Arbeitsweisen</a:t>
            </a:r>
            <a:r>
              <a:rPr lang="en-GB" dirty="0"/>
              <a:t> </a:t>
            </a:r>
            <a:r>
              <a:rPr lang="en-GB" dirty="0" err="1"/>
              <a:t>einzustellen</a:t>
            </a:r>
            <a:r>
              <a:rPr lang="en-GB" dirty="0"/>
              <a:t>, </a:t>
            </a:r>
            <a:r>
              <a:rPr lang="en-GB" dirty="0" err="1"/>
              <a:t>wobei</a:t>
            </a:r>
            <a:r>
              <a:rPr lang="en-GB" dirty="0"/>
              <a:t> </a:t>
            </a:r>
            <a:r>
              <a:rPr lang="en-GB" dirty="0" err="1"/>
              <a:t>viele</a:t>
            </a:r>
            <a:r>
              <a:rPr lang="en-GB" dirty="0"/>
              <a:t> </a:t>
            </a:r>
            <a:r>
              <a:rPr lang="en-GB" dirty="0" err="1"/>
              <a:t>Unternehmen</a:t>
            </a:r>
            <a:r>
              <a:rPr lang="en-GB" dirty="0"/>
              <a:t> auf </a:t>
            </a:r>
            <a:r>
              <a:rPr lang="en-GB" dirty="0" err="1"/>
              <a:t>Anwendungen</a:t>
            </a:r>
            <a:r>
              <a:rPr lang="en-GB" dirty="0"/>
              <a:t> </a:t>
            </a:r>
            <a:r>
              <a:rPr lang="en-GB" dirty="0" err="1"/>
              <a:t>wie</a:t>
            </a:r>
            <a:r>
              <a:rPr lang="en-GB" dirty="0"/>
              <a:t> Zoom und Google Hangout </a:t>
            </a:r>
            <a:r>
              <a:rPr lang="en-GB" dirty="0" err="1"/>
              <a:t>zurückgreifen</a:t>
            </a:r>
            <a:r>
              <a:rPr lang="en-GB" dirty="0"/>
              <a:t>, um </a:t>
            </a:r>
            <a:r>
              <a:rPr lang="en-GB" dirty="0" err="1"/>
              <a:t>mit</a:t>
            </a:r>
            <a:r>
              <a:rPr lang="en-GB" dirty="0"/>
              <a:t> </a:t>
            </a:r>
            <a:r>
              <a:rPr lang="en-GB" dirty="0" err="1"/>
              <a:t>ihren</a:t>
            </a:r>
            <a:r>
              <a:rPr lang="en-GB" dirty="0"/>
              <a:t> </a:t>
            </a:r>
            <a:r>
              <a:rPr lang="en-GB" dirty="0" err="1"/>
              <a:t>Mitarbeitern</a:t>
            </a:r>
            <a:r>
              <a:rPr lang="en-GB" dirty="0"/>
              <a:t> digital in </a:t>
            </a:r>
            <a:r>
              <a:rPr lang="en-GB" dirty="0" err="1"/>
              <a:t>Verbindung</a:t>
            </a:r>
            <a:r>
              <a:rPr lang="en-GB" dirty="0"/>
              <a:t> </a:t>
            </a:r>
            <a:r>
              <a:rPr lang="en-GB" dirty="0" err="1"/>
              <a:t>zu</a:t>
            </a:r>
            <a:r>
              <a:rPr lang="en-GB" dirty="0"/>
              <a:t> </a:t>
            </a:r>
            <a:r>
              <a:rPr lang="en-GB" dirty="0" err="1"/>
              <a:t>bleiben</a:t>
            </a:r>
            <a:r>
              <a:rPr lang="en-GB" dirty="0"/>
              <a:t>. </a:t>
            </a:r>
            <a:endParaRPr dirty="0"/>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72" name="Google Shape;472;g183c36b7e0f_0_13"/>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u="sng" dirty="0">
                <a:solidFill>
                  <a:schemeClr val="accent3"/>
                </a:solidFill>
              </a:rPr>
              <a:t>Remesh</a:t>
            </a:r>
            <a:r>
              <a:rPr lang="en-GB" dirty="0"/>
              <a:t> - </a:t>
            </a:r>
            <a:r>
              <a:rPr lang="en-GB" dirty="0" err="1"/>
              <a:t>Fallstudie</a:t>
            </a:r>
            <a:r>
              <a:rPr lang="en-GB" dirty="0"/>
              <a:t> "</a:t>
            </a:r>
            <a:r>
              <a:rPr lang="en-GB" dirty="0" err="1"/>
              <a:t>Überall</a:t>
            </a:r>
            <a:r>
              <a:rPr lang="en-GB" dirty="0"/>
              <a:t> </a:t>
            </a:r>
            <a:r>
              <a:rPr lang="en-GB" dirty="0" err="1"/>
              <a:t>arbeiten</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798381" y="1587175"/>
            <a:ext cx="10595237" cy="3995028"/>
          </a:xfrm>
          <a:prstGeom prst="rect">
            <a:avLst/>
          </a:prstGeom>
          <a:noFill/>
          <a:ln>
            <a:noFill/>
          </a:ln>
        </p:spPr>
        <p:txBody>
          <a:bodyPr spcFirstLastPara="1" wrap="square" lIns="91425" tIns="45700" rIns="91425" bIns="45700" anchor="t" anchorCtr="0">
            <a:noAutofit/>
          </a:bodyPr>
          <a:lstStyle/>
          <a:p>
            <a:pPr marL="0" lvl="0" indent="0">
              <a:lnSpc>
                <a:spcPct val="90000"/>
              </a:lnSpc>
              <a:spcBef>
                <a:spcPts val="0"/>
              </a:spcBef>
              <a:spcAft>
                <a:spcPts val="0"/>
              </a:spcAft>
              <a:buClr>
                <a:schemeClr val="accent2"/>
              </a:buClr>
              <a:buSzPts val="2400"/>
            </a:pPr>
            <a:r>
              <a:rPr lang="en-GB" b="1" dirty="0" err="1">
                <a:solidFill>
                  <a:schemeClr val="accent2"/>
                </a:solidFill>
              </a:rPr>
              <a:t>Unterrichtsziele</a:t>
            </a:r>
            <a:r>
              <a:rPr lang="en-GB" b="1" dirty="0">
                <a:solidFill>
                  <a:schemeClr val="accent2"/>
                </a:solidFill>
              </a:rPr>
              <a:t>:</a:t>
            </a:r>
            <a:endParaRPr b="1" dirty="0">
              <a:solidFill>
                <a:schemeClr val="accent2"/>
              </a:solidFill>
            </a:endParaRPr>
          </a:p>
          <a:p>
            <a:pPr marL="342900" indent="-342900">
              <a:buClr>
                <a:schemeClr val="accent2"/>
              </a:buClr>
              <a:buFont typeface="Arial"/>
              <a:buChar char="•"/>
            </a:pPr>
            <a:r>
              <a:rPr lang="en-GB" dirty="0"/>
              <a:t>Die </a:t>
            </a:r>
            <a:r>
              <a:rPr lang="en-GB" dirty="0" err="1"/>
              <a:t>Lernenden</a:t>
            </a:r>
            <a:r>
              <a:rPr lang="en-GB" dirty="0"/>
              <a:t> verstehen die </a:t>
            </a:r>
            <a:r>
              <a:rPr lang="en-GB" dirty="0" err="1"/>
              <a:t>Herausforderungen</a:t>
            </a:r>
            <a:r>
              <a:rPr lang="en-GB" dirty="0"/>
              <a:t> und </a:t>
            </a:r>
            <a:r>
              <a:rPr lang="en-GB" dirty="0" err="1"/>
              <a:t>Vorteile</a:t>
            </a:r>
            <a:r>
              <a:rPr lang="en-GB" dirty="0"/>
              <a:t> der </a:t>
            </a:r>
            <a:r>
              <a:rPr lang="en-GB" dirty="0" err="1"/>
              <a:t>digitalen</a:t>
            </a:r>
            <a:r>
              <a:rPr lang="en-GB" dirty="0"/>
              <a:t> </a:t>
            </a:r>
            <a:r>
              <a:rPr lang="en-GB" dirty="0" err="1"/>
              <a:t>Kompetenz</a:t>
            </a:r>
            <a:r>
              <a:rPr lang="en-GB" dirty="0"/>
              <a:t>.</a:t>
            </a:r>
            <a:endParaRPr dirty="0"/>
          </a:p>
          <a:p>
            <a:pPr marL="342900" indent="-342900">
              <a:buClr>
                <a:schemeClr val="accent2"/>
              </a:buClr>
              <a:buFont typeface="Arial"/>
              <a:buChar char="•"/>
            </a:pPr>
            <a:r>
              <a:rPr lang="en-GB" dirty="0"/>
              <a:t>Die </a:t>
            </a:r>
            <a:r>
              <a:rPr lang="en-GB" dirty="0" err="1"/>
              <a:t>Lernenden</a:t>
            </a:r>
            <a:r>
              <a:rPr lang="en-GB" dirty="0"/>
              <a:t> </a:t>
            </a:r>
            <a:r>
              <a:rPr lang="en-GB" dirty="0" err="1"/>
              <a:t>lernen</a:t>
            </a:r>
            <a:r>
              <a:rPr lang="en-GB" dirty="0"/>
              <a:t> </a:t>
            </a:r>
            <a:r>
              <a:rPr lang="en-GB" dirty="0" err="1"/>
              <a:t>verschiedene</a:t>
            </a:r>
            <a:r>
              <a:rPr lang="en-GB" dirty="0"/>
              <a:t> </a:t>
            </a:r>
            <a:r>
              <a:rPr lang="en-GB" dirty="0" err="1"/>
              <a:t>digitale</a:t>
            </a:r>
            <a:r>
              <a:rPr lang="en-GB" dirty="0"/>
              <a:t> Werkzeuge </a:t>
            </a:r>
            <a:r>
              <a:rPr lang="en-GB" dirty="0" err="1"/>
              <a:t>kennen</a:t>
            </a:r>
            <a:r>
              <a:rPr lang="en-GB" dirty="0"/>
              <a:t> und </a:t>
            </a:r>
            <a:r>
              <a:rPr lang="en-GB" dirty="0" err="1"/>
              <a:t>wissen</a:t>
            </a:r>
            <a:r>
              <a:rPr lang="en-GB" dirty="0"/>
              <a:t>, wo </a:t>
            </a:r>
            <a:r>
              <a:rPr lang="en-GB" dirty="0" err="1"/>
              <a:t>sie</a:t>
            </a:r>
            <a:r>
              <a:rPr lang="en-GB" dirty="0"/>
              <a:t> </a:t>
            </a:r>
            <a:r>
              <a:rPr lang="en-GB" dirty="0" err="1"/>
              <a:t>eingesetzt</a:t>
            </a:r>
            <a:r>
              <a:rPr lang="en-GB" dirty="0"/>
              <a:t> </a:t>
            </a:r>
            <a:r>
              <a:rPr lang="en-GB" dirty="0" err="1"/>
              <a:t>werden</a:t>
            </a:r>
            <a:r>
              <a:rPr lang="en-GB" dirty="0"/>
              <a:t> </a:t>
            </a:r>
            <a:r>
              <a:rPr lang="en-GB" dirty="0" err="1"/>
              <a:t>sollten</a:t>
            </a:r>
            <a:r>
              <a:rPr lang="en-GB" dirty="0"/>
              <a:t>.</a:t>
            </a:r>
            <a:endParaRPr dirty="0"/>
          </a:p>
          <a:p>
            <a:pPr marL="342900" indent="-342900">
              <a:buClr>
                <a:schemeClr val="accent2"/>
              </a:buClr>
              <a:buFont typeface="Arial"/>
              <a:buChar char="•"/>
            </a:pPr>
            <a:r>
              <a:rPr lang="en-GB" dirty="0"/>
              <a:t>Die </a:t>
            </a:r>
            <a:r>
              <a:rPr lang="en-GB" dirty="0" err="1"/>
              <a:t>Lernenden</a:t>
            </a:r>
            <a:r>
              <a:rPr lang="en-GB" dirty="0"/>
              <a:t> verstehen, </a:t>
            </a:r>
            <a:r>
              <a:rPr lang="en-GB" dirty="0" err="1"/>
              <a:t>wie</a:t>
            </a:r>
            <a:r>
              <a:rPr lang="en-GB" dirty="0"/>
              <a:t> </a:t>
            </a:r>
            <a:r>
              <a:rPr lang="en-GB" dirty="0" err="1"/>
              <a:t>sie</a:t>
            </a:r>
            <a:r>
              <a:rPr lang="en-GB" dirty="0"/>
              <a:t> </a:t>
            </a:r>
            <a:r>
              <a:rPr lang="en-GB" dirty="0" err="1"/>
              <a:t>eine</a:t>
            </a:r>
            <a:r>
              <a:rPr lang="en-GB" dirty="0"/>
              <a:t> </a:t>
            </a:r>
            <a:r>
              <a:rPr lang="en-GB" dirty="0" err="1"/>
              <a:t>Politik</a:t>
            </a:r>
            <a:r>
              <a:rPr lang="en-GB" dirty="0"/>
              <a:t> für </a:t>
            </a:r>
            <a:r>
              <a:rPr lang="en-GB" dirty="0" err="1"/>
              <a:t>digitales</a:t>
            </a:r>
            <a:r>
              <a:rPr lang="en-GB" dirty="0"/>
              <a:t> Marketing </a:t>
            </a:r>
            <a:r>
              <a:rPr lang="en-GB" dirty="0" err="1"/>
              <a:t>entwickeln</a:t>
            </a:r>
            <a:r>
              <a:rPr lang="en-GB" dirty="0"/>
              <a:t> </a:t>
            </a:r>
            <a:r>
              <a:rPr lang="en-GB" dirty="0" err="1"/>
              <a:t>können</a:t>
            </a:r>
            <a:r>
              <a:rPr lang="en-GB" dirty="0"/>
              <a:t>.</a:t>
            </a:r>
            <a:endParaRPr dirty="0"/>
          </a:p>
          <a:p>
            <a:pPr marL="342900" indent="-342900">
              <a:buClr>
                <a:schemeClr val="accent2"/>
              </a:buClr>
              <a:buFont typeface="Arial"/>
              <a:buChar char="•"/>
            </a:pPr>
            <a:r>
              <a:rPr lang="en-GB" dirty="0"/>
              <a:t>Die </a:t>
            </a:r>
            <a:r>
              <a:rPr lang="en-GB" dirty="0" err="1"/>
              <a:t>Lernenden</a:t>
            </a:r>
            <a:r>
              <a:rPr lang="en-GB" dirty="0"/>
              <a:t> verstehen, </a:t>
            </a:r>
            <a:r>
              <a:rPr lang="en-GB" dirty="0" err="1"/>
              <a:t>wie</a:t>
            </a:r>
            <a:r>
              <a:rPr lang="en-GB" dirty="0"/>
              <a:t> </a:t>
            </a:r>
            <a:r>
              <a:rPr lang="en-GB" dirty="0" err="1"/>
              <a:t>sie</a:t>
            </a:r>
            <a:r>
              <a:rPr lang="en-GB" dirty="0"/>
              <a:t> </a:t>
            </a:r>
            <a:r>
              <a:rPr lang="en-GB" dirty="0" err="1"/>
              <a:t>als</a:t>
            </a:r>
            <a:r>
              <a:rPr lang="en-GB" dirty="0"/>
              <a:t> Digital Leader für </a:t>
            </a:r>
            <a:r>
              <a:rPr lang="en-GB" dirty="0" err="1"/>
              <a:t>eine</a:t>
            </a:r>
            <a:r>
              <a:rPr lang="en-GB" dirty="0"/>
              <a:t> </a:t>
            </a:r>
            <a:r>
              <a:rPr lang="en-GB" dirty="0" err="1"/>
              <a:t>digitale</a:t>
            </a:r>
            <a:r>
              <a:rPr lang="en-GB" dirty="0"/>
              <a:t> </a:t>
            </a:r>
            <a:r>
              <a:rPr lang="en-GB" dirty="0" err="1"/>
              <a:t>Unternehmenskultur</a:t>
            </a:r>
            <a:r>
              <a:rPr lang="en-GB" dirty="0"/>
              <a:t> </a:t>
            </a:r>
            <a:r>
              <a:rPr lang="en-GB" dirty="0" err="1"/>
              <a:t>agieren</a:t>
            </a:r>
            <a:r>
              <a:rPr lang="en-GB" dirty="0"/>
              <a:t> </a:t>
            </a:r>
            <a:r>
              <a:rPr lang="en-GB" dirty="0" err="1"/>
              <a:t>können</a:t>
            </a:r>
            <a:r>
              <a:rPr lang="en-GB" dirty="0"/>
              <a:t>.</a:t>
            </a:r>
            <a:endParaRPr dirty="0"/>
          </a:p>
          <a:p>
            <a:pPr marL="342900" lvl="0" indent="-190500" rtl="0">
              <a:lnSpc>
                <a:spcPct val="90000"/>
              </a:lnSpc>
              <a:spcBef>
                <a:spcPts val="1000"/>
              </a:spcBef>
              <a:spcAft>
                <a:spcPts val="0"/>
              </a:spcAft>
              <a:buClr>
                <a:srgbClr val="000000"/>
              </a:buClr>
              <a:buSzPts val="2400"/>
              <a:buFont typeface="Arial"/>
              <a:buNone/>
            </a:pPr>
            <a:endParaRPr b="1" dirty="0">
              <a:solidFill>
                <a:schemeClr val="accent2"/>
              </a:solidFill>
            </a:endParaRPr>
          </a:p>
          <a:p>
            <a:pPr marL="228600" lvl="0" indent="-228600" rtl="0">
              <a:lnSpc>
                <a:spcPct val="90000"/>
              </a:lnSpc>
              <a:spcBef>
                <a:spcPts val="1000"/>
              </a:spcBef>
              <a:spcAft>
                <a:spcPts val="0"/>
              </a:spcAft>
              <a:buClr>
                <a:srgbClr val="000000"/>
              </a:buClr>
              <a:buSzPts val="2400"/>
              <a:buNone/>
            </a:pPr>
            <a:endParaRPr dirty="0"/>
          </a:p>
        </p:txBody>
      </p:sp>
      <p:sp>
        <p:nvSpPr>
          <p:cNvPr id="187" name="Google Shape;187;p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lgn="l">
              <a:lnSpc>
                <a:spcPct val="90000"/>
              </a:lnSpc>
              <a:spcAft>
                <a:spcPts val="0"/>
              </a:spcAft>
              <a:buNone/>
            </a:pPr>
            <a:r>
              <a:rPr lang="en-GB" dirty="0"/>
              <a:t>Instructional &amp; Learning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9"/>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dirty="0"/>
              <a:t>Bei Remesh </a:t>
            </a:r>
            <a:r>
              <a:rPr lang="en-GB" dirty="0" err="1"/>
              <a:t>wurde</a:t>
            </a:r>
            <a:r>
              <a:rPr lang="en-GB" dirty="0"/>
              <a:t> </a:t>
            </a:r>
            <a:r>
              <a:rPr lang="en-GB" dirty="0" err="1"/>
              <a:t>eine</a:t>
            </a:r>
            <a:r>
              <a:rPr lang="en-GB" dirty="0"/>
              <a:t> </a:t>
            </a:r>
            <a:r>
              <a:rPr lang="en-GB" dirty="0" err="1"/>
              <a:t>neue</a:t>
            </a:r>
            <a:r>
              <a:rPr lang="en-GB" dirty="0"/>
              <a:t> "Working form Everywhere"-</a:t>
            </a:r>
            <a:r>
              <a:rPr lang="en-GB" dirty="0" err="1"/>
              <a:t>Politik</a:t>
            </a:r>
            <a:r>
              <a:rPr lang="en-GB" dirty="0"/>
              <a:t> </a:t>
            </a:r>
            <a:r>
              <a:rPr lang="en-GB" dirty="0" err="1"/>
              <a:t>eingeführt</a:t>
            </a:r>
            <a:r>
              <a:rPr lang="en-GB" dirty="0"/>
              <a:t>, die es den </a:t>
            </a:r>
            <a:r>
              <a:rPr lang="en-GB" dirty="0" err="1"/>
              <a:t>Teammitgliedern</a:t>
            </a:r>
            <a:r>
              <a:rPr lang="en-GB" dirty="0"/>
              <a:t> </a:t>
            </a:r>
            <a:r>
              <a:rPr lang="en-GB" dirty="0" err="1"/>
              <a:t>ermöglicht</a:t>
            </a:r>
            <a:r>
              <a:rPr lang="en-GB" dirty="0"/>
              <a:t>, von </a:t>
            </a:r>
            <a:r>
              <a:rPr lang="en-GB" dirty="0" err="1"/>
              <a:t>jedem</a:t>
            </a:r>
            <a:r>
              <a:rPr lang="en-GB" dirty="0"/>
              <a:t> Ort </a:t>
            </a:r>
            <a:r>
              <a:rPr lang="en-GB" dirty="0" err="1"/>
              <a:t>aus</a:t>
            </a:r>
            <a:r>
              <a:rPr lang="en-GB" dirty="0"/>
              <a:t> </a:t>
            </a:r>
            <a:r>
              <a:rPr lang="en-GB" dirty="0" err="1"/>
              <a:t>zu</a:t>
            </a:r>
            <a:r>
              <a:rPr lang="en-GB" dirty="0"/>
              <a:t> </a:t>
            </a:r>
            <a:r>
              <a:rPr lang="en-GB" dirty="0" err="1"/>
              <a:t>arbeiten</a:t>
            </a:r>
            <a:r>
              <a:rPr lang="en-GB" dirty="0"/>
              <a:t>. </a:t>
            </a:r>
            <a:endParaRPr/>
          </a:p>
          <a:p>
            <a:pPr marL="342900" lvl="0" indent="-190500" algn="l" rtl="0">
              <a:lnSpc>
                <a:spcPct val="90000"/>
              </a:lnSpc>
              <a:spcBef>
                <a:spcPts val="1000"/>
              </a:spcBef>
              <a:spcAft>
                <a:spcPts val="0"/>
              </a:spcAft>
              <a:buClr>
                <a:schemeClr val="accent2"/>
              </a:buClr>
              <a:buSzPts val="2400"/>
              <a:buNone/>
            </a:pPr>
            <a:endParaRPr/>
          </a:p>
          <a:p>
            <a:pPr marL="342900" indent="-342900">
              <a:buClr>
                <a:schemeClr val="accent2"/>
              </a:buClr>
              <a:buChar char="•"/>
            </a:pPr>
            <a:r>
              <a:rPr lang="en-GB" dirty="0"/>
              <a:t>Dies hat das Team </a:t>
            </a:r>
            <a:r>
              <a:rPr lang="en-GB" dirty="0" err="1"/>
              <a:t>vor</a:t>
            </a:r>
            <a:r>
              <a:rPr lang="en-GB" dirty="0"/>
              <a:t> der </a:t>
            </a:r>
            <a:r>
              <a:rPr lang="en-GB" dirty="0" err="1"/>
              <a:t>Ungewissheit</a:t>
            </a:r>
            <a:r>
              <a:rPr lang="en-GB" dirty="0"/>
              <a:t> der COVID-19 </a:t>
            </a:r>
            <a:r>
              <a:rPr lang="en-GB" dirty="0" err="1"/>
              <a:t>geschützt</a:t>
            </a:r>
            <a:r>
              <a:rPr lang="en-GB" dirty="0"/>
              <a:t>, </a:t>
            </a:r>
            <a:r>
              <a:rPr lang="en-GB" dirty="0" err="1"/>
              <a:t>aber</a:t>
            </a:r>
            <a:r>
              <a:rPr lang="en-GB" dirty="0"/>
              <a:t> </a:t>
            </a:r>
            <a:r>
              <a:rPr lang="en-GB" dirty="0" err="1"/>
              <a:t>auch</a:t>
            </a:r>
            <a:r>
              <a:rPr lang="en-GB" dirty="0"/>
              <a:t> die </a:t>
            </a:r>
            <a:r>
              <a:rPr lang="en-GB" dirty="0" err="1"/>
              <a:t>Produktivität</a:t>
            </a:r>
            <a:r>
              <a:rPr lang="en-GB" dirty="0"/>
              <a:t> </a:t>
            </a:r>
            <a:r>
              <a:rPr lang="en-GB" dirty="0" err="1"/>
              <a:t>erhöht</a:t>
            </a:r>
            <a:r>
              <a:rPr lang="en-GB" dirty="0"/>
              <a:t> und die </a:t>
            </a:r>
            <a:r>
              <a:rPr lang="en-GB" dirty="0" err="1"/>
              <a:t>Bürokosten</a:t>
            </a:r>
            <a:r>
              <a:rPr lang="en-GB" dirty="0"/>
              <a:t> </a:t>
            </a:r>
            <a:r>
              <a:rPr lang="en-GB" dirty="0" err="1"/>
              <a:t>gesenkt</a:t>
            </a:r>
            <a:r>
              <a:rPr lang="en-GB" dirty="0"/>
              <a:t>, die </a:t>
            </a:r>
            <a:r>
              <a:rPr lang="en-GB" dirty="0" err="1"/>
              <a:t>dann</a:t>
            </a:r>
            <a:r>
              <a:rPr lang="en-GB" dirty="0"/>
              <a:t> an </a:t>
            </a:r>
            <a:r>
              <a:rPr lang="en-GB" dirty="0" err="1"/>
              <a:t>anderer</a:t>
            </a:r>
            <a:r>
              <a:rPr lang="en-GB" dirty="0"/>
              <a:t> Stelle </a:t>
            </a:r>
            <a:r>
              <a:rPr lang="en-GB" dirty="0" err="1"/>
              <a:t>investiert</a:t>
            </a:r>
            <a:r>
              <a:rPr lang="en-GB" dirty="0"/>
              <a:t> </a:t>
            </a:r>
            <a:r>
              <a:rPr lang="en-GB" dirty="0" err="1"/>
              <a:t>werden</a:t>
            </a:r>
            <a:r>
              <a:rPr lang="en-GB" dirty="0"/>
              <a:t> </a:t>
            </a:r>
            <a:r>
              <a:rPr lang="en-GB" dirty="0" err="1"/>
              <a:t>konnten</a:t>
            </a:r>
            <a:r>
              <a:rPr lang="en-GB" dirty="0"/>
              <a:t>.</a:t>
            </a:r>
            <a:endParaRPr dirty="0"/>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79" name="Google Shape;479;p4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u="sng" dirty="0">
                <a:solidFill>
                  <a:schemeClr val="accent3"/>
                </a:solidFill>
              </a:rPr>
              <a:t>Remesh</a:t>
            </a:r>
            <a:r>
              <a:rPr lang="en-GB" dirty="0"/>
              <a:t> - "Work form Everywhere" </a:t>
            </a:r>
            <a:r>
              <a:rPr lang="en-GB" dirty="0" err="1"/>
              <a:t>Fallstudie</a:t>
            </a:r>
            <a:r>
              <a:rPr lang="en-GB" dirty="0"/>
              <a:t> (Forts.)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err="1"/>
              <a:t>Rahmen</a:t>
            </a:r>
            <a:r>
              <a:rPr lang="en-GB" dirty="0"/>
              <a:t> für </a:t>
            </a:r>
            <a:r>
              <a:rPr lang="en-GB" dirty="0" err="1"/>
              <a:t>digitale</a:t>
            </a:r>
            <a:r>
              <a:rPr lang="en-GB" dirty="0"/>
              <a:t> </a:t>
            </a:r>
            <a:r>
              <a:rPr lang="en-GB" dirty="0" err="1"/>
              <a:t>Kompetenzen</a:t>
            </a:r>
            <a:r>
              <a:rPr lang="en-GB" dirty="0"/>
              <a:t> -</a:t>
            </a:r>
            <a:r>
              <a:rPr lang="en-GB" sz="4800" b="0" i="0" u="none" strike="noStrike" cap="none" dirty="0">
                <a:latin typeface="Calibri"/>
                <a:ea typeface="Calibri"/>
                <a:cs typeface="Calibri"/>
                <a:sym typeface="Calibri"/>
              </a:rPr>
              <a:t> Proficiency Level Framework</a:t>
            </a:r>
            <a:endParaRPr lang="en-US" dirty="0"/>
          </a:p>
          <a:p>
            <a:pPr marL="0" lvl="0" indent="0" algn="l" rtl="0">
              <a:lnSpc>
                <a:spcPct val="90000"/>
              </a:lnSpc>
              <a:spcBef>
                <a:spcPts val="1000"/>
              </a:spcBef>
              <a:spcAft>
                <a:spcPts val="0"/>
              </a:spcAft>
              <a:buClr>
                <a:srgbClr val="000000"/>
              </a:buClr>
              <a:buSzPts val="4800"/>
              <a:buNone/>
            </a:pPr>
            <a:endParaRPr/>
          </a:p>
        </p:txBody>
      </p:sp>
      <p:sp>
        <p:nvSpPr>
          <p:cNvPr id="485" name="Google Shape;485;p5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1"/>
          <p:cNvSpPr txBox="1">
            <a:spLocks noGrp="1"/>
          </p:cNvSpPr>
          <p:nvPr>
            <p:ph type="body" idx="1"/>
          </p:nvPr>
        </p:nvSpPr>
        <p:spPr>
          <a:xfrm>
            <a:off x="798375" y="1698175"/>
            <a:ext cx="9924300" cy="419730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err="1"/>
              <a:t>Im</a:t>
            </a:r>
            <a:r>
              <a:rPr lang="en-GB" dirty="0"/>
              <a:t> </a:t>
            </a:r>
            <a:r>
              <a:rPr lang="en-GB" dirty="0" err="1"/>
              <a:t>Rahmen</a:t>
            </a:r>
            <a:r>
              <a:rPr lang="en-GB" dirty="0"/>
              <a:t> des </a:t>
            </a:r>
            <a:r>
              <a:rPr lang="en-GB" dirty="0" err="1"/>
              <a:t>Rahmens</a:t>
            </a:r>
            <a:r>
              <a:rPr lang="en-GB" dirty="0"/>
              <a:t> der </a:t>
            </a:r>
            <a:r>
              <a:rPr lang="en-GB" dirty="0" err="1"/>
              <a:t>Europäischen</a:t>
            </a:r>
            <a:r>
              <a:rPr lang="en-GB" dirty="0"/>
              <a:t> Union für </a:t>
            </a:r>
            <a:r>
              <a:rPr lang="en-GB" dirty="0" err="1"/>
              <a:t>digitale</a:t>
            </a:r>
            <a:r>
              <a:rPr lang="en-GB" dirty="0"/>
              <a:t> </a:t>
            </a:r>
            <a:r>
              <a:rPr lang="en-GB" dirty="0" err="1"/>
              <a:t>Kompetenzen</a:t>
            </a:r>
            <a:r>
              <a:rPr lang="en-GB" dirty="0"/>
              <a:t> -</a:t>
            </a:r>
            <a:r>
              <a:rPr lang="en-GB" b="0" i="0" u="none" strike="noStrike" cap="none" dirty="0">
                <a:latin typeface="Calibri"/>
                <a:ea typeface="Calibri"/>
                <a:cs typeface="Calibri"/>
                <a:sym typeface="Calibri"/>
              </a:rPr>
              <a:t> </a:t>
            </a:r>
            <a:r>
              <a:rPr lang="en-GB" b="0" i="0" strike="noStrike" cap="none" dirty="0">
                <a:latin typeface="Calibri"/>
                <a:ea typeface="Calibri"/>
                <a:cs typeface="Calibri"/>
                <a:sym typeface="Calibri"/>
                <a:hlinkClick r:id="rId3"/>
              </a:rPr>
              <a:t>DigiComp 2.0</a:t>
            </a:r>
            <a:endParaRPr/>
          </a:p>
          <a:p>
            <a:pPr marL="228600" marR="0" lvl="0" indent="0" algn="l" rtl="0">
              <a:lnSpc>
                <a:spcPct val="120000"/>
              </a:lnSpc>
              <a:spcBef>
                <a:spcPts val="0"/>
              </a:spcBef>
              <a:spcAft>
                <a:spcPts val="0"/>
              </a:spcAft>
              <a:buNone/>
            </a:pPr>
            <a:endParaRPr/>
          </a:p>
          <a:p>
            <a:pPr marL="342900" indent="-342900">
              <a:lnSpc>
                <a:spcPct val="120000"/>
              </a:lnSpc>
              <a:spcBef>
                <a:spcPts val="0"/>
              </a:spcBef>
              <a:buChar char="•"/>
            </a:pPr>
            <a:r>
              <a:rPr lang="en-GB" dirty="0"/>
              <a:t>Werden die </a:t>
            </a:r>
            <a:r>
              <a:rPr lang="en-GB" dirty="0" err="1"/>
              <a:t>wichtigsten</a:t>
            </a:r>
            <a:r>
              <a:rPr lang="en-GB" dirty="0"/>
              <a:t> </a:t>
            </a:r>
            <a:r>
              <a:rPr lang="en-GB" dirty="0" err="1"/>
              <a:t>Komponenten</a:t>
            </a:r>
            <a:r>
              <a:rPr lang="en-GB" dirty="0"/>
              <a:t> </a:t>
            </a:r>
            <a:r>
              <a:rPr lang="en-GB" dirty="0" err="1"/>
              <a:t>digitaler</a:t>
            </a:r>
            <a:r>
              <a:rPr lang="en-GB" dirty="0"/>
              <a:t> </a:t>
            </a:r>
            <a:r>
              <a:rPr lang="en-GB" dirty="0" err="1"/>
              <a:t>Kompetenzen</a:t>
            </a:r>
            <a:r>
              <a:rPr lang="en-GB" dirty="0"/>
              <a:t> </a:t>
            </a:r>
            <a:r>
              <a:rPr lang="en-GB" b="0" i="0" u="none" strike="noStrike" cap="none" dirty="0">
                <a:latin typeface="Calibri"/>
                <a:ea typeface="Calibri"/>
                <a:cs typeface="Calibri"/>
                <a:sym typeface="Calibri"/>
              </a:rPr>
              <a:t>in </a:t>
            </a:r>
            <a:r>
              <a:rPr lang="en-GB" dirty="0" err="1"/>
              <a:t>fünf</a:t>
            </a:r>
            <a:r>
              <a:rPr lang="en-GB" dirty="0"/>
              <a:t> </a:t>
            </a:r>
            <a:r>
              <a:rPr lang="en-GB" dirty="0" err="1"/>
              <a:t>Schlüsselbereichen</a:t>
            </a:r>
            <a:r>
              <a:rPr lang="en-GB" dirty="0"/>
              <a:t> </a:t>
            </a:r>
            <a:r>
              <a:rPr lang="en-GB" dirty="0" err="1"/>
              <a:t>ermittelt</a:t>
            </a:r>
            <a:r>
              <a:rPr lang="en-GB" b="0" i="0" u="none" strike="noStrike" cap="none" dirty="0">
                <a:latin typeface="Calibri"/>
                <a:ea typeface="Calibri"/>
                <a:cs typeface="Calibri"/>
                <a:sym typeface="Calibri"/>
              </a:rPr>
              <a:t>.</a:t>
            </a:r>
            <a:endParaRPr dirty="0"/>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92" name="Google Shape;492;p51"/>
          <p:cNvSpPr txBox="1">
            <a:spLocks noGrp="1"/>
          </p:cNvSpPr>
          <p:nvPr>
            <p:ph type="body" idx="2"/>
          </p:nvPr>
        </p:nvSpPr>
        <p:spPr>
          <a:xfrm>
            <a:off x="798381" y="5838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Rahmen</a:t>
            </a:r>
            <a:r>
              <a:rPr lang="en-GB" dirty="0"/>
              <a:t> für </a:t>
            </a:r>
            <a:r>
              <a:rPr lang="en-GB" dirty="0" err="1"/>
              <a:t>digitale</a:t>
            </a:r>
            <a:r>
              <a:rPr lang="en-GB" dirty="0"/>
              <a:t> </a:t>
            </a:r>
            <a:r>
              <a:rPr lang="en-GB" dirty="0" err="1"/>
              <a:t>Kompetenzen</a:t>
            </a:r>
            <a:r>
              <a:rPr lang="en-GB" dirty="0"/>
              <a:t> - Proficiency Level Framework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8691a1c2e2_0_0"/>
          <p:cNvSpPr txBox="1">
            <a:spLocks noGrp="1"/>
          </p:cNvSpPr>
          <p:nvPr>
            <p:ph type="body" idx="1"/>
          </p:nvPr>
        </p:nvSpPr>
        <p:spPr>
          <a:xfrm>
            <a:off x="2891575" y="5458325"/>
            <a:ext cx="6495900" cy="449100"/>
          </a:xfrm>
          <a:prstGeom prst="rect">
            <a:avLst/>
          </a:prstGeom>
          <a:noFill/>
          <a:ln>
            <a:noFill/>
          </a:ln>
        </p:spPr>
        <p:txBody>
          <a:bodyPr spcFirstLastPara="1" wrap="square" lIns="91425" tIns="45700" rIns="91425" bIns="45700" anchor="t" anchorCtr="0">
            <a:noAutofit/>
          </a:bodyPr>
          <a:lstStyle/>
          <a:p>
            <a:pPr marL="152400" indent="0">
              <a:spcBef>
                <a:spcPts val="2000"/>
              </a:spcBef>
              <a:buClr>
                <a:schemeClr val="accent2"/>
              </a:buClr>
            </a:pPr>
            <a:r>
              <a:rPr lang="en-GB" sz="1000" dirty="0"/>
              <a:t>Quelle: </a:t>
            </a:r>
            <a:r>
              <a:rPr lang="en-GB" sz="1000" u="sng" dirty="0">
                <a:solidFill>
                  <a:schemeClr val="hlink"/>
                </a:solidFill>
                <a:hlinkClick r:id="rId3">
                  <a:extLst>
                    <a:ext uri="{A12FA001-AC4F-418D-AE19-62706E023703}">
                      <ahyp:hlinkClr xmlns:ahyp="http://schemas.microsoft.com/office/drawing/2018/hyperlinkcolor" val="tx"/>
                    </a:ext>
                  </a:extLst>
                </a:hlinkClick>
              </a:rPr>
              <a:t>https://www.researchgate.net/figure/The-digital-competence-and-its-areas-own-elaboration-based-on-Redecker-and-Punie-2017_fig1_337089672</a:t>
            </a:r>
            <a:r>
              <a:rPr lang="en-GB" sz="1000" dirty="0"/>
              <a:t> </a:t>
            </a:r>
            <a:endParaRPr sz="1000"/>
          </a:p>
          <a:p>
            <a:pPr marL="342900" lvl="0" indent="-190500" algn="l" rtl="0">
              <a:lnSpc>
                <a:spcPct val="90000"/>
              </a:lnSpc>
              <a:spcBef>
                <a:spcPts val="1000"/>
              </a:spcBef>
              <a:spcAft>
                <a:spcPts val="0"/>
              </a:spcAft>
              <a:buClr>
                <a:schemeClr val="accent2"/>
              </a:buClr>
              <a:buSzPts val="2400"/>
              <a:buFont typeface="Arial"/>
              <a:buNone/>
            </a:pPr>
            <a:endParaRPr sz="1000"/>
          </a:p>
          <a:p>
            <a:pPr marL="228600" lvl="0" indent="-228600" algn="l" rtl="0">
              <a:lnSpc>
                <a:spcPct val="90000"/>
              </a:lnSpc>
              <a:spcBef>
                <a:spcPts val="1000"/>
              </a:spcBef>
              <a:spcAft>
                <a:spcPts val="0"/>
              </a:spcAft>
              <a:buClr>
                <a:srgbClr val="000000"/>
              </a:buClr>
              <a:buSzPts val="2400"/>
              <a:buNone/>
            </a:pPr>
            <a:endParaRPr/>
          </a:p>
        </p:txBody>
      </p:sp>
      <p:pic>
        <p:nvPicPr>
          <p:cNvPr id="499" name="Google Shape;499;g18691a1c2e2_0_0"/>
          <p:cNvPicPr preferRelativeResize="0"/>
          <p:nvPr/>
        </p:nvPicPr>
        <p:blipFill>
          <a:blip r:embed="rId4">
            <a:alphaModFix/>
          </a:blip>
          <a:stretch>
            <a:fillRect/>
          </a:stretch>
        </p:blipFill>
        <p:spPr>
          <a:xfrm>
            <a:off x="3970550" y="586675"/>
            <a:ext cx="4337949" cy="4730926"/>
          </a:xfrm>
          <a:prstGeom prst="rect">
            <a:avLst/>
          </a:prstGeom>
          <a:noFill/>
          <a:ln>
            <a:noFill/>
          </a:ln>
        </p:spPr>
      </p:pic>
      <p:sp>
        <p:nvSpPr>
          <p:cNvPr id="2" name="Oval 1">
            <a:extLst>
              <a:ext uri="{FF2B5EF4-FFF2-40B4-BE49-F238E27FC236}">
                <a16:creationId xmlns:a16="http://schemas.microsoft.com/office/drawing/2014/main" id="{1B878DE5-E3EB-99BE-0BC6-E3983EEAA744}"/>
              </a:ext>
            </a:extLst>
          </p:cNvPr>
          <p:cNvSpPr/>
          <p:nvPr/>
        </p:nvSpPr>
        <p:spPr>
          <a:xfrm>
            <a:off x="5473229" y="2328333"/>
            <a:ext cx="1298222" cy="1241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Digitale Kompetenz</a:t>
            </a:r>
          </a:p>
        </p:txBody>
      </p:sp>
      <p:sp>
        <p:nvSpPr>
          <p:cNvPr id="3" name="Oval 2">
            <a:extLst>
              <a:ext uri="{FF2B5EF4-FFF2-40B4-BE49-F238E27FC236}">
                <a16:creationId xmlns:a16="http://schemas.microsoft.com/office/drawing/2014/main" id="{A9B5F030-EA8E-33FB-9F8B-A86469370096}"/>
              </a:ext>
            </a:extLst>
          </p:cNvPr>
          <p:cNvSpPr/>
          <p:nvPr/>
        </p:nvSpPr>
        <p:spPr>
          <a:xfrm>
            <a:off x="5473229" y="587962"/>
            <a:ext cx="1298222" cy="124177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err="1">
                <a:solidFill>
                  <a:srgbClr val="086D6E"/>
                </a:solidFill>
                <a:ea typeface="+mn-lt"/>
                <a:cs typeface="+mn-lt"/>
              </a:rPr>
              <a:t>Berufliches</a:t>
            </a:r>
            <a:r>
              <a:rPr lang="en-GB" sz="1000" dirty="0">
                <a:solidFill>
                  <a:srgbClr val="086D6E"/>
                </a:solidFill>
                <a:ea typeface="+mn-lt"/>
                <a:cs typeface="+mn-lt"/>
              </a:rPr>
              <a:t> Engagement</a:t>
            </a:r>
            <a:endParaRPr lang="en-US" sz="1000" dirty="0" err="1">
              <a:solidFill>
                <a:srgbClr val="086D6E"/>
              </a:solidFill>
            </a:endParaRPr>
          </a:p>
        </p:txBody>
      </p:sp>
      <p:sp>
        <p:nvSpPr>
          <p:cNvPr id="4" name="Oval 3">
            <a:extLst>
              <a:ext uri="{FF2B5EF4-FFF2-40B4-BE49-F238E27FC236}">
                <a16:creationId xmlns:a16="http://schemas.microsoft.com/office/drawing/2014/main" id="{C6D14F91-7C99-B50B-0073-1A62092A11D3}"/>
              </a:ext>
            </a:extLst>
          </p:cNvPr>
          <p:cNvSpPr/>
          <p:nvPr/>
        </p:nvSpPr>
        <p:spPr>
          <a:xfrm>
            <a:off x="7006636" y="1406406"/>
            <a:ext cx="1298222" cy="1241777"/>
          </a:xfrm>
          <a:prstGeom prst="ellipse">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err="1">
                <a:solidFill>
                  <a:srgbClr val="086D6E"/>
                </a:solidFill>
                <a:ea typeface="+mn-lt"/>
                <a:cs typeface="+mn-lt"/>
              </a:rPr>
              <a:t>Bewertung</a:t>
            </a:r>
            <a:endParaRPr lang="en-US" dirty="0" err="1">
              <a:solidFill>
                <a:srgbClr val="086D6E"/>
              </a:solidFill>
            </a:endParaRPr>
          </a:p>
        </p:txBody>
      </p:sp>
      <p:sp>
        <p:nvSpPr>
          <p:cNvPr id="5" name="Oval 4">
            <a:extLst>
              <a:ext uri="{FF2B5EF4-FFF2-40B4-BE49-F238E27FC236}">
                <a16:creationId xmlns:a16="http://schemas.microsoft.com/office/drawing/2014/main" id="{0E00A507-7CE6-5491-6507-7D8C3BD9977E}"/>
              </a:ext>
            </a:extLst>
          </p:cNvPr>
          <p:cNvSpPr/>
          <p:nvPr/>
        </p:nvSpPr>
        <p:spPr>
          <a:xfrm>
            <a:off x="6978414" y="3184406"/>
            <a:ext cx="1298222" cy="1241777"/>
          </a:xfrm>
          <a:prstGeom prst="ellipse">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err="1">
                <a:solidFill>
                  <a:srgbClr val="086D6E"/>
                </a:solidFill>
                <a:ea typeface="+mn-lt"/>
                <a:cs typeface="+mn-lt"/>
              </a:rPr>
              <a:t>Lehren</a:t>
            </a:r>
            <a:r>
              <a:rPr lang="en-GB" sz="1000" dirty="0">
                <a:solidFill>
                  <a:srgbClr val="086D6E"/>
                </a:solidFill>
                <a:ea typeface="+mn-lt"/>
                <a:cs typeface="+mn-lt"/>
              </a:rPr>
              <a:t> und </a:t>
            </a:r>
            <a:r>
              <a:rPr lang="en-GB" sz="1000" dirty="0" err="1">
                <a:solidFill>
                  <a:srgbClr val="086D6E"/>
                </a:solidFill>
                <a:ea typeface="+mn-lt"/>
                <a:cs typeface="+mn-lt"/>
              </a:rPr>
              <a:t>Lernen</a:t>
            </a:r>
            <a:endParaRPr lang="en-US" dirty="0" err="1"/>
          </a:p>
        </p:txBody>
      </p:sp>
      <p:sp>
        <p:nvSpPr>
          <p:cNvPr id="6" name="Oval 5">
            <a:extLst>
              <a:ext uri="{FF2B5EF4-FFF2-40B4-BE49-F238E27FC236}">
                <a16:creationId xmlns:a16="http://schemas.microsoft.com/office/drawing/2014/main" id="{A1B45E96-CF88-45CC-34F6-AC2076CC2798}"/>
              </a:ext>
            </a:extLst>
          </p:cNvPr>
          <p:cNvSpPr/>
          <p:nvPr/>
        </p:nvSpPr>
        <p:spPr>
          <a:xfrm>
            <a:off x="5492044" y="4002850"/>
            <a:ext cx="1298222" cy="1241777"/>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err="1">
                <a:solidFill>
                  <a:srgbClr val="086D6E"/>
                </a:solidFill>
                <a:ea typeface="+mn-lt"/>
                <a:cs typeface="+mn-lt"/>
              </a:rPr>
              <a:t>Digitale</a:t>
            </a:r>
            <a:r>
              <a:rPr lang="en-GB" sz="1000">
                <a:solidFill>
                  <a:srgbClr val="086D6E"/>
                </a:solidFill>
                <a:ea typeface="+mn-lt"/>
                <a:cs typeface="+mn-lt"/>
              </a:rPr>
              <a:t> </a:t>
            </a:r>
            <a:r>
              <a:rPr lang="en-GB" sz="1000" err="1">
                <a:solidFill>
                  <a:srgbClr val="086D6E"/>
                </a:solidFill>
                <a:ea typeface="+mn-lt"/>
                <a:cs typeface="+mn-lt"/>
              </a:rPr>
              <a:t>Ressourcen</a:t>
            </a:r>
            <a:endParaRPr lang="en-US" err="1"/>
          </a:p>
        </p:txBody>
      </p:sp>
      <p:sp>
        <p:nvSpPr>
          <p:cNvPr id="7" name="Oval 6">
            <a:extLst>
              <a:ext uri="{FF2B5EF4-FFF2-40B4-BE49-F238E27FC236}">
                <a16:creationId xmlns:a16="http://schemas.microsoft.com/office/drawing/2014/main" id="{B87277A1-2815-42BB-9E22-9653F20625DA}"/>
              </a:ext>
            </a:extLst>
          </p:cNvPr>
          <p:cNvSpPr/>
          <p:nvPr/>
        </p:nvSpPr>
        <p:spPr>
          <a:xfrm>
            <a:off x="3968044" y="1406405"/>
            <a:ext cx="1298222" cy="1241777"/>
          </a:xfrm>
          <a:prstGeom prst="ellipse">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err="1">
                <a:solidFill>
                  <a:srgbClr val="086D6E"/>
                </a:solidFill>
                <a:ea typeface="+mn-lt"/>
                <a:cs typeface="+mn-lt"/>
              </a:rPr>
              <a:t>Förderung</a:t>
            </a:r>
            <a:r>
              <a:rPr lang="en-GB" sz="1000" dirty="0">
                <a:solidFill>
                  <a:srgbClr val="086D6E"/>
                </a:solidFill>
                <a:ea typeface="+mn-lt"/>
                <a:cs typeface="+mn-lt"/>
              </a:rPr>
              <a:t> der </a:t>
            </a:r>
            <a:r>
              <a:rPr lang="en-GB" sz="1000" dirty="0" err="1">
                <a:solidFill>
                  <a:srgbClr val="086D6E"/>
                </a:solidFill>
                <a:ea typeface="+mn-lt"/>
                <a:cs typeface="+mn-lt"/>
              </a:rPr>
              <a:t>digitalen</a:t>
            </a:r>
            <a:r>
              <a:rPr lang="en-GB" sz="1000" dirty="0">
                <a:solidFill>
                  <a:srgbClr val="086D6E"/>
                </a:solidFill>
                <a:ea typeface="+mn-lt"/>
                <a:cs typeface="+mn-lt"/>
              </a:rPr>
              <a:t> </a:t>
            </a:r>
            <a:r>
              <a:rPr lang="en-GB" sz="1000" dirty="0" err="1">
                <a:solidFill>
                  <a:srgbClr val="086D6E"/>
                </a:solidFill>
                <a:ea typeface="+mn-lt"/>
                <a:cs typeface="+mn-lt"/>
              </a:rPr>
              <a:t>Kompetenz</a:t>
            </a:r>
            <a:r>
              <a:rPr lang="en-GB" sz="1000" dirty="0">
                <a:solidFill>
                  <a:srgbClr val="086D6E"/>
                </a:solidFill>
                <a:ea typeface="+mn-lt"/>
                <a:cs typeface="+mn-lt"/>
              </a:rPr>
              <a:t> der </a:t>
            </a:r>
            <a:r>
              <a:rPr lang="en-GB" sz="1000" dirty="0" err="1">
                <a:solidFill>
                  <a:srgbClr val="086D6E"/>
                </a:solidFill>
                <a:ea typeface="+mn-lt"/>
                <a:cs typeface="+mn-lt"/>
              </a:rPr>
              <a:t>Lernenden</a:t>
            </a:r>
            <a:endParaRPr lang="en-US" dirty="0" err="1"/>
          </a:p>
        </p:txBody>
      </p:sp>
      <p:sp>
        <p:nvSpPr>
          <p:cNvPr id="8" name="Oval 7">
            <a:extLst>
              <a:ext uri="{FF2B5EF4-FFF2-40B4-BE49-F238E27FC236}">
                <a16:creationId xmlns:a16="http://schemas.microsoft.com/office/drawing/2014/main" id="{76CFA515-1C8A-5CDB-0FBC-B413FF9024FA}"/>
              </a:ext>
            </a:extLst>
          </p:cNvPr>
          <p:cNvSpPr/>
          <p:nvPr/>
        </p:nvSpPr>
        <p:spPr>
          <a:xfrm>
            <a:off x="3996266" y="3118553"/>
            <a:ext cx="1298222" cy="1241777"/>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err="1">
                <a:solidFill>
                  <a:srgbClr val="086D6E"/>
                </a:solidFill>
                <a:ea typeface="+mn-lt"/>
                <a:cs typeface="+mn-lt"/>
              </a:rPr>
              <a:t>Befähigung</a:t>
            </a:r>
            <a:r>
              <a:rPr lang="en-GB" sz="1000" dirty="0">
                <a:solidFill>
                  <a:srgbClr val="086D6E"/>
                </a:solidFill>
                <a:ea typeface="+mn-lt"/>
                <a:cs typeface="+mn-lt"/>
              </a:rPr>
              <a:t> der </a:t>
            </a:r>
            <a:r>
              <a:rPr lang="en-GB" sz="1000" dirty="0" err="1">
                <a:solidFill>
                  <a:srgbClr val="086D6E"/>
                </a:solidFill>
                <a:ea typeface="+mn-lt"/>
                <a:cs typeface="+mn-lt"/>
              </a:rPr>
              <a:t>Lernenden</a:t>
            </a:r>
            <a:endParaRPr lang="en-US" dirty="0" err="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2"/>
          <p:cNvSpPr txBox="1">
            <a:spLocks noGrp="1"/>
          </p:cNvSpPr>
          <p:nvPr>
            <p:ph type="body" idx="2"/>
          </p:nvPr>
        </p:nvSpPr>
        <p:spPr>
          <a:xfrm>
            <a:off x="798381" y="6854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Rahmen</a:t>
            </a:r>
            <a:r>
              <a:rPr lang="en-GB" dirty="0"/>
              <a:t> für </a:t>
            </a:r>
            <a:r>
              <a:rPr lang="en-GB" dirty="0" err="1"/>
              <a:t>digitale</a:t>
            </a:r>
            <a:r>
              <a:rPr lang="en-GB" dirty="0"/>
              <a:t> </a:t>
            </a:r>
            <a:r>
              <a:rPr lang="en-GB" dirty="0" err="1"/>
              <a:t>Kompetenzen</a:t>
            </a:r>
            <a:r>
              <a:rPr lang="en-GB" dirty="0"/>
              <a:t> - Proficiency Level Framework</a:t>
            </a:r>
            <a:endParaRPr lang="en-US" dirty="0"/>
          </a:p>
        </p:txBody>
      </p:sp>
      <p:grpSp>
        <p:nvGrpSpPr>
          <p:cNvPr id="506" name="Google Shape;506;p52"/>
          <p:cNvGrpSpPr/>
          <p:nvPr/>
        </p:nvGrpSpPr>
        <p:grpSpPr>
          <a:xfrm>
            <a:off x="798638" y="2127450"/>
            <a:ext cx="10794391" cy="2972815"/>
            <a:chOff x="256" y="1588607"/>
            <a:chExt cx="10794391" cy="2972815"/>
          </a:xfrm>
        </p:grpSpPr>
        <p:sp>
          <p:nvSpPr>
            <p:cNvPr id="507" name="Google Shape;507;p52"/>
            <p:cNvSpPr/>
            <p:nvPr/>
          </p:nvSpPr>
          <p:spPr>
            <a:xfrm>
              <a:off x="25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2"/>
            <p:cNvSpPr txBox="1"/>
            <p:nvPr/>
          </p:nvSpPr>
          <p:spPr>
            <a:xfrm>
              <a:off x="256" y="1588607"/>
              <a:ext cx="5225661" cy="2960115"/>
            </a:xfrm>
            <a:prstGeom prst="rect">
              <a:avLst/>
            </a:prstGeom>
            <a:noFill/>
            <a:ln>
              <a:noFill/>
            </a:ln>
          </p:spPr>
          <p:txBody>
            <a:bodyPr spcFirstLastPara="1" wrap="square" lIns="91425" tIns="91425" rIns="91425" bIns="91425" anchor="ctr" anchorCtr="0">
              <a:noAutofit/>
            </a:bodyPr>
            <a:lstStyle/>
            <a:p>
              <a:r>
                <a:rPr lang="en-GB" sz="2000" b="1" err="1">
                  <a:solidFill>
                    <a:schemeClr val="bg1"/>
                  </a:solidFill>
                  <a:latin typeface="Calibri"/>
                  <a:sym typeface="Calibri"/>
                </a:rPr>
                <a:t>Informations</a:t>
              </a:r>
              <a:r>
                <a:rPr lang="en-GB" sz="2000" b="1" dirty="0">
                  <a:solidFill>
                    <a:schemeClr val="bg1"/>
                  </a:solidFill>
                  <a:latin typeface="Calibri"/>
                  <a:sym typeface="Calibri"/>
                </a:rPr>
                <a:t>- und </a:t>
              </a:r>
              <a:r>
                <a:rPr lang="en-GB" sz="2000" b="1" err="1">
                  <a:solidFill>
                    <a:schemeClr val="bg1"/>
                  </a:solidFill>
                  <a:latin typeface="Calibri"/>
                  <a:sym typeface="Calibri"/>
                </a:rPr>
                <a:t>Datenkompetenz</a:t>
              </a:r>
              <a:r>
                <a:rPr lang="en-GB" sz="2000" b="1" dirty="0">
                  <a:solidFill>
                    <a:schemeClr val="bg1"/>
                  </a:solidFill>
                  <a:latin typeface="Calibri"/>
                  <a:sym typeface="Calibri"/>
                </a:rPr>
                <a:t>:</a:t>
              </a:r>
              <a:endParaRPr lang="en-GB" sz="2000">
                <a:solidFill>
                  <a:schemeClr val="bg1"/>
                </a:solidFill>
                <a:latin typeface="Calibri"/>
              </a:endParaRPr>
            </a:p>
            <a:p>
              <a:endParaRPr lang="en-GB" sz="2000" dirty="0">
                <a:solidFill>
                  <a:schemeClr val="bg1"/>
                </a:solidFill>
                <a:latin typeface="Calibri"/>
                <a:ea typeface="Calibri"/>
              </a:endParaRPr>
            </a:p>
            <a:p>
              <a:r>
                <a:rPr lang="en-GB" sz="2000" err="1">
                  <a:solidFill>
                    <a:schemeClr val="bg1"/>
                  </a:solidFill>
                  <a:latin typeface="Calibri"/>
                  <a:ea typeface="Calibri"/>
                  <a:sym typeface="Calibri"/>
                </a:rPr>
                <a:t>Formulierung</a:t>
              </a:r>
              <a:r>
                <a:rPr lang="en-GB" sz="2000" dirty="0">
                  <a:solidFill>
                    <a:schemeClr val="bg1"/>
                  </a:solidFill>
                  <a:latin typeface="Calibri"/>
                  <a:ea typeface="Calibri"/>
                  <a:sym typeface="Calibri"/>
                </a:rPr>
                <a:t> des </a:t>
              </a:r>
              <a:r>
                <a:rPr lang="en-GB" sz="2000" err="1">
                  <a:solidFill>
                    <a:schemeClr val="bg1"/>
                  </a:solidFill>
                  <a:latin typeface="Calibri"/>
                  <a:ea typeface="Calibri"/>
                  <a:sym typeface="Calibri"/>
                </a:rPr>
                <a:t>Informationsbedarfs</a:t>
              </a:r>
              <a:r>
                <a:rPr lang="en-GB" sz="2000" b="0" dirty="0">
                  <a:solidFill>
                    <a:schemeClr val="bg1"/>
                  </a:solidFill>
                  <a:latin typeface="Calibri"/>
                  <a:ea typeface="Calibri"/>
                  <a:sym typeface="Calibri"/>
                </a:rPr>
                <a:t>; </a:t>
              </a:r>
              <a:r>
                <a:rPr lang="en-GB" sz="2000" err="1">
                  <a:solidFill>
                    <a:schemeClr val="bg1"/>
                  </a:solidFill>
                  <a:latin typeface="Calibri"/>
                  <a:ea typeface="Calibri"/>
                  <a:sym typeface="Calibri"/>
                </a:rPr>
                <a:t>Auffinden</a:t>
              </a:r>
              <a:r>
                <a:rPr lang="en-GB" sz="2000" dirty="0">
                  <a:solidFill>
                    <a:schemeClr val="bg1"/>
                  </a:solidFill>
                  <a:latin typeface="Calibri"/>
                  <a:ea typeface="Calibri"/>
                  <a:sym typeface="Calibri"/>
                </a:rPr>
                <a:t> und </a:t>
              </a:r>
              <a:r>
                <a:rPr lang="en-GB" sz="2000" err="1">
                  <a:solidFill>
                    <a:schemeClr val="bg1"/>
                  </a:solidFill>
                  <a:latin typeface="Calibri"/>
                  <a:ea typeface="Calibri"/>
                  <a:sym typeface="Calibri"/>
                </a:rPr>
                <a:t>Abrufen</a:t>
              </a:r>
              <a:r>
                <a:rPr lang="en-GB" sz="2000" dirty="0">
                  <a:solidFill>
                    <a:schemeClr val="bg1"/>
                  </a:solidFill>
                  <a:latin typeface="Calibri"/>
                  <a:ea typeface="Calibri"/>
                  <a:sym typeface="Calibri"/>
                </a:rPr>
                <a:t> von </a:t>
              </a:r>
              <a:r>
                <a:rPr lang="en-GB" sz="2000" err="1">
                  <a:solidFill>
                    <a:schemeClr val="bg1"/>
                  </a:solidFill>
                  <a:latin typeface="Calibri"/>
                  <a:ea typeface="Calibri"/>
                  <a:sym typeface="Calibri"/>
                </a:rPr>
                <a:t>digitalen</a:t>
              </a:r>
              <a:r>
                <a:rPr lang="en-GB" sz="2000" dirty="0">
                  <a:solidFill>
                    <a:schemeClr val="bg1"/>
                  </a:solidFill>
                  <a:latin typeface="Calibri"/>
                  <a:ea typeface="Calibri"/>
                  <a:sym typeface="Calibri"/>
                </a:rPr>
                <a:t> Daten</a:t>
              </a:r>
              <a:r>
                <a:rPr lang="en-GB" sz="2000" b="0" dirty="0">
                  <a:solidFill>
                    <a:schemeClr val="bg1"/>
                  </a:solidFill>
                  <a:latin typeface="Calibri"/>
                  <a:ea typeface="Calibri"/>
                  <a:sym typeface="Calibri"/>
                </a:rPr>
                <a:t>, </a:t>
              </a:r>
              <a:r>
                <a:rPr lang="en-GB" sz="2000" err="1">
                  <a:solidFill>
                    <a:schemeClr val="bg1"/>
                  </a:solidFill>
                  <a:latin typeface="Calibri"/>
                  <a:ea typeface="Calibri"/>
                  <a:sym typeface="Calibri"/>
                </a:rPr>
                <a:t>Informationen</a:t>
              </a:r>
              <a:r>
                <a:rPr lang="en-GB" sz="2000" dirty="0">
                  <a:solidFill>
                    <a:schemeClr val="bg1"/>
                  </a:solidFill>
                  <a:latin typeface="Calibri"/>
                  <a:ea typeface="Calibri"/>
                  <a:sym typeface="Calibri"/>
                </a:rPr>
                <a:t> und </a:t>
              </a:r>
              <a:r>
                <a:rPr lang="en-GB" sz="2000" err="1">
                  <a:solidFill>
                    <a:schemeClr val="bg1"/>
                  </a:solidFill>
                  <a:latin typeface="Calibri"/>
                  <a:ea typeface="Calibri"/>
                  <a:sym typeface="Calibri"/>
                </a:rPr>
                <a:t>Inhalten</a:t>
              </a:r>
              <a:r>
                <a:rPr lang="en-GB" sz="2000" b="0" dirty="0">
                  <a:solidFill>
                    <a:schemeClr val="bg1"/>
                  </a:solidFill>
                  <a:latin typeface="Calibri"/>
                  <a:ea typeface="Calibri"/>
                  <a:sym typeface="Calibri"/>
                </a:rPr>
                <a:t>; </a:t>
              </a:r>
              <a:r>
                <a:rPr lang="en-GB" sz="2000" err="1">
                  <a:solidFill>
                    <a:schemeClr val="bg1"/>
                  </a:solidFill>
                  <a:latin typeface="Calibri"/>
                  <a:ea typeface="Calibri"/>
                  <a:sym typeface="Calibri"/>
                </a:rPr>
                <a:t>Beurteilung</a:t>
              </a:r>
              <a:r>
                <a:rPr lang="en-GB" sz="2000" dirty="0">
                  <a:solidFill>
                    <a:schemeClr val="bg1"/>
                  </a:solidFill>
                  <a:latin typeface="Calibri"/>
                  <a:ea typeface="Calibri"/>
                  <a:sym typeface="Calibri"/>
                </a:rPr>
                <a:t> der </a:t>
              </a:r>
              <a:r>
                <a:rPr lang="en-GB" sz="2000" err="1">
                  <a:solidFill>
                    <a:schemeClr val="bg1"/>
                  </a:solidFill>
                  <a:latin typeface="Calibri"/>
                  <a:ea typeface="Calibri"/>
                  <a:sym typeface="Calibri"/>
                </a:rPr>
                <a:t>Relevanz</a:t>
              </a:r>
              <a:r>
                <a:rPr lang="en-GB" sz="2000" dirty="0">
                  <a:solidFill>
                    <a:schemeClr val="bg1"/>
                  </a:solidFill>
                  <a:latin typeface="Calibri"/>
                  <a:ea typeface="Calibri"/>
                  <a:sym typeface="Calibri"/>
                </a:rPr>
                <a:t> der Quelle und </a:t>
              </a:r>
              <a:r>
                <a:rPr lang="en-GB" sz="2000" err="1">
                  <a:solidFill>
                    <a:schemeClr val="bg1"/>
                  </a:solidFill>
                  <a:latin typeface="Calibri"/>
                  <a:ea typeface="Calibri"/>
                  <a:sym typeface="Calibri"/>
                </a:rPr>
                <a:t>ihres</a:t>
              </a:r>
              <a:r>
                <a:rPr lang="en-GB" sz="2000" dirty="0">
                  <a:solidFill>
                    <a:schemeClr val="bg1"/>
                  </a:solidFill>
                  <a:latin typeface="Calibri"/>
                  <a:ea typeface="Calibri"/>
                  <a:sym typeface="Calibri"/>
                </a:rPr>
                <a:t> </a:t>
              </a:r>
              <a:r>
                <a:rPr lang="en-GB" sz="2000" err="1">
                  <a:solidFill>
                    <a:schemeClr val="bg1"/>
                  </a:solidFill>
                  <a:latin typeface="Calibri"/>
                  <a:ea typeface="Calibri"/>
                  <a:sym typeface="Calibri"/>
                </a:rPr>
                <a:t>Inhalts</a:t>
              </a:r>
              <a:r>
                <a:rPr lang="en-GB" sz="2000" b="0" dirty="0">
                  <a:solidFill>
                    <a:schemeClr val="bg1"/>
                  </a:solidFill>
                  <a:latin typeface="Calibri"/>
                  <a:ea typeface="Calibri"/>
                  <a:sym typeface="Calibri"/>
                </a:rPr>
                <a:t>; </a:t>
              </a:r>
              <a:r>
                <a:rPr lang="en-GB" sz="2000" err="1">
                  <a:solidFill>
                    <a:schemeClr val="bg1"/>
                  </a:solidFill>
                  <a:latin typeface="Calibri"/>
                  <a:ea typeface="Calibri"/>
                  <a:sym typeface="Calibri"/>
                </a:rPr>
                <a:t>Speichern</a:t>
              </a:r>
              <a:r>
                <a:rPr lang="en-GB" sz="2000" b="0" dirty="0">
                  <a:solidFill>
                    <a:schemeClr val="bg1"/>
                  </a:solidFill>
                  <a:latin typeface="Calibri"/>
                  <a:ea typeface="Calibri"/>
                  <a:sym typeface="Calibri"/>
                </a:rPr>
                <a:t>, </a:t>
              </a:r>
              <a:r>
                <a:rPr lang="en-GB" sz="2000" err="1">
                  <a:solidFill>
                    <a:schemeClr val="bg1"/>
                  </a:solidFill>
                  <a:latin typeface="Calibri"/>
                  <a:ea typeface="Calibri"/>
                  <a:sym typeface="Calibri"/>
                </a:rPr>
                <a:t>Verwalten</a:t>
              </a:r>
              <a:r>
                <a:rPr lang="en-GB" sz="2000" dirty="0">
                  <a:solidFill>
                    <a:schemeClr val="bg1"/>
                  </a:solidFill>
                  <a:latin typeface="Calibri"/>
                  <a:ea typeface="Calibri"/>
                  <a:sym typeface="Calibri"/>
                </a:rPr>
                <a:t> und </a:t>
              </a:r>
              <a:r>
                <a:rPr lang="en-GB" sz="2000" err="1">
                  <a:solidFill>
                    <a:schemeClr val="bg1"/>
                  </a:solidFill>
                  <a:latin typeface="Calibri"/>
                  <a:ea typeface="Calibri"/>
                  <a:sym typeface="Calibri"/>
                </a:rPr>
                <a:t>Organisieren</a:t>
              </a:r>
              <a:r>
                <a:rPr lang="en-GB" sz="2000" dirty="0">
                  <a:solidFill>
                    <a:schemeClr val="bg1"/>
                  </a:solidFill>
                  <a:latin typeface="Calibri"/>
                  <a:ea typeface="Calibri"/>
                  <a:sym typeface="Calibri"/>
                </a:rPr>
                <a:t> von </a:t>
              </a:r>
              <a:r>
                <a:rPr lang="en-GB" sz="2000" err="1">
                  <a:solidFill>
                    <a:schemeClr val="bg1"/>
                  </a:solidFill>
                  <a:latin typeface="Calibri"/>
                  <a:ea typeface="Calibri"/>
                  <a:sym typeface="Calibri"/>
                </a:rPr>
                <a:t>digitalen</a:t>
              </a:r>
              <a:r>
                <a:rPr lang="en-GB" sz="2000" dirty="0">
                  <a:solidFill>
                    <a:schemeClr val="bg1"/>
                  </a:solidFill>
                  <a:latin typeface="Calibri"/>
                  <a:ea typeface="Calibri"/>
                  <a:sym typeface="Calibri"/>
                </a:rPr>
                <a:t> Daten</a:t>
              </a:r>
              <a:r>
                <a:rPr lang="en-GB" sz="2000" b="0" dirty="0">
                  <a:solidFill>
                    <a:schemeClr val="bg1"/>
                  </a:solidFill>
                  <a:latin typeface="Calibri"/>
                  <a:ea typeface="Calibri"/>
                  <a:sym typeface="Calibri"/>
                </a:rPr>
                <a:t>, </a:t>
              </a:r>
              <a:r>
                <a:rPr lang="en-GB" sz="2000" err="1">
                  <a:solidFill>
                    <a:schemeClr val="bg1"/>
                  </a:solidFill>
                  <a:latin typeface="Calibri"/>
                  <a:ea typeface="Calibri"/>
                  <a:sym typeface="Calibri"/>
                </a:rPr>
                <a:t>Informationen</a:t>
              </a:r>
              <a:r>
                <a:rPr lang="en-GB" sz="2000" dirty="0">
                  <a:solidFill>
                    <a:schemeClr val="bg1"/>
                  </a:solidFill>
                  <a:latin typeface="Calibri"/>
                  <a:ea typeface="Calibri"/>
                  <a:sym typeface="Calibri"/>
                </a:rPr>
                <a:t> und </a:t>
              </a:r>
              <a:r>
                <a:rPr lang="en-GB" sz="2000" err="1">
                  <a:solidFill>
                    <a:schemeClr val="bg1"/>
                  </a:solidFill>
                  <a:latin typeface="Calibri"/>
                  <a:ea typeface="Calibri"/>
                  <a:sym typeface="Calibri"/>
                </a:rPr>
                <a:t>Inhalten</a:t>
              </a:r>
              <a:r>
                <a:rPr lang="en-GB" sz="2000" b="0" dirty="0">
                  <a:solidFill>
                    <a:schemeClr val="bg1"/>
                  </a:solidFill>
                  <a:latin typeface="Calibri"/>
                  <a:ea typeface="Calibri"/>
                  <a:sym typeface="Calibri"/>
                </a:rPr>
                <a:t>.</a:t>
              </a:r>
              <a:endParaRPr sz="2000" dirty="0">
                <a:solidFill>
                  <a:schemeClr val="bg1"/>
                </a:solidFill>
                <a:latin typeface="Calibri"/>
              </a:endParaRPr>
            </a:p>
          </p:txBody>
        </p:sp>
        <p:sp>
          <p:nvSpPr>
            <p:cNvPr id="509" name="Google Shape;509;p52"/>
            <p:cNvSpPr/>
            <p:nvPr/>
          </p:nvSpPr>
          <p:spPr>
            <a:xfrm>
              <a:off x="564518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2"/>
            <p:cNvSpPr txBox="1"/>
            <p:nvPr/>
          </p:nvSpPr>
          <p:spPr>
            <a:xfrm>
              <a:off x="5645186" y="1588607"/>
              <a:ext cx="5149461" cy="2972815"/>
            </a:xfrm>
            <a:prstGeom prst="rect">
              <a:avLst/>
            </a:prstGeom>
            <a:noFill/>
            <a:ln>
              <a:noFill/>
            </a:ln>
          </p:spPr>
          <p:txBody>
            <a:bodyPr spcFirstLastPara="1" wrap="square" lIns="91425" tIns="91425" rIns="91425" bIns="91425" anchor="ctr" anchorCtr="0">
              <a:noAutofit/>
            </a:bodyPr>
            <a:lstStyle/>
            <a:p>
              <a:r>
                <a:rPr lang="en-GB" sz="2000" b="1" dirty="0">
                  <a:solidFill>
                    <a:schemeClr val="bg1"/>
                  </a:solidFill>
                  <a:latin typeface="Calibri"/>
                  <a:sym typeface="Calibri"/>
                </a:rPr>
                <a:t>Kommunikation und Zusammenarbeit:</a:t>
              </a:r>
              <a:endParaRPr lang="en-US" sz="2000" b="1">
                <a:solidFill>
                  <a:schemeClr val="bg1"/>
                </a:solidFill>
                <a:latin typeface="Calibri"/>
              </a:endParaRPr>
            </a:p>
            <a:p>
              <a:endParaRPr sz="2000" dirty="0">
                <a:solidFill>
                  <a:schemeClr val="bg1"/>
                </a:solidFill>
                <a:latin typeface="Calibri"/>
              </a:endParaRPr>
            </a:p>
            <a:p>
              <a:pPr>
                <a:lnSpc>
                  <a:spcPct val="90000"/>
                </a:lnSpc>
              </a:pPr>
              <a:r>
                <a:rPr lang="en-GB" sz="2000" dirty="0" err="1">
                  <a:solidFill>
                    <a:schemeClr val="bg1"/>
                  </a:solidFill>
                  <a:latin typeface="Calibri"/>
                  <a:ea typeface="Calibri"/>
                  <a:sym typeface="Calibri"/>
                </a:rPr>
                <a:t>Interaktion</a:t>
              </a:r>
              <a:r>
                <a:rPr lang="en-GB" sz="2000" b="0" dirty="0">
                  <a:solidFill>
                    <a:schemeClr val="bg1"/>
                  </a:solidFill>
                  <a:latin typeface="Calibri"/>
                  <a:ea typeface="Calibri"/>
                  <a:sym typeface="Calibri"/>
                </a:rPr>
                <a:t>, </a:t>
              </a:r>
              <a:r>
                <a:rPr lang="en-GB" sz="2000" dirty="0">
                  <a:solidFill>
                    <a:schemeClr val="bg1"/>
                  </a:solidFill>
                  <a:latin typeface="Calibri"/>
                  <a:ea typeface="Calibri"/>
                  <a:sym typeface="Calibri"/>
                </a:rPr>
                <a:t>Kommunikation und Zusammenarbeit </a:t>
              </a:r>
              <a:r>
                <a:rPr lang="en-GB" sz="2000" dirty="0" err="1">
                  <a:solidFill>
                    <a:schemeClr val="bg1"/>
                  </a:solidFill>
                  <a:latin typeface="Calibri"/>
                  <a:ea typeface="Calibri"/>
                  <a:sym typeface="Calibri"/>
                </a:rPr>
                <a:t>mit</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Hilfe</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digitaler</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Technologien</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unter</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Berücksichtigung</a:t>
              </a:r>
              <a:r>
                <a:rPr lang="en-GB" sz="2000" dirty="0">
                  <a:solidFill>
                    <a:schemeClr val="bg1"/>
                  </a:solidFill>
                  <a:latin typeface="Calibri"/>
                  <a:ea typeface="Calibri"/>
                  <a:sym typeface="Calibri"/>
                </a:rPr>
                <a:t> der </a:t>
              </a:r>
              <a:r>
                <a:rPr lang="en-GB" sz="2000" dirty="0" err="1">
                  <a:solidFill>
                    <a:schemeClr val="bg1"/>
                  </a:solidFill>
                  <a:latin typeface="Calibri"/>
                  <a:ea typeface="Calibri"/>
                  <a:sym typeface="Calibri"/>
                </a:rPr>
                <a:t>kulturellen</a:t>
              </a:r>
              <a:r>
                <a:rPr lang="en-GB" sz="2000" dirty="0">
                  <a:solidFill>
                    <a:schemeClr val="bg1"/>
                  </a:solidFill>
                  <a:latin typeface="Calibri"/>
                  <a:ea typeface="Calibri"/>
                  <a:sym typeface="Calibri"/>
                </a:rPr>
                <a:t> und </a:t>
              </a:r>
              <a:r>
                <a:rPr lang="en-GB" sz="2000" dirty="0" err="1">
                  <a:solidFill>
                    <a:schemeClr val="bg1"/>
                  </a:solidFill>
                  <a:latin typeface="Calibri"/>
                  <a:ea typeface="Calibri"/>
                  <a:sym typeface="Calibri"/>
                </a:rPr>
                <a:t>generationsbedingten</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Vielfalt</a:t>
              </a:r>
              <a:r>
                <a:rPr lang="en-GB" sz="2000" b="0" dirty="0">
                  <a:solidFill>
                    <a:schemeClr val="bg1"/>
                  </a:solidFill>
                  <a:latin typeface="Calibri"/>
                  <a:ea typeface="Calibri"/>
                  <a:sym typeface="Calibri"/>
                </a:rPr>
                <a:t>; </a:t>
              </a:r>
              <a:r>
                <a:rPr lang="en-GB" sz="2000" dirty="0" err="1">
                  <a:solidFill>
                    <a:schemeClr val="bg1"/>
                  </a:solidFill>
                  <a:latin typeface="Calibri"/>
                  <a:ea typeface="Calibri"/>
                  <a:sym typeface="Calibri"/>
                </a:rPr>
                <a:t>Teilhabe</a:t>
              </a:r>
              <a:r>
                <a:rPr lang="en-GB" sz="2000" dirty="0">
                  <a:solidFill>
                    <a:schemeClr val="bg1"/>
                  </a:solidFill>
                  <a:latin typeface="Calibri"/>
                  <a:ea typeface="Calibri"/>
                  <a:sym typeface="Calibri"/>
                </a:rPr>
                <a:t> an der Gesellschaft </a:t>
              </a:r>
              <a:r>
                <a:rPr lang="en-GB" sz="2000" dirty="0" err="1">
                  <a:solidFill>
                    <a:schemeClr val="bg1"/>
                  </a:solidFill>
                  <a:latin typeface="Calibri"/>
                  <a:ea typeface="Calibri"/>
                  <a:sym typeface="Calibri"/>
                </a:rPr>
                <a:t>durch</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öffentliche</a:t>
              </a:r>
              <a:r>
                <a:rPr lang="en-GB" sz="2000" dirty="0">
                  <a:solidFill>
                    <a:schemeClr val="bg1"/>
                  </a:solidFill>
                  <a:latin typeface="Calibri"/>
                  <a:ea typeface="Calibri"/>
                  <a:sym typeface="Calibri"/>
                </a:rPr>
                <a:t> und </a:t>
              </a:r>
              <a:r>
                <a:rPr lang="en-GB" sz="2000" b="0" dirty="0">
                  <a:solidFill>
                    <a:schemeClr val="bg1"/>
                  </a:solidFill>
                  <a:latin typeface="Calibri"/>
                  <a:ea typeface="Calibri"/>
                  <a:sym typeface="Calibri"/>
                </a:rPr>
                <a:t>private </a:t>
              </a:r>
              <a:r>
                <a:rPr lang="en-GB" sz="2000" dirty="0" err="1">
                  <a:solidFill>
                    <a:schemeClr val="bg1"/>
                  </a:solidFill>
                  <a:latin typeface="Calibri"/>
                  <a:ea typeface="Calibri"/>
                  <a:sym typeface="Calibri"/>
                </a:rPr>
                <a:t>digitale</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Dienste</a:t>
              </a:r>
              <a:r>
                <a:rPr lang="en-GB" sz="2000" dirty="0">
                  <a:solidFill>
                    <a:schemeClr val="bg1"/>
                  </a:solidFill>
                  <a:latin typeface="Calibri"/>
                  <a:ea typeface="Calibri"/>
                  <a:sym typeface="Calibri"/>
                </a:rPr>
                <a:t> und </a:t>
              </a:r>
              <a:r>
                <a:rPr lang="en-GB" sz="2000" dirty="0" err="1">
                  <a:solidFill>
                    <a:schemeClr val="bg1"/>
                  </a:solidFill>
                  <a:latin typeface="Calibri"/>
                  <a:ea typeface="Calibri"/>
                  <a:sym typeface="Calibri"/>
                </a:rPr>
                <a:t>Bürgerbeteiligung</a:t>
              </a:r>
              <a:r>
                <a:rPr lang="en-GB" sz="2000" b="0" dirty="0">
                  <a:solidFill>
                    <a:schemeClr val="bg1"/>
                  </a:solidFill>
                  <a:latin typeface="Calibri"/>
                  <a:ea typeface="Calibri"/>
                  <a:sym typeface="Calibri"/>
                </a:rPr>
                <a:t>; </a:t>
              </a:r>
              <a:r>
                <a:rPr lang="en-GB" sz="2000" dirty="0">
                  <a:solidFill>
                    <a:schemeClr val="bg1"/>
                  </a:solidFill>
                  <a:latin typeface="Calibri"/>
                  <a:ea typeface="Calibri"/>
                  <a:sym typeface="Calibri"/>
                </a:rPr>
                <a:t>Verwaltung der </a:t>
              </a:r>
              <a:r>
                <a:rPr lang="en-GB" sz="2000" dirty="0" err="1">
                  <a:solidFill>
                    <a:schemeClr val="bg1"/>
                  </a:solidFill>
                  <a:latin typeface="Calibri"/>
                  <a:ea typeface="Calibri"/>
                  <a:sym typeface="Calibri"/>
                </a:rPr>
                <a:t>digitalen</a:t>
              </a:r>
              <a:r>
                <a:rPr lang="en-GB" sz="2000" dirty="0">
                  <a:solidFill>
                    <a:schemeClr val="bg1"/>
                  </a:solidFill>
                  <a:latin typeface="Calibri"/>
                  <a:ea typeface="Calibri"/>
                  <a:sym typeface="Calibri"/>
                </a:rPr>
                <a:t> </a:t>
              </a:r>
              <a:r>
                <a:rPr lang="en-GB" sz="2000" dirty="0" err="1">
                  <a:solidFill>
                    <a:schemeClr val="bg1"/>
                  </a:solidFill>
                  <a:latin typeface="Calibri"/>
                  <a:ea typeface="Calibri"/>
                  <a:sym typeface="Calibri"/>
                </a:rPr>
                <a:t>Identität</a:t>
              </a:r>
              <a:r>
                <a:rPr lang="en-GB" sz="2000" dirty="0">
                  <a:solidFill>
                    <a:schemeClr val="bg1"/>
                  </a:solidFill>
                  <a:latin typeface="Calibri"/>
                  <a:ea typeface="Calibri"/>
                  <a:sym typeface="Calibri"/>
                </a:rPr>
                <a:t> und Reputation</a:t>
              </a:r>
              <a:r>
                <a:rPr lang="en-GB" sz="2000" b="0" dirty="0">
                  <a:solidFill>
                    <a:schemeClr val="bg1"/>
                  </a:solidFill>
                  <a:latin typeface="Calibri"/>
                  <a:ea typeface="Calibri"/>
                  <a:sym typeface="Calibri"/>
                </a:rPr>
                <a:t>.</a:t>
              </a:r>
              <a:endParaRPr sz="2000">
                <a:solidFill>
                  <a:schemeClr val="bg1"/>
                </a:solidFill>
                <a:latin typeface="Calibri"/>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Kompetenzrahmen</a:t>
            </a:r>
            <a:r>
              <a:rPr lang="en-GB" dirty="0"/>
              <a:t> für </a:t>
            </a:r>
            <a:r>
              <a:rPr lang="en-GB" dirty="0" err="1"/>
              <a:t>digitale</a:t>
            </a:r>
            <a:r>
              <a:rPr lang="en-GB" dirty="0"/>
              <a:t> </a:t>
            </a:r>
            <a:r>
              <a:rPr lang="en-GB" dirty="0" err="1"/>
              <a:t>Kompetenzen</a:t>
            </a:r>
            <a:r>
              <a:rPr lang="en-GB" dirty="0"/>
              <a:t> (Forts.)</a:t>
            </a:r>
            <a:endParaRPr lang="en-US" dirty="0"/>
          </a:p>
        </p:txBody>
      </p:sp>
      <p:grpSp>
        <p:nvGrpSpPr>
          <p:cNvPr id="517" name="Google Shape;517;p53"/>
          <p:cNvGrpSpPr/>
          <p:nvPr/>
        </p:nvGrpSpPr>
        <p:grpSpPr>
          <a:xfrm>
            <a:off x="800173" y="2220082"/>
            <a:ext cx="10791318" cy="3299576"/>
            <a:chOff x="1792" y="1338340"/>
            <a:chExt cx="10791318" cy="3299576"/>
          </a:xfrm>
        </p:grpSpPr>
        <p:sp>
          <p:nvSpPr>
            <p:cNvPr id="518" name="Google Shape;518;p53"/>
            <p:cNvSpPr/>
            <p:nvPr/>
          </p:nvSpPr>
          <p:spPr>
            <a:xfrm>
              <a:off x="1792" y="1338340"/>
              <a:ext cx="5242589"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3"/>
            <p:cNvSpPr txBox="1"/>
            <p:nvPr/>
          </p:nvSpPr>
          <p:spPr>
            <a:xfrm>
              <a:off x="1792" y="1338340"/>
              <a:ext cx="5242589" cy="3299576"/>
            </a:xfrm>
            <a:prstGeom prst="rect">
              <a:avLst/>
            </a:prstGeom>
            <a:noFill/>
            <a:ln>
              <a:noFill/>
            </a:ln>
          </p:spPr>
          <p:txBody>
            <a:bodyPr spcFirstLastPara="1" wrap="square" lIns="91425" tIns="91425" rIns="91425" bIns="91425" anchor="ctr" anchorCtr="0">
              <a:noAutofit/>
            </a:bodyPr>
            <a:lstStyle/>
            <a:p>
              <a:pPr>
                <a:lnSpc>
                  <a:spcPct val="90000"/>
                </a:lnSpc>
              </a:pPr>
              <a:r>
                <a:rPr lang="en-GB" sz="2100" b="1" dirty="0" err="1">
                  <a:solidFill>
                    <a:schemeClr val="bg1"/>
                  </a:solidFill>
                  <a:latin typeface="Calibri"/>
                  <a:ea typeface="Calibri"/>
                  <a:sym typeface="Calibri"/>
                </a:rPr>
                <a:t>Erstellung</a:t>
              </a:r>
              <a:r>
                <a:rPr lang="en-GB" sz="2100" b="1" dirty="0">
                  <a:solidFill>
                    <a:schemeClr val="bg1"/>
                  </a:solidFill>
                  <a:latin typeface="Calibri"/>
                  <a:ea typeface="Calibri"/>
                  <a:sym typeface="Calibri"/>
                </a:rPr>
                <a:t> </a:t>
              </a:r>
              <a:r>
                <a:rPr lang="en-GB" sz="2100" b="1" dirty="0" err="1">
                  <a:solidFill>
                    <a:schemeClr val="bg1"/>
                  </a:solidFill>
                  <a:latin typeface="Calibri"/>
                  <a:ea typeface="Calibri"/>
                  <a:sym typeface="Calibri"/>
                </a:rPr>
                <a:t>digitaler</a:t>
              </a:r>
              <a:r>
                <a:rPr lang="en-GB" sz="2100" b="1" dirty="0">
                  <a:solidFill>
                    <a:schemeClr val="bg1"/>
                  </a:solidFill>
                  <a:latin typeface="Calibri"/>
                  <a:ea typeface="Calibri"/>
                  <a:sym typeface="Calibri"/>
                </a:rPr>
                <a:t> </a:t>
              </a:r>
              <a:r>
                <a:rPr lang="en-GB" sz="2100" b="1" dirty="0" err="1">
                  <a:solidFill>
                    <a:schemeClr val="bg1"/>
                  </a:solidFill>
                  <a:latin typeface="Calibri"/>
                  <a:ea typeface="Calibri"/>
                  <a:sym typeface="Calibri"/>
                </a:rPr>
                <a:t>Inhalte</a:t>
              </a:r>
              <a:r>
                <a:rPr lang="en-GB" sz="2100" b="1" dirty="0">
                  <a:solidFill>
                    <a:schemeClr val="bg1"/>
                  </a:solidFill>
                  <a:latin typeface="Calibri"/>
                  <a:ea typeface="Calibri"/>
                  <a:sym typeface="Calibri"/>
                </a:rPr>
                <a:t>:</a:t>
              </a:r>
              <a:endParaRPr lang="en-US" sz="2100" b="1">
                <a:solidFill>
                  <a:schemeClr val="bg1"/>
                </a:solidFill>
                <a:latin typeface="Calibri"/>
              </a:endParaRPr>
            </a:p>
            <a:p>
              <a:pPr>
                <a:lnSpc>
                  <a:spcPct val="90000"/>
                </a:lnSpc>
                <a:spcBef>
                  <a:spcPts val="840"/>
                </a:spcBef>
              </a:pPr>
              <a:r>
                <a:rPr lang="en-GB" sz="2100" dirty="0" err="1">
                  <a:solidFill>
                    <a:schemeClr val="bg1"/>
                  </a:solidFill>
                  <a:latin typeface="Calibri"/>
                  <a:ea typeface="Calibri"/>
                  <a:sym typeface="Calibri"/>
                </a:rPr>
                <a:t>Erstellung</a:t>
              </a:r>
              <a:r>
                <a:rPr lang="en-GB" sz="2100" dirty="0">
                  <a:solidFill>
                    <a:schemeClr val="bg1"/>
                  </a:solidFill>
                  <a:latin typeface="Calibri"/>
                  <a:ea typeface="Calibri"/>
                  <a:sym typeface="Calibri"/>
                </a:rPr>
                <a:t> und </a:t>
              </a:r>
              <a:r>
                <a:rPr lang="en-GB" sz="2100" dirty="0" err="1">
                  <a:solidFill>
                    <a:schemeClr val="bg1"/>
                  </a:solidFill>
                  <a:latin typeface="Calibri"/>
                  <a:ea typeface="Calibri"/>
                  <a:sym typeface="Calibri"/>
                </a:rPr>
                <a:t>Bearbeitung</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digitaler</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Inhalte</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Verbesserung</a:t>
              </a:r>
              <a:r>
                <a:rPr lang="en-GB" sz="2100" dirty="0">
                  <a:solidFill>
                    <a:schemeClr val="bg1"/>
                  </a:solidFill>
                  <a:latin typeface="Calibri"/>
                  <a:ea typeface="Calibri"/>
                  <a:sym typeface="Calibri"/>
                </a:rPr>
                <a:t> und Integration von </a:t>
              </a:r>
              <a:r>
                <a:rPr lang="en-GB" sz="2100" dirty="0" err="1">
                  <a:solidFill>
                    <a:schemeClr val="bg1"/>
                  </a:solidFill>
                  <a:latin typeface="Calibri"/>
                  <a:ea typeface="Calibri"/>
                  <a:sym typeface="Calibri"/>
                </a:rPr>
                <a:t>Informationen</a:t>
              </a:r>
              <a:r>
                <a:rPr lang="en-GB" sz="2100" dirty="0">
                  <a:solidFill>
                    <a:schemeClr val="bg1"/>
                  </a:solidFill>
                  <a:latin typeface="Calibri"/>
                  <a:ea typeface="Calibri"/>
                  <a:sym typeface="Calibri"/>
                </a:rPr>
                <a:t> und </a:t>
              </a:r>
              <a:r>
                <a:rPr lang="en-GB" sz="2100" dirty="0" err="1">
                  <a:solidFill>
                    <a:schemeClr val="bg1"/>
                  </a:solidFill>
                  <a:latin typeface="Calibri"/>
                  <a:ea typeface="Calibri"/>
                  <a:sym typeface="Calibri"/>
                </a:rPr>
                <a:t>Inhalten</a:t>
              </a:r>
              <a:r>
                <a:rPr lang="en-GB" sz="2100" dirty="0">
                  <a:solidFill>
                    <a:schemeClr val="bg1"/>
                  </a:solidFill>
                  <a:latin typeface="Calibri"/>
                  <a:ea typeface="Calibri"/>
                  <a:sym typeface="Calibri"/>
                </a:rPr>
                <a:t> in </a:t>
              </a:r>
              <a:r>
                <a:rPr lang="en-GB" sz="2100" dirty="0" err="1">
                  <a:solidFill>
                    <a:schemeClr val="bg1"/>
                  </a:solidFill>
                  <a:latin typeface="Calibri"/>
                  <a:ea typeface="Calibri"/>
                  <a:sym typeface="Calibri"/>
                </a:rPr>
                <a:t>einen</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bestehenden</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Wissensbestand</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Verständnis</a:t>
              </a:r>
              <a:r>
                <a:rPr lang="en-GB" sz="2100" dirty="0">
                  <a:solidFill>
                    <a:schemeClr val="bg1"/>
                  </a:solidFill>
                  <a:latin typeface="Calibri"/>
                  <a:ea typeface="Calibri"/>
                  <a:sym typeface="Calibri"/>
                </a:rPr>
                <a:t> für die Anwendung von </a:t>
              </a:r>
              <a:r>
                <a:rPr lang="en-GB" sz="2100" dirty="0" err="1">
                  <a:solidFill>
                    <a:schemeClr val="bg1"/>
                  </a:solidFill>
                  <a:latin typeface="Calibri"/>
                  <a:ea typeface="Calibri"/>
                  <a:sym typeface="Calibri"/>
                </a:rPr>
                <a:t>Urheberrechten</a:t>
              </a:r>
              <a:r>
                <a:rPr lang="en-GB" sz="2100" dirty="0">
                  <a:solidFill>
                    <a:schemeClr val="bg1"/>
                  </a:solidFill>
                  <a:latin typeface="Calibri"/>
                  <a:ea typeface="Calibri"/>
                  <a:sym typeface="Calibri"/>
                </a:rPr>
                <a:t> und </a:t>
              </a:r>
              <a:r>
                <a:rPr lang="en-GB" sz="2100" dirty="0" err="1">
                  <a:solidFill>
                    <a:schemeClr val="bg1"/>
                  </a:solidFill>
                  <a:latin typeface="Calibri"/>
                  <a:ea typeface="Calibri"/>
                  <a:sym typeface="Calibri"/>
                </a:rPr>
                <a:t>Lizenzen</a:t>
              </a:r>
              <a:r>
                <a:rPr lang="en-GB" sz="2100" b="0" dirty="0">
                  <a:solidFill>
                    <a:schemeClr val="bg1"/>
                  </a:solidFill>
                  <a:latin typeface="Calibri"/>
                  <a:ea typeface="Calibri"/>
                  <a:sym typeface="Calibri"/>
                </a:rPr>
                <a:t>; </a:t>
              </a:r>
              <a:r>
                <a:rPr lang="en-GB" sz="2100" dirty="0">
                  <a:solidFill>
                    <a:schemeClr val="bg1"/>
                  </a:solidFill>
                  <a:latin typeface="Calibri"/>
                  <a:ea typeface="Calibri"/>
                  <a:sym typeface="Calibri"/>
                </a:rPr>
                <a:t>Wissen, </a:t>
              </a:r>
              <a:r>
                <a:rPr lang="en-GB" sz="2100" dirty="0" err="1">
                  <a:solidFill>
                    <a:schemeClr val="bg1"/>
                  </a:solidFill>
                  <a:latin typeface="Calibri"/>
                  <a:ea typeface="Calibri"/>
                  <a:sym typeface="Calibri"/>
                </a:rPr>
                <a:t>wie</a:t>
              </a:r>
              <a:r>
                <a:rPr lang="en-GB" sz="2100" dirty="0">
                  <a:solidFill>
                    <a:schemeClr val="bg1"/>
                  </a:solidFill>
                  <a:latin typeface="Calibri"/>
                  <a:ea typeface="Calibri"/>
                  <a:sym typeface="Calibri"/>
                </a:rPr>
                <a:t> man </a:t>
              </a:r>
              <a:r>
                <a:rPr lang="en-GB" sz="2100" dirty="0" err="1">
                  <a:solidFill>
                    <a:schemeClr val="bg1"/>
                  </a:solidFill>
                  <a:latin typeface="Calibri"/>
                  <a:ea typeface="Calibri"/>
                  <a:sym typeface="Calibri"/>
                </a:rPr>
                <a:t>verständliche</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Anweisungen</a:t>
              </a:r>
              <a:r>
                <a:rPr lang="en-GB" sz="2100" dirty="0">
                  <a:solidFill>
                    <a:schemeClr val="bg1"/>
                  </a:solidFill>
                  <a:latin typeface="Calibri"/>
                  <a:ea typeface="Calibri"/>
                  <a:sym typeface="Calibri"/>
                </a:rPr>
                <a:t> für </a:t>
              </a:r>
              <a:r>
                <a:rPr lang="en-GB" sz="2100" dirty="0" err="1">
                  <a:solidFill>
                    <a:schemeClr val="bg1"/>
                  </a:solidFill>
                  <a:latin typeface="Calibri"/>
                  <a:ea typeface="Calibri"/>
                  <a:sym typeface="Calibri"/>
                </a:rPr>
                <a:t>ein</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Computersystem</a:t>
              </a:r>
              <a:r>
                <a:rPr lang="en-GB" sz="2100" dirty="0">
                  <a:solidFill>
                    <a:schemeClr val="bg1"/>
                  </a:solidFill>
                  <a:latin typeface="Calibri"/>
                  <a:ea typeface="Calibri"/>
                  <a:sym typeface="Calibri"/>
                </a:rPr>
                <a:t> </a:t>
              </a:r>
              <a:r>
                <a:rPr lang="en-GB" sz="2100" dirty="0" err="1">
                  <a:solidFill>
                    <a:schemeClr val="bg1"/>
                  </a:solidFill>
                  <a:latin typeface="Calibri"/>
                  <a:ea typeface="Calibri"/>
                  <a:sym typeface="Calibri"/>
                </a:rPr>
                <a:t>gibt</a:t>
              </a:r>
              <a:r>
                <a:rPr lang="en-GB" sz="2100" b="0" dirty="0">
                  <a:solidFill>
                    <a:schemeClr val="bg1"/>
                  </a:solidFill>
                  <a:latin typeface="Calibri"/>
                  <a:ea typeface="Calibri"/>
                  <a:sym typeface="Calibri"/>
                </a:rPr>
                <a:t>.</a:t>
              </a:r>
              <a:r>
                <a:rPr lang="en-GB" sz="2100" dirty="0">
                  <a:solidFill>
                    <a:schemeClr val="bg1"/>
                  </a:solidFill>
                  <a:latin typeface="Calibri"/>
                  <a:ea typeface="Calibri"/>
                  <a:sym typeface="Calibri"/>
                </a:rPr>
                <a:t> </a:t>
              </a:r>
              <a:endParaRPr sz="2100">
                <a:solidFill>
                  <a:schemeClr val="bg1"/>
                </a:solidFill>
                <a:latin typeface="Calibri"/>
              </a:endParaRPr>
            </a:p>
          </p:txBody>
        </p:sp>
        <p:sp>
          <p:nvSpPr>
            <p:cNvPr id="520" name="Google Shape;520;p53"/>
            <p:cNvSpPr/>
            <p:nvPr/>
          </p:nvSpPr>
          <p:spPr>
            <a:xfrm>
              <a:off x="5748812" y="1338340"/>
              <a:ext cx="5044298"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3"/>
            <p:cNvSpPr txBox="1"/>
            <p:nvPr/>
          </p:nvSpPr>
          <p:spPr>
            <a:xfrm>
              <a:off x="5748812" y="1338340"/>
              <a:ext cx="5044298" cy="3299576"/>
            </a:xfrm>
            <a:prstGeom prst="rect">
              <a:avLst/>
            </a:prstGeom>
            <a:noFill/>
            <a:ln>
              <a:noFill/>
            </a:ln>
          </p:spPr>
          <p:txBody>
            <a:bodyPr spcFirstLastPara="1" wrap="square" lIns="91425" tIns="91425" rIns="91425" bIns="91425" anchor="ctr" anchorCtr="0">
              <a:noAutofit/>
            </a:bodyPr>
            <a:lstStyle/>
            <a:p>
              <a:pPr>
                <a:lnSpc>
                  <a:spcPct val="90000"/>
                </a:lnSpc>
              </a:pPr>
              <a:r>
                <a:rPr lang="en-GB" sz="2100" b="1" dirty="0">
                  <a:solidFill>
                    <a:schemeClr val="bg1"/>
                  </a:solidFill>
                  <a:latin typeface="Calibri"/>
                  <a:ea typeface="Calibri"/>
                  <a:sym typeface="Calibri"/>
                </a:rPr>
                <a:t>Sicherheit: </a:t>
              </a:r>
              <a:endParaRPr lang="en-US" sz="2100" b="1">
                <a:solidFill>
                  <a:schemeClr val="bg1"/>
                </a:solidFill>
                <a:latin typeface="Calibri"/>
              </a:endParaRPr>
            </a:p>
            <a:p>
              <a:pPr>
                <a:lnSpc>
                  <a:spcPct val="90000"/>
                </a:lnSpc>
                <a:spcBef>
                  <a:spcPts val="840"/>
                </a:spcBef>
              </a:pPr>
              <a:r>
                <a:rPr lang="en-GB" sz="2100" dirty="0">
                  <a:solidFill>
                    <a:schemeClr val="bg1"/>
                  </a:solidFill>
                  <a:latin typeface="Calibri"/>
                  <a:ea typeface="Calibri"/>
                  <a:sym typeface="Calibri"/>
                </a:rPr>
                <a:t>Schutz von </a:t>
              </a:r>
              <a:r>
                <a:rPr lang="en-GB" sz="2100" err="1">
                  <a:solidFill>
                    <a:schemeClr val="bg1"/>
                  </a:solidFill>
                  <a:latin typeface="Calibri"/>
                  <a:ea typeface="Calibri"/>
                  <a:sym typeface="Calibri"/>
                </a:rPr>
                <a:t>Geräten</a:t>
              </a:r>
              <a:r>
                <a:rPr lang="en-GB" sz="2100" b="0" dirty="0">
                  <a:solidFill>
                    <a:schemeClr val="bg1"/>
                  </a:solidFill>
                  <a:latin typeface="Calibri"/>
                  <a:ea typeface="Calibri"/>
                  <a:sym typeface="Calibri"/>
                </a:rPr>
                <a:t>, </a:t>
              </a:r>
              <a:r>
                <a:rPr lang="en-GB" sz="2100" err="1">
                  <a:solidFill>
                    <a:schemeClr val="bg1"/>
                  </a:solidFill>
                  <a:latin typeface="Calibri"/>
                  <a:ea typeface="Calibri"/>
                  <a:sym typeface="Calibri"/>
                </a:rPr>
                <a:t>Inhalten</a:t>
              </a:r>
              <a:r>
                <a:rPr lang="en-GB" sz="2100" b="0" dirty="0">
                  <a:solidFill>
                    <a:schemeClr val="bg1"/>
                  </a:solidFill>
                  <a:latin typeface="Calibri"/>
                  <a:ea typeface="Calibri"/>
                  <a:sym typeface="Calibri"/>
                </a:rPr>
                <a:t>, </a:t>
              </a:r>
              <a:r>
                <a:rPr lang="en-GB" sz="2100" err="1">
                  <a:solidFill>
                    <a:schemeClr val="bg1"/>
                  </a:solidFill>
                  <a:latin typeface="Calibri"/>
                  <a:ea typeface="Calibri"/>
                  <a:sym typeface="Calibri"/>
                </a:rPr>
                <a:t>persönlichen</a:t>
              </a:r>
              <a:r>
                <a:rPr lang="en-GB" sz="2100" dirty="0">
                  <a:solidFill>
                    <a:schemeClr val="bg1"/>
                  </a:solidFill>
                  <a:latin typeface="Calibri"/>
                  <a:ea typeface="Calibri"/>
                  <a:sym typeface="Calibri"/>
                </a:rPr>
                <a:t> Daten und der </a:t>
              </a:r>
              <a:r>
                <a:rPr lang="en-GB" sz="2100" err="1">
                  <a:solidFill>
                    <a:schemeClr val="bg1"/>
                  </a:solidFill>
                  <a:latin typeface="Calibri"/>
                  <a:ea typeface="Calibri"/>
                  <a:sym typeface="Calibri"/>
                </a:rPr>
                <a:t>Privatsphäre</a:t>
              </a:r>
              <a:r>
                <a:rPr lang="en-GB" sz="2100" dirty="0">
                  <a:solidFill>
                    <a:schemeClr val="bg1"/>
                  </a:solidFill>
                  <a:latin typeface="Calibri"/>
                  <a:ea typeface="Calibri"/>
                  <a:sym typeface="Calibri"/>
                </a:rPr>
                <a:t> </a:t>
              </a:r>
              <a:r>
                <a:rPr lang="en-GB" sz="2100" b="0" dirty="0">
                  <a:solidFill>
                    <a:schemeClr val="bg1"/>
                  </a:solidFill>
                  <a:latin typeface="Calibri"/>
                  <a:ea typeface="Calibri"/>
                  <a:sym typeface="Calibri"/>
                </a:rPr>
                <a:t>in </a:t>
              </a:r>
              <a:r>
                <a:rPr lang="en-GB" sz="2100" err="1">
                  <a:solidFill>
                    <a:schemeClr val="bg1"/>
                  </a:solidFill>
                  <a:latin typeface="Calibri"/>
                  <a:ea typeface="Calibri"/>
                  <a:sym typeface="Calibri"/>
                </a:rPr>
                <a:t>digitalen</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Umgebungen</a:t>
              </a:r>
              <a:r>
                <a:rPr lang="en-GB" sz="2100" b="0" dirty="0">
                  <a:solidFill>
                    <a:schemeClr val="bg1"/>
                  </a:solidFill>
                  <a:latin typeface="Calibri"/>
                  <a:ea typeface="Calibri"/>
                  <a:sym typeface="Calibri"/>
                </a:rPr>
                <a:t>; </a:t>
              </a:r>
              <a:r>
                <a:rPr lang="en-GB" sz="2100" dirty="0">
                  <a:solidFill>
                    <a:schemeClr val="bg1"/>
                  </a:solidFill>
                  <a:latin typeface="Calibri"/>
                  <a:ea typeface="Calibri"/>
                  <a:sym typeface="Calibri"/>
                </a:rPr>
                <a:t>Schutz der </a:t>
              </a:r>
              <a:r>
                <a:rPr lang="en-GB" sz="2100" err="1">
                  <a:solidFill>
                    <a:schemeClr val="bg1"/>
                  </a:solidFill>
                  <a:latin typeface="Calibri"/>
                  <a:ea typeface="Calibri"/>
                  <a:sym typeface="Calibri"/>
                </a:rPr>
                <a:t>physischen</a:t>
              </a:r>
              <a:r>
                <a:rPr lang="en-GB" sz="2100" dirty="0">
                  <a:solidFill>
                    <a:schemeClr val="bg1"/>
                  </a:solidFill>
                  <a:latin typeface="Calibri"/>
                  <a:ea typeface="Calibri"/>
                  <a:sym typeface="Calibri"/>
                </a:rPr>
                <a:t> und </a:t>
              </a:r>
              <a:r>
                <a:rPr lang="en-GB" sz="2100" err="1">
                  <a:solidFill>
                    <a:schemeClr val="bg1"/>
                  </a:solidFill>
                  <a:latin typeface="Calibri"/>
                  <a:ea typeface="Calibri"/>
                  <a:sym typeface="Calibri"/>
                </a:rPr>
                <a:t>psychischen</a:t>
              </a:r>
              <a:r>
                <a:rPr lang="en-GB" sz="2100" dirty="0">
                  <a:solidFill>
                    <a:schemeClr val="bg1"/>
                  </a:solidFill>
                  <a:latin typeface="Calibri"/>
                  <a:ea typeface="Calibri"/>
                  <a:sym typeface="Calibri"/>
                </a:rPr>
                <a:t> Gesundheit und </a:t>
              </a:r>
              <a:r>
                <a:rPr lang="en-GB" sz="2100" err="1">
                  <a:solidFill>
                    <a:schemeClr val="bg1"/>
                  </a:solidFill>
                  <a:latin typeface="Calibri"/>
                  <a:ea typeface="Calibri"/>
                  <a:sym typeface="Calibri"/>
                </a:rPr>
                <a:t>Sensibilisierung</a:t>
              </a:r>
              <a:r>
                <a:rPr lang="en-GB" sz="2100" dirty="0">
                  <a:solidFill>
                    <a:schemeClr val="bg1"/>
                  </a:solidFill>
                  <a:latin typeface="Calibri"/>
                  <a:ea typeface="Calibri"/>
                  <a:sym typeface="Calibri"/>
                </a:rPr>
                <a:t> für </a:t>
              </a:r>
              <a:r>
                <a:rPr lang="en-GB" sz="2100" err="1">
                  <a:solidFill>
                    <a:schemeClr val="bg1"/>
                  </a:solidFill>
                  <a:latin typeface="Calibri"/>
                  <a:ea typeface="Calibri"/>
                  <a:sym typeface="Calibri"/>
                </a:rPr>
                <a:t>digitale</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Technologien</a:t>
              </a:r>
              <a:r>
                <a:rPr lang="en-GB" sz="2100" dirty="0">
                  <a:solidFill>
                    <a:schemeClr val="bg1"/>
                  </a:solidFill>
                  <a:latin typeface="Calibri"/>
                  <a:ea typeface="Calibri"/>
                  <a:sym typeface="Calibri"/>
                </a:rPr>
                <a:t> für das </a:t>
              </a:r>
              <a:r>
                <a:rPr lang="en-GB" sz="2100" err="1">
                  <a:solidFill>
                    <a:schemeClr val="bg1"/>
                  </a:solidFill>
                  <a:latin typeface="Calibri"/>
                  <a:ea typeface="Calibri"/>
                  <a:sym typeface="Calibri"/>
                </a:rPr>
                <a:t>soziale</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Wohlbefinden</a:t>
              </a:r>
              <a:r>
                <a:rPr lang="en-GB" sz="2100" dirty="0">
                  <a:solidFill>
                    <a:schemeClr val="bg1"/>
                  </a:solidFill>
                  <a:latin typeface="Calibri"/>
                  <a:ea typeface="Calibri"/>
                  <a:sym typeface="Calibri"/>
                </a:rPr>
                <a:t> und die </a:t>
              </a:r>
              <a:r>
                <a:rPr lang="en-GB" sz="2100" err="1">
                  <a:solidFill>
                    <a:schemeClr val="bg1"/>
                  </a:solidFill>
                  <a:latin typeface="Calibri"/>
                  <a:ea typeface="Calibri"/>
                  <a:sym typeface="Calibri"/>
                </a:rPr>
                <a:t>soziale</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Eingliederung</a:t>
              </a:r>
              <a:r>
                <a:rPr lang="en-GB" sz="2100" b="0" dirty="0">
                  <a:solidFill>
                    <a:schemeClr val="bg1"/>
                  </a:solidFill>
                  <a:latin typeface="Calibri"/>
                  <a:ea typeface="Calibri"/>
                  <a:sym typeface="Calibri"/>
                </a:rPr>
                <a:t>; </a:t>
              </a:r>
              <a:r>
                <a:rPr lang="en-GB" sz="2100" err="1">
                  <a:solidFill>
                    <a:schemeClr val="bg1"/>
                  </a:solidFill>
                  <a:latin typeface="Calibri"/>
                  <a:ea typeface="Calibri"/>
                  <a:sym typeface="Calibri"/>
                </a:rPr>
                <a:t>Sensibilisierung</a:t>
              </a:r>
              <a:r>
                <a:rPr lang="en-GB" sz="2100" dirty="0">
                  <a:solidFill>
                    <a:schemeClr val="bg1"/>
                  </a:solidFill>
                  <a:latin typeface="Calibri"/>
                  <a:ea typeface="Calibri"/>
                  <a:sym typeface="Calibri"/>
                </a:rPr>
                <a:t> für die </a:t>
              </a:r>
              <a:r>
                <a:rPr lang="en-GB" sz="2100" err="1">
                  <a:solidFill>
                    <a:schemeClr val="bg1"/>
                  </a:solidFill>
                  <a:latin typeface="Calibri"/>
                  <a:ea typeface="Calibri"/>
                  <a:sym typeface="Calibri"/>
                </a:rPr>
                <a:t>Umweltauswirkungen</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digitaler</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Technologien</a:t>
              </a:r>
              <a:r>
                <a:rPr lang="en-GB" sz="2100" dirty="0">
                  <a:solidFill>
                    <a:schemeClr val="bg1"/>
                  </a:solidFill>
                  <a:latin typeface="Calibri"/>
                  <a:ea typeface="Calibri"/>
                  <a:sym typeface="Calibri"/>
                </a:rPr>
                <a:t> und </a:t>
              </a:r>
              <a:r>
                <a:rPr lang="en-GB" sz="2100" err="1">
                  <a:solidFill>
                    <a:schemeClr val="bg1"/>
                  </a:solidFill>
                  <a:latin typeface="Calibri"/>
                  <a:ea typeface="Calibri"/>
                  <a:sym typeface="Calibri"/>
                </a:rPr>
                <a:t>ihrer</a:t>
              </a:r>
              <a:r>
                <a:rPr lang="en-GB" sz="2100" dirty="0">
                  <a:solidFill>
                    <a:schemeClr val="bg1"/>
                  </a:solidFill>
                  <a:latin typeface="Calibri"/>
                  <a:ea typeface="Calibri"/>
                  <a:sym typeface="Calibri"/>
                </a:rPr>
                <a:t> </a:t>
              </a:r>
              <a:r>
                <a:rPr lang="en-GB" sz="2100" err="1">
                  <a:solidFill>
                    <a:schemeClr val="bg1"/>
                  </a:solidFill>
                  <a:latin typeface="Calibri"/>
                  <a:ea typeface="Calibri"/>
                  <a:sym typeface="Calibri"/>
                </a:rPr>
                <a:t>Nutzung</a:t>
              </a:r>
              <a:r>
                <a:rPr lang="en-GB" sz="2100" b="0" dirty="0">
                  <a:solidFill>
                    <a:schemeClr val="bg1"/>
                  </a:solidFill>
                  <a:latin typeface="Calibri"/>
                  <a:ea typeface="Calibri"/>
                  <a:sym typeface="Calibri"/>
                </a:rPr>
                <a:t>.</a:t>
              </a:r>
              <a:endParaRPr sz="2100" dirty="0">
                <a:solidFill>
                  <a:schemeClr val="bg1"/>
                </a:solidFill>
                <a:latin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GB" dirty="0" err="1"/>
              <a:t>Kompetenzrahmen</a:t>
            </a:r>
            <a:r>
              <a:rPr lang="en-GB" dirty="0"/>
              <a:t> für </a:t>
            </a:r>
            <a:r>
              <a:rPr lang="en-GB" dirty="0" err="1"/>
              <a:t>digitale</a:t>
            </a:r>
            <a:r>
              <a:rPr lang="en-GB" dirty="0"/>
              <a:t> </a:t>
            </a:r>
            <a:r>
              <a:rPr lang="en-GB" dirty="0" err="1"/>
              <a:t>Kompetenzen</a:t>
            </a:r>
            <a:r>
              <a:rPr lang="en-GB" dirty="0"/>
              <a:t> (Forts.)</a:t>
            </a:r>
          </a:p>
          <a:p>
            <a:pPr marL="0" lvl="0" indent="0" algn="l">
              <a:lnSpc>
                <a:spcPct val="90000"/>
              </a:lnSpc>
              <a:spcBef>
                <a:spcPts val="0"/>
              </a:spcBef>
              <a:spcAft>
                <a:spcPts val="0"/>
              </a:spcAft>
              <a:buSzPts val="3600"/>
              <a:buNone/>
            </a:pPr>
            <a:endParaRPr lang="en-GB" dirty="0"/>
          </a:p>
        </p:txBody>
      </p:sp>
      <p:grpSp>
        <p:nvGrpSpPr>
          <p:cNvPr id="528" name="Google Shape;528;p54"/>
          <p:cNvGrpSpPr/>
          <p:nvPr/>
        </p:nvGrpSpPr>
        <p:grpSpPr>
          <a:xfrm>
            <a:off x="3759451" y="2229577"/>
            <a:ext cx="4892100" cy="2851574"/>
            <a:chOff x="2951395" y="-27066"/>
            <a:chExt cx="4892100" cy="2851574"/>
          </a:xfrm>
        </p:grpSpPr>
        <p:sp>
          <p:nvSpPr>
            <p:cNvPr id="529" name="Google Shape;529;p54"/>
            <p:cNvSpPr/>
            <p:nvPr/>
          </p:nvSpPr>
          <p:spPr>
            <a:xfrm>
              <a:off x="2951457" y="334"/>
              <a:ext cx="4891988" cy="2824174"/>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4"/>
            <p:cNvSpPr txBox="1"/>
            <p:nvPr/>
          </p:nvSpPr>
          <p:spPr>
            <a:xfrm>
              <a:off x="2951394" y="-27066"/>
              <a:ext cx="4892100" cy="2824200"/>
            </a:xfrm>
            <a:prstGeom prst="rect">
              <a:avLst/>
            </a:prstGeom>
            <a:noFill/>
            <a:ln>
              <a:noFill/>
            </a:ln>
          </p:spPr>
          <p:txBody>
            <a:bodyPr spcFirstLastPara="1" wrap="square" lIns="91425" tIns="91425" rIns="91425" bIns="91425" anchor="ctr" anchorCtr="0">
              <a:noAutofit/>
            </a:bodyPr>
            <a:lstStyle/>
            <a:p>
              <a:r>
                <a:rPr lang="en-GB" sz="2200" b="1" dirty="0" err="1">
                  <a:solidFill>
                    <a:schemeClr val="bg1"/>
                  </a:solidFill>
                  <a:latin typeface="Calibri"/>
                  <a:ea typeface="Calibri"/>
                  <a:sym typeface="Calibri"/>
                </a:rPr>
                <a:t>Lösung</a:t>
              </a:r>
              <a:r>
                <a:rPr lang="en-GB" sz="2200" b="1" dirty="0">
                  <a:solidFill>
                    <a:schemeClr val="bg1"/>
                  </a:solidFill>
                  <a:latin typeface="Calibri"/>
                  <a:ea typeface="Calibri"/>
                  <a:sym typeface="Calibri"/>
                </a:rPr>
                <a:t> von </a:t>
              </a:r>
              <a:r>
                <a:rPr lang="en-GB" sz="2200" b="1" dirty="0" err="1">
                  <a:solidFill>
                    <a:schemeClr val="bg1"/>
                  </a:solidFill>
                  <a:latin typeface="Calibri"/>
                  <a:ea typeface="Calibri"/>
                  <a:sym typeface="Calibri"/>
                </a:rPr>
                <a:t>Problemen</a:t>
              </a:r>
              <a:r>
                <a:rPr lang="en-GB" sz="2200" b="1" dirty="0">
                  <a:solidFill>
                    <a:schemeClr val="bg1"/>
                  </a:solidFill>
                  <a:latin typeface="Calibri"/>
                  <a:ea typeface="Calibri"/>
                  <a:sym typeface="Calibri"/>
                </a:rPr>
                <a:t>: </a:t>
              </a:r>
              <a:endParaRPr lang="en-US" sz="2200" b="1">
                <a:solidFill>
                  <a:schemeClr val="bg1"/>
                </a:solidFill>
                <a:latin typeface="Calibri"/>
              </a:endParaRPr>
            </a:p>
            <a:p>
              <a:endParaRPr lang="en-GB" sz="2200" dirty="0">
                <a:solidFill>
                  <a:schemeClr val="bg1"/>
                </a:solidFill>
                <a:latin typeface="Calibri"/>
              </a:endParaRPr>
            </a:p>
            <a:p>
              <a:pPr>
                <a:lnSpc>
                  <a:spcPct val="90000"/>
                </a:lnSpc>
              </a:pPr>
              <a:r>
                <a:rPr lang="en-GB" sz="2200" err="1">
                  <a:solidFill>
                    <a:schemeClr val="bg1"/>
                  </a:solidFill>
                  <a:latin typeface="Calibri"/>
                  <a:ea typeface="Calibri"/>
                  <a:sym typeface="Calibri"/>
                </a:rPr>
                <a:t>Bedürfnisse</a:t>
              </a:r>
              <a:r>
                <a:rPr lang="en-GB" sz="2200" dirty="0">
                  <a:solidFill>
                    <a:schemeClr val="bg1"/>
                  </a:solidFill>
                  <a:latin typeface="Calibri"/>
                  <a:ea typeface="Calibri"/>
                  <a:sym typeface="Calibri"/>
                </a:rPr>
                <a:t> und </a:t>
              </a:r>
              <a:r>
                <a:rPr lang="en-GB" sz="2200" err="1">
                  <a:solidFill>
                    <a:schemeClr val="bg1"/>
                  </a:solidFill>
                  <a:latin typeface="Calibri"/>
                  <a:ea typeface="Calibri"/>
                  <a:sym typeface="Calibri"/>
                </a:rPr>
                <a:t>Probleme</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erkennen</a:t>
              </a:r>
              <a:r>
                <a:rPr lang="en-GB" sz="2200" b="0" dirty="0">
                  <a:solidFill>
                    <a:schemeClr val="bg1"/>
                  </a:solidFill>
                  <a:latin typeface="Calibri"/>
                  <a:ea typeface="Calibri"/>
                  <a:sym typeface="Calibri"/>
                </a:rPr>
                <a:t>, </a:t>
              </a:r>
              <a:r>
                <a:rPr lang="en-GB" sz="2200" err="1">
                  <a:solidFill>
                    <a:schemeClr val="bg1"/>
                  </a:solidFill>
                  <a:latin typeface="Calibri"/>
                  <a:ea typeface="Calibri"/>
                  <a:sym typeface="Calibri"/>
                </a:rPr>
                <a:t>konzeptionelle</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Probleme</a:t>
              </a:r>
              <a:r>
                <a:rPr lang="en-GB" sz="2200" dirty="0">
                  <a:solidFill>
                    <a:schemeClr val="bg1"/>
                  </a:solidFill>
                  <a:latin typeface="Calibri"/>
                  <a:ea typeface="Calibri"/>
                  <a:sym typeface="Calibri"/>
                </a:rPr>
                <a:t> und </a:t>
              </a:r>
              <a:r>
                <a:rPr lang="en-GB" sz="2200" err="1">
                  <a:solidFill>
                    <a:schemeClr val="bg1"/>
                  </a:solidFill>
                  <a:latin typeface="Calibri"/>
                  <a:ea typeface="Calibri"/>
                  <a:sym typeface="Calibri"/>
                </a:rPr>
                <a:t>Problemsituationen</a:t>
              </a:r>
              <a:r>
                <a:rPr lang="en-GB" sz="2200" dirty="0">
                  <a:solidFill>
                    <a:schemeClr val="bg1"/>
                  </a:solidFill>
                  <a:latin typeface="Calibri"/>
                  <a:ea typeface="Calibri"/>
                  <a:sym typeface="Calibri"/>
                </a:rPr>
                <a:t> </a:t>
              </a:r>
              <a:r>
                <a:rPr lang="en-GB" sz="2200" b="0" dirty="0">
                  <a:solidFill>
                    <a:schemeClr val="bg1"/>
                  </a:solidFill>
                  <a:latin typeface="Calibri"/>
                  <a:ea typeface="Calibri"/>
                  <a:sym typeface="Calibri"/>
                </a:rPr>
                <a:t>in </a:t>
              </a:r>
              <a:r>
                <a:rPr lang="en-GB" sz="2200" err="1">
                  <a:solidFill>
                    <a:schemeClr val="bg1"/>
                  </a:solidFill>
                  <a:latin typeface="Calibri"/>
                  <a:ea typeface="Calibri"/>
                  <a:sym typeface="Calibri"/>
                </a:rPr>
                <a:t>digitalen</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Umgebungen</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lösen</a:t>
              </a:r>
              <a:r>
                <a:rPr lang="en-GB" sz="2200" b="0" dirty="0">
                  <a:solidFill>
                    <a:schemeClr val="bg1"/>
                  </a:solidFill>
                  <a:latin typeface="Calibri"/>
                  <a:ea typeface="Calibri"/>
                  <a:sym typeface="Calibri"/>
                </a:rPr>
                <a:t>; </a:t>
              </a:r>
              <a:r>
                <a:rPr lang="en-GB" sz="2200" err="1">
                  <a:solidFill>
                    <a:schemeClr val="bg1"/>
                  </a:solidFill>
                  <a:latin typeface="Calibri"/>
                  <a:ea typeface="Calibri"/>
                  <a:sym typeface="Calibri"/>
                </a:rPr>
                <a:t>digitale</a:t>
              </a:r>
              <a:r>
                <a:rPr lang="en-GB" sz="2200" dirty="0">
                  <a:solidFill>
                    <a:schemeClr val="bg1"/>
                  </a:solidFill>
                  <a:latin typeface="Calibri"/>
                  <a:ea typeface="Calibri"/>
                  <a:sym typeface="Calibri"/>
                </a:rPr>
                <a:t> Werkzeuge </a:t>
              </a:r>
              <a:r>
                <a:rPr lang="en-GB" sz="2200" err="1">
                  <a:solidFill>
                    <a:schemeClr val="bg1"/>
                  </a:solidFill>
                  <a:latin typeface="Calibri"/>
                  <a:ea typeface="Calibri"/>
                  <a:sym typeface="Calibri"/>
                </a:rPr>
                <a:t>nutzen</a:t>
              </a:r>
              <a:r>
                <a:rPr lang="en-GB" sz="2200" dirty="0">
                  <a:solidFill>
                    <a:schemeClr val="bg1"/>
                  </a:solidFill>
                  <a:latin typeface="Calibri"/>
                  <a:ea typeface="Calibri"/>
                  <a:sym typeface="Calibri"/>
                </a:rPr>
                <a:t>, um Prozesse und Produkte </a:t>
              </a:r>
              <a:r>
                <a:rPr lang="en-GB" sz="2200" err="1">
                  <a:solidFill>
                    <a:schemeClr val="bg1"/>
                  </a:solidFill>
                  <a:latin typeface="Calibri"/>
                  <a:ea typeface="Calibri"/>
                  <a:sym typeface="Calibri"/>
                </a:rPr>
                <a:t>zu</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innovieren</a:t>
              </a:r>
              <a:r>
                <a:rPr lang="en-GB" sz="2200" b="0" dirty="0">
                  <a:solidFill>
                    <a:schemeClr val="bg1"/>
                  </a:solidFill>
                  <a:latin typeface="Calibri"/>
                  <a:ea typeface="Calibri"/>
                  <a:sym typeface="Calibri"/>
                </a:rPr>
                <a:t>; </a:t>
              </a:r>
              <a:r>
                <a:rPr lang="en-GB" sz="2200" err="1">
                  <a:solidFill>
                    <a:schemeClr val="bg1"/>
                  </a:solidFill>
                  <a:latin typeface="Calibri"/>
                  <a:ea typeface="Calibri"/>
                  <a:sym typeface="Calibri"/>
                </a:rPr>
                <a:t>sich</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über</a:t>
              </a:r>
              <a:r>
                <a:rPr lang="en-GB" sz="2200" dirty="0">
                  <a:solidFill>
                    <a:schemeClr val="bg1"/>
                  </a:solidFill>
                  <a:latin typeface="Calibri"/>
                  <a:ea typeface="Calibri"/>
                  <a:sym typeface="Calibri"/>
                </a:rPr>
                <a:t> den </a:t>
              </a:r>
              <a:r>
                <a:rPr lang="en-GB" sz="2200" err="1">
                  <a:solidFill>
                    <a:schemeClr val="bg1"/>
                  </a:solidFill>
                  <a:latin typeface="Calibri"/>
                  <a:ea typeface="Calibri"/>
                  <a:sym typeface="Calibri"/>
                </a:rPr>
                <a:t>digitalen</a:t>
              </a:r>
              <a:r>
                <a:rPr lang="en-GB" sz="2200" dirty="0">
                  <a:solidFill>
                    <a:schemeClr val="bg1"/>
                  </a:solidFill>
                  <a:latin typeface="Calibri"/>
                  <a:ea typeface="Calibri"/>
                  <a:sym typeface="Calibri"/>
                </a:rPr>
                <a:t> Fortschritt auf </a:t>
              </a:r>
              <a:r>
                <a:rPr lang="en-GB" sz="2200" err="1">
                  <a:solidFill>
                    <a:schemeClr val="bg1"/>
                  </a:solidFill>
                  <a:latin typeface="Calibri"/>
                  <a:ea typeface="Calibri"/>
                  <a:sym typeface="Calibri"/>
                </a:rPr>
                <a:t>dem</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Laufenden</a:t>
              </a:r>
              <a:r>
                <a:rPr lang="en-GB" sz="2200" dirty="0">
                  <a:solidFill>
                    <a:schemeClr val="bg1"/>
                  </a:solidFill>
                  <a:latin typeface="Calibri"/>
                  <a:ea typeface="Calibri"/>
                  <a:sym typeface="Calibri"/>
                </a:rPr>
                <a:t> </a:t>
              </a:r>
              <a:r>
                <a:rPr lang="en-GB" sz="2200" err="1">
                  <a:solidFill>
                    <a:schemeClr val="bg1"/>
                  </a:solidFill>
                  <a:latin typeface="Calibri"/>
                  <a:ea typeface="Calibri"/>
                  <a:sym typeface="Calibri"/>
                </a:rPr>
                <a:t>halten</a:t>
              </a:r>
              <a:endParaRPr sz="2200" err="1">
                <a:solidFill>
                  <a:schemeClr val="bg1"/>
                </a:solidFill>
                <a:latin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5"/>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err="1"/>
              <a:t>Gemäß</a:t>
            </a:r>
            <a:r>
              <a:rPr lang="en-GB" dirty="0"/>
              <a:t> </a:t>
            </a:r>
            <a:r>
              <a:rPr lang="en-GB" dirty="0" err="1"/>
              <a:t>dem</a:t>
            </a:r>
            <a:r>
              <a:rPr lang="en-GB" dirty="0"/>
              <a:t> </a:t>
            </a:r>
            <a:r>
              <a:rPr lang="en-GB" b="0" i="0" u="none" strike="noStrike" cap="none" dirty="0" err="1">
                <a:latin typeface="Calibri"/>
                <a:ea typeface="Calibri"/>
                <a:cs typeface="Calibri"/>
                <a:sym typeface="Calibri"/>
              </a:rPr>
              <a:t>DigiComp</a:t>
            </a:r>
            <a:r>
              <a:rPr lang="en-GB" b="0" i="0" u="none" strike="noStrike" cap="none" dirty="0">
                <a:latin typeface="Calibri"/>
                <a:ea typeface="Calibri"/>
                <a:cs typeface="Calibri"/>
                <a:sym typeface="Calibri"/>
              </a:rPr>
              <a:t> 2.0 </a:t>
            </a:r>
            <a:r>
              <a:rPr lang="en-GB" dirty="0" err="1"/>
              <a:t>Rahmenwerk</a:t>
            </a:r>
            <a:r>
              <a:rPr lang="en-GB" dirty="0"/>
              <a:t> </a:t>
            </a:r>
            <a:r>
              <a:rPr lang="en-GB" dirty="0" err="1"/>
              <a:t>wird</a:t>
            </a:r>
            <a:r>
              <a:rPr lang="en-GB" dirty="0"/>
              <a:t> das </a:t>
            </a:r>
            <a:r>
              <a:rPr lang="en-GB" b="0" i="0" u="none" strike="noStrike" cap="none" dirty="0">
                <a:latin typeface="Calibri"/>
                <a:ea typeface="Calibri"/>
                <a:cs typeface="Calibri"/>
                <a:sym typeface="Calibri"/>
              </a:rPr>
              <a:t>Proficiency Level in </a:t>
            </a:r>
            <a:r>
              <a:rPr lang="en-GB" dirty="0" err="1"/>
              <a:t>vier</a:t>
            </a:r>
            <a:r>
              <a:rPr lang="en-GB" dirty="0"/>
              <a:t> </a:t>
            </a:r>
            <a:r>
              <a:rPr lang="en-GB" dirty="0" err="1"/>
              <a:t>Stufen</a:t>
            </a:r>
            <a:r>
              <a:rPr lang="en-GB" dirty="0"/>
              <a:t> </a:t>
            </a:r>
            <a:r>
              <a:rPr lang="en-GB" dirty="0" err="1"/>
              <a:t>unterteilt</a:t>
            </a:r>
            <a:r>
              <a:rPr lang="en-GB" b="0" i="0" u="none" strike="noStrike" cap="none" dirty="0">
                <a:latin typeface="Calibri"/>
                <a:ea typeface="Calibri"/>
                <a:cs typeface="Calibri"/>
                <a:sym typeface="Calibri"/>
              </a:rPr>
              <a:t>, </a:t>
            </a:r>
            <a:r>
              <a:rPr lang="en-GB" dirty="0" err="1"/>
              <a:t>nämlich</a:t>
            </a:r>
            <a:r>
              <a:rPr lang="en-GB" dirty="0"/>
              <a:t> </a:t>
            </a:r>
            <a:r>
              <a:rPr lang="en-GB" b="0" i="0" u="none" strike="noStrike" cap="none" dirty="0">
                <a:latin typeface="Calibri"/>
                <a:ea typeface="Calibri"/>
                <a:cs typeface="Calibri"/>
                <a:sym typeface="Calibri"/>
              </a:rPr>
              <a:t>Foundation (Basic), Intermediate, Advanced </a:t>
            </a:r>
            <a:r>
              <a:rPr lang="en-GB" dirty="0"/>
              <a:t>und </a:t>
            </a:r>
            <a:r>
              <a:rPr lang="en-GB" b="0" i="0" u="none" strike="noStrike" cap="none" dirty="0">
                <a:latin typeface="Calibri"/>
                <a:ea typeface="Calibri"/>
                <a:cs typeface="Calibri"/>
                <a:sym typeface="Calibri"/>
              </a:rPr>
              <a:t>Highly Specialised</a:t>
            </a:r>
            <a:r>
              <a:rPr lang="en-GB" dirty="0"/>
              <a:t>, </a:t>
            </a:r>
            <a:r>
              <a:rPr lang="en-GB" dirty="0" err="1"/>
              <a:t>unter</a:t>
            </a:r>
            <a:r>
              <a:rPr lang="en-GB" dirty="0"/>
              <a:t> </a:t>
            </a:r>
            <a:r>
              <a:rPr lang="en-GB" dirty="0" err="1"/>
              <a:t>denen</a:t>
            </a:r>
            <a:r>
              <a:rPr lang="en-GB" dirty="0"/>
              <a:t> es </a:t>
            </a:r>
            <a:r>
              <a:rPr lang="en-GB" dirty="0" err="1"/>
              <a:t>zwei</a:t>
            </a:r>
            <a:r>
              <a:rPr lang="en-GB" dirty="0"/>
              <a:t> Sub-Levels </a:t>
            </a:r>
            <a:r>
              <a:rPr lang="en-GB" dirty="0" err="1"/>
              <a:t>gibt</a:t>
            </a:r>
            <a:r>
              <a:rPr lang="en-GB" b="0" i="0" u="none"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1000"/>
              </a:spcBef>
              <a:spcAft>
                <a:spcPts val="0"/>
              </a:spcAft>
              <a:buClr>
                <a:srgbClr val="000000"/>
              </a:buClr>
              <a:buSzPts val="2400"/>
              <a:buNone/>
            </a:pPr>
            <a:endParaRPr>
              <a:solidFill>
                <a:srgbClr val="000000"/>
              </a:solidFill>
              <a:latin typeface="Calibri"/>
              <a:ea typeface="Calibri"/>
              <a:cs typeface="Calibri"/>
              <a:sym typeface="Calibri"/>
            </a:endParaRPr>
          </a:p>
          <a:p>
            <a:pPr marL="342900" indent="-342900">
              <a:lnSpc>
                <a:spcPct val="120000"/>
              </a:lnSpc>
              <a:buChar char="•"/>
            </a:pPr>
            <a:r>
              <a:rPr lang="en-GB" dirty="0" err="1"/>
              <a:t>Dementsprechend</a:t>
            </a:r>
            <a:r>
              <a:rPr lang="en-GB" dirty="0"/>
              <a:t> </a:t>
            </a:r>
            <a:r>
              <a:rPr lang="en-GB" dirty="0" err="1"/>
              <a:t>stellt</a:t>
            </a:r>
            <a:r>
              <a:rPr lang="en-GB" dirty="0"/>
              <a:t> </a:t>
            </a:r>
            <a:r>
              <a:rPr lang="en-GB" dirty="0" err="1"/>
              <a:t>jede</a:t>
            </a:r>
            <a:r>
              <a:rPr lang="en-GB" dirty="0"/>
              <a:t> </a:t>
            </a:r>
            <a:r>
              <a:rPr lang="en-GB" dirty="0" err="1"/>
              <a:t>Stufe</a:t>
            </a:r>
            <a:r>
              <a:rPr lang="en-GB" dirty="0"/>
              <a:t> </a:t>
            </a:r>
            <a:r>
              <a:rPr lang="en-GB" dirty="0" err="1"/>
              <a:t>eine</a:t>
            </a:r>
            <a:r>
              <a:rPr lang="en-GB" dirty="0"/>
              <a:t> </a:t>
            </a:r>
            <a:r>
              <a:rPr lang="en-GB" dirty="0" err="1"/>
              <a:t>Steigerung</a:t>
            </a:r>
            <a:r>
              <a:rPr lang="en-GB" dirty="0"/>
              <a:t> </a:t>
            </a:r>
            <a:r>
              <a:rPr lang="en-GB" dirty="0" err="1"/>
              <a:t>im</a:t>
            </a:r>
            <a:r>
              <a:rPr lang="en-GB" dirty="0"/>
              <a:t> </a:t>
            </a:r>
            <a:r>
              <a:rPr lang="en-GB" dirty="0" err="1"/>
              <a:t>Kompetenzerwerb</a:t>
            </a:r>
            <a:r>
              <a:rPr lang="en-GB" dirty="0"/>
              <a:t> </a:t>
            </a:r>
            <a:r>
              <a:rPr lang="en-GB" dirty="0" err="1"/>
              <a:t>einer</a:t>
            </a:r>
            <a:r>
              <a:rPr lang="en-GB" dirty="0"/>
              <a:t> Person </a:t>
            </a:r>
            <a:r>
              <a:rPr lang="en-GB" dirty="0" err="1"/>
              <a:t>dar</a:t>
            </a:r>
            <a:r>
              <a:rPr lang="en-GB" b="0" i="0" u="none" strike="noStrike" cap="none" dirty="0">
                <a:latin typeface="Calibri"/>
                <a:ea typeface="Calibri"/>
                <a:cs typeface="Calibri"/>
                <a:sym typeface="Calibri"/>
              </a:rPr>
              <a:t>, </a:t>
            </a:r>
            <a:r>
              <a:rPr lang="en-GB" dirty="0" err="1"/>
              <a:t>abhängig</a:t>
            </a:r>
            <a:r>
              <a:rPr lang="en-GB" dirty="0"/>
              <a:t> von der </a:t>
            </a:r>
            <a:r>
              <a:rPr lang="en-GB" dirty="0" err="1"/>
              <a:t>Komplexität</a:t>
            </a:r>
            <a:r>
              <a:rPr lang="en-GB" dirty="0"/>
              <a:t> der Aufgabe</a:t>
            </a:r>
            <a:r>
              <a:rPr lang="en-GB" b="0" i="0" u="none" strike="noStrike" cap="none" dirty="0">
                <a:latin typeface="Calibri"/>
                <a:ea typeface="Calibri"/>
                <a:cs typeface="Calibri"/>
                <a:sym typeface="Calibri"/>
              </a:rPr>
              <a:t>, </a:t>
            </a:r>
            <a:r>
              <a:rPr lang="en-GB" dirty="0"/>
              <a:t>der </a:t>
            </a:r>
            <a:r>
              <a:rPr lang="en-GB" dirty="0" err="1"/>
              <a:t>kognitiven</a:t>
            </a:r>
            <a:r>
              <a:rPr lang="en-GB" dirty="0"/>
              <a:t> </a:t>
            </a:r>
            <a:r>
              <a:rPr lang="en-GB" dirty="0" err="1"/>
              <a:t>Herausforderung</a:t>
            </a:r>
            <a:r>
              <a:rPr lang="en-GB" dirty="0"/>
              <a:t> und der </a:t>
            </a:r>
            <a:r>
              <a:rPr lang="en-GB" dirty="0" err="1"/>
              <a:t>Autonomie</a:t>
            </a:r>
            <a:r>
              <a:rPr lang="en-GB" dirty="0"/>
              <a:t> </a:t>
            </a:r>
            <a:r>
              <a:rPr lang="en-GB" dirty="0" err="1"/>
              <a:t>bei</a:t>
            </a:r>
            <a:r>
              <a:rPr lang="en-GB" dirty="0"/>
              <a:t> der </a:t>
            </a:r>
            <a:r>
              <a:rPr lang="en-GB" dirty="0" err="1"/>
              <a:t>Ausführung</a:t>
            </a:r>
            <a:r>
              <a:rPr lang="en-GB" dirty="0"/>
              <a:t> der Aufgabe</a:t>
            </a:r>
            <a:r>
              <a:rPr lang="en-GB" b="0" i="0" u="none" strike="noStrike" cap="none" dirty="0">
                <a:latin typeface="Calibri"/>
                <a:ea typeface="Calibri"/>
                <a:cs typeface="Calibri"/>
                <a:sym typeface="Calibri"/>
              </a:rPr>
              <a:t>. </a:t>
            </a:r>
            <a:r>
              <a:rPr lang="en-GB" dirty="0"/>
              <a:t>Dieses Modul </a:t>
            </a:r>
            <a:r>
              <a:rPr lang="en-GB" dirty="0" err="1"/>
              <a:t>konzentriert</a:t>
            </a:r>
            <a:r>
              <a:rPr lang="en-GB" dirty="0"/>
              <a:t> </a:t>
            </a:r>
            <a:r>
              <a:rPr lang="en-GB" dirty="0" err="1"/>
              <a:t>sich</a:t>
            </a:r>
            <a:r>
              <a:rPr lang="en-GB" dirty="0"/>
              <a:t> auf die </a:t>
            </a:r>
            <a:r>
              <a:rPr lang="en-GB" b="1" dirty="0" err="1">
                <a:solidFill>
                  <a:schemeClr val="accent2"/>
                </a:solidFill>
              </a:rPr>
              <a:t>mittleren</a:t>
            </a:r>
            <a:r>
              <a:rPr lang="en-GB" b="1" dirty="0">
                <a:solidFill>
                  <a:schemeClr val="accent2"/>
                </a:solidFill>
              </a:rPr>
              <a:t> und </a:t>
            </a:r>
            <a:r>
              <a:rPr lang="en-GB" b="1" dirty="0" err="1">
                <a:solidFill>
                  <a:schemeClr val="accent2"/>
                </a:solidFill>
              </a:rPr>
              <a:t>fortgeschrittenen</a:t>
            </a:r>
            <a:r>
              <a:rPr lang="en-GB" b="1" dirty="0">
                <a:solidFill>
                  <a:schemeClr val="accent2"/>
                </a:solidFill>
              </a:rPr>
              <a:t> </a:t>
            </a:r>
            <a:r>
              <a:rPr lang="en-GB" b="1" dirty="0" err="1">
                <a:solidFill>
                  <a:schemeClr val="accent2"/>
                </a:solidFill>
              </a:rPr>
              <a:t>Stufen</a:t>
            </a:r>
            <a:r>
              <a:rPr lang="en-GB" b="1" dirty="0">
                <a:solidFill>
                  <a:schemeClr val="accent2"/>
                </a:solidFill>
              </a:rPr>
              <a:t> der </a:t>
            </a:r>
            <a:r>
              <a:rPr lang="en-GB" b="1" dirty="0" err="1">
                <a:solidFill>
                  <a:schemeClr val="accent2"/>
                </a:solidFill>
              </a:rPr>
              <a:t>digitalen</a:t>
            </a:r>
            <a:r>
              <a:rPr lang="en-GB" b="1" dirty="0">
                <a:solidFill>
                  <a:schemeClr val="accent2"/>
                </a:solidFill>
              </a:rPr>
              <a:t> </a:t>
            </a:r>
            <a:r>
              <a:rPr lang="en-GB" b="1" dirty="0" err="1">
                <a:solidFill>
                  <a:schemeClr val="accent2"/>
                </a:solidFill>
              </a:rPr>
              <a:t>Kompetenz</a:t>
            </a:r>
            <a:r>
              <a:rPr lang="en-GB" b="1" i="0" u="none" strike="noStrike" cap="none" dirty="0">
                <a:solidFill>
                  <a:schemeClr val="accent2"/>
                </a:solidFill>
                <a:latin typeface="Calibri"/>
                <a:ea typeface="Calibri"/>
                <a:cs typeface="Calibri"/>
                <a:sym typeface="Calibri"/>
              </a:rPr>
              <a:t>.</a:t>
            </a:r>
            <a:endParaRPr b="1">
              <a:solidFill>
                <a:schemeClr val="accent2"/>
              </a:solidFill>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37" name="Google Shape;537;p55"/>
          <p:cNvSpPr txBox="1">
            <a:spLocks noGrp="1"/>
          </p:cNvSpPr>
          <p:nvPr>
            <p:ph type="body" idx="2"/>
          </p:nvPr>
        </p:nvSpPr>
        <p:spPr>
          <a:xfrm>
            <a:off x="798381" y="535384"/>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Rahmen</a:t>
            </a:r>
            <a:r>
              <a:rPr lang="en-GB" dirty="0"/>
              <a:t> für </a:t>
            </a:r>
            <a:r>
              <a:rPr lang="en-GB" dirty="0" err="1"/>
              <a:t>digitale</a:t>
            </a:r>
            <a:r>
              <a:rPr lang="en-GB" dirty="0"/>
              <a:t> </a:t>
            </a:r>
            <a:r>
              <a:rPr lang="en-GB" dirty="0" err="1"/>
              <a:t>Kompetenzen</a:t>
            </a:r>
            <a:r>
              <a:rPr lang="en-GB" dirty="0"/>
              <a:t> - Proficiency Level Framework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83c36b7e0f_0_24"/>
          <p:cNvSpPr txBox="1">
            <a:spLocks noGrp="1"/>
          </p:cNvSpPr>
          <p:nvPr>
            <p:ph type="body" idx="1"/>
          </p:nvPr>
        </p:nvSpPr>
        <p:spPr>
          <a:xfrm>
            <a:off x="798380" y="1868772"/>
            <a:ext cx="10595100" cy="4197300"/>
          </a:xfrm>
          <a:prstGeom prst="rect">
            <a:avLst/>
          </a:prstGeom>
          <a:noFill/>
          <a:ln>
            <a:noFill/>
          </a:ln>
        </p:spPr>
        <p:txBody>
          <a:bodyPr spcFirstLastPara="1" wrap="square" lIns="91425" tIns="45700" rIns="91425" bIns="45700" anchor="t" anchorCtr="0">
            <a:noAutofit/>
          </a:bodyPr>
          <a:lstStyle/>
          <a:p>
            <a:pPr marL="0" indent="0">
              <a:lnSpc>
                <a:spcPct val="120000"/>
              </a:lnSpc>
            </a:pPr>
            <a:r>
              <a:rPr lang="en-GB" dirty="0"/>
              <a:t>Es </a:t>
            </a:r>
            <a:r>
              <a:rPr lang="en-GB" err="1"/>
              <a:t>gibt</a:t>
            </a:r>
            <a:r>
              <a:rPr lang="en-GB" dirty="0"/>
              <a:t> </a:t>
            </a:r>
            <a:r>
              <a:rPr lang="en-GB" err="1"/>
              <a:t>verschiedene</a:t>
            </a:r>
            <a:r>
              <a:rPr lang="en-GB" dirty="0"/>
              <a:t> </a:t>
            </a:r>
            <a:r>
              <a:rPr lang="en-GB" err="1"/>
              <a:t>Möglichkeiten</a:t>
            </a:r>
            <a:r>
              <a:rPr lang="en-GB" dirty="0"/>
              <a:t>, das </a:t>
            </a:r>
            <a:r>
              <a:rPr lang="en-GB" err="1"/>
              <a:t>Niveau</a:t>
            </a:r>
            <a:r>
              <a:rPr lang="en-GB" dirty="0"/>
              <a:t> der </a:t>
            </a:r>
            <a:r>
              <a:rPr lang="en-GB" err="1"/>
              <a:t>digitalen</a:t>
            </a:r>
            <a:r>
              <a:rPr lang="en-GB" dirty="0"/>
              <a:t> </a:t>
            </a:r>
            <a:r>
              <a:rPr lang="en-GB" err="1"/>
              <a:t>Kompetenzen</a:t>
            </a:r>
            <a:r>
              <a:rPr lang="en-GB" dirty="0"/>
              <a:t> </a:t>
            </a:r>
            <a:r>
              <a:rPr lang="en-GB" err="1"/>
              <a:t>zu</a:t>
            </a:r>
            <a:r>
              <a:rPr lang="en-GB" dirty="0"/>
              <a:t> </a:t>
            </a:r>
            <a:r>
              <a:rPr lang="en-GB" err="1"/>
              <a:t>bewerten</a:t>
            </a:r>
            <a:r>
              <a:rPr lang="en-GB"/>
              <a:t>: </a:t>
            </a:r>
            <a:endParaRPr lang="en-US"/>
          </a:p>
          <a:p>
            <a:pPr marL="914400" indent="-381000">
              <a:lnSpc>
                <a:spcPct val="120000"/>
              </a:lnSpc>
              <a:buFont typeface="Arial,Sans-Serif"/>
              <a:buChar char="●"/>
            </a:pPr>
            <a:r>
              <a:rPr lang="en-GB" err="1"/>
              <a:t>Selbsteinschätzungen</a:t>
            </a:r>
            <a:endParaRPr lang="en-US"/>
          </a:p>
          <a:p>
            <a:pPr marL="914400" indent="-381000">
              <a:lnSpc>
                <a:spcPct val="120000"/>
              </a:lnSpc>
              <a:spcBef>
                <a:spcPts val="0"/>
              </a:spcBef>
              <a:buFont typeface="Arial,Sans-Serif"/>
              <a:buChar char="●"/>
            </a:pPr>
            <a:r>
              <a:rPr lang="en-GB" dirty="0" err="1"/>
              <a:t>Wissensbasierte</a:t>
            </a:r>
            <a:r>
              <a:rPr lang="en-GB" dirty="0"/>
              <a:t> </a:t>
            </a:r>
            <a:r>
              <a:rPr lang="en-GB" dirty="0" err="1"/>
              <a:t>Bewertung</a:t>
            </a:r>
            <a:endParaRPr lang="en-US"/>
          </a:p>
          <a:p>
            <a:pPr marL="914400" indent="-381000">
              <a:lnSpc>
                <a:spcPct val="120000"/>
              </a:lnSpc>
              <a:spcBef>
                <a:spcPts val="0"/>
              </a:spcBef>
              <a:buFont typeface="Arial,Sans-Serif"/>
              <a:buChar char="●"/>
            </a:pPr>
            <a:r>
              <a:rPr lang="en-GB" dirty="0" err="1"/>
              <a:t>Leistungsbezogene</a:t>
            </a:r>
            <a:r>
              <a:rPr lang="en-GB" dirty="0"/>
              <a:t> </a:t>
            </a:r>
            <a:r>
              <a:rPr lang="en-GB" dirty="0" err="1"/>
              <a:t>Bewertung</a:t>
            </a:r>
            <a:r>
              <a:rPr lang="en-GB" dirty="0"/>
              <a:t> </a:t>
            </a:r>
          </a:p>
          <a:p>
            <a:pPr marL="0" marR="0" lvl="0" indent="0" algn="l" rtl="0">
              <a:lnSpc>
                <a:spcPct val="120000"/>
              </a:lnSpc>
              <a:spcBef>
                <a:spcPts val="1000"/>
              </a:spcBef>
              <a:spcAft>
                <a:spcPts val="0"/>
              </a:spcAft>
              <a:buNone/>
            </a:pPr>
            <a:endParaRPr dirty="0"/>
          </a:p>
          <a:p>
            <a:pPr marL="0" indent="0">
              <a:lnSpc>
                <a:spcPct val="120000"/>
              </a:lnSpc>
            </a:pPr>
            <a:r>
              <a:rPr lang="en-GB" dirty="0"/>
              <a:t>Link für </a:t>
            </a:r>
            <a:r>
              <a:rPr lang="en-GB" dirty="0" err="1"/>
              <a:t>Beispiele</a:t>
            </a:r>
            <a:r>
              <a:rPr lang="en-GB" dirty="0"/>
              <a:t>: </a:t>
            </a:r>
            <a:r>
              <a:rPr lang="en-GB" u="sng" dirty="0">
                <a:solidFill>
                  <a:schemeClr val="hlink"/>
                </a:solidFill>
                <a:hlinkClick r:id="rId3">
                  <a:extLst>
                    <a:ext uri="{A12FA001-AC4F-418D-AE19-62706E023703}">
                      <ahyp:hlinkClr xmlns:ahyp="http://schemas.microsoft.com/office/drawing/2018/hyperlinkcolor" val="tx"/>
                    </a:ext>
                  </a:extLst>
                </a:hlinkClick>
              </a:rPr>
              <a:t>Digital Skills Assessment Guidebook</a:t>
            </a:r>
            <a:endParaRPr>
              <a:solidFill>
                <a:schemeClr val="hlink"/>
              </a:solidFill>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44" name="Google Shape;544;g183c36b7e0f_0_24"/>
          <p:cNvSpPr txBox="1">
            <a:spLocks noGrp="1"/>
          </p:cNvSpPr>
          <p:nvPr>
            <p:ph type="body" idx="2"/>
          </p:nvPr>
        </p:nvSpPr>
        <p:spPr>
          <a:xfrm>
            <a:off x="864369" y="625241"/>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a:t>
            </a:r>
            <a:r>
              <a:rPr lang="en-GB" dirty="0" err="1"/>
              <a:t>hoch</a:t>
            </a:r>
            <a:r>
              <a:rPr lang="en-GB" dirty="0"/>
              <a:t> </a:t>
            </a:r>
            <a:r>
              <a:rPr lang="en-GB" dirty="0" err="1"/>
              <a:t>ist</a:t>
            </a:r>
            <a:r>
              <a:rPr lang="en-GB" dirty="0"/>
              <a:t> der Grad der </a:t>
            </a:r>
            <a:r>
              <a:rPr lang="en-GB" dirty="0" err="1"/>
              <a:t>digitalen</a:t>
            </a:r>
            <a:r>
              <a:rPr lang="en-GB" dirty="0"/>
              <a:t> </a:t>
            </a:r>
            <a:r>
              <a:rPr lang="en-GB" dirty="0" err="1"/>
              <a:t>Kompetenz</a:t>
            </a:r>
            <a:r>
              <a:rPr lang="en-GB" dirty="0"/>
              <a:t> in </a:t>
            </a:r>
            <a:r>
              <a:rPr lang="en-GB" dirty="0" err="1"/>
              <a:t>Ihrer</a:t>
            </a:r>
            <a:r>
              <a:rPr lang="en-GB" dirty="0"/>
              <a:t> Organisation?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dirty="0"/>
              <a:t>“Es </a:t>
            </a:r>
            <a:r>
              <a:rPr lang="en-GB" dirty="0" err="1"/>
              <a:t>gibt</a:t>
            </a:r>
            <a:r>
              <a:rPr lang="en-GB" dirty="0"/>
              <a:t> </a:t>
            </a:r>
            <a:r>
              <a:rPr lang="en-GB" dirty="0" err="1"/>
              <a:t>keine</a:t>
            </a:r>
            <a:r>
              <a:rPr lang="en-GB" dirty="0"/>
              <a:t> </a:t>
            </a:r>
            <a:r>
              <a:rPr lang="en-GB" dirty="0" err="1"/>
              <a:t>Geheimnisse</a:t>
            </a:r>
            <a:r>
              <a:rPr lang="en-GB" dirty="0"/>
              <a:t> für den </a:t>
            </a:r>
            <a:r>
              <a:rPr lang="en-GB" dirty="0" err="1"/>
              <a:t>Erfolg</a:t>
            </a:r>
            <a:r>
              <a:rPr lang="en-GB" dirty="0"/>
              <a:t>. Es </a:t>
            </a:r>
            <a:r>
              <a:rPr lang="en-GB" dirty="0" err="1"/>
              <a:t>ist</a:t>
            </a:r>
            <a:r>
              <a:rPr lang="en-GB" dirty="0"/>
              <a:t> das </a:t>
            </a:r>
            <a:r>
              <a:rPr lang="en-GB" dirty="0" err="1"/>
              <a:t>Ergebnis</a:t>
            </a:r>
            <a:r>
              <a:rPr lang="en-GB" dirty="0"/>
              <a:t> von </a:t>
            </a:r>
            <a:r>
              <a:rPr lang="en-GB" dirty="0" err="1"/>
              <a:t>Vorbereitung</a:t>
            </a:r>
            <a:r>
              <a:rPr lang="en-GB" dirty="0"/>
              <a:t>, </a:t>
            </a:r>
            <a:r>
              <a:rPr lang="en-GB" dirty="0" err="1"/>
              <a:t>harter</a:t>
            </a:r>
            <a:r>
              <a:rPr lang="en-GB" dirty="0"/>
              <a:t> Arbeit und </a:t>
            </a:r>
            <a:r>
              <a:rPr lang="en-GB" dirty="0" err="1"/>
              <a:t>Lernen</a:t>
            </a:r>
            <a:r>
              <a:rPr lang="en-GB" dirty="0"/>
              <a:t> </a:t>
            </a:r>
            <a:r>
              <a:rPr lang="en-GB" dirty="0" err="1"/>
              <a:t>aus</a:t>
            </a:r>
            <a:r>
              <a:rPr lang="en-GB" dirty="0"/>
              <a:t> </a:t>
            </a:r>
            <a:r>
              <a:rPr lang="en-GB" dirty="0" err="1"/>
              <a:t>Misserfolgen</a:t>
            </a:r>
            <a:r>
              <a:rPr lang="en-GB" dirty="0"/>
              <a:t>.” </a:t>
            </a:r>
            <a:endParaRPr dirty="0"/>
          </a:p>
        </p:txBody>
      </p:sp>
      <p:sp>
        <p:nvSpPr>
          <p:cNvPr id="550" name="Google Shape;550;p5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Colin Powell</a:t>
            </a:r>
            <a:endParaRPr sz="2200" b="1" i="1" u="none" strike="noStrike" cap="none">
              <a:solidFill>
                <a:srgbClr val="000000"/>
              </a:solidFill>
              <a:latin typeface="Calibri"/>
              <a:ea typeface="Calibri"/>
              <a:cs typeface="Calibri"/>
              <a:sym typeface="Calibri"/>
            </a:endParaRPr>
          </a:p>
        </p:txBody>
      </p:sp>
      <p:pic>
        <p:nvPicPr>
          <p:cNvPr id="551" name="Google Shape;551;p56" descr="Doctors monitoring patient condition on monitors"/>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552" name="Google Shape;552;p5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53" name="Google Shape;553;p56"/>
          <p:cNvGrpSpPr/>
          <p:nvPr/>
        </p:nvGrpSpPr>
        <p:grpSpPr>
          <a:xfrm>
            <a:off x="5107779" y="748833"/>
            <a:ext cx="1487826" cy="1083162"/>
            <a:chOff x="3400450" y="986392"/>
            <a:chExt cx="1487826" cy="1083162"/>
          </a:xfrm>
        </p:grpSpPr>
        <p:sp>
          <p:nvSpPr>
            <p:cNvPr id="554" name="Google Shape;554;p5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5" name="Google Shape;555;p5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har char="•"/>
            </a:pPr>
            <a:r>
              <a:rPr lang="en-GB" dirty="0"/>
              <a:t>Wissen </a:t>
            </a:r>
            <a:r>
              <a:rPr lang="en-GB" dirty="0" err="1"/>
              <a:t>über</a:t>
            </a:r>
            <a:r>
              <a:rPr lang="en-GB" dirty="0"/>
              <a:t> "</a:t>
            </a:r>
            <a:r>
              <a:rPr lang="en-GB" dirty="0" err="1"/>
              <a:t>Digitale</a:t>
            </a:r>
            <a:r>
              <a:rPr lang="en-GB" dirty="0"/>
              <a:t> </a:t>
            </a:r>
            <a:r>
              <a:rPr lang="en-GB" dirty="0" err="1"/>
              <a:t>Kompetenz</a:t>
            </a:r>
            <a:r>
              <a:rPr lang="en-GB" dirty="0"/>
              <a:t>" und die </a:t>
            </a:r>
            <a:r>
              <a:rPr lang="en-GB" dirty="0" err="1"/>
              <a:t>notwendigen</a:t>
            </a:r>
            <a:r>
              <a:rPr lang="en-GB" dirty="0"/>
              <a:t> </a:t>
            </a:r>
            <a:r>
              <a:rPr lang="en-GB" dirty="0" err="1"/>
              <a:t>Schritte</a:t>
            </a:r>
            <a:r>
              <a:rPr lang="en-GB" dirty="0"/>
              <a:t>, um </a:t>
            </a:r>
            <a:r>
              <a:rPr lang="en-GB" dirty="0" err="1"/>
              <a:t>diese</a:t>
            </a:r>
            <a:r>
              <a:rPr lang="en-GB" dirty="0"/>
              <a:t> </a:t>
            </a:r>
            <a:r>
              <a:rPr lang="en-GB" dirty="0" err="1"/>
              <a:t>zu</a:t>
            </a:r>
            <a:r>
              <a:rPr lang="en-GB" dirty="0"/>
              <a:t> </a:t>
            </a:r>
            <a:r>
              <a:rPr lang="en-GB" dirty="0" err="1"/>
              <a:t>erreichen</a:t>
            </a:r>
            <a:endParaRPr lang="en-GB" dirty="0"/>
          </a:p>
          <a:p>
            <a:pPr marL="0" indent="0">
              <a:spcBef>
                <a:spcPts val="0"/>
              </a:spcBef>
            </a:pPr>
            <a:endParaRPr lang="en-US" dirty="0"/>
          </a:p>
          <a:p>
            <a:pPr marL="342900" indent="-342900">
              <a:buChar char="•"/>
            </a:pPr>
            <a:r>
              <a:rPr lang="en-GB" dirty="0" err="1"/>
              <a:t>Kenntnisse</a:t>
            </a:r>
            <a:r>
              <a:rPr lang="en-GB" dirty="0"/>
              <a:t> </a:t>
            </a:r>
            <a:r>
              <a:rPr lang="en-GB" dirty="0" err="1"/>
              <a:t>über</a:t>
            </a:r>
            <a:r>
              <a:rPr lang="en-GB" dirty="0"/>
              <a:t> den </a:t>
            </a:r>
            <a:r>
              <a:rPr lang="en-GB" dirty="0" err="1"/>
              <a:t>europäischen</a:t>
            </a:r>
            <a:r>
              <a:rPr lang="en-GB" dirty="0"/>
              <a:t> Rahmen für die Kompetenzniveaus im </a:t>
            </a:r>
            <a:r>
              <a:rPr lang="en-GB" dirty="0" err="1"/>
              <a:t>Bereich</a:t>
            </a:r>
            <a:r>
              <a:rPr lang="en-GB" dirty="0"/>
              <a:t> der </a:t>
            </a:r>
            <a:r>
              <a:rPr lang="en-GB" dirty="0" err="1"/>
              <a:t>digitalen</a:t>
            </a:r>
            <a:r>
              <a:rPr lang="en-GB" dirty="0"/>
              <a:t> </a:t>
            </a:r>
            <a:r>
              <a:rPr lang="en-GB" dirty="0" err="1"/>
              <a:t>Kompetenz</a:t>
            </a:r>
            <a:endParaRPr lang="en-GB" dirty="0"/>
          </a:p>
          <a:p>
            <a:pPr marL="342900" indent="-342900">
              <a:buChar char="•"/>
            </a:pPr>
            <a:endParaRPr dirty="0"/>
          </a:p>
          <a:p>
            <a:pPr marL="342900" indent="-342900">
              <a:buChar char="•"/>
            </a:pPr>
            <a:r>
              <a:rPr lang="en-GB" dirty="0" err="1"/>
              <a:t>Entwicklung</a:t>
            </a:r>
            <a:r>
              <a:rPr lang="en-GB" dirty="0"/>
              <a:t> </a:t>
            </a:r>
            <a:r>
              <a:rPr lang="en-GB" dirty="0" err="1"/>
              <a:t>mittlerer</a:t>
            </a:r>
            <a:r>
              <a:rPr lang="en-GB" dirty="0"/>
              <a:t> </a:t>
            </a:r>
            <a:r>
              <a:rPr lang="en-GB" dirty="0" err="1"/>
              <a:t>digitaler</a:t>
            </a:r>
            <a:r>
              <a:rPr lang="en-GB" dirty="0"/>
              <a:t> </a:t>
            </a:r>
            <a:r>
              <a:rPr lang="en-GB" dirty="0" err="1"/>
              <a:t>Fertigkeiten</a:t>
            </a:r>
            <a:endParaRPr dirty="0" err="1"/>
          </a:p>
          <a:p>
            <a:pPr marL="0" lvl="0" indent="0" rtl="0">
              <a:lnSpc>
                <a:spcPct val="90000"/>
              </a:lnSpc>
              <a:spcBef>
                <a:spcPts val="1000"/>
              </a:spcBef>
              <a:spcAft>
                <a:spcPts val="0"/>
              </a:spcAft>
              <a:buClr>
                <a:srgbClr val="000000"/>
              </a:buClr>
              <a:buSzPts val="2400"/>
              <a:buNone/>
            </a:pPr>
            <a:endParaRPr dirty="0"/>
          </a:p>
          <a:p>
            <a:pPr marL="228600" lvl="0" indent="-228600" rtl="0">
              <a:lnSpc>
                <a:spcPct val="90000"/>
              </a:lnSpc>
              <a:spcBef>
                <a:spcPts val="1000"/>
              </a:spcBef>
              <a:spcAft>
                <a:spcPts val="0"/>
              </a:spcAft>
              <a:buClr>
                <a:srgbClr val="000000"/>
              </a:buClr>
              <a:buSzPts val="2400"/>
              <a:buNone/>
            </a:pPr>
            <a:endParaRPr dirty="0"/>
          </a:p>
        </p:txBody>
      </p:sp>
      <p:sp>
        <p:nvSpPr>
          <p:cNvPr id="193" name="Google Shape;193;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Gewonnene</a:t>
            </a:r>
            <a:r>
              <a:rPr lang="en-GB" dirty="0"/>
              <a:t> </a:t>
            </a:r>
            <a:r>
              <a:rPr lang="en-GB" dirty="0" err="1"/>
              <a:t>Kompetenzen</a:t>
            </a:r>
            <a:endParaRPr lang="en-US" dirty="0" err="1"/>
          </a:p>
          <a:p>
            <a:pPr marL="0" lvl="0" indent="0" algn="l" rtl="0">
              <a:lnSpc>
                <a:spcPct val="90000"/>
              </a:lnSpc>
              <a:spcBef>
                <a:spcPts val="1000"/>
              </a:spcBef>
              <a:spcAft>
                <a:spcPts val="0"/>
              </a:spcAft>
              <a:buClr>
                <a:srgbClr val="000000"/>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7"/>
          <p:cNvSpPr txBox="1">
            <a:spLocks noGrp="1"/>
          </p:cNvSpPr>
          <p:nvPr>
            <p:ph type="body" idx="1"/>
          </p:nvPr>
        </p:nvSpPr>
        <p:spPr>
          <a:xfrm>
            <a:off x="2192282" y="1712110"/>
            <a:ext cx="3904506" cy="4183512"/>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rgbClr val="096E6C"/>
              </a:buClr>
            </a:pPr>
            <a:endParaRPr lang="en-GB" u="sng" dirty="0">
              <a:solidFill>
                <a:srgbClr val="096E6C"/>
              </a:solidFill>
            </a:endParaRPr>
          </a:p>
          <a:p>
            <a:pPr marL="285750" indent="-285750">
              <a:lnSpc>
                <a:spcPct val="120000"/>
              </a:lnSpc>
              <a:spcBef>
                <a:spcPts val="0"/>
              </a:spcBef>
              <a:buClr>
                <a:srgbClr val="096E6C"/>
              </a:buClr>
              <a:buChar char="•"/>
            </a:pPr>
            <a:r>
              <a:rPr lang="en-GB"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Graph Literacy App</a:t>
            </a:r>
            <a:r>
              <a:rPr lang="en-GB" u="sng" dirty="0">
                <a:solidFill>
                  <a:srgbClr val="096E6C"/>
                </a:solidFill>
              </a:rPr>
              <a:t> </a:t>
            </a:r>
            <a:endParaRPr lang="en-US"/>
          </a:p>
          <a:p>
            <a:pPr marL="285750" marR="0" lvl="0" indent="-133350" rtl="0">
              <a:lnSpc>
                <a:spcPct val="120000"/>
              </a:lnSpc>
              <a:spcBef>
                <a:spcPts val="0"/>
              </a:spcBef>
              <a:spcAft>
                <a:spcPts val="0"/>
              </a:spcAft>
              <a:buClr>
                <a:srgbClr val="000000"/>
              </a:buClr>
              <a:buSzPts val="2400"/>
              <a:buNone/>
            </a:pPr>
            <a:endParaRPr b="0" i="0" u="none" strike="noStrike" cap="none">
              <a:solidFill>
                <a:srgbClr val="0070C0"/>
              </a:solidFill>
              <a:latin typeface="Calibri"/>
              <a:ea typeface="Calibri"/>
              <a:cs typeface="Calibri"/>
            </a:endParaRPr>
          </a:p>
          <a:p>
            <a:pPr marL="285750" indent="-285750">
              <a:lnSpc>
                <a:spcPct val="120000"/>
              </a:lnSpc>
              <a:spcBef>
                <a:spcPts val="0"/>
              </a:spcBef>
              <a:buClr>
                <a:srgbClr val="096E6C"/>
              </a:buClr>
              <a:buChar char="•"/>
            </a:pPr>
            <a:r>
              <a:rPr lang="en-GB" b="0" i="0" u="sng" strike="noStrike" cap="none" dirty="0">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Gapminder Tools</a:t>
            </a:r>
            <a:r>
              <a:rPr lang="en-GB" u="sng" dirty="0">
                <a:solidFill>
                  <a:srgbClr val="096E6C"/>
                </a:solidFill>
              </a:rPr>
              <a:t> </a:t>
            </a:r>
            <a:r>
              <a:rPr lang="en-GB" dirty="0">
                <a:solidFill>
                  <a:srgbClr val="096E6C"/>
                </a:solidFill>
              </a:rPr>
              <a:t> </a:t>
            </a:r>
            <a:endParaRPr lang="en-GB"/>
          </a:p>
          <a:p>
            <a:pPr marL="0" indent="0">
              <a:lnSpc>
                <a:spcPct val="120000"/>
              </a:lnSpc>
              <a:spcBef>
                <a:spcPts val="0"/>
              </a:spcBef>
            </a:pPr>
            <a:endParaRPr lang="en-GB">
              <a:solidFill>
                <a:srgbClr val="096E6C"/>
              </a:solidFill>
            </a:endParaRPr>
          </a:p>
          <a:p>
            <a:pPr marL="285750" marR="0" lvl="0" indent="-285750"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Google Trends</a:t>
            </a:r>
            <a:r>
              <a:rPr lang="en-GB" u="sng" dirty="0">
                <a:solidFill>
                  <a:srgbClr val="096E6C"/>
                </a:solidFill>
              </a:rPr>
              <a:t> </a:t>
            </a:r>
            <a:endParaRPr/>
          </a:p>
          <a:p>
            <a:pPr marL="342900" lvl="0" indent="-190500" rtl="0">
              <a:lnSpc>
                <a:spcPct val="90000"/>
              </a:lnSpc>
              <a:spcBef>
                <a:spcPts val="1000"/>
              </a:spcBef>
              <a:spcAft>
                <a:spcPts val="0"/>
              </a:spcAft>
              <a:buClr>
                <a:schemeClr val="accent2"/>
              </a:buClr>
              <a:buSzPts val="2400"/>
              <a:buFont typeface="Arial"/>
              <a:buNone/>
            </a:pPr>
            <a:endParaRPr/>
          </a:p>
          <a:p>
            <a:pPr marL="342900" lvl="0" indent="-190500" rtl="0">
              <a:lnSpc>
                <a:spcPct val="90000"/>
              </a:lnSpc>
              <a:spcBef>
                <a:spcPts val="1000"/>
              </a:spcBef>
              <a:spcAft>
                <a:spcPts val="0"/>
              </a:spcAft>
              <a:buClr>
                <a:schemeClr val="accent2"/>
              </a:buClr>
              <a:buSzPts val="2400"/>
              <a:buFont typeface="Arial"/>
              <a:buNone/>
            </a:pPr>
            <a:endParaRPr/>
          </a:p>
          <a:p>
            <a:pPr marL="228600" lvl="0" indent="-228600" rtl="0">
              <a:lnSpc>
                <a:spcPct val="90000"/>
              </a:lnSpc>
              <a:spcBef>
                <a:spcPts val="1000"/>
              </a:spcBef>
              <a:spcAft>
                <a:spcPts val="0"/>
              </a:spcAft>
              <a:buClr>
                <a:srgbClr val="000000"/>
              </a:buClr>
              <a:buSzPts val="2400"/>
              <a:buNone/>
            </a:pPr>
            <a:endParaRPr/>
          </a:p>
        </p:txBody>
      </p:sp>
      <p:sp>
        <p:nvSpPr>
          <p:cNvPr id="562" name="Google Shape;562;p57"/>
          <p:cNvSpPr txBox="1">
            <a:spLocks noGrp="1"/>
          </p:cNvSpPr>
          <p:nvPr>
            <p:ph type="body" idx="2"/>
          </p:nvPr>
        </p:nvSpPr>
        <p:spPr>
          <a:xfrm>
            <a:off x="798381" y="66635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Praktische</a:t>
            </a:r>
            <a:r>
              <a:rPr lang="en-GB" dirty="0"/>
              <a:t> Apps und Tools </a:t>
            </a:r>
            <a:r>
              <a:rPr lang="en-GB" dirty="0" err="1"/>
              <a:t>zur</a:t>
            </a:r>
            <a:r>
              <a:rPr lang="en-GB" dirty="0"/>
              <a:t> </a:t>
            </a:r>
            <a:r>
              <a:rPr lang="en-GB" dirty="0" err="1"/>
              <a:t>Förderung</a:t>
            </a:r>
            <a:r>
              <a:rPr lang="en-GB" dirty="0"/>
              <a:t> der </a:t>
            </a:r>
            <a:r>
              <a:rPr lang="en-GB" dirty="0" err="1"/>
              <a:t>Datenkompetenz</a:t>
            </a:r>
            <a:endParaRPr lang="en-US" dirty="0" err="1"/>
          </a:p>
        </p:txBody>
      </p:sp>
      <p:sp>
        <p:nvSpPr>
          <p:cNvPr id="3" name="Google Shape;561;p57">
            <a:extLst>
              <a:ext uri="{FF2B5EF4-FFF2-40B4-BE49-F238E27FC236}">
                <a16:creationId xmlns:a16="http://schemas.microsoft.com/office/drawing/2014/main" id="{C4A852BA-0160-8700-48E2-2CD09272686E}"/>
              </a:ext>
            </a:extLst>
          </p:cNvPr>
          <p:cNvSpPr txBox="1">
            <a:spLocks/>
          </p:cNvSpPr>
          <p:nvPr/>
        </p:nvSpPr>
        <p:spPr>
          <a:xfrm>
            <a:off x="6094280" y="1706535"/>
            <a:ext cx="5298408" cy="41881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buClr>
                <a:srgbClr val="096E6C"/>
              </a:buClr>
            </a:pPr>
            <a:endParaRPr lang="en-GB" u="sng" dirty="0">
              <a:solidFill>
                <a:srgbClr val="096E6C"/>
              </a:solidFill>
            </a:endParaRPr>
          </a:p>
          <a:p>
            <a:pPr marL="285750" indent="-285750">
              <a:lnSpc>
                <a:spcPct val="120000"/>
              </a:lnSpc>
              <a:spcBef>
                <a:spcPts val="0"/>
              </a:spcBef>
              <a:buFont typeface="Arial,Sans-Serif"/>
              <a:buChar char="•"/>
            </a:pPr>
            <a:r>
              <a:rPr lang="en-GB" u="sng" dirty="0">
                <a:solidFill>
                  <a:srgbClr val="096E6C"/>
                </a:solidFill>
                <a:latin typeface="Arial"/>
                <a:cs typeface="Arial"/>
                <a:hlinkClick r:id="rId6">
                  <a:extLst>
                    <a:ext uri="{A12FA001-AC4F-418D-AE19-62706E023703}">
                      <ahyp:hlinkClr xmlns:ahyp="http://schemas.microsoft.com/office/drawing/2018/hyperlinkcolor" val="tx"/>
                    </a:ext>
                  </a:extLst>
                </a:hlinkClick>
              </a:rPr>
              <a:t>Google GIF Maker</a:t>
            </a:r>
            <a:r>
              <a:rPr lang="en-GB" u="sng" dirty="0">
                <a:solidFill>
                  <a:srgbClr val="096E6C"/>
                </a:solidFill>
                <a:latin typeface="Arial"/>
                <a:cs typeface="Arial"/>
              </a:rPr>
              <a:t> </a:t>
            </a:r>
            <a:endParaRPr lang="en-US" dirty="0">
              <a:solidFill>
                <a:srgbClr val="096E6C"/>
              </a:solidFill>
              <a:latin typeface="Arial"/>
              <a:cs typeface="Arial"/>
            </a:endParaRPr>
          </a:p>
          <a:p>
            <a:pPr marL="514350" indent="-285750">
              <a:lnSpc>
                <a:spcPct val="120000"/>
              </a:lnSpc>
              <a:spcBef>
                <a:spcPts val="0"/>
              </a:spcBef>
              <a:buChar char="•"/>
            </a:pPr>
            <a:endParaRPr lang="en-US" dirty="0">
              <a:solidFill>
                <a:srgbClr val="096E6C"/>
              </a:solidFill>
              <a:latin typeface="Arial"/>
              <a:cs typeface="Arial"/>
            </a:endParaRPr>
          </a:p>
          <a:p>
            <a:pPr marL="285750" indent="-285750">
              <a:lnSpc>
                <a:spcPct val="120000"/>
              </a:lnSpc>
              <a:spcBef>
                <a:spcPts val="0"/>
              </a:spcBef>
              <a:buFont typeface="Arial,Sans-Serif"/>
              <a:buChar char="•"/>
            </a:pPr>
            <a:r>
              <a:rPr lang="en-GB" u="sng" dirty="0">
                <a:solidFill>
                  <a:srgbClr val="096E6C"/>
                </a:solidFill>
                <a:latin typeface="Arial"/>
                <a:cs typeface="Arial"/>
                <a:hlinkClick r:id="rId7">
                  <a:extLst>
                    <a:ext uri="{A12FA001-AC4F-418D-AE19-62706E023703}">
                      <ahyp:hlinkClr xmlns:ahyp="http://schemas.microsoft.com/office/drawing/2018/hyperlinkcolor" val="tx"/>
                    </a:ext>
                  </a:extLst>
                </a:hlinkClick>
              </a:rPr>
              <a:t>Basics Statistics App</a:t>
            </a:r>
            <a:endParaRPr lang="en-US" dirty="0">
              <a:solidFill>
                <a:srgbClr val="096E6C"/>
              </a:solidFill>
              <a:latin typeface="Arial"/>
              <a:cs typeface="Arial"/>
            </a:endParaRPr>
          </a:p>
          <a:p>
            <a:pPr marL="514350" indent="-285750">
              <a:lnSpc>
                <a:spcPct val="120000"/>
              </a:lnSpc>
              <a:spcBef>
                <a:spcPts val="0"/>
              </a:spcBef>
              <a:buChar char="•"/>
            </a:pPr>
            <a:endParaRPr lang="en-US" dirty="0">
              <a:solidFill>
                <a:srgbClr val="096E6C"/>
              </a:solidFill>
              <a:latin typeface="Arial"/>
              <a:cs typeface="Arial"/>
            </a:endParaRPr>
          </a:p>
          <a:p>
            <a:pPr marL="285750" indent="-285750">
              <a:lnSpc>
                <a:spcPct val="120000"/>
              </a:lnSpc>
              <a:spcBef>
                <a:spcPts val="0"/>
              </a:spcBef>
              <a:buFont typeface="Arial,Sans-Serif"/>
              <a:buChar char="•"/>
            </a:pPr>
            <a:r>
              <a:rPr lang="en-GB" u="sng" dirty="0">
                <a:solidFill>
                  <a:srgbClr val="096E6C"/>
                </a:solidFill>
                <a:latin typeface="Arial"/>
                <a:cs typeface="Arial"/>
                <a:hlinkClick r:id="rId8">
                  <a:extLst>
                    <a:ext uri="{A12FA001-AC4F-418D-AE19-62706E023703}">
                      <ahyp:hlinkClr xmlns:ahyp="http://schemas.microsoft.com/office/drawing/2018/hyperlinkcolor" val="tx"/>
                    </a:ext>
                  </a:extLst>
                </a:hlinkClick>
              </a:rPr>
              <a:t>Tableau Mobile App</a:t>
            </a:r>
            <a:r>
              <a:rPr lang="en-GB" u="sng" dirty="0">
                <a:solidFill>
                  <a:srgbClr val="096E6C"/>
                </a:solidFill>
                <a:latin typeface="Arial"/>
                <a:cs typeface="Arial"/>
              </a:rPr>
              <a:t> </a:t>
            </a:r>
            <a:endParaRPr lang="en-GB" dirty="0">
              <a:latin typeface="Arial"/>
              <a:cs typeface="Arial"/>
            </a:endParaRPr>
          </a:p>
          <a:p>
            <a:pPr marL="342900" indent="-190500">
              <a:buClr>
                <a:schemeClr val="accent2"/>
              </a:buClr>
            </a:pPr>
            <a:endParaRPr lang="en-GB"/>
          </a:p>
          <a:p>
            <a:pPr marL="342900" indent="-190500">
              <a:buClr>
                <a:schemeClr val="accent2"/>
              </a:buClr>
            </a:pPr>
            <a:endParaRPr lang="en-GB"/>
          </a:p>
          <a:p>
            <a:pPr marL="228600"/>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body" idx="1"/>
          </p:nvPr>
        </p:nvSpPr>
        <p:spPr>
          <a:xfrm>
            <a:off x="2387427" y="2090058"/>
            <a:ext cx="3858043"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Slack</a:t>
            </a:r>
            <a:endParaRPr b="0" i="0" u="sng" strike="noStrike" cap="none">
              <a:solidFill>
                <a:schemeClr val="accent2"/>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Microsoft Teams</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Basecamp</a:t>
            </a:r>
            <a:r>
              <a:rPr lang="en-GB" b="0" i="0" u="none" strike="noStrike" cap="none">
                <a:solidFill>
                  <a:schemeClr val="accent2"/>
                </a:solidFill>
                <a:latin typeface="Calibri"/>
                <a:ea typeface="Calibri"/>
                <a:cs typeface="Calibri"/>
                <a:sym typeface="Calibri"/>
              </a:rPr>
              <a:t> </a:t>
            </a:r>
            <a:endParaRPr b="0" i="0" u="none" strike="noStrike" cap="none">
              <a:solidFill>
                <a:schemeClr val="accent2"/>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None/>
            </a:pPr>
            <a:endParaRPr/>
          </a:p>
        </p:txBody>
      </p:sp>
      <p:sp>
        <p:nvSpPr>
          <p:cNvPr id="576" name="Google Shape;576;p5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Online-Tools </a:t>
            </a:r>
            <a:r>
              <a:rPr lang="en-GB" dirty="0" err="1"/>
              <a:t>zur</a:t>
            </a:r>
            <a:r>
              <a:rPr lang="en-GB" dirty="0"/>
              <a:t> </a:t>
            </a:r>
            <a:r>
              <a:rPr lang="en-GB" dirty="0" err="1"/>
              <a:t>Unterstützung</a:t>
            </a:r>
            <a:r>
              <a:rPr lang="en-GB" dirty="0"/>
              <a:t> von Kommunikation und Zusammenarbeit</a:t>
            </a:r>
            <a:endParaRPr lang="en-US" dirty="0"/>
          </a:p>
        </p:txBody>
      </p:sp>
      <p:sp>
        <p:nvSpPr>
          <p:cNvPr id="3" name="Google Shape;575;p59">
            <a:extLst>
              <a:ext uri="{FF2B5EF4-FFF2-40B4-BE49-F238E27FC236}">
                <a16:creationId xmlns:a16="http://schemas.microsoft.com/office/drawing/2014/main" id="{07AE0A7D-64A7-32E2-A891-A24817695EC3}"/>
              </a:ext>
            </a:extLst>
          </p:cNvPr>
          <p:cNvSpPr txBox="1">
            <a:spLocks/>
          </p:cNvSpPr>
          <p:nvPr/>
        </p:nvSpPr>
        <p:spPr>
          <a:xfrm>
            <a:off x="6242961" y="2089129"/>
            <a:ext cx="3858043" cy="4197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20000"/>
              </a:lnSpc>
              <a:spcBef>
                <a:spcPts val="0"/>
              </a:spcBef>
              <a:buFont typeface="Arial,Sans-Serif"/>
              <a:buChar char="•"/>
            </a:pPr>
            <a:r>
              <a:rPr lang="en-GB" u="sng" dirty="0">
                <a:solidFill>
                  <a:schemeClr val="accent2"/>
                </a:solidFill>
                <a:latin typeface="Arial"/>
                <a:cs typeface="Arial"/>
                <a:hlinkClick r:id="rId6">
                  <a:extLst>
                    <a:ext uri="{A12FA001-AC4F-418D-AE19-62706E023703}">
                      <ahyp:hlinkClr xmlns:ahyp="http://schemas.microsoft.com/office/drawing/2018/hyperlinkcolor" val="tx"/>
                    </a:ext>
                  </a:extLst>
                </a:hlinkClick>
              </a:rPr>
              <a:t>Trello</a:t>
            </a:r>
            <a:r>
              <a:rPr lang="en-GB" dirty="0">
                <a:solidFill>
                  <a:schemeClr val="accent2"/>
                </a:solidFill>
                <a:latin typeface="Arial"/>
                <a:cs typeface="Arial"/>
              </a:rPr>
              <a:t> </a:t>
            </a:r>
            <a:endParaRPr lang="en-US" dirty="0">
              <a:solidFill>
                <a:schemeClr val="accent2"/>
              </a:solidFill>
              <a:latin typeface="Arial"/>
              <a:cs typeface="Arial"/>
            </a:endParaRPr>
          </a:p>
          <a:p>
            <a:pPr marL="514350" indent="-285750">
              <a:lnSpc>
                <a:spcPct val="120000"/>
              </a:lnSpc>
              <a:spcBef>
                <a:spcPts val="0"/>
              </a:spcBef>
              <a:buChar char="•"/>
            </a:pPr>
            <a:endParaRPr lang="en-US" dirty="0">
              <a:solidFill>
                <a:schemeClr val="accent2"/>
              </a:solidFill>
              <a:latin typeface="Arial"/>
              <a:cs typeface="Arial"/>
            </a:endParaRPr>
          </a:p>
          <a:p>
            <a:pPr marL="342900" indent="-342900">
              <a:lnSpc>
                <a:spcPct val="120000"/>
              </a:lnSpc>
              <a:spcBef>
                <a:spcPts val="0"/>
              </a:spcBef>
              <a:buFont typeface="Arial,Sans-Serif"/>
              <a:buChar char="•"/>
            </a:pPr>
            <a:r>
              <a:rPr lang="en-GB" u="sng" dirty="0">
                <a:solidFill>
                  <a:schemeClr val="accent2"/>
                </a:solidFill>
                <a:latin typeface="Arial"/>
                <a:cs typeface="Arial"/>
                <a:hlinkClick r:id="rId7">
                  <a:extLst>
                    <a:ext uri="{A12FA001-AC4F-418D-AE19-62706E023703}">
                      <ahyp:hlinkClr xmlns:ahyp="http://schemas.microsoft.com/office/drawing/2018/hyperlinkcolor" val="tx"/>
                    </a:ext>
                  </a:extLst>
                </a:hlinkClick>
              </a:rPr>
              <a:t>Zoom</a:t>
            </a:r>
            <a:r>
              <a:rPr lang="en-GB" dirty="0">
                <a:solidFill>
                  <a:schemeClr val="accent2"/>
                </a:solidFill>
                <a:latin typeface="Arial"/>
                <a:cs typeface="Arial"/>
              </a:rPr>
              <a:t> </a:t>
            </a:r>
            <a:endParaRPr lang="en-US" dirty="0">
              <a:solidFill>
                <a:schemeClr val="accent2"/>
              </a:solidFill>
              <a:latin typeface="Arial"/>
              <a:cs typeface="Arial"/>
            </a:endParaRPr>
          </a:p>
          <a:p>
            <a:pPr marL="514350" indent="-285750">
              <a:lnSpc>
                <a:spcPct val="120000"/>
              </a:lnSpc>
              <a:spcBef>
                <a:spcPts val="0"/>
              </a:spcBef>
              <a:buChar char="•"/>
            </a:pPr>
            <a:endParaRPr lang="en-US" dirty="0">
              <a:solidFill>
                <a:schemeClr val="accent2"/>
              </a:solidFill>
              <a:latin typeface="Arial"/>
              <a:cs typeface="Arial"/>
            </a:endParaRPr>
          </a:p>
          <a:p>
            <a:pPr marL="342900" indent="-342900">
              <a:lnSpc>
                <a:spcPct val="120000"/>
              </a:lnSpc>
              <a:spcBef>
                <a:spcPts val="0"/>
              </a:spcBef>
              <a:buFont typeface="Arial,Sans-Serif"/>
              <a:buChar char="•"/>
            </a:pPr>
            <a:r>
              <a:rPr lang="en-GB" u="sng" dirty="0">
                <a:solidFill>
                  <a:schemeClr val="accent2"/>
                </a:solidFill>
                <a:latin typeface="Arial"/>
                <a:cs typeface="Arial"/>
                <a:hlinkClick r:id="rId8">
                  <a:extLst>
                    <a:ext uri="{A12FA001-AC4F-418D-AE19-62706E023703}">
                      <ahyp:hlinkClr xmlns:ahyp="http://schemas.microsoft.com/office/drawing/2018/hyperlinkcolor" val="tx"/>
                    </a:ext>
                  </a:extLst>
                </a:hlinkClick>
              </a:rPr>
              <a:t>Asana</a:t>
            </a:r>
            <a:endParaRPr lang="en-GB"/>
          </a:p>
          <a:p>
            <a:pPr marL="342900" indent="-190500">
              <a:lnSpc>
                <a:spcPct val="120000"/>
              </a:lnSpc>
              <a:spcBef>
                <a:spcPts val="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83c36b7e0f_0_45"/>
          <p:cNvSpPr txBox="1">
            <a:spLocks noGrp="1"/>
          </p:cNvSpPr>
          <p:nvPr>
            <p:ph type="body" idx="1"/>
          </p:nvPr>
        </p:nvSpPr>
        <p:spPr>
          <a:xfrm>
            <a:off x="703344" y="1599100"/>
            <a:ext cx="6183600" cy="3510000"/>
          </a:xfrm>
          <a:prstGeom prst="rect">
            <a:avLst/>
          </a:prstGeom>
          <a:noFill/>
          <a:ln>
            <a:noFill/>
          </a:ln>
        </p:spPr>
        <p:txBody>
          <a:bodyPr spcFirstLastPara="1" wrap="square" lIns="91425" tIns="45700" rIns="91425" bIns="45700" anchor="t" anchorCtr="0">
            <a:noAutofit/>
          </a:bodyPr>
          <a:lstStyle/>
          <a:p>
            <a:pPr marL="0" indent="0">
              <a:spcBef>
                <a:spcPts val="2000"/>
              </a:spcBef>
            </a:pPr>
            <a:r>
              <a:rPr lang="en-GB" dirty="0"/>
              <a:t>Eine </a:t>
            </a:r>
            <a:r>
              <a:rPr lang="en-GB" dirty="0">
                <a:hlinkClick r:id="rId3"/>
              </a:rPr>
              <a:t>Kultur der Zusammenarbeit</a:t>
            </a:r>
            <a:r>
              <a:rPr lang="en-GB" dirty="0"/>
              <a:t> </a:t>
            </a:r>
            <a:r>
              <a:rPr lang="en-GB" dirty="0" err="1"/>
              <a:t>hilft</a:t>
            </a:r>
            <a:r>
              <a:rPr lang="en-GB" dirty="0"/>
              <a:t> </a:t>
            </a:r>
            <a:r>
              <a:rPr lang="en-GB" dirty="0" err="1"/>
              <a:t>einer</a:t>
            </a:r>
            <a:r>
              <a:rPr lang="en-GB" dirty="0"/>
              <a:t> Organisation, das Wissen, die </a:t>
            </a:r>
            <a:r>
              <a:rPr lang="en-GB" dirty="0" err="1"/>
              <a:t>Fähigkeiten</a:t>
            </a:r>
            <a:r>
              <a:rPr lang="en-GB" dirty="0"/>
              <a:t> und </a:t>
            </a:r>
            <a:r>
              <a:rPr lang="en-GB" dirty="0" err="1"/>
              <a:t>Kompetenzen</a:t>
            </a:r>
            <a:r>
              <a:rPr lang="en-GB" dirty="0"/>
              <a:t> der Mitarbeiter </a:t>
            </a:r>
            <a:r>
              <a:rPr lang="en-GB" dirty="0" err="1"/>
              <a:t>durch</a:t>
            </a:r>
            <a:r>
              <a:rPr lang="en-GB" dirty="0"/>
              <a:t> den </a:t>
            </a:r>
            <a:r>
              <a:rPr lang="en-GB" dirty="0" err="1"/>
              <a:t>Austausch</a:t>
            </a:r>
            <a:r>
              <a:rPr lang="en-GB" dirty="0"/>
              <a:t> von Ideen und </a:t>
            </a:r>
            <a:r>
              <a:rPr lang="en-GB" dirty="0" err="1"/>
              <a:t>Informationen</a:t>
            </a:r>
            <a:r>
              <a:rPr lang="en-GB" dirty="0"/>
              <a:t> </a:t>
            </a:r>
            <a:r>
              <a:rPr lang="en-GB" dirty="0" err="1"/>
              <a:t>zu</a:t>
            </a:r>
            <a:r>
              <a:rPr lang="en-GB" dirty="0"/>
              <a:t> </a:t>
            </a:r>
            <a:r>
              <a:rPr lang="en-GB" dirty="0" err="1"/>
              <a:t>maximieren</a:t>
            </a:r>
            <a:r>
              <a:rPr lang="en-GB" dirty="0"/>
              <a:t>. </a:t>
            </a:r>
            <a:endParaRPr lang="en-US" dirty="0"/>
          </a:p>
          <a:p>
            <a:pPr marL="0" indent="0">
              <a:spcBef>
                <a:spcPts val="2000"/>
              </a:spcBef>
            </a:pPr>
            <a:r>
              <a:rPr lang="en-GB" dirty="0"/>
              <a:t>Eine </a:t>
            </a:r>
            <a:r>
              <a:rPr lang="en-GB" dirty="0" err="1"/>
              <a:t>vom</a:t>
            </a:r>
            <a:r>
              <a:rPr lang="en-GB" dirty="0"/>
              <a:t> </a:t>
            </a:r>
            <a:r>
              <a:rPr lang="en-GB" dirty="0">
                <a:hlinkClick r:id="rId4"/>
              </a:rPr>
              <a:t>Institute of Corporate Productivity</a:t>
            </a:r>
            <a:r>
              <a:rPr lang="en-GB" dirty="0"/>
              <a:t> </a:t>
            </a:r>
            <a:r>
              <a:rPr lang="en-GB" dirty="0" err="1"/>
              <a:t>durchgeführte</a:t>
            </a:r>
            <a:r>
              <a:rPr lang="en-GB" dirty="0"/>
              <a:t> Studie </a:t>
            </a:r>
            <a:r>
              <a:rPr lang="en-GB" dirty="0" err="1"/>
              <a:t>kam</a:t>
            </a:r>
            <a:r>
              <a:rPr lang="en-GB" dirty="0"/>
              <a:t> </a:t>
            </a:r>
            <a:r>
              <a:rPr lang="en-GB" dirty="0" err="1"/>
              <a:t>zu</a:t>
            </a:r>
            <a:r>
              <a:rPr lang="en-GB" dirty="0"/>
              <a:t> </a:t>
            </a:r>
            <a:r>
              <a:rPr lang="en-GB" dirty="0" err="1"/>
              <a:t>dem</a:t>
            </a:r>
            <a:r>
              <a:rPr lang="en-GB" dirty="0"/>
              <a:t> </a:t>
            </a:r>
            <a:r>
              <a:rPr lang="en-GB" dirty="0" err="1"/>
              <a:t>Schluss</a:t>
            </a:r>
            <a:r>
              <a:rPr lang="en-GB" dirty="0"/>
              <a:t>, </a:t>
            </a:r>
            <a:r>
              <a:rPr lang="en-GB" dirty="0" err="1"/>
              <a:t>dass</a:t>
            </a:r>
            <a:r>
              <a:rPr lang="en-GB" dirty="0"/>
              <a:t> </a:t>
            </a:r>
            <a:r>
              <a:rPr lang="en-GB" dirty="0" err="1"/>
              <a:t>Unternehmen</a:t>
            </a:r>
            <a:r>
              <a:rPr lang="en-GB" dirty="0"/>
              <a:t> </a:t>
            </a:r>
            <a:r>
              <a:rPr lang="en-GB" dirty="0" err="1"/>
              <a:t>mit</a:t>
            </a:r>
            <a:r>
              <a:rPr lang="en-GB" dirty="0"/>
              <a:t> </a:t>
            </a:r>
            <a:r>
              <a:rPr lang="en-GB" dirty="0" err="1"/>
              <a:t>einer</a:t>
            </a:r>
            <a:r>
              <a:rPr lang="en-GB" dirty="0"/>
              <a:t> Kultur der Zusammenarbeit </a:t>
            </a:r>
            <a:r>
              <a:rPr lang="en-GB" dirty="0" err="1"/>
              <a:t>mit</a:t>
            </a:r>
            <a:r>
              <a:rPr lang="en-GB" dirty="0"/>
              <a:t> </a:t>
            </a:r>
            <a:r>
              <a:rPr lang="en-GB" dirty="0" err="1"/>
              <a:t>mehr</a:t>
            </a:r>
            <a:r>
              <a:rPr lang="en-GB" dirty="0"/>
              <a:t> </a:t>
            </a:r>
            <a:r>
              <a:rPr lang="en-GB" dirty="0" err="1"/>
              <a:t>als</a:t>
            </a:r>
            <a:r>
              <a:rPr lang="en-GB" dirty="0"/>
              <a:t> </a:t>
            </a:r>
            <a:r>
              <a:rPr lang="en-GB" dirty="0" err="1"/>
              <a:t>fünfmal</a:t>
            </a:r>
            <a:r>
              <a:rPr lang="en-GB" dirty="0"/>
              <a:t> </a:t>
            </a:r>
            <a:r>
              <a:rPr lang="en-GB" dirty="0" err="1"/>
              <a:t>höherer</a:t>
            </a:r>
            <a:r>
              <a:rPr lang="en-GB" dirty="0"/>
              <a:t> </a:t>
            </a:r>
            <a:r>
              <a:rPr lang="en-GB" dirty="0" err="1"/>
              <a:t>Wahrscheinlichkeit</a:t>
            </a:r>
            <a:r>
              <a:rPr lang="en-GB" dirty="0"/>
              <a:t> </a:t>
            </a:r>
            <a:r>
              <a:rPr lang="en-GB" dirty="0" err="1"/>
              <a:t>leistungsfähig</a:t>
            </a:r>
            <a:r>
              <a:rPr lang="en-GB" dirty="0"/>
              <a:t> </a:t>
            </a:r>
            <a:r>
              <a:rPr lang="en-GB" dirty="0" err="1"/>
              <a:t>sind</a:t>
            </a:r>
            <a:r>
              <a:rPr lang="en-GB" dirty="0"/>
              <a:t> </a:t>
            </a:r>
            <a:r>
              <a:rPr lang="en-GB" dirty="0" err="1"/>
              <a:t>als</a:t>
            </a:r>
            <a:r>
              <a:rPr lang="en-GB" dirty="0"/>
              <a:t> </a:t>
            </a:r>
            <a:r>
              <a:rPr lang="en-GB" dirty="0" err="1"/>
              <a:t>Unternehmen</a:t>
            </a:r>
            <a:r>
              <a:rPr lang="en-GB" dirty="0"/>
              <a:t>, die </a:t>
            </a:r>
            <a:r>
              <a:rPr lang="en-GB" dirty="0" err="1"/>
              <a:t>keinen</a:t>
            </a:r>
            <a:r>
              <a:rPr lang="en-GB" dirty="0"/>
              <a:t> </a:t>
            </a:r>
            <a:r>
              <a:rPr lang="en-GB" dirty="0" err="1"/>
              <a:t>kollaborativen</a:t>
            </a:r>
            <a:r>
              <a:rPr lang="en-GB" dirty="0"/>
              <a:t> Ansatz </a:t>
            </a:r>
            <a:r>
              <a:rPr lang="en-GB" dirty="0" err="1"/>
              <a:t>verfolgen</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90" name="Google Shape;590;g183c36b7e0f_0_45"/>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Schaffung</a:t>
            </a:r>
            <a:r>
              <a:rPr lang="en-GB" dirty="0"/>
              <a:t> </a:t>
            </a:r>
            <a:r>
              <a:rPr lang="en-GB" dirty="0" err="1"/>
              <a:t>einer</a:t>
            </a:r>
            <a:r>
              <a:rPr lang="en-GB" dirty="0"/>
              <a:t> Kultur der Zusammenarbeit:</a:t>
            </a:r>
            <a:endParaRPr lang="en-US" dirty="0"/>
          </a:p>
        </p:txBody>
      </p:sp>
      <p:pic>
        <p:nvPicPr>
          <p:cNvPr id="591" name="Google Shape;591;g183c36b7e0f_0_45"/>
          <p:cNvPicPr preferRelativeResize="0"/>
          <p:nvPr/>
        </p:nvPicPr>
        <p:blipFill>
          <a:blip r:embed="rId5">
            <a:alphaModFix/>
          </a:blip>
          <a:stretch>
            <a:fillRect/>
          </a:stretch>
        </p:blipFill>
        <p:spPr>
          <a:xfrm>
            <a:off x="7275725" y="1983728"/>
            <a:ext cx="4298351" cy="2417822"/>
          </a:xfrm>
          <a:prstGeom prst="rect">
            <a:avLst/>
          </a:prstGeom>
          <a:noFill/>
          <a:ln>
            <a:noFill/>
          </a:ln>
        </p:spPr>
      </p:pic>
      <p:sp>
        <p:nvSpPr>
          <p:cNvPr id="592" name="Google Shape;592;g183c36b7e0f_0_45"/>
          <p:cNvSpPr txBox="1">
            <a:spLocks noGrp="1"/>
          </p:cNvSpPr>
          <p:nvPr>
            <p:ph type="body" idx="1"/>
          </p:nvPr>
        </p:nvSpPr>
        <p:spPr>
          <a:xfrm>
            <a:off x="7200900" y="4518950"/>
            <a:ext cx="4436100" cy="364800"/>
          </a:xfrm>
          <a:prstGeom prst="rect">
            <a:avLst/>
          </a:prstGeom>
          <a:noFill/>
          <a:ln>
            <a:noFill/>
          </a:ln>
        </p:spPr>
        <p:txBody>
          <a:bodyPr spcFirstLastPara="1" wrap="square" lIns="91425" tIns="45700" rIns="91425" bIns="45700" anchor="t" anchorCtr="0">
            <a:noAutofit/>
          </a:bodyPr>
          <a:lstStyle/>
          <a:p>
            <a:pPr marL="0" indent="0">
              <a:buClr>
                <a:schemeClr val="accent2"/>
              </a:buClr>
            </a:pPr>
            <a:r>
              <a:rPr lang="en-GB" sz="1000" b="1" u="sng">
                <a:solidFill>
                  <a:schemeClr val="tx1"/>
                </a:solidFill>
              </a:rPr>
              <a:t>Quelle: </a:t>
            </a:r>
            <a:r>
              <a:rPr lang="en-GB" sz="1000" u="sng">
                <a:solidFill>
                  <a:schemeClr val="hlink"/>
                </a:solidFill>
              </a:rPr>
              <a:t>https://www.peoplematters.in/site/interstitial?return_to=%2Farticle%2Fculture%2Fdiverse-and-collaborative-culture-is-a-powerful-competitive-advantage-15120</a:t>
            </a:r>
            <a:r>
              <a:rPr lang="en-GB" sz="1000" dirty="0">
                <a:solidFill>
                  <a:srgbClr val="FF0000"/>
                </a:solidFill>
              </a:rPr>
              <a:t> </a:t>
            </a:r>
            <a:endParaRPr sz="1000" dirty="0">
              <a:solidFill>
                <a:srgbClr val="FF0000"/>
              </a:solidFill>
            </a:endParaRPr>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83c36b7e0f_0_51"/>
          <p:cNvSpPr txBox="1">
            <a:spLocks noGrp="1"/>
          </p:cNvSpPr>
          <p:nvPr>
            <p:ph type="body" idx="1"/>
          </p:nvPr>
        </p:nvSpPr>
        <p:spPr>
          <a:xfrm>
            <a:off x="731875" y="1457075"/>
            <a:ext cx="10880400" cy="4283100"/>
          </a:xfrm>
          <a:prstGeom prst="rect">
            <a:avLst/>
          </a:prstGeom>
          <a:noFill/>
          <a:ln>
            <a:noFill/>
          </a:ln>
        </p:spPr>
        <p:txBody>
          <a:bodyPr spcFirstLastPara="1" wrap="square" lIns="91425" tIns="45700" rIns="91425" bIns="45700" anchor="t" anchorCtr="0">
            <a:noAutofit/>
          </a:bodyPr>
          <a:lstStyle/>
          <a:p>
            <a:pPr marL="533400" indent="-457200">
              <a:spcBef>
                <a:spcPts val="2000"/>
              </a:spcBef>
              <a:buClr>
                <a:srgbClr val="556C41"/>
              </a:buClr>
              <a:buAutoNum type="arabicPeriod"/>
            </a:pPr>
            <a:r>
              <a:rPr lang="en-GB" sz="2200" b="1" err="1">
                <a:solidFill>
                  <a:schemeClr val="accent4">
                    <a:lumMod val="50000"/>
                  </a:schemeClr>
                </a:solidFill>
              </a:rPr>
              <a:t>Vermittlung</a:t>
            </a:r>
            <a:r>
              <a:rPr lang="en-GB" sz="2200" b="1" dirty="0">
                <a:solidFill>
                  <a:schemeClr val="accent4">
                    <a:lumMod val="50000"/>
                  </a:schemeClr>
                </a:solidFill>
              </a:rPr>
              <a:t> </a:t>
            </a:r>
            <a:r>
              <a:rPr lang="en-GB" sz="2200" b="1" err="1">
                <a:solidFill>
                  <a:schemeClr val="accent4">
                    <a:lumMod val="50000"/>
                  </a:schemeClr>
                </a:solidFill>
              </a:rPr>
              <a:t>einer</a:t>
            </a:r>
            <a:r>
              <a:rPr lang="en-GB" sz="2200" b="1" dirty="0">
                <a:solidFill>
                  <a:schemeClr val="accent4">
                    <a:lumMod val="50000"/>
                  </a:schemeClr>
                </a:solidFill>
              </a:rPr>
              <a:t> </a:t>
            </a:r>
            <a:r>
              <a:rPr lang="en-GB" sz="2200" b="1" err="1">
                <a:solidFill>
                  <a:schemeClr val="accent4">
                    <a:lumMod val="50000"/>
                  </a:schemeClr>
                </a:solidFill>
              </a:rPr>
              <a:t>klaren</a:t>
            </a:r>
            <a:r>
              <a:rPr lang="en-GB" sz="2200" b="1" dirty="0">
                <a:solidFill>
                  <a:schemeClr val="accent4">
                    <a:lumMod val="50000"/>
                  </a:schemeClr>
                </a:solidFill>
              </a:rPr>
              <a:t> Vision:</a:t>
            </a:r>
            <a:r>
              <a:rPr lang="en-GB" sz="2200" b="1" dirty="0">
                <a:solidFill>
                  <a:schemeClr val="accent3">
                    <a:lumMod val="50000"/>
                  </a:schemeClr>
                </a:solidFill>
              </a:rPr>
              <a:t> </a:t>
            </a:r>
            <a:r>
              <a:rPr lang="en-GB" sz="1400" dirty="0"/>
              <a:t>Dieser </a:t>
            </a:r>
            <a:r>
              <a:rPr lang="en-GB" sz="1400" err="1"/>
              <a:t>Prozess</a:t>
            </a:r>
            <a:r>
              <a:rPr lang="en-GB" sz="1400" dirty="0"/>
              <a:t> </a:t>
            </a:r>
            <a:r>
              <a:rPr lang="en-GB" sz="1400" err="1"/>
              <a:t>umfasst</a:t>
            </a:r>
            <a:r>
              <a:rPr lang="en-GB" sz="1400" dirty="0"/>
              <a:t> die </a:t>
            </a:r>
            <a:r>
              <a:rPr lang="en-GB" sz="1400" err="1"/>
              <a:t>Festlegung</a:t>
            </a:r>
            <a:r>
              <a:rPr lang="en-GB" sz="1400" dirty="0"/>
              <a:t> </a:t>
            </a:r>
            <a:r>
              <a:rPr lang="en-GB" sz="1400" err="1"/>
              <a:t>einer</a:t>
            </a:r>
            <a:r>
              <a:rPr lang="en-GB" sz="1400" dirty="0"/>
              <a:t> Reihe von </a:t>
            </a:r>
            <a:r>
              <a:rPr lang="en-GB" sz="1400" err="1"/>
              <a:t>gewünschten</a:t>
            </a:r>
            <a:r>
              <a:rPr lang="en-GB" sz="1400" dirty="0"/>
              <a:t> </a:t>
            </a:r>
            <a:r>
              <a:rPr lang="en-GB" sz="1400" err="1"/>
              <a:t>Verhaltensweisen</a:t>
            </a:r>
            <a:r>
              <a:rPr lang="en-GB" sz="1400" dirty="0"/>
              <a:t> und </a:t>
            </a:r>
            <a:r>
              <a:rPr lang="en-GB" sz="1400" err="1"/>
              <a:t>Einstellungen</a:t>
            </a:r>
            <a:r>
              <a:rPr lang="en-GB" sz="1400" dirty="0"/>
              <a:t>, die von den </a:t>
            </a:r>
            <a:r>
              <a:rPr lang="en-GB" sz="1400" err="1"/>
              <a:t>Mitarbeitern</a:t>
            </a:r>
            <a:r>
              <a:rPr lang="en-GB" sz="1400" dirty="0"/>
              <a:t> </a:t>
            </a:r>
            <a:r>
              <a:rPr lang="en-GB" sz="1400" err="1"/>
              <a:t>geteilt</a:t>
            </a:r>
            <a:r>
              <a:rPr lang="en-GB" sz="1400" dirty="0"/>
              <a:t> </a:t>
            </a:r>
            <a:r>
              <a:rPr lang="en-GB" sz="1400" err="1"/>
              <a:t>werden</a:t>
            </a:r>
            <a:r>
              <a:rPr lang="en-GB" sz="1400" dirty="0"/>
              <a:t>. </a:t>
            </a:r>
            <a:endParaRPr lang="en-US" sz="1400">
              <a:solidFill>
                <a:srgbClr val="435634"/>
              </a:solidFill>
            </a:endParaRPr>
          </a:p>
          <a:p>
            <a:pPr marL="533400" indent="-457200">
              <a:spcBef>
                <a:spcPts val="2000"/>
              </a:spcBef>
              <a:buClr>
                <a:srgbClr val="556C41"/>
              </a:buClr>
              <a:buAutoNum type="arabicPeriod"/>
            </a:pPr>
            <a:endParaRPr lang="en-GB" sz="1400" dirty="0"/>
          </a:p>
          <a:p>
            <a:pPr marL="533400" indent="-457200">
              <a:spcBef>
                <a:spcPts val="0"/>
              </a:spcBef>
              <a:buClr>
                <a:srgbClr val="556C41"/>
              </a:buClr>
              <a:buAutoNum type="arabicPeriod"/>
            </a:pPr>
            <a:r>
              <a:rPr lang="en-GB" sz="2200" b="1" dirty="0" err="1">
                <a:solidFill>
                  <a:schemeClr val="accent4">
                    <a:lumMod val="50000"/>
                  </a:schemeClr>
                </a:solidFill>
              </a:rPr>
              <a:t>Einstellung</a:t>
            </a:r>
            <a:r>
              <a:rPr lang="en-GB" sz="2200" b="1" dirty="0">
                <a:solidFill>
                  <a:schemeClr val="accent4">
                    <a:lumMod val="50000"/>
                  </a:schemeClr>
                </a:solidFill>
              </a:rPr>
              <a:t> und </a:t>
            </a:r>
            <a:r>
              <a:rPr lang="en-GB" sz="2200" b="1" dirty="0" err="1">
                <a:solidFill>
                  <a:schemeClr val="accent4">
                    <a:lumMod val="50000"/>
                  </a:schemeClr>
                </a:solidFill>
              </a:rPr>
              <a:t>Entwicklung</a:t>
            </a:r>
            <a:r>
              <a:rPr lang="en-GB" sz="2200" b="1" dirty="0">
                <a:solidFill>
                  <a:schemeClr val="accent4">
                    <a:lumMod val="50000"/>
                  </a:schemeClr>
                </a:solidFill>
              </a:rPr>
              <a:t> </a:t>
            </a:r>
            <a:r>
              <a:rPr lang="en-GB" sz="2200" b="1" dirty="0" err="1">
                <a:solidFill>
                  <a:schemeClr val="accent4">
                    <a:lumMod val="50000"/>
                  </a:schemeClr>
                </a:solidFill>
              </a:rPr>
              <a:t>kollaborativer</a:t>
            </a:r>
            <a:r>
              <a:rPr lang="en-GB" sz="2200" b="1" dirty="0">
                <a:solidFill>
                  <a:schemeClr val="accent4">
                    <a:lumMod val="50000"/>
                  </a:schemeClr>
                </a:solidFill>
              </a:rPr>
              <a:t> </a:t>
            </a:r>
            <a:r>
              <a:rPr lang="en-GB" sz="2200" b="1" dirty="0" err="1">
                <a:solidFill>
                  <a:schemeClr val="accent4">
                    <a:lumMod val="50000"/>
                  </a:schemeClr>
                </a:solidFill>
              </a:rPr>
              <a:t>Führungskräfte</a:t>
            </a:r>
            <a:r>
              <a:rPr lang="en-GB" sz="2200" b="1" dirty="0">
                <a:solidFill>
                  <a:schemeClr val="accent4">
                    <a:lumMod val="50000"/>
                  </a:schemeClr>
                </a:solidFill>
              </a:rPr>
              <a:t>:</a:t>
            </a:r>
            <a:r>
              <a:rPr lang="en-GB" sz="2200" dirty="0"/>
              <a:t> </a:t>
            </a:r>
            <a:r>
              <a:rPr lang="en-GB" sz="1400" dirty="0" err="1"/>
              <a:t>Führungskräfte</a:t>
            </a:r>
            <a:r>
              <a:rPr lang="en-GB" sz="1400" dirty="0"/>
              <a:t>, die </a:t>
            </a:r>
            <a:r>
              <a:rPr lang="en-GB" sz="1400" dirty="0" err="1"/>
              <a:t>sich</a:t>
            </a:r>
            <a:r>
              <a:rPr lang="en-GB" sz="1400" dirty="0"/>
              <a:t> stark für </a:t>
            </a:r>
            <a:r>
              <a:rPr lang="en-GB" sz="1400" dirty="0" err="1"/>
              <a:t>Teamarbeit</a:t>
            </a:r>
            <a:r>
              <a:rPr lang="en-GB" sz="1400" dirty="0"/>
              <a:t> und die </a:t>
            </a:r>
            <a:r>
              <a:rPr lang="en-GB" sz="1400" dirty="0" err="1"/>
              <a:t>gemeinsame</a:t>
            </a:r>
            <a:r>
              <a:rPr lang="en-GB" sz="1400" dirty="0"/>
              <a:t> </a:t>
            </a:r>
            <a:r>
              <a:rPr lang="en-GB" sz="1400" dirty="0" err="1"/>
              <a:t>Nutzung</a:t>
            </a:r>
            <a:r>
              <a:rPr lang="en-GB" sz="1400" dirty="0"/>
              <a:t> von </a:t>
            </a:r>
            <a:r>
              <a:rPr lang="en-GB" sz="1400" dirty="0" err="1"/>
              <a:t>Ressourcen</a:t>
            </a:r>
            <a:r>
              <a:rPr lang="en-GB" sz="1400" dirty="0"/>
              <a:t> </a:t>
            </a:r>
            <a:r>
              <a:rPr lang="en-GB" sz="1400" dirty="0" err="1"/>
              <a:t>einsetzen</a:t>
            </a:r>
            <a:r>
              <a:rPr lang="en-GB" sz="1400" dirty="0"/>
              <a:t>, </a:t>
            </a:r>
            <a:r>
              <a:rPr lang="en-GB" sz="1400" dirty="0" err="1"/>
              <a:t>können</a:t>
            </a:r>
            <a:r>
              <a:rPr lang="en-GB" sz="1400" dirty="0"/>
              <a:t> </a:t>
            </a:r>
            <a:r>
              <a:rPr lang="en-GB" sz="1400" dirty="0" err="1"/>
              <a:t>zur</a:t>
            </a:r>
            <a:r>
              <a:rPr lang="en-GB" sz="1400" dirty="0"/>
              <a:t> </a:t>
            </a:r>
            <a:r>
              <a:rPr lang="en-GB" sz="1400" dirty="0" err="1"/>
              <a:t>Schaffung</a:t>
            </a:r>
            <a:r>
              <a:rPr lang="en-GB" sz="1400" dirty="0"/>
              <a:t> </a:t>
            </a:r>
            <a:r>
              <a:rPr lang="en-GB" sz="1400" dirty="0" err="1"/>
              <a:t>eines</a:t>
            </a:r>
            <a:r>
              <a:rPr lang="en-GB" sz="1400" dirty="0"/>
              <a:t> </a:t>
            </a:r>
            <a:r>
              <a:rPr lang="en-GB" sz="1400" dirty="0" err="1"/>
              <a:t>kollaborativen</a:t>
            </a:r>
            <a:r>
              <a:rPr lang="en-GB" sz="1400" dirty="0"/>
              <a:t> </a:t>
            </a:r>
            <a:r>
              <a:rPr lang="en-GB" sz="1400" dirty="0" err="1"/>
              <a:t>Managementstils</a:t>
            </a:r>
            <a:r>
              <a:rPr lang="en-GB" sz="1400" dirty="0"/>
              <a:t> </a:t>
            </a:r>
            <a:r>
              <a:rPr lang="en-GB" sz="1400" dirty="0" err="1"/>
              <a:t>beitragen</a:t>
            </a:r>
            <a:r>
              <a:rPr lang="en-GB" sz="1400" dirty="0"/>
              <a:t>. </a:t>
            </a:r>
            <a:endParaRPr sz="1400"/>
          </a:p>
          <a:p>
            <a:pPr marL="533400" indent="-457200">
              <a:spcBef>
                <a:spcPts val="0"/>
              </a:spcBef>
              <a:buClr>
                <a:srgbClr val="556C41"/>
              </a:buClr>
              <a:buAutoNum type="arabicPeriod"/>
            </a:pPr>
            <a:endParaRPr lang="en-GB" sz="1400" dirty="0"/>
          </a:p>
          <a:p>
            <a:pPr marL="533400" indent="-457200">
              <a:spcBef>
                <a:spcPts val="0"/>
              </a:spcBef>
              <a:buClr>
                <a:srgbClr val="556C41"/>
              </a:buClr>
              <a:buAutoNum type="arabicPeriod"/>
            </a:pPr>
            <a:r>
              <a:rPr lang="en-GB" sz="2200" b="1" err="1">
                <a:solidFill>
                  <a:schemeClr val="accent4">
                    <a:lumMod val="50000"/>
                  </a:schemeClr>
                </a:solidFill>
              </a:rPr>
              <a:t>Schaffen</a:t>
            </a:r>
            <a:r>
              <a:rPr lang="en-GB" sz="2200" b="1" dirty="0">
                <a:solidFill>
                  <a:schemeClr val="accent4">
                    <a:lumMod val="50000"/>
                  </a:schemeClr>
                </a:solidFill>
              </a:rPr>
              <a:t> Sie </a:t>
            </a:r>
            <a:r>
              <a:rPr lang="en-GB" sz="2200" b="1" err="1">
                <a:solidFill>
                  <a:schemeClr val="accent4">
                    <a:lumMod val="50000"/>
                  </a:schemeClr>
                </a:solidFill>
              </a:rPr>
              <a:t>Gelegenheiten</a:t>
            </a:r>
            <a:r>
              <a:rPr lang="en-GB" sz="2200" b="1" dirty="0">
                <a:solidFill>
                  <a:schemeClr val="accent4">
                    <a:lumMod val="50000"/>
                  </a:schemeClr>
                </a:solidFill>
              </a:rPr>
              <a:t> </a:t>
            </a:r>
            <a:r>
              <a:rPr lang="en-GB" sz="2200" b="1" err="1">
                <a:solidFill>
                  <a:schemeClr val="accent4">
                    <a:lumMod val="50000"/>
                  </a:schemeClr>
                </a:solidFill>
              </a:rPr>
              <a:t>zur</a:t>
            </a:r>
            <a:r>
              <a:rPr lang="en-GB" sz="2200" b="1" dirty="0">
                <a:solidFill>
                  <a:schemeClr val="accent4">
                    <a:lumMod val="50000"/>
                  </a:schemeClr>
                </a:solidFill>
              </a:rPr>
              <a:t> Zusammenarbeit: </a:t>
            </a:r>
            <a:r>
              <a:rPr lang="en-GB" sz="1400" err="1"/>
              <a:t>Gemeinsame</a:t>
            </a:r>
            <a:r>
              <a:rPr lang="en-GB" sz="1400" dirty="0"/>
              <a:t> </a:t>
            </a:r>
            <a:r>
              <a:rPr lang="en-GB" sz="1400" err="1"/>
              <a:t>Teamprojekte</a:t>
            </a:r>
            <a:r>
              <a:rPr lang="en-GB" sz="1400" dirty="0"/>
              <a:t>, </a:t>
            </a:r>
            <a:r>
              <a:rPr lang="en-GB" sz="1400" err="1"/>
              <a:t>funktionsübergreifende</a:t>
            </a:r>
            <a:r>
              <a:rPr lang="en-GB" sz="1400" dirty="0"/>
              <a:t> </a:t>
            </a:r>
            <a:r>
              <a:rPr lang="en-GB" sz="1400" err="1"/>
              <a:t>Fokusgruppen</a:t>
            </a:r>
            <a:r>
              <a:rPr lang="en-GB" sz="1400" dirty="0"/>
              <a:t> und die </a:t>
            </a:r>
            <a:r>
              <a:rPr lang="en-GB" sz="1400" err="1"/>
              <a:t>Einrichtung</a:t>
            </a:r>
            <a:r>
              <a:rPr lang="en-GB" sz="1400" dirty="0"/>
              <a:t> von </a:t>
            </a:r>
            <a:r>
              <a:rPr lang="en-GB" sz="1400" err="1"/>
              <a:t>Gruppenchats</a:t>
            </a:r>
            <a:r>
              <a:rPr lang="en-GB" sz="1400" dirty="0"/>
              <a:t> </a:t>
            </a:r>
            <a:r>
              <a:rPr lang="en-GB" sz="1400" err="1"/>
              <a:t>zum</a:t>
            </a:r>
            <a:r>
              <a:rPr lang="en-GB" sz="1400" dirty="0"/>
              <a:t> </a:t>
            </a:r>
            <a:r>
              <a:rPr lang="en-GB" sz="1400" err="1"/>
              <a:t>Informationsaustausch</a:t>
            </a:r>
            <a:r>
              <a:rPr lang="en-GB" sz="1400" dirty="0"/>
              <a:t> </a:t>
            </a:r>
            <a:r>
              <a:rPr lang="en-GB" sz="1400" err="1"/>
              <a:t>sind</a:t>
            </a:r>
            <a:r>
              <a:rPr lang="en-GB" sz="1400" dirty="0"/>
              <a:t> </a:t>
            </a:r>
            <a:r>
              <a:rPr lang="en-GB" sz="1400" err="1"/>
              <a:t>nützliche</a:t>
            </a:r>
            <a:r>
              <a:rPr lang="en-GB" sz="1400" dirty="0"/>
              <a:t> Instrumente </a:t>
            </a:r>
            <a:r>
              <a:rPr lang="en-GB" sz="1400" err="1"/>
              <a:t>zur</a:t>
            </a:r>
            <a:r>
              <a:rPr lang="en-GB" sz="1400" dirty="0"/>
              <a:t> </a:t>
            </a:r>
            <a:r>
              <a:rPr lang="en-GB" sz="1400" err="1"/>
              <a:t>Förderung</a:t>
            </a:r>
            <a:r>
              <a:rPr lang="en-GB" sz="1400" dirty="0"/>
              <a:t> </a:t>
            </a:r>
            <a:r>
              <a:rPr lang="en-GB" sz="1400" err="1"/>
              <a:t>einer</a:t>
            </a:r>
            <a:r>
              <a:rPr lang="en-GB" sz="1400" dirty="0"/>
              <a:t> Kultur der Zusammenarbeit </a:t>
            </a:r>
            <a:r>
              <a:rPr lang="en-GB" sz="1400" err="1"/>
              <a:t>innerhalb</a:t>
            </a:r>
            <a:r>
              <a:rPr lang="en-GB" sz="1400" dirty="0"/>
              <a:t> </a:t>
            </a:r>
            <a:r>
              <a:rPr lang="en-GB" sz="1400" err="1"/>
              <a:t>einer</a:t>
            </a:r>
            <a:r>
              <a:rPr lang="en-GB" sz="1400" dirty="0"/>
              <a:t> Organisation.</a:t>
            </a:r>
            <a:endParaRPr sz="1400"/>
          </a:p>
          <a:p>
            <a:pPr marL="533400" indent="-457200">
              <a:spcBef>
                <a:spcPts val="0"/>
              </a:spcBef>
              <a:buClr>
                <a:srgbClr val="556C41"/>
              </a:buClr>
              <a:buAutoNum type="arabicPeriod"/>
            </a:pPr>
            <a:endParaRPr lang="en-GB" sz="1400" dirty="0"/>
          </a:p>
          <a:p>
            <a:pPr marL="533400" indent="-457200">
              <a:spcBef>
                <a:spcPts val="0"/>
              </a:spcBef>
              <a:buClr>
                <a:srgbClr val="556C41"/>
              </a:buClr>
              <a:buAutoNum type="arabicPeriod"/>
            </a:pPr>
            <a:r>
              <a:rPr lang="en-GB" sz="2200" b="1" err="1">
                <a:solidFill>
                  <a:schemeClr val="accent4">
                    <a:lumMod val="50000"/>
                  </a:schemeClr>
                </a:solidFill>
              </a:rPr>
              <a:t>Nutzen</a:t>
            </a:r>
            <a:r>
              <a:rPr lang="en-GB" sz="2200" b="1" dirty="0">
                <a:solidFill>
                  <a:schemeClr val="accent4">
                    <a:lumMod val="50000"/>
                  </a:schemeClr>
                </a:solidFill>
              </a:rPr>
              <a:t> Sie Tools für die </a:t>
            </a:r>
            <a:r>
              <a:rPr lang="en-GB" sz="2200" b="1" err="1">
                <a:solidFill>
                  <a:schemeClr val="accent4">
                    <a:lumMod val="50000"/>
                  </a:schemeClr>
                </a:solidFill>
              </a:rPr>
              <a:t>soziale</a:t>
            </a:r>
            <a:r>
              <a:rPr lang="en-GB" sz="2200" b="1" dirty="0">
                <a:solidFill>
                  <a:schemeClr val="accent4">
                    <a:lumMod val="50000"/>
                  </a:schemeClr>
                </a:solidFill>
              </a:rPr>
              <a:t> Zusammenarbeit: </a:t>
            </a:r>
            <a:r>
              <a:rPr lang="en-GB" sz="1400" err="1"/>
              <a:t>Im</a:t>
            </a:r>
            <a:r>
              <a:rPr lang="en-GB" sz="1400" dirty="0"/>
              <a:t> </a:t>
            </a:r>
            <a:r>
              <a:rPr lang="en-GB" sz="1400" err="1"/>
              <a:t>digitalen</a:t>
            </a:r>
            <a:r>
              <a:rPr lang="en-GB" sz="1400" dirty="0"/>
              <a:t> </a:t>
            </a:r>
            <a:r>
              <a:rPr lang="en-GB" sz="1400" err="1"/>
              <a:t>Zeitalter</a:t>
            </a:r>
            <a:r>
              <a:rPr lang="en-GB" sz="1400" dirty="0"/>
              <a:t> </a:t>
            </a:r>
            <a:r>
              <a:rPr lang="en-GB" sz="1400" err="1"/>
              <a:t>können</a:t>
            </a:r>
            <a:r>
              <a:rPr lang="en-GB" sz="1400" dirty="0"/>
              <a:t> interne </a:t>
            </a:r>
            <a:r>
              <a:rPr lang="en-GB" sz="1400" err="1"/>
              <a:t>soziale</a:t>
            </a:r>
            <a:r>
              <a:rPr lang="en-GB" sz="1400" dirty="0"/>
              <a:t> Netzwerke und </a:t>
            </a:r>
            <a:r>
              <a:rPr lang="en-GB" sz="1400" err="1"/>
              <a:t>cloudbasierte</a:t>
            </a:r>
            <a:r>
              <a:rPr lang="en-GB" sz="1400" dirty="0"/>
              <a:t> Tools die Zusammenarbeit </a:t>
            </a:r>
            <a:r>
              <a:rPr lang="en-GB" sz="1400" err="1"/>
              <a:t>fördern</a:t>
            </a:r>
            <a:r>
              <a:rPr lang="en-GB" sz="1400" dirty="0"/>
              <a:t>. </a:t>
            </a:r>
          </a:p>
          <a:p>
            <a:pPr marL="533400" indent="-457200">
              <a:spcBef>
                <a:spcPts val="0"/>
              </a:spcBef>
              <a:buClr>
                <a:srgbClr val="556C41"/>
              </a:buClr>
              <a:buAutoNum type="arabicPeriod"/>
            </a:pPr>
            <a:endParaRPr lang="en-GB" sz="1400" dirty="0"/>
          </a:p>
          <a:p>
            <a:pPr marL="533400" indent="-457200">
              <a:spcBef>
                <a:spcPts val="0"/>
              </a:spcBef>
              <a:buClr>
                <a:schemeClr val="accent4">
                  <a:lumMod val="50000"/>
                </a:schemeClr>
              </a:buClr>
              <a:buAutoNum type="arabicPeriod"/>
            </a:pPr>
            <a:r>
              <a:rPr lang="en-GB" sz="2200" b="1" err="1">
                <a:solidFill>
                  <a:schemeClr val="accent4">
                    <a:lumMod val="50000"/>
                  </a:schemeClr>
                </a:solidFill>
              </a:rPr>
              <a:t>Verstärken</a:t>
            </a:r>
            <a:r>
              <a:rPr lang="en-GB" sz="2200" b="1" dirty="0">
                <a:solidFill>
                  <a:schemeClr val="accent4">
                    <a:lumMod val="50000"/>
                  </a:schemeClr>
                </a:solidFill>
              </a:rPr>
              <a:t> und </a:t>
            </a:r>
            <a:r>
              <a:rPr lang="en-GB" sz="2200" b="1" err="1">
                <a:solidFill>
                  <a:schemeClr val="accent4">
                    <a:lumMod val="50000"/>
                  </a:schemeClr>
                </a:solidFill>
              </a:rPr>
              <a:t>überprüfen</a:t>
            </a:r>
            <a:r>
              <a:rPr lang="en-GB" sz="2200" b="1" dirty="0">
                <a:solidFill>
                  <a:schemeClr val="accent4">
                    <a:lumMod val="50000"/>
                  </a:schemeClr>
                </a:solidFill>
              </a:rPr>
              <a:t> Sie </a:t>
            </a:r>
            <a:r>
              <a:rPr lang="en-GB" sz="2200" b="1" err="1">
                <a:solidFill>
                  <a:schemeClr val="accent4">
                    <a:lumMod val="50000"/>
                  </a:schemeClr>
                </a:solidFill>
              </a:rPr>
              <a:t>Ihren</a:t>
            </a:r>
            <a:r>
              <a:rPr lang="en-GB" sz="2200" b="1" dirty="0">
                <a:solidFill>
                  <a:schemeClr val="accent4">
                    <a:lumMod val="50000"/>
                  </a:schemeClr>
                </a:solidFill>
              </a:rPr>
              <a:t> Ansatz: </a:t>
            </a:r>
            <a:r>
              <a:rPr lang="en-GB" sz="1400" dirty="0"/>
              <a:t>Der Aufbau der Zusammenarbeit </a:t>
            </a:r>
            <a:r>
              <a:rPr lang="en-GB" sz="1400" err="1"/>
              <a:t>ist</a:t>
            </a:r>
            <a:r>
              <a:rPr lang="en-GB" sz="1400" dirty="0"/>
              <a:t> </a:t>
            </a:r>
            <a:r>
              <a:rPr lang="en-GB" sz="1400" err="1"/>
              <a:t>ein</a:t>
            </a:r>
            <a:r>
              <a:rPr lang="en-GB" sz="1400" dirty="0"/>
              <a:t> </a:t>
            </a:r>
            <a:r>
              <a:rPr lang="en-GB" sz="1400" err="1"/>
              <a:t>fortlaufender</a:t>
            </a:r>
            <a:r>
              <a:rPr lang="en-GB" sz="1400" dirty="0"/>
              <a:t> </a:t>
            </a:r>
            <a:r>
              <a:rPr lang="en-GB" sz="1400" err="1"/>
              <a:t>Prozess</a:t>
            </a:r>
            <a:r>
              <a:rPr lang="en-GB" sz="1400" dirty="0"/>
              <a:t>, und </a:t>
            </a:r>
            <a:r>
              <a:rPr lang="en-GB" sz="1400" err="1"/>
              <a:t>eine</a:t>
            </a:r>
            <a:r>
              <a:rPr lang="en-GB" sz="1400" dirty="0"/>
              <a:t> </a:t>
            </a:r>
            <a:r>
              <a:rPr lang="en-GB" sz="1400" err="1"/>
              <a:t>kontinuierliche</a:t>
            </a:r>
            <a:r>
              <a:rPr lang="en-GB" sz="1400" dirty="0"/>
              <a:t> </a:t>
            </a:r>
            <a:r>
              <a:rPr lang="en-GB" sz="1400" err="1"/>
              <a:t>Überwachung</a:t>
            </a:r>
            <a:r>
              <a:rPr lang="en-GB" sz="1400" dirty="0"/>
              <a:t> </a:t>
            </a:r>
            <a:r>
              <a:rPr lang="en-GB" sz="1400" err="1"/>
              <a:t>ist</a:t>
            </a:r>
            <a:r>
              <a:rPr lang="en-GB" sz="1400" dirty="0"/>
              <a:t> </a:t>
            </a:r>
            <a:r>
              <a:rPr lang="en-GB" sz="1400" err="1"/>
              <a:t>notwendig</a:t>
            </a:r>
            <a:r>
              <a:rPr lang="en-GB" sz="1400" dirty="0"/>
              <a:t>, um die </a:t>
            </a:r>
            <a:r>
              <a:rPr lang="en-GB" sz="1400" err="1"/>
              <a:t>Etablierung</a:t>
            </a:r>
            <a:r>
              <a:rPr lang="en-GB" sz="1400" dirty="0"/>
              <a:t> </a:t>
            </a:r>
            <a:r>
              <a:rPr lang="en-GB" sz="1400" err="1"/>
              <a:t>einer</a:t>
            </a:r>
            <a:r>
              <a:rPr lang="en-GB" sz="1400" dirty="0"/>
              <a:t> Kultur der Zusammenarbeit </a:t>
            </a:r>
            <a:r>
              <a:rPr lang="en-GB" sz="1400" err="1"/>
              <a:t>zu</a:t>
            </a:r>
            <a:r>
              <a:rPr lang="en-GB" sz="1400" dirty="0"/>
              <a:t> </a:t>
            </a:r>
            <a:r>
              <a:rPr lang="en-GB" sz="1400" err="1"/>
              <a:t>gewährleisten</a:t>
            </a:r>
            <a:r>
              <a:rPr lang="en-GB" sz="1400" dirty="0"/>
              <a:t>. </a:t>
            </a:r>
            <a:endParaRPr sz="1400"/>
          </a:p>
          <a:p>
            <a:pPr marL="342900" lvl="0" indent="-190500" algn="l" rtl="0">
              <a:lnSpc>
                <a:spcPct val="90000"/>
              </a:lnSpc>
              <a:spcBef>
                <a:spcPts val="1000"/>
              </a:spcBef>
              <a:spcAft>
                <a:spcPts val="0"/>
              </a:spcAft>
              <a:buClr>
                <a:schemeClr val="accent2"/>
              </a:buClr>
              <a:buSzPts val="2400"/>
              <a:buFont typeface="Arial"/>
              <a:buNone/>
            </a:pPr>
            <a:endParaRPr sz="2200" dirty="0"/>
          </a:p>
          <a:p>
            <a:pPr marL="228600" lvl="0" indent="-228600" algn="l" rtl="0">
              <a:lnSpc>
                <a:spcPct val="90000"/>
              </a:lnSpc>
              <a:spcBef>
                <a:spcPts val="1000"/>
              </a:spcBef>
              <a:spcAft>
                <a:spcPts val="0"/>
              </a:spcAft>
              <a:buClr>
                <a:srgbClr val="000000"/>
              </a:buClr>
              <a:buSzPts val="2400"/>
              <a:buNone/>
            </a:pPr>
            <a:endParaRPr dirty="0"/>
          </a:p>
        </p:txBody>
      </p:sp>
      <p:sp>
        <p:nvSpPr>
          <p:cNvPr id="599" name="Google Shape;599;g183c36b7e0f_0_51"/>
          <p:cNvSpPr txBox="1">
            <a:spLocks noGrp="1"/>
          </p:cNvSpPr>
          <p:nvPr>
            <p:ph type="body" idx="2"/>
          </p:nvPr>
        </p:nvSpPr>
        <p:spPr>
          <a:xfrm>
            <a:off x="798456" y="450971"/>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Wie </a:t>
            </a:r>
            <a:r>
              <a:rPr lang="en-GB" dirty="0" err="1"/>
              <a:t>könnten</a:t>
            </a:r>
            <a:r>
              <a:rPr lang="en-GB" dirty="0"/>
              <a:t> Sie </a:t>
            </a:r>
            <a:r>
              <a:rPr lang="en-GB" dirty="0" err="1"/>
              <a:t>eine</a:t>
            </a:r>
            <a:r>
              <a:rPr lang="en-GB" dirty="0"/>
              <a:t> Kultur der Zusammenarbeit </a:t>
            </a:r>
            <a:r>
              <a:rPr lang="en-GB" dirty="0" err="1"/>
              <a:t>schaffen</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Online-Tools für die </a:t>
            </a:r>
            <a:r>
              <a:rPr lang="en-GB" dirty="0" err="1"/>
              <a:t>Erstellung</a:t>
            </a:r>
            <a:r>
              <a:rPr lang="en-GB" dirty="0"/>
              <a:t> </a:t>
            </a:r>
            <a:r>
              <a:rPr lang="en-GB" dirty="0" err="1"/>
              <a:t>digitaler</a:t>
            </a:r>
            <a:r>
              <a:rPr lang="en-GB" dirty="0"/>
              <a:t> </a:t>
            </a:r>
            <a:r>
              <a:rPr lang="en-GB" dirty="0" err="1"/>
              <a:t>Inhalte</a:t>
            </a:r>
            <a:endParaRPr lang="en-US" dirty="0" err="1"/>
          </a:p>
        </p:txBody>
      </p:sp>
      <p:grpSp>
        <p:nvGrpSpPr>
          <p:cNvPr id="606" name="Google Shape;606;p61"/>
          <p:cNvGrpSpPr/>
          <p:nvPr/>
        </p:nvGrpSpPr>
        <p:grpSpPr>
          <a:xfrm>
            <a:off x="849888" y="2107235"/>
            <a:ext cx="10132988" cy="3063461"/>
            <a:chOff x="231124" y="849"/>
            <a:chExt cx="10132988" cy="3063461"/>
          </a:xfrm>
        </p:grpSpPr>
        <p:sp>
          <p:nvSpPr>
            <p:cNvPr id="607" name="Google Shape;607;p61"/>
            <p:cNvSpPr/>
            <p:nvPr/>
          </p:nvSpPr>
          <p:spPr>
            <a:xfrm>
              <a:off x="23112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1"/>
            <p:cNvSpPr txBox="1"/>
            <p:nvPr/>
          </p:nvSpPr>
          <p:spPr>
            <a:xfrm>
              <a:off x="23112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GIPHY</a:t>
              </a:r>
              <a:endParaRPr/>
            </a:p>
          </p:txBody>
        </p:sp>
        <p:sp>
          <p:nvSpPr>
            <p:cNvPr id="609" name="Google Shape;609;p61"/>
            <p:cNvSpPr/>
            <p:nvPr/>
          </p:nvSpPr>
          <p:spPr>
            <a:xfrm>
              <a:off x="282328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1"/>
            <p:cNvSpPr txBox="1"/>
            <p:nvPr/>
          </p:nvSpPr>
          <p:spPr>
            <a:xfrm>
              <a:off x="282328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SurveyMonkey</a:t>
              </a:r>
              <a:endParaRPr/>
            </a:p>
          </p:txBody>
        </p:sp>
        <p:sp>
          <p:nvSpPr>
            <p:cNvPr id="611" name="Google Shape;611;p61"/>
            <p:cNvSpPr/>
            <p:nvPr/>
          </p:nvSpPr>
          <p:spPr>
            <a:xfrm>
              <a:off x="541544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1"/>
            <p:cNvSpPr txBox="1"/>
            <p:nvPr/>
          </p:nvSpPr>
          <p:spPr>
            <a:xfrm>
              <a:off x="541544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Snappa</a:t>
              </a:r>
              <a:endParaRPr/>
            </a:p>
          </p:txBody>
        </p:sp>
        <p:sp>
          <p:nvSpPr>
            <p:cNvPr id="613" name="Google Shape;613;p61"/>
            <p:cNvSpPr/>
            <p:nvPr/>
          </p:nvSpPr>
          <p:spPr>
            <a:xfrm>
              <a:off x="800760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1"/>
            <p:cNvSpPr txBox="1"/>
            <p:nvPr/>
          </p:nvSpPr>
          <p:spPr>
            <a:xfrm>
              <a:off x="800760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Wideo</a:t>
              </a:r>
              <a:endParaRPr/>
            </a:p>
          </p:txBody>
        </p:sp>
        <p:sp>
          <p:nvSpPr>
            <p:cNvPr id="615" name="Google Shape;615;p61"/>
            <p:cNvSpPr/>
            <p:nvPr/>
          </p:nvSpPr>
          <p:spPr>
            <a:xfrm>
              <a:off x="2823284"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1"/>
            <p:cNvSpPr txBox="1"/>
            <p:nvPr/>
          </p:nvSpPr>
          <p:spPr>
            <a:xfrm>
              <a:off x="2823284"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Venngage</a:t>
              </a:r>
              <a:endParaRPr/>
            </a:p>
          </p:txBody>
        </p:sp>
        <p:sp>
          <p:nvSpPr>
            <p:cNvPr id="617" name="Google Shape;617;p61"/>
            <p:cNvSpPr/>
            <p:nvPr/>
          </p:nvSpPr>
          <p:spPr>
            <a:xfrm>
              <a:off x="5415443"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1"/>
            <p:cNvSpPr txBox="1"/>
            <p:nvPr/>
          </p:nvSpPr>
          <p:spPr>
            <a:xfrm>
              <a:off x="5415443"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Meme Generator</a:t>
              </a:r>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Online-Tools für die </a:t>
            </a:r>
            <a:r>
              <a:rPr lang="en-GB" dirty="0" err="1"/>
              <a:t>Erstellung</a:t>
            </a:r>
            <a:r>
              <a:rPr lang="en-GB" dirty="0"/>
              <a:t> </a:t>
            </a:r>
            <a:r>
              <a:rPr lang="en-GB" dirty="0" err="1"/>
              <a:t>digitaler</a:t>
            </a:r>
            <a:r>
              <a:rPr lang="en-GB" dirty="0"/>
              <a:t> </a:t>
            </a:r>
            <a:r>
              <a:rPr lang="en-GB" dirty="0" err="1"/>
              <a:t>Inhalte</a:t>
            </a:r>
            <a:r>
              <a:rPr lang="en-GB" dirty="0"/>
              <a:t> (Forts.)</a:t>
            </a:r>
            <a:endParaRPr lang="en-US" dirty="0"/>
          </a:p>
        </p:txBody>
      </p:sp>
      <p:grpSp>
        <p:nvGrpSpPr>
          <p:cNvPr id="625" name="Google Shape;625;p62"/>
          <p:cNvGrpSpPr/>
          <p:nvPr/>
        </p:nvGrpSpPr>
        <p:grpSpPr>
          <a:xfrm>
            <a:off x="866573" y="2171734"/>
            <a:ext cx="10099619" cy="3053373"/>
            <a:chOff x="247808" y="34"/>
            <a:chExt cx="10099619" cy="3053373"/>
          </a:xfrm>
        </p:grpSpPr>
        <p:sp>
          <p:nvSpPr>
            <p:cNvPr id="626" name="Google Shape;626;p62"/>
            <p:cNvSpPr/>
            <p:nvPr/>
          </p:nvSpPr>
          <p:spPr>
            <a:xfrm>
              <a:off x="247808"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2"/>
            <p:cNvSpPr txBox="1"/>
            <p:nvPr/>
          </p:nvSpPr>
          <p:spPr>
            <a:xfrm>
              <a:off x="247808"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GameFroot</a:t>
              </a:r>
              <a:endParaRPr sz="2400">
                <a:solidFill>
                  <a:schemeClr val="lt1"/>
                </a:solidFill>
                <a:latin typeface="Calibri"/>
                <a:ea typeface="Calibri"/>
                <a:cs typeface="Calibri"/>
                <a:sym typeface="Calibri"/>
              </a:endParaRPr>
            </a:p>
          </p:txBody>
        </p:sp>
        <p:sp>
          <p:nvSpPr>
            <p:cNvPr id="628" name="Google Shape;628;p62"/>
            <p:cNvSpPr/>
            <p:nvPr/>
          </p:nvSpPr>
          <p:spPr>
            <a:xfrm>
              <a:off x="2831432"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2"/>
            <p:cNvSpPr txBox="1"/>
            <p:nvPr/>
          </p:nvSpPr>
          <p:spPr>
            <a:xfrm>
              <a:off x="2831432"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NoNotes</a:t>
              </a:r>
              <a:endParaRPr sz="2400">
                <a:solidFill>
                  <a:schemeClr val="lt1"/>
                </a:solidFill>
                <a:latin typeface="Calibri"/>
                <a:ea typeface="Calibri"/>
                <a:cs typeface="Calibri"/>
                <a:sym typeface="Calibri"/>
              </a:endParaRPr>
            </a:p>
          </p:txBody>
        </p:sp>
        <p:sp>
          <p:nvSpPr>
            <p:cNvPr id="630" name="Google Shape;630;p62"/>
            <p:cNvSpPr/>
            <p:nvPr/>
          </p:nvSpPr>
          <p:spPr>
            <a:xfrm>
              <a:off x="5415055"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2"/>
            <p:cNvSpPr txBox="1"/>
            <p:nvPr/>
          </p:nvSpPr>
          <p:spPr>
            <a:xfrm>
              <a:off x="5415055"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Checklist</a:t>
              </a:r>
              <a:endParaRPr/>
            </a:p>
          </p:txBody>
        </p:sp>
        <p:sp>
          <p:nvSpPr>
            <p:cNvPr id="632" name="Google Shape;632;p62"/>
            <p:cNvSpPr/>
            <p:nvPr/>
          </p:nvSpPr>
          <p:spPr>
            <a:xfrm>
              <a:off x="7998679"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2"/>
            <p:cNvSpPr txBox="1"/>
            <p:nvPr/>
          </p:nvSpPr>
          <p:spPr>
            <a:xfrm>
              <a:off x="7998679"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Designspiration</a:t>
              </a:r>
              <a:endParaRPr sz="2400">
                <a:solidFill>
                  <a:schemeClr val="lt1"/>
                </a:solidFill>
                <a:latin typeface="Calibri"/>
                <a:ea typeface="Calibri"/>
                <a:cs typeface="Calibri"/>
                <a:sym typeface="Calibri"/>
              </a:endParaRPr>
            </a:p>
          </p:txBody>
        </p:sp>
        <p:sp>
          <p:nvSpPr>
            <p:cNvPr id="634" name="Google Shape;634;p62"/>
            <p:cNvSpPr/>
            <p:nvPr/>
          </p:nvSpPr>
          <p:spPr>
            <a:xfrm>
              <a:off x="2831432"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2"/>
            <p:cNvSpPr txBox="1"/>
            <p:nvPr/>
          </p:nvSpPr>
          <p:spPr>
            <a:xfrm>
              <a:off x="2831432"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PhraseGenerator</a:t>
              </a:r>
              <a:endParaRPr sz="2400">
                <a:solidFill>
                  <a:schemeClr val="lt1"/>
                </a:solidFill>
                <a:latin typeface="Calibri"/>
                <a:ea typeface="Calibri"/>
                <a:cs typeface="Calibri"/>
                <a:sym typeface="Calibri"/>
              </a:endParaRPr>
            </a:p>
          </p:txBody>
        </p:sp>
        <p:sp>
          <p:nvSpPr>
            <p:cNvPr id="636" name="Google Shape;636;p62"/>
            <p:cNvSpPr/>
            <p:nvPr/>
          </p:nvSpPr>
          <p:spPr>
            <a:xfrm>
              <a:off x="5415055"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2"/>
            <p:cNvSpPr txBox="1"/>
            <p:nvPr/>
          </p:nvSpPr>
          <p:spPr>
            <a:xfrm>
              <a:off x="5415055"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ThingLink </a:t>
              </a:r>
              <a:endParaRPr/>
            </a:p>
          </p:txBody>
        </p:sp>
      </p:grpSp>
      <p:sp>
        <p:nvSpPr>
          <p:cNvPr id="638" name="Google Shape;638;p62"/>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183c36b7e0f_0_30"/>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419100" indent="-342900">
              <a:lnSpc>
                <a:spcPct val="120000"/>
              </a:lnSpc>
              <a:spcBef>
                <a:spcPts val="0"/>
              </a:spcBef>
              <a:buChar char="•"/>
            </a:pPr>
            <a:r>
              <a:rPr lang="en-GB" dirty="0"/>
              <a:t>Die</a:t>
            </a:r>
            <a:r>
              <a:rPr lang="en-GB" dirty="0">
                <a:solidFill>
                  <a:schemeClr val="accent4">
                    <a:lumMod val="50000"/>
                  </a:schemeClr>
                </a:solidFill>
              </a:rPr>
              <a:t> </a:t>
            </a:r>
            <a:r>
              <a:rPr lang="en-GB" b="1" err="1">
                <a:solidFill>
                  <a:schemeClr val="accent4">
                    <a:lumMod val="50000"/>
                  </a:schemeClr>
                </a:solidFill>
              </a:rPr>
              <a:t>Erstellung</a:t>
            </a:r>
            <a:r>
              <a:rPr lang="en-GB" b="1" dirty="0">
                <a:solidFill>
                  <a:schemeClr val="accent4">
                    <a:lumMod val="50000"/>
                  </a:schemeClr>
                </a:solidFill>
              </a:rPr>
              <a:t> von </a:t>
            </a:r>
            <a:r>
              <a:rPr lang="en-GB" b="1" err="1">
                <a:solidFill>
                  <a:schemeClr val="accent4">
                    <a:lumMod val="50000"/>
                  </a:schemeClr>
                </a:solidFill>
              </a:rPr>
              <a:t>Inhalten</a:t>
            </a:r>
            <a:r>
              <a:rPr lang="en-GB" b="1" dirty="0"/>
              <a:t> </a:t>
            </a:r>
            <a:r>
              <a:rPr lang="en-GB" err="1"/>
              <a:t>ist</a:t>
            </a:r>
            <a:r>
              <a:rPr lang="en-GB" dirty="0"/>
              <a:t> die </a:t>
            </a:r>
            <a:r>
              <a:rPr lang="en-GB" err="1"/>
              <a:t>Grundlage</a:t>
            </a:r>
            <a:r>
              <a:rPr lang="en-GB" dirty="0"/>
              <a:t> des </a:t>
            </a:r>
            <a:r>
              <a:rPr lang="en-GB" err="1"/>
              <a:t>digitalen</a:t>
            </a:r>
            <a:r>
              <a:rPr lang="en-GB" dirty="0"/>
              <a:t> Marketings. Daher </a:t>
            </a:r>
            <a:r>
              <a:rPr lang="en-GB" err="1"/>
              <a:t>nutzen</a:t>
            </a:r>
            <a:r>
              <a:rPr lang="en-GB" dirty="0"/>
              <a:t> </a:t>
            </a:r>
            <a:r>
              <a:rPr lang="en-GB" err="1"/>
              <a:t>Unternehmen</a:t>
            </a:r>
            <a:r>
              <a:rPr lang="en-GB" dirty="0"/>
              <a:t> und </a:t>
            </a:r>
            <a:r>
              <a:rPr lang="en-GB" err="1"/>
              <a:t>Organisationen</a:t>
            </a:r>
            <a:r>
              <a:rPr lang="en-GB" dirty="0"/>
              <a:t> Tools </a:t>
            </a:r>
            <a:r>
              <a:rPr lang="en-GB" err="1"/>
              <a:t>zur</a:t>
            </a:r>
            <a:r>
              <a:rPr lang="en-GB" dirty="0"/>
              <a:t> </a:t>
            </a:r>
            <a:r>
              <a:rPr lang="en-GB" err="1"/>
              <a:t>Erstellung</a:t>
            </a:r>
            <a:r>
              <a:rPr lang="en-GB" dirty="0"/>
              <a:t> von Online-</a:t>
            </a:r>
            <a:r>
              <a:rPr lang="en-GB" err="1"/>
              <a:t>Inhalten</a:t>
            </a:r>
            <a:r>
              <a:rPr lang="en-GB" dirty="0"/>
              <a:t>, um </a:t>
            </a:r>
            <a:r>
              <a:rPr lang="en-GB" err="1"/>
              <a:t>ihre</a:t>
            </a:r>
            <a:r>
              <a:rPr lang="en-GB" dirty="0"/>
              <a:t> </a:t>
            </a:r>
            <a:r>
              <a:rPr lang="en-GB" err="1"/>
              <a:t>Inhalte</a:t>
            </a:r>
            <a:r>
              <a:rPr lang="en-GB" dirty="0"/>
              <a:t> </a:t>
            </a:r>
            <a:r>
              <a:rPr lang="en-GB" err="1"/>
              <a:t>zu</a:t>
            </a:r>
            <a:r>
              <a:rPr lang="en-GB" dirty="0"/>
              <a:t> </a:t>
            </a:r>
            <a:r>
              <a:rPr lang="en-GB" err="1"/>
              <a:t>erstellen</a:t>
            </a:r>
            <a:r>
              <a:rPr lang="en-GB" dirty="0"/>
              <a:t> und </a:t>
            </a:r>
            <a:r>
              <a:rPr lang="en-GB" err="1"/>
              <a:t>ihre</a:t>
            </a:r>
            <a:r>
              <a:rPr lang="en-GB" dirty="0"/>
              <a:t> </a:t>
            </a:r>
            <a:r>
              <a:rPr lang="en-GB" err="1"/>
              <a:t>Zielgruppe</a:t>
            </a:r>
            <a:r>
              <a:rPr lang="en-GB" dirty="0"/>
              <a:t> </a:t>
            </a:r>
            <a:r>
              <a:rPr lang="en-GB" err="1"/>
              <a:t>zu</a:t>
            </a:r>
            <a:r>
              <a:rPr lang="en-GB" dirty="0"/>
              <a:t> </a:t>
            </a:r>
            <a:r>
              <a:rPr lang="en-GB" err="1"/>
              <a:t>erreichen</a:t>
            </a:r>
            <a:r>
              <a:rPr lang="en-GB" dirty="0"/>
              <a:t>. </a:t>
            </a:r>
            <a:endParaRPr lang="en-US" dirty="0"/>
          </a:p>
          <a:p>
            <a:pPr marL="419100" indent="-342900">
              <a:lnSpc>
                <a:spcPct val="120000"/>
              </a:lnSpc>
              <a:spcBef>
                <a:spcPts val="0"/>
              </a:spcBef>
              <a:buChar char="•"/>
            </a:pPr>
            <a:endParaRPr lang="en-GB" dirty="0"/>
          </a:p>
          <a:p>
            <a:pPr marL="419100" indent="-342900">
              <a:lnSpc>
                <a:spcPct val="120000"/>
              </a:lnSpc>
              <a:spcBef>
                <a:spcPts val="0"/>
              </a:spcBef>
              <a:buChar char="•"/>
            </a:pPr>
            <a:r>
              <a:rPr lang="en-GB" dirty="0">
                <a:solidFill>
                  <a:srgbClr val="000000"/>
                </a:solidFill>
              </a:rPr>
              <a:t>Die </a:t>
            </a:r>
            <a:r>
              <a:rPr lang="en-GB" err="1">
                <a:solidFill>
                  <a:srgbClr val="000000"/>
                </a:solidFill>
              </a:rPr>
              <a:t>Erstellung</a:t>
            </a:r>
            <a:r>
              <a:rPr lang="en-GB" dirty="0">
                <a:solidFill>
                  <a:srgbClr val="000000"/>
                </a:solidFill>
              </a:rPr>
              <a:t> von </a:t>
            </a:r>
            <a:r>
              <a:rPr lang="en-GB" err="1">
                <a:solidFill>
                  <a:srgbClr val="000000"/>
                </a:solidFill>
              </a:rPr>
              <a:t>Inhalten</a:t>
            </a:r>
            <a:r>
              <a:rPr lang="en-GB" dirty="0">
                <a:solidFill>
                  <a:srgbClr val="000000"/>
                </a:solidFill>
              </a:rPr>
              <a:t> für die </a:t>
            </a:r>
            <a:r>
              <a:rPr lang="en-GB" err="1">
                <a:solidFill>
                  <a:srgbClr val="000000"/>
                </a:solidFill>
              </a:rPr>
              <a:t>Förderung</a:t>
            </a:r>
            <a:r>
              <a:rPr lang="en-GB" dirty="0">
                <a:solidFill>
                  <a:srgbClr val="000000"/>
                </a:solidFill>
              </a:rPr>
              <a:t> und </a:t>
            </a:r>
            <a:r>
              <a:rPr lang="en-GB" err="1">
                <a:solidFill>
                  <a:srgbClr val="000000"/>
                </a:solidFill>
              </a:rPr>
              <a:t>Vermarktung</a:t>
            </a:r>
            <a:r>
              <a:rPr lang="en-GB" dirty="0">
                <a:solidFill>
                  <a:srgbClr val="000000"/>
                </a:solidFill>
              </a:rPr>
              <a:t> </a:t>
            </a:r>
            <a:r>
              <a:rPr lang="en-GB" err="1">
                <a:solidFill>
                  <a:srgbClr val="000000"/>
                </a:solidFill>
              </a:rPr>
              <a:t>einer</a:t>
            </a:r>
            <a:r>
              <a:rPr lang="en-GB" dirty="0">
                <a:solidFill>
                  <a:srgbClr val="000000"/>
                </a:solidFill>
              </a:rPr>
              <a:t> Organisation </a:t>
            </a:r>
            <a:r>
              <a:rPr lang="en-GB" err="1">
                <a:solidFill>
                  <a:srgbClr val="000000"/>
                </a:solidFill>
              </a:rPr>
              <a:t>ist</a:t>
            </a:r>
            <a:r>
              <a:rPr lang="en-GB" dirty="0">
                <a:solidFill>
                  <a:srgbClr val="000000"/>
                </a:solidFill>
              </a:rPr>
              <a:t> </a:t>
            </a:r>
            <a:r>
              <a:rPr lang="en-GB" err="1">
                <a:solidFill>
                  <a:srgbClr val="000000"/>
                </a:solidFill>
              </a:rPr>
              <a:t>eng</a:t>
            </a:r>
            <a:r>
              <a:rPr lang="en-GB" dirty="0">
                <a:solidFill>
                  <a:srgbClr val="000000"/>
                </a:solidFill>
              </a:rPr>
              <a:t> </a:t>
            </a:r>
            <a:r>
              <a:rPr lang="en-GB" err="1">
                <a:solidFill>
                  <a:srgbClr val="000000"/>
                </a:solidFill>
              </a:rPr>
              <a:t>mit</a:t>
            </a:r>
            <a:r>
              <a:rPr lang="en-GB" dirty="0">
                <a:solidFill>
                  <a:srgbClr val="000000"/>
                </a:solidFill>
              </a:rPr>
              <a:t> der </a:t>
            </a:r>
            <a:r>
              <a:rPr lang="en-GB" err="1">
                <a:solidFill>
                  <a:srgbClr val="000000"/>
                </a:solidFill>
              </a:rPr>
              <a:t>Festlegung</a:t>
            </a:r>
            <a:r>
              <a:rPr lang="en-GB" dirty="0">
                <a:solidFill>
                  <a:srgbClr val="000000"/>
                </a:solidFill>
              </a:rPr>
              <a:t> </a:t>
            </a:r>
            <a:r>
              <a:rPr lang="en-GB" err="1">
                <a:solidFill>
                  <a:srgbClr val="000000"/>
                </a:solidFill>
              </a:rPr>
              <a:t>einer</a:t>
            </a:r>
            <a:r>
              <a:rPr lang="en-GB" dirty="0">
                <a:solidFill>
                  <a:srgbClr val="000000"/>
                </a:solidFill>
              </a:rPr>
              <a:t> </a:t>
            </a:r>
            <a:r>
              <a:rPr lang="en-GB" err="1">
                <a:solidFill>
                  <a:srgbClr val="000000"/>
                </a:solidFill>
              </a:rPr>
              <a:t>Marketingstrategie</a:t>
            </a:r>
            <a:r>
              <a:rPr lang="en-GB" dirty="0">
                <a:solidFill>
                  <a:srgbClr val="000000"/>
                </a:solidFill>
              </a:rPr>
              <a:t> </a:t>
            </a:r>
            <a:r>
              <a:rPr lang="en-GB" err="1">
                <a:solidFill>
                  <a:srgbClr val="000000"/>
                </a:solidFill>
              </a:rPr>
              <a:t>verbunden</a:t>
            </a:r>
            <a:r>
              <a:rPr lang="en-GB" dirty="0">
                <a:solidFill>
                  <a:srgbClr val="000000"/>
                </a:solidFill>
              </a:rPr>
              <a:t>. </a:t>
            </a:r>
            <a:endParaRPr lang="en-US">
              <a:solidFill>
                <a:srgbClr val="000000"/>
              </a:solidFill>
            </a:endParaRPr>
          </a:p>
          <a:p>
            <a:pPr marL="495300" lvl="0" indent="-342900" algn="l" rtl="0">
              <a:lnSpc>
                <a:spcPct val="90000"/>
              </a:lnSpc>
              <a:spcBef>
                <a:spcPts val="2000"/>
              </a:spcBef>
              <a:spcAft>
                <a:spcPts val="0"/>
              </a:spcAft>
              <a:buClr>
                <a:schemeClr val="accent2"/>
              </a:buClr>
              <a:buSzPts val="2400"/>
              <a:buFont typeface="Arial"/>
              <a:buChar char="•"/>
            </a:pPr>
            <a:endParaRPr dirty="0"/>
          </a:p>
          <a:p>
            <a:pPr marL="495300" lvl="0" indent="-342900" algn="l" rtl="0">
              <a:lnSpc>
                <a:spcPct val="90000"/>
              </a:lnSpc>
              <a:spcBef>
                <a:spcPts val="1000"/>
              </a:spcBef>
              <a:spcAft>
                <a:spcPts val="0"/>
              </a:spcAft>
              <a:buClr>
                <a:schemeClr val="accent2"/>
              </a:buClr>
              <a:buSzPts val="2400"/>
              <a:buFont typeface="Arial"/>
              <a:buChar char="•"/>
            </a:pPr>
            <a:endParaRPr dirty="0"/>
          </a:p>
          <a:p>
            <a:pPr marL="342900" lvl="0" indent="-342900" algn="l" rtl="0">
              <a:lnSpc>
                <a:spcPct val="90000"/>
              </a:lnSpc>
              <a:spcBef>
                <a:spcPts val="1000"/>
              </a:spcBef>
              <a:spcAft>
                <a:spcPts val="0"/>
              </a:spcAft>
              <a:buClr>
                <a:srgbClr val="000000"/>
              </a:buClr>
              <a:buSzPts val="2400"/>
              <a:buChar char="•"/>
            </a:pPr>
            <a:endParaRPr dirty="0"/>
          </a:p>
        </p:txBody>
      </p:sp>
      <p:sp>
        <p:nvSpPr>
          <p:cNvPr id="645" name="Google Shape;645;g183c36b7e0f_0_30"/>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Welche</a:t>
            </a:r>
            <a:r>
              <a:rPr lang="en-GB" dirty="0"/>
              <a:t> </a:t>
            </a:r>
            <a:r>
              <a:rPr lang="en-GB" dirty="0" err="1"/>
              <a:t>Bedeutung</a:t>
            </a:r>
            <a:r>
              <a:rPr lang="en-GB" dirty="0"/>
              <a:t> hat die </a:t>
            </a:r>
            <a:r>
              <a:rPr lang="en-GB" dirty="0" err="1"/>
              <a:t>Erstellung</a:t>
            </a:r>
            <a:r>
              <a:rPr lang="en-GB" dirty="0"/>
              <a:t> von </a:t>
            </a:r>
            <a:r>
              <a:rPr lang="en-GB" dirty="0" err="1"/>
              <a:t>Inhalten</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g183c36b7e0f_0_36"/>
          <p:cNvPicPr preferRelativeResize="0"/>
          <p:nvPr/>
        </p:nvPicPr>
        <p:blipFill>
          <a:blip r:embed="rId3">
            <a:alphaModFix/>
          </a:blip>
          <a:stretch>
            <a:fillRect/>
          </a:stretch>
        </p:blipFill>
        <p:spPr>
          <a:xfrm>
            <a:off x="2009425" y="626225"/>
            <a:ext cx="8173150" cy="4400925"/>
          </a:xfrm>
          <a:prstGeom prst="rect">
            <a:avLst/>
          </a:prstGeom>
          <a:noFill/>
          <a:ln>
            <a:noFill/>
          </a:ln>
        </p:spPr>
      </p:pic>
      <p:sp>
        <p:nvSpPr>
          <p:cNvPr id="652" name="Google Shape;652;g183c36b7e0f_0_36"/>
          <p:cNvSpPr txBox="1">
            <a:spLocks noGrp="1"/>
          </p:cNvSpPr>
          <p:nvPr>
            <p:ph type="body" idx="1"/>
          </p:nvPr>
        </p:nvSpPr>
        <p:spPr>
          <a:xfrm>
            <a:off x="1943075" y="5091650"/>
            <a:ext cx="8239500" cy="8037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sz="1000" dirty="0">
                <a:solidFill>
                  <a:schemeClr val="tx1"/>
                </a:solidFill>
              </a:rPr>
              <a:t>Quelle:</a:t>
            </a:r>
            <a:r>
              <a:rPr lang="en-GB" sz="1000" dirty="0">
                <a:solidFill>
                  <a:srgbClr val="FF0000"/>
                </a:solidFill>
              </a:rPr>
              <a:t> </a:t>
            </a:r>
            <a:r>
              <a:rPr lang="en-GB" sz="1000" u="sng" dirty="0">
                <a:solidFill>
                  <a:schemeClr val="hlink"/>
                </a:solidFill>
                <a:hlinkClick r:id="rId4">
                  <a:extLst>
                    <a:ext uri="{A12FA001-AC4F-418D-AE19-62706E023703}">
                      <ahyp:hlinkClr xmlns:ahyp="http://schemas.microsoft.com/office/drawing/2018/hyperlinkcolor" val="tx"/>
                    </a:ext>
                  </a:extLst>
                </a:hlinkClick>
              </a:rPr>
              <a:t>https://blog.hubspot.com/marketing/content-creation</a:t>
            </a:r>
            <a:r>
              <a:rPr lang="en-GB" sz="1000" dirty="0">
                <a:solidFill>
                  <a:srgbClr val="FF0000"/>
                </a:solidFill>
              </a:rPr>
              <a:t> </a:t>
            </a:r>
            <a:endParaRPr dirty="0"/>
          </a:p>
        </p:txBody>
      </p:sp>
      <p:sp>
        <p:nvSpPr>
          <p:cNvPr id="2" name="Rectangle 1">
            <a:extLst>
              <a:ext uri="{FF2B5EF4-FFF2-40B4-BE49-F238E27FC236}">
                <a16:creationId xmlns:a16="http://schemas.microsoft.com/office/drawing/2014/main" id="{8FEBC208-E0EA-7371-E1BF-B44A566A5080}"/>
              </a:ext>
            </a:extLst>
          </p:cNvPr>
          <p:cNvSpPr/>
          <p:nvPr/>
        </p:nvSpPr>
        <p:spPr>
          <a:xfrm>
            <a:off x="2040466" y="651933"/>
            <a:ext cx="8165629" cy="705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ea typeface="+mn-lt"/>
                <a:cs typeface="+mn-lt"/>
              </a:rPr>
              <a:t>Leitfaden</a:t>
            </a:r>
            <a:r>
              <a:rPr lang="en-GB" sz="2400" dirty="0">
                <a:ea typeface="+mn-lt"/>
                <a:cs typeface="+mn-lt"/>
              </a:rPr>
              <a:t> </a:t>
            </a:r>
            <a:r>
              <a:rPr lang="en-GB" sz="2400" dirty="0" err="1">
                <a:ea typeface="+mn-lt"/>
                <a:cs typeface="+mn-lt"/>
              </a:rPr>
              <a:t>zur</a:t>
            </a:r>
            <a:r>
              <a:rPr lang="en-GB" sz="2400" dirty="0">
                <a:ea typeface="+mn-lt"/>
                <a:cs typeface="+mn-lt"/>
              </a:rPr>
              <a:t> </a:t>
            </a:r>
            <a:r>
              <a:rPr lang="en-GB" sz="2400" dirty="0" err="1">
                <a:ea typeface="+mn-lt"/>
                <a:cs typeface="+mn-lt"/>
              </a:rPr>
              <a:t>Erstellung</a:t>
            </a:r>
            <a:r>
              <a:rPr lang="en-GB" sz="2400" dirty="0">
                <a:ea typeface="+mn-lt"/>
                <a:cs typeface="+mn-lt"/>
              </a:rPr>
              <a:t> von </a:t>
            </a:r>
            <a:r>
              <a:rPr lang="en-GB" sz="2400" dirty="0" err="1">
                <a:ea typeface="+mn-lt"/>
                <a:cs typeface="+mn-lt"/>
              </a:rPr>
              <a:t>Inhalten</a:t>
            </a:r>
            <a:endParaRPr lang="en-US" sz="2400" dirty="0" err="1"/>
          </a:p>
        </p:txBody>
      </p:sp>
      <p:sp>
        <p:nvSpPr>
          <p:cNvPr id="3" name="Rectangle: Rounded Corners 2">
            <a:extLst>
              <a:ext uri="{FF2B5EF4-FFF2-40B4-BE49-F238E27FC236}">
                <a16:creationId xmlns:a16="http://schemas.microsoft.com/office/drawing/2014/main" id="{CB8D2CDC-C252-554E-9526-BA5AF591319F}"/>
              </a:ext>
            </a:extLst>
          </p:cNvPr>
          <p:cNvSpPr/>
          <p:nvPr/>
        </p:nvSpPr>
        <p:spPr>
          <a:xfrm>
            <a:off x="2929466" y="1549399"/>
            <a:ext cx="1956740" cy="451555"/>
          </a:xfrm>
          <a:prstGeom prst="roundRect">
            <a:avLst/>
          </a:prstGeom>
          <a:solidFill>
            <a:schemeClr val="bg1"/>
          </a:solidFill>
          <a:ln>
            <a:solidFill>
              <a:srgbClr val="F52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86D6E"/>
                </a:solidFill>
                <a:cs typeface="Arial"/>
              </a:rPr>
              <a:t>Bewusstheit</a:t>
            </a:r>
            <a:endParaRPr lang="en-GB" dirty="0" err="1">
              <a:solidFill>
                <a:srgbClr val="086D6E"/>
              </a:solidFill>
            </a:endParaRPr>
          </a:p>
        </p:txBody>
      </p:sp>
      <p:sp>
        <p:nvSpPr>
          <p:cNvPr id="4" name="Rectangle: Rounded Corners 3">
            <a:extLst>
              <a:ext uri="{FF2B5EF4-FFF2-40B4-BE49-F238E27FC236}">
                <a16:creationId xmlns:a16="http://schemas.microsoft.com/office/drawing/2014/main" id="{ADB1C915-D906-E5BF-6D8B-EDE923BEE11F}"/>
              </a:ext>
            </a:extLst>
          </p:cNvPr>
          <p:cNvSpPr/>
          <p:nvPr/>
        </p:nvSpPr>
        <p:spPr>
          <a:xfrm>
            <a:off x="5121392" y="1549399"/>
            <a:ext cx="1956740" cy="451555"/>
          </a:xfrm>
          <a:prstGeom prst="roundRect">
            <a:avLst/>
          </a:prstGeom>
          <a:solidFill>
            <a:schemeClr val="bg1"/>
          </a:solidFill>
          <a:ln>
            <a:solidFill>
              <a:srgbClr val="F5279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solidFill>
                  <a:srgbClr val="086D6E"/>
                </a:solidFill>
                <a:cs typeface="Arial"/>
              </a:rPr>
              <a:t>Bedenken</a:t>
            </a:r>
            <a:endParaRPr lang="en-GB" dirty="0" err="1">
              <a:solidFill>
                <a:srgbClr val="086D6E"/>
              </a:solidFill>
            </a:endParaRPr>
          </a:p>
        </p:txBody>
      </p:sp>
      <p:sp>
        <p:nvSpPr>
          <p:cNvPr id="5" name="Rectangle: Rounded Corners 4">
            <a:extLst>
              <a:ext uri="{FF2B5EF4-FFF2-40B4-BE49-F238E27FC236}">
                <a16:creationId xmlns:a16="http://schemas.microsoft.com/office/drawing/2014/main" id="{F7D1E5C2-AC8D-9FC0-F8FA-D25C18CAFE3D}"/>
              </a:ext>
            </a:extLst>
          </p:cNvPr>
          <p:cNvSpPr/>
          <p:nvPr/>
        </p:nvSpPr>
        <p:spPr>
          <a:xfrm>
            <a:off x="7341540" y="1549399"/>
            <a:ext cx="1956740" cy="451555"/>
          </a:xfrm>
          <a:prstGeom prst="roundRect">
            <a:avLst/>
          </a:prstGeom>
          <a:solidFill>
            <a:schemeClr val="bg1"/>
          </a:solidFill>
          <a:ln>
            <a:solidFill>
              <a:srgbClr val="F5279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solidFill>
                  <a:srgbClr val="086D6E"/>
                </a:solidFill>
                <a:cs typeface="Arial"/>
              </a:rPr>
              <a:t>Entscheidung</a:t>
            </a:r>
            <a:endParaRPr lang="en-US" dirty="0" err="1"/>
          </a:p>
        </p:txBody>
      </p:sp>
      <p:sp>
        <p:nvSpPr>
          <p:cNvPr id="6" name="Rectangle 5">
            <a:extLst>
              <a:ext uri="{FF2B5EF4-FFF2-40B4-BE49-F238E27FC236}">
                <a16:creationId xmlns:a16="http://schemas.microsoft.com/office/drawing/2014/main" id="{EDD331D7-FE98-DC0B-B4D3-1564521F4C1C}"/>
              </a:ext>
            </a:extLst>
          </p:cNvPr>
          <p:cNvSpPr/>
          <p:nvPr/>
        </p:nvSpPr>
        <p:spPr>
          <a:xfrm>
            <a:off x="3090333" y="2041408"/>
            <a:ext cx="1138295" cy="1467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a:buChar char="•"/>
            </a:pPr>
            <a:r>
              <a:rPr lang="en-GB" sz="1100" err="1">
                <a:solidFill>
                  <a:srgbClr val="086D6E"/>
                </a:solidFill>
                <a:ea typeface="+mn-lt"/>
                <a:cs typeface="+mn-lt"/>
              </a:rPr>
              <a:t>Weißbuch</a:t>
            </a:r>
            <a:endParaRPr lang="en-GB" sz="1100">
              <a:solidFill>
                <a:srgbClr val="086D6E"/>
              </a:solidFill>
              <a:ea typeface="+mn-lt"/>
              <a:cs typeface="+mn-lt"/>
            </a:endParaRPr>
          </a:p>
          <a:p>
            <a:pPr marL="171450" indent="-171450">
              <a:buFont typeface="Arial"/>
              <a:buChar char="•"/>
            </a:pPr>
            <a:r>
              <a:rPr lang="en-GB" sz="1100" dirty="0">
                <a:solidFill>
                  <a:srgbClr val="086D6E"/>
                </a:solidFill>
                <a:ea typeface="+mn-lt"/>
                <a:cs typeface="+mn-lt"/>
              </a:rPr>
              <a:t>Blogpost</a:t>
            </a:r>
          </a:p>
          <a:p>
            <a:pPr marL="171450" indent="-171450">
              <a:buFont typeface="Arial"/>
              <a:buChar char="•"/>
            </a:pPr>
            <a:r>
              <a:rPr lang="en-GB" sz="1100" err="1">
                <a:solidFill>
                  <a:srgbClr val="086D6E"/>
                </a:solidFill>
                <a:ea typeface="+mn-lt"/>
                <a:cs typeface="+mn-lt"/>
              </a:rPr>
              <a:t>Checkliste</a:t>
            </a:r>
            <a:endParaRPr lang="en-GB" sz="1100">
              <a:solidFill>
                <a:srgbClr val="086D6E"/>
              </a:solidFill>
              <a:ea typeface="+mn-lt"/>
              <a:cs typeface="+mn-lt"/>
            </a:endParaRPr>
          </a:p>
          <a:p>
            <a:pPr marL="171450" indent="-171450">
              <a:buFont typeface="Arial"/>
              <a:buChar char="•"/>
            </a:pPr>
            <a:r>
              <a:rPr lang="en-GB" sz="1100" err="1">
                <a:solidFill>
                  <a:srgbClr val="086D6E"/>
                </a:solidFill>
                <a:ea typeface="+mn-lt"/>
                <a:cs typeface="+mn-lt"/>
              </a:rPr>
              <a:t>Hinweisblatt</a:t>
            </a:r>
            <a:endParaRPr lang="en-GB" sz="1100">
              <a:solidFill>
                <a:srgbClr val="086D6E"/>
              </a:solidFill>
              <a:ea typeface="+mn-lt"/>
              <a:cs typeface="+mn-lt"/>
            </a:endParaRPr>
          </a:p>
          <a:p>
            <a:pPr marL="171450" indent="-171450">
              <a:buFont typeface="Arial"/>
              <a:buChar char="•"/>
            </a:pPr>
            <a:r>
              <a:rPr lang="en-GB" sz="1100" err="1">
                <a:solidFill>
                  <a:srgbClr val="086D6E"/>
                </a:solidFill>
                <a:ea typeface="+mn-lt"/>
                <a:cs typeface="+mn-lt"/>
              </a:rPr>
              <a:t>Infografik</a:t>
            </a:r>
            <a:endParaRPr lang="en-GB" sz="1100">
              <a:solidFill>
                <a:srgbClr val="086D6E"/>
              </a:solidFill>
              <a:ea typeface="+mn-lt"/>
              <a:cs typeface="+mn-lt"/>
            </a:endParaRPr>
          </a:p>
          <a:p>
            <a:pPr marL="171450" indent="-171450">
              <a:buFont typeface="Arial"/>
              <a:buChar char="•"/>
            </a:pPr>
            <a:r>
              <a:rPr lang="en-GB" sz="1100" err="1">
                <a:solidFill>
                  <a:srgbClr val="086D6E"/>
                </a:solidFill>
                <a:ea typeface="+mn-lt"/>
                <a:cs typeface="+mn-lt"/>
              </a:rPr>
              <a:t>Ebook</a:t>
            </a:r>
            <a:endParaRPr lang="en-GB" sz="1100">
              <a:solidFill>
                <a:srgbClr val="086D6E"/>
              </a:solidFill>
              <a:ea typeface="+mn-lt"/>
              <a:cs typeface="+mn-lt"/>
            </a:endParaRPr>
          </a:p>
          <a:p>
            <a:pPr marL="171450" indent="-171450">
              <a:buFont typeface="Arial"/>
              <a:buChar char="•"/>
            </a:pPr>
            <a:r>
              <a:rPr lang="en-GB" sz="1100" dirty="0">
                <a:solidFill>
                  <a:srgbClr val="086D6E"/>
                </a:solidFill>
                <a:ea typeface="+mn-lt"/>
                <a:cs typeface="+mn-lt"/>
              </a:rPr>
              <a:t>Spiel</a:t>
            </a:r>
          </a:p>
          <a:p>
            <a:pPr marL="171450" indent="-171450">
              <a:buFont typeface="Arial"/>
              <a:buChar char="•"/>
            </a:pPr>
            <a:r>
              <a:rPr lang="en-GB" sz="1100" dirty="0">
                <a:solidFill>
                  <a:srgbClr val="086D6E"/>
                </a:solidFill>
                <a:ea typeface="+mn-lt"/>
                <a:cs typeface="+mn-lt"/>
              </a:rPr>
              <a:t>Quiz</a:t>
            </a:r>
          </a:p>
        </p:txBody>
      </p:sp>
      <p:sp>
        <p:nvSpPr>
          <p:cNvPr id="8" name="Rectangle 7">
            <a:extLst>
              <a:ext uri="{FF2B5EF4-FFF2-40B4-BE49-F238E27FC236}">
                <a16:creationId xmlns:a16="http://schemas.microsoft.com/office/drawing/2014/main" id="{C108CA63-D97D-4504-10BB-9AC6A45AAD8A}"/>
              </a:ext>
            </a:extLst>
          </p:cNvPr>
          <p:cNvSpPr/>
          <p:nvPr/>
        </p:nvSpPr>
        <p:spPr>
          <a:xfrm>
            <a:off x="7605889" y="2041408"/>
            <a:ext cx="1373480" cy="12605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Char char="•"/>
            </a:pPr>
            <a:r>
              <a:rPr lang="en-GB" sz="1100">
                <a:solidFill>
                  <a:srgbClr val="086D6E"/>
                </a:solidFill>
              </a:rPr>
              <a:t>Demo</a:t>
            </a:r>
            <a:endParaRPr lang="en-US" sz="1100"/>
          </a:p>
          <a:p>
            <a:pPr marL="285750" indent="-285750">
              <a:buChar char="•"/>
            </a:pPr>
            <a:r>
              <a:rPr lang="en-GB" sz="1100">
                <a:solidFill>
                  <a:srgbClr val="086D6E"/>
                </a:solidFill>
              </a:rPr>
              <a:t>Kostenloser Test</a:t>
            </a:r>
            <a:endParaRPr lang="en-GB" sz="1100">
              <a:solidFill>
                <a:srgbClr val="086D6E"/>
              </a:solidFill>
              <a:cs typeface="Arial"/>
            </a:endParaRPr>
          </a:p>
          <a:p>
            <a:pPr marL="285750" indent="-285750">
              <a:buChar char="•"/>
            </a:pPr>
            <a:r>
              <a:rPr lang="en-GB" sz="1100">
                <a:solidFill>
                  <a:srgbClr val="086D6E"/>
                </a:solidFill>
              </a:rPr>
              <a:t>Produktführer</a:t>
            </a:r>
            <a:endParaRPr lang="en-GB" sz="1100">
              <a:solidFill>
                <a:srgbClr val="086D6E"/>
              </a:solidFill>
              <a:cs typeface="Arial"/>
            </a:endParaRPr>
          </a:p>
          <a:p>
            <a:pPr marL="285750" indent="-285750">
              <a:buChar char="•"/>
            </a:pPr>
            <a:r>
              <a:rPr lang="en-GB" sz="1100">
                <a:solidFill>
                  <a:srgbClr val="086D6E"/>
                </a:solidFill>
              </a:rPr>
              <a:t>Beratung</a:t>
            </a:r>
            <a:endParaRPr lang="en-GB" sz="1100">
              <a:solidFill>
                <a:srgbClr val="086D6E"/>
              </a:solidFill>
              <a:cs typeface="Arial"/>
            </a:endParaRPr>
          </a:p>
          <a:p>
            <a:pPr marL="285750" indent="-285750">
              <a:buChar char="•"/>
            </a:pPr>
            <a:r>
              <a:rPr lang="en-GB" sz="1100">
                <a:solidFill>
                  <a:srgbClr val="086D6E"/>
                </a:solidFill>
              </a:rPr>
              <a:t>Coupon</a:t>
            </a:r>
            <a:endParaRPr lang="en-GB" sz="1100" dirty="0">
              <a:solidFill>
                <a:srgbClr val="086D6E"/>
              </a:solidFill>
              <a:cs typeface="Arial"/>
            </a:endParaRPr>
          </a:p>
        </p:txBody>
      </p:sp>
      <p:grpSp>
        <p:nvGrpSpPr>
          <p:cNvPr id="12" name="Group 11">
            <a:extLst>
              <a:ext uri="{FF2B5EF4-FFF2-40B4-BE49-F238E27FC236}">
                <a16:creationId xmlns:a16="http://schemas.microsoft.com/office/drawing/2014/main" id="{DC1B2D35-D079-FEEE-016B-18512387D38C}"/>
              </a:ext>
            </a:extLst>
          </p:cNvPr>
          <p:cNvGrpSpPr/>
          <p:nvPr/>
        </p:nvGrpSpPr>
        <p:grpSpPr>
          <a:xfrm>
            <a:off x="5338704" y="2041407"/>
            <a:ext cx="1458147" cy="1467555"/>
            <a:chOff x="5376333" y="2041407"/>
            <a:chExt cx="1458147" cy="1467555"/>
          </a:xfrm>
        </p:grpSpPr>
        <p:sp>
          <p:nvSpPr>
            <p:cNvPr id="7" name="Rectangle 6">
              <a:extLst>
                <a:ext uri="{FF2B5EF4-FFF2-40B4-BE49-F238E27FC236}">
                  <a16:creationId xmlns:a16="http://schemas.microsoft.com/office/drawing/2014/main" id="{33F9496A-AEC1-A14F-E839-652D7050AAA5}"/>
                </a:ext>
              </a:extLst>
            </p:cNvPr>
            <p:cNvSpPr/>
            <p:nvPr/>
          </p:nvSpPr>
          <p:spPr>
            <a:xfrm>
              <a:off x="5376333" y="2041407"/>
              <a:ext cx="1458147" cy="997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Char char="•"/>
              </a:pPr>
              <a:r>
                <a:rPr lang="en-GB" sz="1100" dirty="0">
                  <a:solidFill>
                    <a:srgbClr val="086D6E"/>
                  </a:solidFill>
                  <a:ea typeface="+mn-lt"/>
                  <a:cs typeface="+mn-lt"/>
                </a:rPr>
                <a:t>Podcast</a:t>
              </a:r>
              <a:endParaRPr lang="en-US" sz="1100" dirty="0">
                <a:solidFill>
                  <a:srgbClr val="086D6E"/>
                </a:solidFill>
                <a:cs typeface="Arial"/>
              </a:endParaRPr>
            </a:p>
            <a:p>
              <a:pPr marL="171450" indent="-171450">
                <a:buChar char="•"/>
              </a:pPr>
              <a:r>
                <a:rPr lang="en-GB" sz="1100" dirty="0">
                  <a:solidFill>
                    <a:srgbClr val="086D6E"/>
                  </a:solidFill>
                  <a:ea typeface="+mn-lt"/>
                  <a:cs typeface="+mn-lt"/>
                </a:rPr>
                <a:t>Webinar</a:t>
              </a:r>
              <a:endParaRPr lang="en-GB" sz="1100" dirty="0">
                <a:solidFill>
                  <a:srgbClr val="086D6E"/>
                </a:solidFill>
                <a:cs typeface="Arial"/>
              </a:endParaRPr>
            </a:p>
            <a:p>
              <a:pPr marL="171450" indent="-171450">
                <a:buChar char="•"/>
              </a:pPr>
              <a:r>
                <a:rPr lang="en-GB" sz="1100" dirty="0" err="1">
                  <a:solidFill>
                    <a:srgbClr val="086D6E"/>
                  </a:solidFill>
                  <a:ea typeface="+mn-lt"/>
                  <a:cs typeface="+mn-lt"/>
                </a:rPr>
                <a:t>Arbeitsblatt</a:t>
              </a:r>
              <a:endParaRPr lang="en-GB" sz="1100" dirty="0" err="1">
                <a:solidFill>
                  <a:srgbClr val="086D6E"/>
                </a:solidFill>
                <a:cs typeface="Arial"/>
              </a:endParaRPr>
            </a:p>
            <a:p>
              <a:pPr marL="171450" indent="-171450">
                <a:buChar char="•"/>
              </a:pPr>
              <a:r>
                <a:rPr lang="en-GB" sz="1100" dirty="0" err="1">
                  <a:solidFill>
                    <a:srgbClr val="086D6E"/>
                  </a:solidFill>
                  <a:ea typeface="+mn-lt"/>
                  <a:cs typeface="+mn-lt"/>
                </a:rPr>
                <a:t>Vergleichsmatrix</a:t>
              </a:r>
              <a:endParaRPr lang="en-GB" sz="1100" dirty="0" err="1">
                <a:solidFill>
                  <a:srgbClr val="086D6E"/>
                </a:solidFill>
                <a:cs typeface="Arial"/>
              </a:endParaRPr>
            </a:p>
            <a:p>
              <a:pPr marL="171450" indent="-171450">
                <a:buChar char="•"/>
              </a:pPr>
              <a:r>
                <a:rPr lang="en-GB" sz="1100" dirty="0">
                  <a:solidFill>
                    <a:srgbClr val="086D6E"/>
                  </a:solidFill>
                  <a:ea typeface="+mn-lt"/>
                  <a:cs typeface="+mn-lt"/>
                </a:rPr>
                <a:t>Vorlage</a:t>
              </a:r>
              <a:endParaRPr lang="en-GB" sz="1100" dirty="0">
                <a:solidFill>
                  <a:srgbClr val="086D6E"/>
                </a:solidFill>
                <a:cs typeface="Arial"/>
              </a:endParaRPr>
            </a:p>
          </p:txBody>
        </p:sp>
        <p:sp>
          <p:nvSpPr>
            <p:cNvPr id="10" name="Rectangle 9">
              <a:extLst>
                <a:ext uri="{FF2B5EF4-FFF2-40B4-BE49-F238E27FC236}">
                  <a16:creationId xmlns:a16="http://schemas.microsoft.com/office/drawing/2014/main" id="{85CC6CDA-43B0-84B0-180C-7EAC565BEE25}"/>
                </a:ext>
              </a:extLst>
            </p:cNvPr>
            <p:cNvSpPr/>
            <p:nvPr/>
          </p:nvSpPr>
          <p:spPr>
            <a:xfrm>
              <a:off x="5376333" y="3066815"/>
              <a:ext cx="1053629" cy="4421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cs typeface="Arial"/>
              </a:endParaRPr>
            </a:p>
          </p:txBody>
        </p:sp>
      </p:grpSp>
      <p:grpSp>
        <p:nvGrpSpPr>
          <p:cNvPr id="13" name="Group 12">
            <a:extLst>
              <a:ext uri="{FF2B5EF4-FFF2-40B4-BE49-F238E27FC236}">
                <a16:creationId xmlns:a16="http://schemas.microsoft.com/office/drawing/2014/main" id="{7190F8BC-9219-C395-E675-9E4C4A6067F7}"/>
              </a:ext>
            </a:extLst>
          </p:cNvPr>
          <p:cNvGrpSpPr/>
          <p:nvPr/>
        </p:nvGrpSpPr>
        <p:grpSpPr>
          <a:xfrm>
            <a:off x="3090333" y="2013186"/>
            <a:ext cx="1608664" cy="2135480"/>
            <a:chOff x="3090333" y="2013186"/>
            <a:chExt cx="1608664" cy="2135480"/>
          </a:xfrm>
        </p:grpSpPr>
        <p:sp>
          <p:nvSpPr>
            <p:cNvPr id="9" name="Rectangle 8">
              <a:extLst>
                <a:ext uri="{FF2B5EF4-FFF2-40B4-BE49-F238E27FC236}">
                  <a16:creationId xmlns:a16="http://schemas.microsoft.com/office/drawing/2014/main" id="{62B2AB2F-BFA4-DD3D-1761-3276C1DD6A15}"/>
                </a:ext>
              </a:extLst>
            </p:cNvPr>
            <p:cNvSpPr/>
            <p:nvPr/>
          </p:nvSpPr>
          <p:spPr>
            <a:xfrm>
              <a:off x="4153369" y="2013186"/>
              <a:ext cx="545628" cy="1326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cs typeface="Arial"/>
              </a:endParaRPr>
            </a:p>
          </p:txBody>
        </p:sp>
        <p:sp>
          <p:nvSpPr>
            <p:cNvPr id="11" name="Rectangle 10">
              <a:extLst>
                <a:ext uri="{FF2B5EF4-FFF2-40B4-BE49-F238E27FC236}">
                  <a16:creationId xmlns:a16="http://schemas.microsoft.com/office/drawing/2014/main" id="{11BC8A28-8FB0-2A07-774B-9AA6BF978F41}"/>
                </a:ext>
              </a:extLst>
            </p:cNvPr>
            <p:cNvSpPr/>
            <p:nvPr/>
          </p:nvSpPr>
          <p:spPr>
            <a:xfrm>
              <a:off x="3090333" y="3433704"/>
              <a:ext cx="1138294" cy="7149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cs typeface="Aria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VPN Software</a:t>
            </a:r>
            <a:endParaRPr/>
          </a:p>
        </p:txBody>
      </p:sp>
      <p:grpSp>
        <p:nvGrpSpPr>
          <p:cNvPr id="659" name="Google Shape;659;p63"/>
          <p:cNvGrpSpPr/>
          <p:nvPr/>
        </p:nvGrpSpPr>
        <p:grpSpPr>
          <a:xfrm>
            <a:off x="620058" y="2437391"/>
            <a:ext cx="10592650" cy="2522059"/>
            <a:chOff x="1293" y="265691"/>
            <a:chExt cx="10592650" cy="2522059"/>
          </a:xfrm>
        </p:grpSpPr>
        <p:sp>
          <p:nvSpPr>
            <p:cNvPr id="660" name="Google Shape;660;p63"/>
            <p:cNvSpPr/>
            <p:nvPr/>
          </p:nvSpPr>
          <p:spPr>
            <a:xfrm>
              <a:off x="1293"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3"/>
            <p:cNvSpPr txBox="1"/>
            <p:nvPr/>
          </p:nvSpPr>
          <p:spPr>
            <a:xfrm>
              <a:off x="370640"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ExpressVPN</a:t>
              </a:r>
              <a:endParaRPr sz="2400">
                <a:solidFill>
                  <a:srgbClr val="000000"/>
                </a:solidFill>
                <a:latin typeface="Calibri"/>
                <a:ea typeface="Calibri"/>
                <a:cs typeface="Calibri"/>
                <a:sym typeface="Calibri"/>
              </a:endParaRPr>
            </a:p>
          </p:txBody>
        </p:sp>
        <p:sp>
          <p:nvSpPr>
            <p:cNvPr id="662" name="Google Shape;662;p63"/>
            <p:cNvSpPr/>
            <p:nvPr/>
          </p:nvSpPr>
          <p:spPr>
            <a:xfrm>
              <a:off x="2018941"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3"/>
            <p:cNvSpPr txBox="1"/>
            <p:nvPr/>
          </p:nvSpPr>
          <p:spPr>
            <a:xfrm>
              <a:off x="2388288"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ACCESS</a:t>
              </a:r>
              <a:endParaRPr/>
            </a:p>
          </p:txBody>
        </p:sp>
        <p:sp>
          <p:nvSpPr>
            <p:cNvPr id="664" name="Google Shape;664;p63"/>
            <p:cNvSpPr/>
            <p:nvPr/>
          </p:nvSpPr>
          <p:spPr>
            <a:xfrm>
              <a:off x="4036588"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3"/>
            <p:cNvSpPr txBox="1"/>
            <p:nvPr/>
          </p:nvSpPr>
          <p:spPr>
            <a:xfrm>
              <a:off x="4405935"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CyberGhost</a:t>
              </a:r>
              <a:endParaRPr/>
            </a:p>
          </p:txBody>
        </p:sp>
        <p:sp>
          <p:nvSpPr>
            <p:cNvPr id="666" name="Google Shape;666;p63"/>
            <p:cNvSpPr/>
            <p:nvPr/>
          </p:nvSpPr>
          <p:spPr>
            <a:xfrm>
              <a:off x="6054236"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txBox="1"/>
            <p:nvPr/>
          </p:nvSpPr>
          <p:spPr>
            <a:xfrm>
              <a:off x="6423583"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IPVANISH</a:t>
              </a:r>
              <a:endParaRPr/>
            </a:p>
          </p:txBody>
        </p:sp>
        <p:sp>
          <p:nvSpPr>
            <p:cNvPr id="668" name="Google Shape;668;p63"/>
            <p:cNvSpPr/>
            <p:nvPr/>
          </p:nvSpPr>
          <p:spPr>
            <a:xfrm>
              <a:off x="8071884"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3"/>
            <p:cNvSpPr txBox="1"/>
            <p:nvPr/>
          </p:nvSpPr>
          <p:spPr>
            <a:xfrm>
              <a:off x="8441231"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Surfshark</a:t>
              </a:r>
              <a:endParaRPr/>
            </a:p>
          </p:txBody>
        </p:sp>
      </p:grpSp>
      <p:sp>
        <p:nvSpPr>
          <p:cNvPr id="670" name="Google Shape;670;p63"/>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VPN-Software (Forts.)</a:t>
            </a:r>
            <a:endParaRPr lang="en-US" dirty="0"/>
          </a:p>
        </p:txBody>
      </p:sp>
      <p:grpSp>
        <p:nvGrpSpPr>
          <p:cNvPr id="677" name="Google Shape;677;p64"/>
          <p:cNvGrpSpPr/>
          <p:nvPr/>
        </p:nvGrpSpPr>
        <p:grpSpPr>
          <a:xfrm>
            <a:off x="620058" y="2437391"/>
            <a:ext cx="10592650" cy="2522059"/>
            <a:chOff x="1293" y="265691"/>
            <a:chExt cx="10592650" cy="2522059"/>
          </a:xfrm>
        </p:grpSpPr>
        <p:sp>
          <p:nvSpPr>
            <p:cNvPr id="678" name="Google Shape;678;p64"/>
            <p:cNvSpPr/>
            <p:nvPr/>
          </p:nvSpPr>
          <p:spPr>
            <a:xfrm>
              <a:off x="1293"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4"/>
            <p:cNvSpPr txBox="1"/>
            <p:nvPr/>
          </p:nvSpPr>
          <p:spPr>
            <a:xfrm>
              <a:off x="370640"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PrivateVPN</a:t>
              </a:r>
              <a:endParaRPr sz="2300">
                <a:solidFill>
                  <a:srgbClr val="000000"/>
                </a:solidFill>
                <a:latin typeface="Calibri"/>
                <a:ea typeface="Calibri"/>
                <a:cs typeface="Calibri"/>
                <a:sym typeface="Calibri"/>
              </a:endParaRPr>
            </a:p>
          </p:txBody>
        </p:sp>
        <p:sp>
          <p:nvSpPr>
            <p:cNvPr id="680" name="Google Shape;680;p64"/>
            <p:cNvSpPr/>
            <p:nvPr/>
          </p:nvSpPr>
          <p:spPr>
            <a:xfrm>
              <a:off x="2018941"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4"/>
            <p:cNvSpPr txBox="1"/>
            <p:nvPr/>
          </p:nvSpPr>
          <p:spPr>
            <a:xfrm>
              <a:off x="2388288"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Hotspot Shield</a:t>
              </a:r>
              <a:endParaRPr/>
            </a:p>
          </p:txBody>
        </p:sp>
        <p:sp>
          <p:nvSpPr>
            <p:cNvPr id="682" name="Google Shape;682;p64"/>
            <p:cNvSpPr/>
            <p:nvPr/>
          </p:nvSpPr>
          <p:spPr>
            <a:xfrm>
              <a:off x="4036588"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4"/>
            <p:cNvSpPr txBox="1"/>
            <p:nvPr/>
          </p:nvSpPr>
          <p:spPr>
            <a:xfrm>
              <a:off x="4405935"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NordVPN</a:t>
              </a:r>
              <a:endParaRPr/>
            </a:p>
          </p:txBody>
        </p:sp>
        <p:sp>
          <p:nvSpPr>
            <p:cNvPr id="684" name="Google Shape;684;p64"/>
            <p:cNvSpPr/>
            <p:nvPr/>
          </p:nvSpPr>
          <p:spPr>
            <a:xfrm>
              <a:off x="6054236"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4"/>
            <p:cNvSpPr txBox="1"/>
            <p:nvPr/>
          </p:nvSpPr>
          <p:spPr>
            <a:xfrm>
              <a:off x="6423583"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STRONGVPN</a:t>
              </a:r>
              <a:endParaRPr/>
            </a:p>
          </p:txBody>
        </p:sp>
        <p:sp>
          <p:nvSpPr>
            <p:cNvPr id="686" name="Google Shape;686;p64"/>
            <p:cNvSpPr/>
            <p:nvPr/>
          </p:nvSpPr>
          <p:spPr>
            <a:xfrm>
              <a:off x="8071884"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4"/>
            <p:cNvSpPr txBox="1"/>
            <p:nvPr/>
          </p:nvSpPr>
          <p:spPr>
            <a:xfrm>
              <a:off x="8441231"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Purevpn</a:t>
              </a:r>
              <a:endParaRPr/>
            </a:p>
          </p:txBody>
        </p:sp>
      </p:grpSp>
      <p:sp>
        <p:nvSpPr>
          <p:cNvPr id="688" name="Google Shape;688;p64"/>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har char="•"/>
            </a:pPr>
            <a:r>
              <a:rPr lang="en-GB" dirty="0"/>
              <a:t>Die </a:t>
            </a:r>
            <a:r>
              <a:rPr lang="en-GB" dirty="0" err="1"/>
              <a:t>Bedeutung</a:t>
            </a:r>
            <a:r>
              <a:rPr lang="en-GB" dirty="0"/>
              <a:t> von Digital Leadership verstehen</a:t>
            </a:r>
            <a:endParaRPr lang="en-US" dirty="0"/>
          </a:p>
          <a:p>
            <a:pPr marL="0" lvl="0" indent="0" algn="l" rtl="0">
              <a:lnSpc>
                <a:spcPct val="90000"/>
              </a:lnSpc>
              <a:spcBef>
                <a:spcPts val="1000"/>
              </a:spcBef>
              <a:spcAft>
                <a:spcPts val="0"/>
              </a:spcAft>
              <a:buClr>
                <a:srgbClr val="000000"/>
              </a:buClr>
              <a:buSzPts val="2400"/>
              <a:buNone/>
            </a:pPr>
            <a:endParaRPr/>
          </a:p>
          <a:p>
            <a:pPr marL="342900" indent="-342900">
              <a:buChar char="•"/>
            </a:pPr>
            <a:r>
              <a:rPr lang="en-GB" dirty="0"/>
              <a:t>Die </a:t>
            </a:r>
            <a:r>
              <a:rPr lang="en-GB" dirty="0" err="1"/>
              <a:t>Bedeutung</a:t>
            </a:r>
            <a:r>
              <a:rPr lang="en-GB" dirty="0"/>
              <a:t> von Digital Marketing verstehen</a:t>
            </a:r>
            <a:endParaRPr dirty="0"/>
          </a:p>
          <a:p>
            <a:pPr marL="0" lvl="0" indent="0" algn="l" rtl="0">
              <a:lnSpc>
                <a:spcPct val="90000"/>
              </a:lnSpc>
              <a:spcBef>
                <a:spcPts val="1000"/>
              </a:spcBef>
              <a:spcAft>
                <a:spcPts val="0"/>
              </a:spcAft>
              <a:buClr>
                <a:srgbClr val="000000"/>
              </a:buClr>
              <a:buSzPts val="2400"/>
              <a:buNone/>
            </a:pPr>
            <a:endParaRPr/>
          </a:p>
          <a:p>
            <a:pPr marL="342900" indent="-342900">
              <a:buChar char="•"/>
            </a:pPr>
            <a:r>
              <a:rPr lang="en-GB" dirty="0" err="1"/>
              <a:t>Lernen</a:t>
            </a:r>
            <a:r>
              <a:rPr lang="en-GB" dirty="0"/>
              <a:t>, </a:t>
            </a:r>
            <a:r>
              <a:rPr lang="en-GB" dirty="0" err="1"/>
              <a:t>wie</a:t>
            </a:r>
            <a:r>
              <a:rPr lang="en-GB" dirty="0"/>
              <a:t> man </a:t>
            </a:r>
            <a:r>
              <a:rPr lang="en-GB" dirty="0" err="1"/>
              <a:t>eine</a:t>
            </a:r>
            <a:r>
              <a:rPr lang="en-GB" dirty="0"/>
              <a:t> </a:t>
            </a:r>
            <a:r>
              <a:rPr lang="en-GB" dirty="0" err="1"/>
              <a:t>digitale</a:t>
            </a:r>
            <a:r>
              <a:rPr lang="en-GB" dirty="0"/>
              <a:t> </a:t>
            </a:r>
            <a:r>
              <a:rPr lang="en-GB" dirty="0" err="1"/>
              <a:t>Unternehmenskultur</a:t>
            </a:r>
            <a:r>
              <a:rPr lang="en-GB" dirty="0"/>
              <a:t> </a:t>
            </a:r>
            <a:r>
              <a:rPr lang="en-GB" dirty="0" err="1"/>
              <a:t>entwickelt</a:t>
            </a:r>
            <a:endParaRPr dirty="0" err="1"/>
          </a:p>
        </p:txBody>
      </p:sp>
      <p:sp>
        <p:nvSpPr>
          <p:cNvPr id="199" name="Google Shape;199;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Gewonnene</a:t>
            </a:r>
            <a:r>
              <a:rPr lang="en-GB" dirty="0"/>
              <a:t> </a:t>
            </a:r>
            <a:r>
              <a:rPr lang="en-GB" dirty="0" err="1"/>
              <a:t>Kompetenzen</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Online-Tools für die </a:t>
            </a:r>
            <a:r>
              <a:rPr lang="en-GB" dirty="0" err="1"/>
              <a:t>Erstellung</a:t>
            </a:r>
            <a:r>
              <a:rPr lang="en-GB" dirty="0"/>
              <a:t> </a:t>
            </a:r>
            <a:r>
              <a:rPr lang="en-GB" dirty="0" err="1"/>
              <a:t>digitaler</a:t>
            </a:r>
            <a:r>
              <a:rPr lang="en-GB" dirty="0"/>
              <a:t> </a:t>
            </a:r>
            <a:r>
              <a:rPr lang="en-GB" dirty="0" err="1"/>
              <a:t>Inhalte</a:t>
            </a:r>
            <a:r>
              <a:rPr lang="en-GB" dirty="0"/>
              <a:t>: Antivirus-Software</a:t>
            </a:r>
            <a:endParaRPr lang="en-US" dirty="0"/>
          </a:p>
        </p:txBody>
      </p:sp>
      <p:grpSp>
        <p:nvGrpSpPr>
          <p:cNvPr id="695" name="Google Shape;695;p65"/>
          <p:cNvGrpSpPr/>
          <p:nvPr/>
        </p:nvGrpSpPr>
        <p:grpSpPr>
          <a:xfrm>
            <a:off x="623421" y="3087695"/>
            <a:ext cx="10585924" cy="1221452"/>
            <a:chOff x="4656" y="915995"/>
            <a:chExt cx="10585924" cy="1221452"/>
          </a:xfrm>
        </p:grpSpPr>
        <p:sp>
          <p:nvSpPr>
            <p:cNvPr id="696" name="Google Shape;696;p65"/>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5"/>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TOTALAV</a:t>
              </a:r>
              <a:endParaRPr/>
            </a:p>
          </p:txBody>
        </p:sp>
        <p:sp>
          <p:nvSpPr>
            <p:cNvPr id="698" name="Google Shape;698;p65"/>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5"/>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0" name="Google Shape;700;p65"/>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5"/>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Norton</a:t>
              </a:r>
              <a:endParaRPr/>
            </a:p>
          </p:txBody>
        </p:sp>
        <p:sp>
          <p:nvSpPr>
            <p:cNvPr id="702" name="Google Shape;702;p65"/>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5"/>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4" name="Google Shape;704;p65"/>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5"/>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Bitfinder</a:t>
              </a:r>
              <a:endParaRPr/>
            </a:p>
          </p:txBody>
        </p:sp>
        <p:sp>
          <p:nvSpPr>
            <p:cNvPr id="706" name="Google Shape;706;p65"/>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5"/>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8" name="Google Shape;708;p65"/>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5"/>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Panda </a:t>
              </a:r>
              <a:endParaRPr/>
            </a:p>
          </p:txBody>
        </p:sp>
      </p:grpSp>
      <p:sp>
        <p:nvSpPr>
          <p:cNvPr id="710" name="Google Shape;710;p65"/>
          <p:cNvSpPr txBox="1"/>
          <p:nvPr/>
        </p:nvSpPr>
        <p:spPr>
          <a:xfrm>
            <a:off x="3049361" y="5456367"/>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Antivirus-Software (Forts.)</a:t>
            </a:r>
            <a:endParaRPr lang="en-US" dirty="0"/>
          </a:p>
        </p:txBody>
      </p:sp>
      <p:grpSp>
        <p:nvGrpSpPr>
          <p:cNvPr id="717" name="Google Shape;717;p66"/>
          <p:cNvGrpSpPr/>
          <p:nvPr/>
        </p:nvGrpSpPr>
        <p:grpSpPr>
          <a:xfrm>
            <a:off x="623421" y="3087695"/>
            <a:ext cx="10585924" cy="1221452"/>
            <a:chOff x="4656" y="915995"/>
            <a:chExt cx="10585924" cy="1221452"/>
          </a:xfrm>
        </p:grpSpPr>
        <p:sp>
          <p:nvSpPr>
            <p:cNvPr id="718" name="Google Shape;718;p66"/>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6"/>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Avira</a:t>
              </a:r>
              <a:endParaRPr/>
            </a:p>
          </p:txBody>
        </p:sp>
        <p:sp>
          <p:nvSpPr>
            <p:cNvPr id="720" name="Google Shape;720;p66"/>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6"/>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22" name="Google Shape;722;p66"/>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6"/>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PCPROTECT</a:t>
              </a:r>
              <a:endParaRPr/>
            </a:p>
          </p:txBody>
        </p:sp>
        <p:sp>
          <p:nvSpPr>
            <p:cNvPr id="724" name="Google Shape;724;p66"/>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6"/>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26" name="Google Shape;726;p66"/>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6"/>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McAfee</a:t>
              </a:r>
              <a:endParaRPr/>
            </a:p>
          </p:txBody>
        </p:sp>
        <p:sp>
          <p:nvSpPr>
            <p:cNvPr id="728" name="Google Shape;728;p66"/>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6"/>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30" name="Google Shape;730;p66"/>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6"/>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Avast</a:t>
              </a:r>
              <a:endParaRPr/>
            </a:p>
          </p:txBody>
        </p:sp>
      </p:grpSp>
      <p:sp>
        <p:nvSpPr>
          <p:cNvPr id="732" name="Google Shape;732;p66"/>
          <p:cNvSpPr txBox="1"/>
          <p:nvPr/>
        </p:nvSpPr>
        <p:spPr>
          <a:xfrm>
            <a:off x="3049361" y="5456367"/>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Werkzeuge </a:t>
            </a:r>
            <a:r>
              <a:rPr lang="en-GB" dirty="0" err="1"/>
              <a:t>zur</a:t>
            </a:r>
            <a:r>
              <a:rPr lang="en-GB" dirty="0"/>
              <a:t> </a:t>
            </a:r>
            <a:r>
              <a:rPr lang="en-GB" dirty="0" err="1"/>
              <a:t>Problemlösung</a:t>
            </a:r>
            <a:r>
              <a:rPr lang="en-GB" dirty="0"/>
              <a:t>: </a:t>
            </a:r>
            <a:endParaRPr lang="en-US" dirty="0"/>
          </a:p>
        </p:txBody>
      </p:sp>
      <p:grpSp>
        <p:nvGrpSpPr>
          <p:cNvPr id="739" name="Google Shape;739;p67"/>
          <p:cNvGrpSpPr/>
          <p:nvPr/>
        </p:nvGrpSpPr>
        <p:grpSpPr>
          <a:xfrm>
            <a:off x="622386" y="2015726"/>
            <a:ext cx="10587993" cy="2548961"/>
            <a:chOff x="3621" y="252240"/>
            <a:chExt cx="10587993" cy="2548961"/>
          </a:xfrm>
        </p:grpSpPr>
        <p:sp>
          <p:nvSpPr>
            <p:cNvPr id="740" name="Google Shape;740;p67"/>
            <p:cNvSpPr/>
            <p:nvPr/>
          </p:nvSpPr>
          <p:spPr>
            <a:xfrm>
              <a:off x="3621"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7"/>
            <p:cNvSpPr txBox="1"/>
            <p:nvPr/>
          </p:nvSpPr>
          <p:spPr>
            <a:xfrm>
              <a:off x="3621"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Fishbone diagrams</a:t>
              </a:r>
              <a:endParaRPr/>
            </a:p>
          </p:txBody>
        </p:sp>
        <p:sp>
          <p:nvSpPr>
            <p:cNvPr id="742" name="Google Shape;742;p67"/>
            <p:cNvSpPr/>
            <p:nvPr/>
          </p:nvSpPr>
          <p:spPr>
            <a:xfrm>
              <a:off x="216043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7"/>
            <p:cNvSpPr txBox="1"/>
            <p:nvPr/>
          </p:nvSpPr>
          <p:spPr>
            <a:xfrm>
              <a:off x="216043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Flowcharts</a:t>
              </a:r>
              <a:endParaRPr/>
            </a:p>
          </p:txBody>
        </p:sp>
        <p:sp>
          <p:nvSpPr>
            <p:cNvPr id="744" name="Google Shape;744;p67"/>
            <p:cNvSpPr/>
            <p:nvPr/>
          </p:nvSpPr>
          <p:spPr>
            <a:xfrm>
              <a:off x="4317248"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7"/>
            <p:cNvSpPr txBox="1"/>
            <p:nvPr/>
          </p:nvSpPr>
          <p:spPr>
            <a:xfrm>
              <a:off x="4317248"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Strategy maps</a:t>
              </a:r>
              <a:endParaRPr/>
            </a:p>
          </p:txBody>
        </p:sp>
        <p:sp>
          <p:nvSpPr>
            <p:cNvPr id="746" name="Google Shape;746;p67"/>
            <p:cNvSpPr/>
            <p:nvPr/>
          </p:nvSpPr>
          <p:spPr>
            <a:xfrm>
              <a:off x="6474062"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7"/>
            <p:cNvSpPr txBox="1"/>
            <p:nvPr/>
          </p:nvSpPr>
          <p:spPr>
            <a:xfrm>
              <a:off x="6474062"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Mental maps</a:t>
              </a:r>
              <a:endParaRPr/>
            </a:p>
          </p:txBody>
        </p:sp>
        <p:sp>
          <p:nvSpPr>
            <p:cNvPr id="748" name="Google Shape;748;p67"/>
            <p:cNvSpPr/>
            <p:nvPr/>
          </p:nvSpPr>
          <p:spPr>
            <a:xfrm>
              <a:off x="863087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7"/>
            <p:cNvSpPr txBox="1"/>
            <p:nvPr/>
          </p:nvSpPr>
          <p:spPr>
            <a:xfrm>
              <a:off x="863087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Idea maps</a:t>
              </a:r>
              <a:endParaRPr/>
            </a:p>
          </p:txBody>
        </p:sp>
        <p:sp>
          <p:nvSpPr>
            <p:cNvPr id="750" name="Google Shape;750;p67"/>
            <p:cNvSpPr/>
            <p:nvPr/>
          </p:nvSpPr>
          <p:spPr>
            <a:xfrm>
              <a:off x="1082028"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7"/>
            <p:cNvSpPr txBox="1"/>
            <p:nvPr/>
          </p:nvSpPr>
          <p:spPr>
            <a:xfrm>
              <a:off x="1082028"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Concept maps</a:t>
              </a:r>
              <a:endParaRPr/>
            </a:p>
          </p:txBody>
        </p:sp>
        <p:sp>
          <p:nvSpPr>
            <p:cNvPr id="752" name="Google Shape;752;p67"/>
            <p:cNvSpPr/>
            <p:nvPr/>
          </p:nvSpPr>
          <p:spPr>
            <a:xfrm>
              <a:off x="3238841"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7"/>
            <p:cNvSpPr txBox="1"/>
            <p:nvPr/>
          </p:nvSpPr>
          <p:spPr>
            <a:xfrm>
              <a:off x="3238841"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Layered process audit software</a:t>
              </a:r>
              <a:endParaRPr/>
            </a:p>
          </p:txBody>
        </p:sp>
        <p:sp>
          <p:nvSpPr>
            <p:cNvPr id="754" name="Google Shape;754;p67"/>
            <p:cNvSpPr/>
            <p:nvPr/>
          </p:nvSpPr>
          <p:spPr>
            <a:xfrm>
              <a:off x="5395655"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7"/>
            <p:cNvSpPr txBox="1"/>
            <p:nvPr/>
          </p:nvSpPr>
          <p:spPr>
            <a:xfrm>
              <a:off x="5395655"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Charting software</a:t>
              </a:r>
              <a:endParaRPr/>
            </a:p>
          </p:txBody>
        </p:sp>
        <p:sp>
          <p:nvSpPr>
            <p:cNvPr id="756" name="Google Shape;756;p67"/>
            <p:cNvSpPr/>
            <p:nvPr/>
          </p:nvSpPr>
          <p:spPr>
            <a:xfrm>
              <a:off x="7552469"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7"/>
            <p:cNvSpPr txBox="1"/>
            <p:nvPr/>
          </p:nvSpPr>
          <p:spPr>
            <a:xfrm>
              <a:off x="7552469"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MindManager</a:t>
              </a:r>
              <a:endParaRPr/>
            </a:p>
          </p:txBody>
        </p:sp>
      </p:grpSp>
      <p:sp>
        <p:nvSpPr>
          <p:cNvPr id="758" name="Google Shape;758;p67"/>
          <p:cNvSpPr txBox="1"/>
          <p:nvPr/>
        </p:nvSpPr>
        <p:spPr>
          <a:xfrm>
            <a:off x="3049361" y="5276415"/>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183c36b7e0f_0_66"/>
          <p:cNvSpPr txBox="1">
            <a:spLocks noGrp="1"/>
          </p:cNvSpPr>
          <p:nvPr>
            <p:ph type="body" idx="1"/>
          </p:nvPr>
        </p:nvSpPr>
        <p:spPr>
          <a:xfrm>
            <a:off x="563850" y="1515303"/>
            <a:ext cx="11064300" cy="41973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dirty="0"/>
              <a:t>Der </a:t>
            </a:r>
            <a:r>
              <a:rPr lang="en-GB" dirty="0">
                <a:hlinkClick r:id="rId3"/>
              </a:rPr>
              <a:t>PDCA-Zyklus</a:t>
            </a:r>
            <a:r>
              <a:rPr lang="en-GB" dirty="0"/>
              <a:t>, </a:t>
            </a:r>
            <a:r>
              <a:rPr lang="en-GB" dirty="0" err="1"/>
              <a:t>auch</a:t>
            </a:r>
            <a:r>
              <a:rPr lang="en-GB" dirty="0"/>
              <a:t> </a:t>
            </a:r>
            <a:r>
              <a:rPr lang="en-GB" dirty="0" err="1"/>
              <a:t>bekannt</a:t>
            </a:r>
            <a:r>
              <a:rPr lang="en-GB" dirty="0"/>
              <a:t> </a:t>
            </a:r>
            <a:r>
              <a:rPr lang="en-GB" dirty="0" err="1"/>
              <a:t>als</a:t>
            </a:r>
            <a:r>
              <a:rPr lang="en-GB" dirty="0"/>
              <a:t> Deming-</a:t>
            </a:r>
            <a:r>
              <a:rPr lang="en-GB" dirty="0" err="1"/>
              <a:t>Zyklus</a:t>
            </a:r>
            <a:r>
              <a:rPr lang="en-GB" dirty="0"/>
              <a:t>, </a:t>
            </a:r>
            <a:r>
              <a:rPr lang="en-GB" dirty="0" err="1"/>
              <a:t>ist</a:t>
            </a:r>
            <a:r>
              <a:rPr lang="en-GB" dirty="0"/>
              <a:t> </a:t>
            </a:r>
            <a:r>
              <a:rPr lang="en-GB" dirty="0" err="1"/>
              <a:t>ein</a:t>
            </a:r>
            <a:r>
              <a:rPr lang="en-GB" dirty="0"/>
              <a:t> </a:t>
            </a:r>
            <a:r>
              <a:rPr lang="en-GB" dirty="0" err="1"/>
              <a:t>wirksamer</a:t>
            </a:r>
            <a:r>
              <a:rPr lang="en-GB" dirty="0"/>
              <a:t> </a:t>
            </a:r>
            <a:r>
              <a:rPr lang="en-GB" dirty="0" err="1"/>
              <a:t>Leitfaden</a:t>
            </a:r>
            <a:r>
              <a:rPr lang="en-GB" dirty="0"/>
              <a:t> für </a:t>
            </a:r>
            <a:r>
              <a:rPr lang="en-GB" dirty="0" err="1"/>
              <a:t>eine</a:t>
            </a:r>
            <a:r>
              <a:rPr lang="en-GB" dirty="0"/>
              <a:t> </a:t>
            </a:r>
            <a:r>
              <a:rPr lang="en-GB" dirty="0" err="1"/>
              <a:t>erfolgreiche</a:t>
            </a:r>
            <a:r>
              <a:rPr lang="en-GB" dirty="0"/>
              <a:t> </a:t>
            </a:r>
            <a:r>
              <a:rPr lang="en-GB" dirty="0" err="1"/>
              <a:t>Problemlösung</a:t>
            </a:r>
            <a:r>
              <a:rPr lang="en-GB" dirty="0"/>
              <a:t>. </a:t>
            </a:r>
            <a:endParaRPr lang="en-US" dirty="0"/>
          </a:p>
          <a:p>
            <a:pPr marL="0" indent="0">
              <a:lnSpc>
                <a:spcPct val="120000"/>
              </a:lnSpc>
              <a:spcBef>
                <a:spcPts val="0"/>
              </a:spcBef>
            </a:pPr>
            <a:r>
              <a:rPr lang="en-GB" dirty="0"/>
              <a:t>Er </a:t>
            </a:r>
            <a:r>
              <a:rPr lang="en-GB" dirty="0" err="1"/>
              <a:t>wurde</a:t>
            </a:r>
            <a:r>
              <a:rPr lang="en-GB" dirty="0"/>
              <a:t> von </a:t>
            </a:r>
            <a:r>
              <a:rPr lang="en-GB" dirty="0" err="1"/>
              <a:t>Dr.</a:t>
            </a:r>
            <a:r>
              <a:rPr lang="en-GB" dirty="0"/>
              <a:t> Edwards Deming in den </a:t>
            </a:r>
            <a:r>
              <a:rPr lang="en-GB" dirty="0" err="1"/>
              <a:t>frühen</a:t>
            </a:r>
            <a:r>
              <a:rPr lang="en-GB" dirty="0"/>
              <a:t> 1920er Jahren </a:t>
            </a:r>
            <a:r>
              <a:rPr lang="en-GB" dirty="0" err="1"/>
              <a:t>als</a:t>
            </a:r>
            <a:r>
              <a:rPr lang="en-GB" dirty="0"/>
              <a:t> </a:t>
            </a:r>
            <a:r>
              <a:rPr lang="en-GB" dirty="0" err="1"/>
              <a:t>dreistufige</a:t>
            </a:r>
            <a:r>
              <a:rPr lang="en-GB" dirty="0"/>
              <a:t> </a:t>
            </a:r>
            <a:r>
              <a:rPr lang="en-GB" dirty="0">
                <a:hlinkClick r:id="rId4"/>
              </a:rPr>
              <a:t>lineare Problemlösungsmethode eingeführt:</a:t>
            </a:r>
            <a:r>
              <a:rPr lang="en-GB" dirty="0"/>
              <a:t> </a:t>
            </a:r>
            <a:endParaRPr dirty="0"/>
          </a:p>
          <a:p>
            <a:pPr marL="914400" indent="-381000">
              <a:lnSpc>
                <a:spcPct val="120000"/>
              </a:lnSpc>
              <a:spcBef>
                <a:spcPts val="0"/>
              </a:spcBef>
              <a:buClrTx/>
              <a:buAutoNum type="arabicPeriod"/>
            </a:pPr>
            <a:r>
              <a:rPr lang="en-GB" b="1" dirty="0" err="1"/>
              <a:t>Planen</a:t>
            </a:r>
            <a:r>
              <a:rPr lang="en-GB" b="1" dirty="0"/>
              <a:t>:</a:t>
            </a:r>
            <a:r>
              <a:rPr lang="en-GB" dirty="0"/>
              <a:t> </a:t>
            </a:r>
            <a:r>
              <a:rPr lang="en-GB" dirty="0" err="1"/>
              <a:t>Untersuchung</a:t>
            </a:r>
            <a:r>
              <a:rPr lang="en-GB" dirty="0"/>
              <a:t> der </a:t>
            </a:r>
            <a:r>
              <a:rPr lang="en-GB" dirty="0" err="1"/>
              <a:t>aktuellen</a:t>
            </a:r>
            <a:r>
              <a:rPr lang="en-GB" dirty="0"/>
              <a:t> Situation und </a:t>
            </a:r>
            <a:r>
              <a:rPr lang="en-GB" dirty="0" err="1"/>
              <a:t>Identifizierung</a:t>
            </a:r>
            <a:r>
              <a:rPr lang="en-GB" dirty="0"/>
              <a:t> des Problems.</a:t>
            </a:r>
            <a:endParaRPr dirty="0"/>
          </a:p>
          <a:p>
            <a:pPr marL="914400" indent="-381000">
              <a:lnSpc>
                <a:spcPct val="120000"/>
              </a:lnSpc>
              <a:spcBef>
                <a:spcPts val="0"/>
              </a:spcBef>
              <a:buClrTx/>
              <a:buAutoNum type="arabicPeriod"/>
            </a:pPr>
            <a:r>
              <a:rPr lang="en-GB" b="1" dirty="0"/>
              <a:t>Machen:</a:t>
            </a:r>
            <a:r>
              <a:rPr lang="en-GB" dirty="0"/>
              <a:t> </a:t>
            </a:r>
            <a:r>
              <a:rPr lang="en-GB" dirty="0" err="1"/>
              <a:t>Identifizieren</a:t>
            </a:r>
            <a:r>
              <a:rPr lang="en-GB" dirty="0"/>
              <a:t> Sie die </a:t>
            </a:r>
            <a:r>
              <a:rPr lang="en-GB" dirty="0" err="1"/>
              <a:t>Wurzeln</a:t>
            </a:r>
            <a:r>
              <a:rPr lang="en-GB" dirty="0"/>
              <a:t> und </a:t>
            </a:r>
            <a:r>
              <a:rPr lang="en-GB" dirty="0" err="1"/>
              <a:t>Ursachen</a:t>
            </a:r>
            <a:r>
              <a:rPr lang="en-GB" dirty="0"/>
              <a:t> des Problems und </a:t>
            </a:r>
            <a:r>
              <a:rPr lang="en-GB" dirty="0" err="1"/>
              <a:t>erstellen</a:t>
            </a:r>
            <a:r>
              <a:rPr lang="en-GB" dirty="0"/>
              <a:t> Sie </a:t>
            </a:r>
            <a:r>
              <a:rPr lang="en-GB" dirty="0" err="1"/>
              <a:t>einen</a:t>
            </a:r>
            <a:r>
              <a:rPr lang="en-GB" dirty="0"/>
              <a:t> </a:t>
            </a:r>
            <a:r>
              <a:rPr lang="en-GB" dirty="0" err="1"/>
              <a:t>Aktionsplan</a:t>
            </a:r>
            <a:r>
              <a:rPr lang="en-GB" dirty="0"/>
              <a:t> </a:t>
            </a:r>
            <a:r>
              <a:rPr lang="en-GB" dirty="0" err="1"/>
              <a:t>zur</a:t>
            </a:r>
            <a:r>
              <a:rPr lang="en-GB" dirty="0"/>
              <a:t> </a:t>
            </a:r>
            <a:r>
              <a:rPr lang="en-GB" dirty="0" err="1"/>
              <a:t>Lösung</a:t>
            </a:r>
            <a:r>
              <a:rPr lang="en-GB" dirty="0"/>
              <a:t> des Problems. </a:t>
            </a:r>
            <a:endParaRPr/>
          </a:p>
          <a:p>
            <a:pPr marL="914400" indent="-381000">
              <a:lnSpc>
                <a:spcPct val="120000"/>
              </a:lnSpc>
              <a:spcBef>
                <a:spcPts val="0"/>
              </a:spcBef>
              <a:buClrTx/>
              <a:buAutoNum type="arabicPeriod"/>
            </a:pPr>
            <a:r>
              <a:rPr lang="en-GB" b="1" dirty="0"/>
              <a:t>Check:</a:t>
            </a:r>
            <a:r>
              <a:rPr lang="en-GB" dirty="0"/>
              <a:t> </a:t>
            </a:r>
            <a:r>
              <a:rPr lang="en-GB" dirty="0" err="1"/>
              <a:t>Überwachen</a:t>
            </a:r>
            <a:r>
              <a:rPr lang="en-GB" dirty="0"/>
              <a:t> Sie die </a:t>
            </a:r>
            <a:r>
              <a:rPr lang="en-GB" dirty="0" err="1"/>
              <a:t>Wirksamkeit</a:t>
            </a:r>
            <a:r>
              <a:rPr lang="en-GB" dirty="0"/>
              <a:t> Ihrer </a:t>
            </a:r>
            <a:r>
              <a:rPr lang="en-GB" dirty="0" err="1"/>
              <a:t>Lösung</a:t>
            </a:r>
            <a:r>
              <a:rPr lang="en-GB" dirty="0"/>
              <a:t>/</a:t>
            </a:r>
            <a:r>
              <a:rPr lang="en-GB" dirty="0" err="1"/>
              <a:t>Ihres</a:t>
            </a:r>
            <a:r>
              <a:rPr lang="en-GB" dirty="0"/>
              <a:t> Ansatzes.  </a:t>
            </a:r>
            <a:endParaRPr dirty="0"/>
          </a:p>
          <a:p>
            <a:pPr marL="914400" indent="-381000">
              <a:lnSpc>
                <a:spcPct val="120000"/>
              </a:lnSpc>
              <a:spcBef>
                <a:spcPts val="0"/>
              </a:spcBef>
              <a:buClrTx/>
              <a:buAutoNum type="arabicPeriod"/>
            </a:pPr>
            <a:r>
              <a:rPr lang="en-GB" b="1" dirty="0" err="1"/>
              <a:t>Handeln</a:t>
            </a:r>
            <a:r>
              <a:rPr lang="en-GB" b="1" dirty="0"/>
              <a:t>: </a:t>
            </a:r>
            <a:r>
              <a:rPr lang="en-GB" dirty="0" err="1"/>
              <a:t>Sobald</a:t>
            </a:r>
            <a:r>
              <a:rPr lang="en-GB" dirty="0"/>
              <a:t> Sie </a:t>
            </a:r>
            <a:r>
              <a:rPr lang="en-GB" dirty="0" err="1"/>
              <a:t>mit</a:t>
            </a:r>
            <a:r>
              <a:rPr lang="en-GB" dirty="0"/>
              <a:t> der </a:t>
            </a:r>
            <a:r>
              <a:rPr lang="en-GB" dirty="0" err="1"/>
              <a:t>Wirksamkeit</a:t>
            </a:r>
            <a:r>
              <a:rPr lang="en-GB" dirty="0"/>
              <a:t> Ihrer </a:t>
            </a:r>
            <a:r>
              <a:rPr lang="en-GB" dirty="0" err="1"/>
              <a:t>Lösung</a:t>
            </a:r>
            <a:r>
              <a:rPr lang="en-GB" dirty="0"/>
              <a:t> </a:t>
            </a:r>
            <a:r>
              <a:rPr lang="en-GB" dirty="0" err="1"/>
              <a:t>zufrieden</a:t>
            </a:r>
            <a:r>
              <a:rPr lang="en-GB" dirty="0"/>
              <a:t> </a:t>
            </a:r>
            <a:r>
              <a:rPr lang="en-GB" dirty="0" err="1"/>
              <a:t>sind</a:t>
            </a:r>
            <a:r>
              <a:rPr lang="en-GB" dirty="0"/>
              <a:t>, </a:t>
            </a:r>
            <a:r>
              <a:rPr lang="en-GB" dirty="0" err="1"/>
              <a:t>führen</a:t>
            </a:r>
            <a:r>
              <a:rPr lang="en-GB" dirty="0"/>
              <a:t> Sie alle </a:t>
            </a:r>
            <a:r>
              <a:rPr lang="en-GB" dirty="0" err="1"/>
              <a:t>notwendigen</a:t>
            </a:r>
            <a:r>
              <a:rPr lang="en-GB" dirty="0"/>
              <a:t> </a:t>
            </a:r>
            <a:r>
              <a:rPr lang="en-GB" dirty="0" err="1"/>
              <a:t>Maßnahmen</a:t>
            </a:r>
            <a:r>
              <a:rPr lang="en-GB" dirty="0"/>
              <a:t> </a:t>
            </a:r>
            <a:r>
              <a:rPr lang="en-GB" dirty="0" err="1"/>
              <a:t>zur</a:t>
            </a:r>
            <a:r>
              <a:rPr lang="en-GB" dirty="0"/>
              <a:t> </a:t>
            </a:r>
            <a:r>
              <a:rPr lang="en-GB" dirty="0" err="1"/>
              <a:t>Lösung</a:t>
            </a:r>
            <a:r>
              <a:rPr lang="en-GB" dirty="0"/>
              <a:t> des Problems </a:t>
            </a:r>
            <a:r>
              <a:rPr lang="en-GB" dirty="0" err="1"/>
              <a:t>durch</a:t>
            </a:r>
            <a:r>
              <a:rPr lang="en-GB" dirty="0"/>
              <a:t>. </a:t>
            </a:r>
            <a:endParaRPr/>
          </a:p>
          <a:p>
            <a:pPr marL="0" marR="0" lvl="0" indent="0" algn="l" rtl="0">
              <a:lnSpc>
                <a:spcPct val="120000"/>
              </a:lnSpc>
              <a:spcBef>
                <a:spcPts val="0"/>
              </a:spcBef>
              <a:spcAft>
                <a:spcPts val="0"/>
              </a:spcAft>
              <a:buNone/>
            </a:pPr>
            <a:endParaRPr dirty="0">
              <a:solidFill>
                <a:srgbClr val="FF0000"/>
              </a:solidFill>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765" name="Google Shape;765;g183c36b7e0f_0_66"/>
          <p:cNvSpPr txBox="1">
            <a:spLocks noGrp="1"/>
          </p:cNvSpPr>
          <p:nvPr>
            <p:ph type="body" idx="2"/>
          </p:nvPr>
        </p:nvSpPr>
        <p:spPr>
          <a:xfrm>
            <a:off x="623806" y="711603"/>
            <a:ext cx="10595100" cy="803700"/>
          </a:xfrm>
          <a:prstGeom prst="rect">
            <a:avLst/>
          </a:prstGeom>
          <a:noFill/>
          <a:ln>
            <a:noFill/>
          </a:ln>
        </p:spPr>
        <p:txBody>
          <a:bodyPr spcFirstLastPara="1" wrap="square" lIns="91425" tIns="45700" rIns="91425" bIns="45700" anchor="t" anchorCtr="0">
            <a:noAutofit/>
          </a:bodyPr>
          <a:lstStyle/>
          <a:p>
            <a:pPr marL="0" lvl="0" indent="0" algn="l">
              <a:lnSpc>
                <a:spcPct val="90000"/>
              </a:lnSpc>
              <a:spcBef>
                <a:spcPts val="0"/>
              </a:spcBef>
              <a:spcAft>
                <a:spcPts val="0"/>
              </a:spcAft>
              <a:buNone/>
            </a:pPr>
            <a:r>
              <a:rPr lang="en-GB" dirty="0"/>
              <a:t>PDCA-</a:t>
            </a:r>
            <a:r>
              <a:rPr lang="en-GB" dirty="0" err="1"/>
              <a:t>Zyklus</a:t>
            </a:r>
            <a:r>
              <a:rPr lang="en-GB" dirty="0"/>
              <a:t>: </a:t>
            </a:r>
            <a:r>
              <a:rPr lang="en-GB" dirty="0" err="1"/>
              <a:t>Planen</a:t>
            </a:r>
            <a:r>
              <a:rPr lang="en-GB" dirty="0"/>
              <a:t>, Machen, </a:t>
            </a:r>
            <a:r>
              <a:rPr lang="en-GB" dirty="0" err="1"/>
              <a:t>Prüfen</a:t>
            </a:r>
            <a:r>
              <a:rPr lang="en-GB" dirty="0"/>
              <a:t>, </a:t>
            </a:r>
            <a:r>
              <a:rPr lang="en-GB" dirty="0" err="1"/>
              <a:t>Handeln</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183c36b7e0f_0_73"/>
          <p:cNvSpPr txBox="1">
            <a:spLocks noGrp="1"/>
          </p:cNvSpPr>
          <p:nvPr>
            <p:ph type="body" idx="1"/>
          </p:nvPr>
        </p:nvSpPr>
        <p:spPr>
          <a:xfrm>
            <a:off x="2167525" y="5199725"/>
            <a:ext cx="8239500" cy="803700"/>
          </a:xfrm>
          <a:prstGeom prst="rect">
            <a:avLst/>
          </a:prstGeom>
          <a:noFill/>
          <a:ln>
            <a:noFill/>
          </a:ln>
        </p:spPr>
        <p:txBody>
          <a:bodyPr spcFirstLastPara="1" wrap="square" lIns="91425" tIns="45700" rIns="91425" bIns="45700" anchor="t" anchorCtr="0">
            <a:noAutofit/>
          </a:bodyPr>
          <a:lstStyle/>
          <a:p>
            <a:pPr marL="0" indent="0" algn="ctr">
              <a:lnSpc>
                <a:spcPct val="120000"/>
              </a:lnSpc>
              <a:spcBef>
                <a:spcPts val="0"/>
              </a:spcBef>
            </a:pPr>
            <a:r>
              <a:rPr lang="en-GB" sz="1000" dirty="0">
                <a:solidFill>
                  <a:schemeClr val="tx1"/>
                </a:solidFill>
              </a:rPr>
              <a:t>Quelle:</a:t>
            </a:r>
            <a:r>
              <a:rPr lang="en-GB" sz="1000" dirty="0">
                <a:solidFill>
                  <a:srgbClr val="FF0000"/>
                </a:solidFill>
              </a:rPr>
              <a:t> </a:t>
            </a:r>
            <a:r>
              <a:rPr lang="en-GB" sz="1000" u="sng" dirty="0">
                <a:solidFill>
                  <a:schemeClr val="hlink"/>
                </a:solidFill>
                <a:hlinkClick r:id="rId3">
                  <a:extLst>
                    <a:ext uri="{A12FA001-AC4F-418D-AE19-62706E023703}">
                      <ahyp:hlinkClr xmlns:ahyp="http://schemas.microsoft.com/office/drawing/2018/hyperlinkcolor" val="tx"/>
                    </a:ext>
                  </a:extLst>
                </a:hlinkClick>
              </a:rPr>
              <a:t>https://www.feedough.com/deming-cycle-pdca-cycle/</a:t>
            </a:r>
            <a:r>
              <a:rPr lang="en-GB" sz="1000" dirty="0">
                <a:solidFill>
                  <a:srgbClr val="FF0000"/>
                </a:solidFill>
              </a:rPr>
              <a:t> </a:t>
            </a:r>
            <a:endParaRPr dirty="0"/>
          </a:p>
        </p:txBody>
      </p:sp>
      <p:pic>
        <p:nvPicPr>
          <p:cNvPr id="772" name="Google Shape;772;g183c36b7e0f_0_73"/>
          <p:cNvPicPr preferRelativeResize="0"/>
          <p:nvPr/>
        </p:nvPicPr>
        <p:blipFill>
          <a:blip r:embed="rId4">
            <a:alphaModFix/>
          </a:blip>
          <a:stretch>
            <a:fillRect/>
          </a:stretch>
        </p:blipFill>
        <p:spPr>
          <a:xfrm>
            <a:off x="3701238" y="503900"/>
            <a:ext cx="5172075" cy="4695825"/>
          </a:xfrm>
          <a:prstGeom prst="rect">
            <a:avLst/>
          </a:prstGeom>
          <a:noFill/>
          <a:ln>
            <a:noFill/>
          </a:ln>
        </p:spPr>
      </p:pic>
      <p:sp>
        <p:nvSpPr>
          <p:cNvPr id="2" name="Oval 1">
            <a:extLst>
              <a:ext uri="{FF2B5EF4-FFF2-40B4-BE49-F238E27FC236}">
                <a16:creationId xmlns:a16="http://schemas.microsoft.com/office/drawing/2014/main" id="{ED2AFBDF-BD96-F91F-E1F3-78B3C96FB0AB}"/>
              </a:ext>
            </a:extLst>
          </p:cNvPr>
          <p:cNvSpPr/>
          <p:nvPr/>
        </p:nvSpPr>
        <p:spPr>
          <a:xfrm>
            <a:off x="5599289" y="2184399"/>
            <a:ext cx="1382888" cy="13358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mn-lt"/>
                <a:cs typeface="+mn-lt"/>
              </a:rPr>
              <a:t>PDCA-</a:t>
            </a:r>
            <a:r>
              <a:rPr lang="en-GB" dirty="0" err="1">
                <a:ea typeface="+mn-lt"/>
                <a:cs typeface="+mn-lt"/>
              </a:rPr>
              <a:t>Zyklus</a:t>
            </a:r>
            <a:endParaRPr lang="en-US" dirty="0" err="1"/>
          </a:p>
        </p:txBody>
      </p:sp>
      <p:sp>
        <p:nvSpPr>
          <p:cNvPr id="3" name="Rectangle: Rounded Corners 2">
            <a:extLst>
              <a:ext uri="{FF2B5EF4-FFF2-40B4-BE49-F238E27FC236}">
                <a16:creationId xmlns:a16="http://schemas.microsoft.com/office/drawing/2014/main" id="{52D73499-7A9D-3F63-DCAA-2E85967FF9A2}"/>
              </a:ext>
            </a:extLst>
          </p:cNvPr>
          <p:cNvSpPr/>
          <p:nvPr/>
        </p:nvSpPr>
        <p:spPr>
          <a:xfrm>
            <a:off x="6100702" y="1185332"/>
            <a:ext cx="1034816" cy="733778"/>
          </a:xfrm>
          <a:prstGeom prst="round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50" b="1" err="1">
                <a:solidFill>
                  <a:srgbClr val="92D050"/>
                </a:solidFill>
                <a:ea typeface="+mn-lt"/>
                <a:cs typeface="+mn-lt"/>
              </a:rPr>
              <a:t>Planen</a:t>
            </a:r>
            <a:r>
              <a:rPr lang="en-GB" sz="1050" b="1" dirty="0">
                <a:solidFill>
                  <a:srgbClr val="92D050"/>
                </a:solidFill>
                <a:ea typeface="+mn-lt"/>
                <a:cs typeface="+mn-lt"/>
              </a:rPr>
              <a:t>:</a:t>
            </a:r>
            <a:r>
              <a:rPr lang="en-GB" sz="1050" dirty="0">
                <a:solidFill>
                  <a:srgbClr val="92D050"/>
                </a:solidFill>
                <a:ea typeface="+mn-lt"/>
                <a:cs typeface="+mn-lt"/>
              </a:rPr>
              <a:t> </a:t>
            </a:r>
            <a:r>
              <a:rPr lang="en-GB" sz="1050" err="1">
                <a:solidFill>
                  <a:srgbClr val="92D050"/>
                </a:solidFill>
                <a:ea typeface="+mn-lt"/>
                <a:cs typeface="+mn-lt"/>
              </a:rPr>
              <a:t>Gelegenheiten</a:t>
            </a:r>
            <a:r>
              <a:rPr lang="en-GB" sz="1050" dirty="0">
                <a:solidFill>
                  <a:srgbClr val="92D050"/>
                </a:solidFill>
                <a:ea typeface="+mn-lt"/>
                <a:cs typeface="+mn-lt"/>
              </a:rPr>
              <a:t> </a:t>
            </a:r>
            <a:r>
              <a:rPr lang="en-GB" sz="1050" err="1">
                <a:solidFill>
                  <a:srgbClr val="92D050"/>
                </a:solidFill>
                <a:ea typeface="+mn-lt"/>
                <a:cs typeface="+mn-lt"/>
              </a:rPr>
              <a:t>finden</a:t>
            </a:r>
            <a:r>
              <a:rPr lang="en-GB" sz="1050" dirty="0">
                <a:solidFill>
                  <a:srgbClr val="92D050"/>
                </a:solidFill>
                <a:ea typeface="+mn-lt"/>
                <a:cs typeface="+mn-lt"/>
              </a:rPr>
              <a:t> und </a:t>
            </a:r>
            <a:r>
              <a:rPr lang="en-GB" sz="1050" err="1">
                <a:solidFill>
                  <a:srgbClr val="92D050"/>
                </a:solidFill>
                <a:ea typeface="+mn-lt"/>
                <a:cs typeface="+mn-lt"/>
              </a:rPr>
              <a:t>notieren</a:t>
            </a:r>
            <a:endParaRPr lang="en-US" sz="1050" err="1">
              <a:solidFill>
                <a:srgbClr val="92D050"/>
              </a:solidFill>
            </a:endParaRPr>
          </a:p>
        </p:txBody>
      </p:sp>
      <p:sp>
        <p:nvSpPr>
          <p:cNvPr id="4" name="Rectangle: Rounded Corners 3">
            <a:extLst>
              <a:ext uri="{FF2B5EF4-FFF2-40B4-BE49-F238E27FC236}">
                <a16:creationId xmlns:a16="http://schemas.microsoft.com/office/drawing/2014/main" id="{7675237A-842C-3720-D609-1C57E3D4196E}"/>
              </a:ext>
            </a:extLst>
          </p:cNvPr>
          <p:cNvSpPr/>
          <p:nvPr/>
        </p:nvSpPr>
        <p:spPr>
          <a:xfrm>
            <a:off x="7182554" y="2925702"/>
            <a:ext cx="931335" cy="771407"/>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50" b="1" dirty="0">
                <a:solidFill>
                  <a:srgbClr val="C00000"/>
                </a:solidFill>
                <a:ea typeface="+mn-lt"/>
                <a:cs typeface="+mn-lt"/>
              </a:rPr>
              <a:t>Tun: </a:t>
            </a:r>
            <a:r>
              <a:rPr lang="en-GB" sz="1050" dirty="0">
                <a:solidFill>
                  <a:srgbClr val="C00000"/>
                </a:solidFill>
                <a:ea typeface="+mn-lt"/>
                <a:cs typeface="+mn-lt"/>
              </a:rPr>
              <a:t>die </a:t>
            </a:r>
            <a:r>
              <a:rPr lang="en-GB" sz="1050" err="1">
                <a:solidFill>
                  <a:srgbClr val="C00000"/>
                </a:solidFill>
                <a:ea typeface="+mn-lt"/>
                <a:cs typeface="+mn-lt"/>
              </a:rPr>
              <a:t>Lösung</a:t>
            </a:r>
            <a:r>
              <a:rPr lang="en-GB" sz="1050" dirty="0">
                <a:solidFill>
                  <a:srgbClr val="C00000"/>
                </a:solidFill>
                <a:ea typeface="+mn-lt"/>
                <a:cs typeface="+mn-lt"/>
              </a:rPr>
              <a:t> </a:t>
            </a:r>
            <a:r>
              <a:rPr lang="en-GB" sz="1050" err="1">
                <a:solidFill>
                  <a:srgbClr val="C00000"/>
                </a:solidFill>
                <a:ea typeface="+mn-lt"/>
                <a:cs typeface="+mn-lt"/>
              </a:rPr>
              <a:t>umsetzen</a:t>
            </a:r>
            <a:endParaRPr lang="en-US" err="1">
              <a:solidFill>
                <a:srgbClr val="C00000"/>
              </a:solidFill>
            </a:endParaRPr>
          </a:p>
        </p:txBody>
      </p:sp>
      <p:sp>
        <p:nvSpPr>
          <p:cNvPr id="5" name="Rectangle: Rounded Corners 4">
            <a:extLst>
              <a:ext uri="{FF2B5EF4-FFF2-40B4-BE49-F238E27FC236}">
                <a16:creationId xmlns:a16="http://schemas.microsoft.com/office/drawing/2014/main" id="{812CDF07-1189-CE03-E96F-CE7A98CE06F7}"/>
              </a:ext>
            </a:extLst>
          </p:cNvPr>
          <p:cNvSpPr/>
          <p:nvPr/>
        </p:nvSpPr>
        <p:spPr>
          <a:xfrm>
            <a:off x="5856110" y="3932295"/>
            <a:ext cx="1476964" cy="771407"/>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err="1">
                <a:solidFill>
                  <a:srgbClr val="086D6E"/>
                </a:solidFill>
                <a:ea typeface="+mn-lt"/>
                <a:cs typeface="+mn-lt"/>
              </a:rPr>
              <a:t>Prüfen</a:t>
            </a:r>
            <a:r>
              <a:rPr lang="en-GB" sz="1000" dirty="0">
                <a:solidFill>
                  <a:srgbClr val="086D6E"/>
                </a:solidFill>
                <a:ea typeface="+mn-lt"/>
                <a:cs typeface="+mn-lt"/>
              </a:rPr>
              <a:t>: </a:t>
            </a:r>
            <a:r>
              <a:rPr lang="en-GB" sz="1000" err="1">
                <a:ea typeface="+mn-lt"/>
                <a:cs typeface="+mn-lt"/>
              </a:rPr>
              <a:t>Studieren</a:t>
            </a:r>
            <a:r>
              <a:rPr lang="en-GB" sz="1000" dirty="0">
                <a:ea typeface="+mn-lt"/>
                <a:cs typeface="+mn-lt"/>
              </a:rPr>
              <a:t> </a:t>
            </a:r>
            <a:r>
              <a:rPr lang="en-GB" sz="1000" dirty="0">
                <a:solidFill>
                  <a:srgbClr val="086D6E"/>
                </a:solidFill>
                <a:ea typeface="+mn-lt"/>
                <a:cs typeface="+mn-lt"/>
              </a:rPr>
              <a:t>Sie </a:t>
            </a:r>
            <a:r>
              <a:rPr lang="en-GB" sz="1000" err="1">
                <a:solidFill>
                  <a:srgbClr val="086D6E"/>
                </a:solidFill>
                <a:ea typeface="+mn-lt"/>
                <a:cs typeface="+mn-lt"/>
              </a:rPr>
              <a:t>Ihre</a:t>
            </a:r>
            <a:r>
              <a:rPr lang="en-GB" sz="1000" dirty="0">
                <a:solidFill>
                  <a:srgbClr val="086D6E"/>
                </a:solidFill>
                <a:ea typeface="+mn-lt"/>
                <a:cs typeface="+mn-lt"/>
              </a:rPr>
              <a:t> </a:t>
            </a:r>
            <a:r>
              <a:rPr lang="en-GB" sz="1000" err="1">
                <a:solidFill>
                  <a:srgbClr val="086D6E"/>
                </a:solidFill>
                <a:ea typeface="+mn-lt"/>
                <a:cs typeface="+mn-lt"/>
              </a:rPr>
              <a:t>Ergebnisse</a:t>
            </a:r>
            <a:r>
              <a:rPr lang="en-GB" sz="1000" dirty="0">
                <a:solidFill>
                  <a:srgbClr val="086D6E"/>
                </a:solidFill>
                <a:ea typeface="+mn-lt"/>
                <a:cs typeface="+mn-lt"/>
              </a:rPr>
              <a:t> und </a:t>
            </a:r>
            <a:r>
              <a:rPr lang="en-GB" sz="1000" err="1">
                <a:solidFill>
                  <a:srgbClr val="086D6E"/>
                </a:solidFill>
                <a:ea typeface="+mn-lt"/>
                <a:cs typeface="+mn-lt"/>
              </a:rPr>
              <a:t>Beobachtungen</a:t>
            </a:r>
            <a:r>
              <a:rPr lang="en-GB" sz="1000" dirty="0">
                <a:solidFill>
                  <a:srgbClr val="086D6E"/>
                </a:solidFill>
                <a:ea typeface="+mn-lt"/>
                <a:cs typeface="+mn-lt"/>
              </a:rPr>
              <a:t> </a:t>
            </a:r>
            <a:r>
              <a:rPr lang="en-GB" sz="1000" err="1">
                <a:solidFill>
                  <a:srgbClr val="086D6E"/>
                </a:solidFill>
                <a:ea typeface="+mn-lt"/>
                <a:cs typeface="+mn-lt"/>
              </a:rPr>
              <a:t>aus</a:t>
            </a:r>
            <a:r>
              <a:rPr lang="en-GB" sz="1000" dirty="0">
                <a:solidFill>
                  <a:srgbClr val="086D6E"/>
                </a:solidFill>
                <a:ea typeface="+mn-lt"/>
                <a:cs typeface="+mn-lt"/>
              </a:rPr>
              <a:t> der "</a:t>
            </a:r>
            <a:r>
              <a:rPr lang="en-GB" sz="1000" err="1">
                <a:solidFill>
                  <a:srgbClr val="086D6E"/>
                </a:solidFill>
                <a:ea typeface="+mn-lt"/>
                <a:cs typeface="+mn-lt"/>
              </a:rPr>
              <a:t>Testphase</a:t>
            </a:r>
            <a:r>
              <a:rPr lang="en-GB" sz="1000" dirty="0">
                <a:solidFill>
                  <a:srgbClr val="086D6E"/>
                </a:solidFill>
                <a:ea typeface="+mn-lt"/>
                <a:cs typeface="+mn-lt"/>
              </a:rPr>
              <a:t>".</a:t>
            </a:r>
            <a:endParaRPr lang="en-US" sz="1200" dirty="0">
              <a:solidFill>
                <a:srgbClr val="086D6E"/>
              </a:solidFill>
            </a:endParaRPr>
          </a:p>
        </p:txBody>
      </p:sp>
      <p:sp>
        <p:nvSpPr>
          <p:cNvPr id="6" name="Rectangle: Rounded Corners 5">
            <a:extLst>
              <a:ext uri="{FF2B5EF4-FFF2-40B4-BE49-F238E27FC236}">
                <a16:creationId xmlns:a16="http://schemas.microsoft.com/office/drawing/2014/main" id="{5E4B9144-8473-A498-C070-890898F2BBB5}"/>
              </a:ext>
            </a:extLst>
          </p:cNvPr>
          <p:cNvSpPr/>
          <p:nvPr/>
        </p:nvSpPr>
        <p:spPr>
          <a:xfrm>
            <a:off x="4181591" y="2850442"/>
            <a:ext cx="1251186" cy="771407"/>
          </a:xfrm>
          <a:prstGeom prst="roundRect">
            <a:avLst/>
          </a:prstGeom>
          <a:ln>
            <a:solidFill>
              <a:srgbClr val="FFC00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50" b="1" dirty="0">
                <a:solidFill>
                  <a:srgbClr val="D89F11"/>
                </a:solidFill>
                <a:ea typeface="+mn-lt"/>
                <a:cs typeface="+mn-lt"/>
              </a:rPr>
              <a:t>Act:</a:t>
            </a:r>
            <a:r>
              <a:rPr lang="en-GB" sz="1050" dirty="0">
                <a:solidFill>
                  <a:srgbClr val="D89F11"/>
                </a:solidFill>
                <a:ea typeface="+mn-lt"/>
                <a:cs typeface="+mn-lt"/>
              </a:rPr>
              <a:t> </a:t>
            </a:r>
            <a:r>
              <a:rPr lang="en-GB" sz="1050" dirty="0" err="1">
                <a:solidFill>
                  <a:srgbClr val="D89F11"/>
                </a:solidFill>
                <a:ea typeface="+mn-lt"/>
                <a:cs typeface="+mn-lt"/>
              </a:rPr>
              <a:t>Umsetzung</a:t>
            </a:r>
            <a:r>
              <a:rPr lang="en-GB" sz="1050" dirty="0">
                <a:solidFill>
                  <a:srgbClr val="D89F11"/>
                </a:solidFill>
                <a:ea typeface="+mn-lt"/>
                <a:cs typeface="+mn-lt"/>
              </a:rPr>
              <a:t> </a:t>
            </a:r>
            <a:r>
              <a:rPr lang="en-GB" sz="1050" dirty="0" err="1">
                <a:solidFill>
                  <a:srgbClr val="D89F11"/>
                </a:solidFill>
                <a:ea typeface="+mn-lt"/>
                <a:cs typeface="+mn-lt"/>
              </a:rPr>
              <a:t>oder</a:t>
            </a:r>
            <a:r>
              <a:rPr lang="en-GB" sz="1050" dirty="0">
                <a:solidFill>
                  <a:srgbClr val="D89F11"/>
                </a:solidFill>
                <a:ea typeface="+mn-lt"/>
                <a:cs typeface="+mn-lt"/>
              </a:rPr>
              <a:t> </a:t>
            </a:r>
            <a:r>
              <a:rPr lang="en-GB" sz="1050" dirty="0" err="1">
                <a:solidFill>
                  <a:srgbClr val="D89F11"/>
                </a:solidFill>
                <a:ea typeface="+mn-lt"/>
                <a:cs typeface="+mn-lt"/>
              </a:rPr>
              <a:t>Verbesserung</a:t>
            </a:r>
            <a:r>
              <a:rPr lang="en-GB" sz="1050" dirty="0">
                <a:solidFill>
                  <a:srgbClr val="D89F11"/>
                </a:solidFill>
                <a:ea typeface="+mn-lt"/>
                <a:cs typeface="+mn-lt"/>
              </a:rPr>
              <a:t> des </a:t>
            </a:r>
            <a:r>
              <a:rPr lang="en-GB" sz="1050" dirty="0" err="1">
                <a:solidFill>
                  <a:srgbClr val="D89F11"/>
                </a:solidFill>
                <a:ea typeface="+mn-lt"/>
                <a:cs typeface="+mn-lt"/>
              </a:rPr>
              <a:t>Prozesses</a:t>
            </a:r>
            <a:endParaRPr lang="en-US" dirty="0" err="1">
              <a:solidFill>
                <a:srgbClr val="D89F1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err="1"/>
              <a:t>Digitales</a:t>
            </a:r>
            <a:r>
              <a:rPr lang="en-GB" dirty="0"/>
              <a:t> </a:t>
            </a:r>
            <a:r>
              <a:rPr lang="en-GB" sz="4800" b="0" i="0" u="none" strike="noStrike" cap="none" dirty="0">
                <a:solidFill>
                  <a:srgbClr val="000000"/>
                </a:solidFill>
                <a:latin typeface="Calibri"/>
                <a:ea typeface="Calibri"/>
                <a:cs typeface="Calibri"/>
                <a:sym typeface="Calibri"/>
              </a:rPr>
              <a:t>Marketing</a:t>
            </a:r>
            <a:r>
              <a:rPr lang="en-GB" dirty="0"/>
              <a:t> </a:t>
            </a:r>
            <a:endParaRPr dirty="0"/>
          </a:p>
          <a:p>
            <a:pPr marL="0" lvl="0" indent="0" algn="l" rtl="0">
              <a:lnSpc>
                <a:spcPct val="90000"/>
              </a:lnSpc>
              <a:spcBef>
                <a:spcPts val="1000"/>
              </a:spcBef>
              <a:spcAft>
                <a:spcPts val="0"/>
              </a:spcAft>
              <a:buClr>
                <a:srgbClr val="000000"/>
              </a:buClr>
              <a:buSzPts val="4800"/>
              <a:buNone/>
            </a:pPr>
            <a:endParaRPr/>
          </a:p>
        </p:txBody>
      </p:sp>
      <p:sp>
        <p:nvSpPr>
          <p:cNvPr id="778" name="Google Shape;778;p6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9"/>
          <p:cNvSpPr txBox="1">
            <a:spLocks noGrp="1"/>
          </p:cNvSpPr>
          <p:nvPr>
            <p:ph type="body" idx="1"/>
          </p:nvPr>
        </p:nvSpPr>
        <p:spPr>
          <a:xfrm>
            <a:off x="798379" y="1508654"/>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err="1"/>
              <a:t>Digitales</a:t>
            </a:r>
            <a:r>
              <a:rPr lang="en-GB" dirty="0"/>
              <a:t> </a:t>
            </a:r>
            <a:r>
              <a:rPr lang="en-GB" b="0" i="0" strike="noStrike" cap="none" dirty="0">
                <a:latin typeface="Calibri"/>
                <a:ea typeface="Calibri"/>
                <a:cs typeface="Calibri"/>
                <a:sym typeface="Calibri"/>
              </a:rPr>
              <a:t>Marketing </a:t>
            </a:r>
            <a:r>
              <a:rPr lang="en-GB" dirty="0" err="1"/>
              <a:t>oder</a:t>
            </a:r>
            <a:r>
              <a:rPr lang="en-GB" dirty="0"/>
              <a:t> Online-Marketing </a:t>
            </a:r>
            <a:r>
              <a:rPr lang="en-GB" dirty="0" err="1"/>
              <a:t>ist</a:t>
            </a:r>
            <a:r>
              <a:rPr lang="en-GB" dirty="0"/>
              <a:t> </a:t>
            </a:r>
            <a:r>
              <a:rPr lang="en-GB" dirty="0" err="1"/>
              <a:t>ein</a:t>
            </a:r>
            <a:r>
              <a:rPr lang="en-GB" dirty="0"/>
              <a:t> </a:t>
            </a:r>
            <a:r>
              <a:rPr lang="en-GB" dirty="0" err="1"/>
              <a:t>wesentlicher</a:t>
            </a:r>
            <a:r>
              <a:rPr lang="en-GB" dirty="0"/>
              <a:t> </a:t>
            </a:r>
            <a:r>
              <a:rPr lang="en-GB" dirty="0" err="1"/>
              <a:t>Aspekt</a:t>
            </a:r>
            <a:r>
              <a:rPr lang="en-GB" dirty="0"/>
              <a:t> </a:t>
            </a:r>
            <a:r>
              <a:rPr lang="en-GB" dirty="0" err="1"/>
              <a:t>jeder</a:t>
            </a:r>
            <a:r>
              <a:rPr lang="en-GB" dirty="0"/>
              <a:t> </a:t>
            </a:r>
            <a:r>
              <a:rPr lang="en-GB" b="0" i="0" strike="noStrike" cap="none" dirty="0">
                <a:latin typeface="Calibri"/>
                <a:ea typeface="Calibri"/>
                <a:cs typeface="Calibri"/>
                <a:sym typeface="Calibri"/>
              </a:rPr>
              <a:t>digital </a:t>
            </a:r>
            <a:r>
              <a:rPr lang="en-GB" dirty="0" err="1"/>
              <a:t>fortschrittlichen</a:t>
            </a:r>
            <a:r>
              <a:rPr lang="en-GB" dirty="0"/>
              <a:t> TSO, die in der Lage </a:t>
            </a:r>
            <a:r>
              <a:rPr lang="en-GB" dirty="0" err="1"/>
              <a:t>ist</a:t>
            </a:r>
            <a:r>
              <a:rPr lang="en-GB" dirty="0"/>
              <a:t>, die </a:t>
            </a:r>
            <a:r>
              <a:rPr lang="en-GB" dirty="0" err="1"/>
              <a:t>Vorteile</a:t>
            </a:r>
            <a:r>
              <a:rPr lang="en-GB" dirty="0"/>
              <a:t> der </a:t>
            </a:r>
            <a:r>
              <a:rPr lang="en-GB" dirty="0" err="1"/>
              <a:t>digitalen</a:t>
            </a:r>
            <a:r>
              <a:rPr lang="en-GB" dirty="0"/>
              <a:t> Transformation </a:t>
            </a:r>
            <a:r>
              <a:rPr lang="en-GB" dirty="0" err="1"/>
              <a:t>zu</a:t>
            </a:r>
            <a:r>
              <a:rPr lang="en-GB" dirty="0"/>
              <a:t> </a:t>
            </a:r>
            <a:r>
              <a:rPr lang="en-GB" dirty="0" err="1"/>
              <a:t>nutzen</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indent="-342900">
              <a:lnSpc>
                <a:spcPct val="120000"/>
              </a:lnSpc>
              <a:spcBef>
                <a:spcPts val="0"/>
              </a:spcBef>
              <a:buChar char="•"/>
            </a:pPr>
            <a:r>
              <a:rPr lang="en-GB" dirty="0" err="1"/>
              <a:t>Im</a:t>
            </a:r>
            <a:r>
              <a:rPr lang="en-GB" dirty="0"/>
              <a:t> </a:t>
            </a:r>
            <a:r>
              <a:rPr lang="en-GB" dirty="0" err="1"/>
              <a:t>Wesentlichen</a:t>
            </a:r>
            <a:r>
              <a:rPr lang="en-GB" dirty="0"/>
              <a:t> </a:t>
            </a:r>
            <a:r>
              <a:rPr lang="en-GB" dirty="0" err="1"/>
              <a:t>ermöglicht</a:t>
            </a:r>
            <a:r>
              <a:rPr lang="en-GB" dirty="0"/>
              <a:t> </a:t>
            </a:r>
            <a:r>
              <a:rPr lang="en-GB" dirty="0" err="1"/>
              <a:t>digitales</a:t>
            </a:r>
            <a:r>
              <a:rPr lang="en-GB" dirty="0"/>
              <a:t> Marketing die </a:t>
            </a:r>
            <a:r>
              <a:rPr lang="en-GB" dirty="0" err="1"/>
              <a:t>Förderung</a:t>
            </a:r>
            <a:r>
              <a:rPr lang="en-GB" dirty="0"/>
              <a:t> von </a:t>
            </a:r>
            <a:r>
              <a:rPr lang="en-GB" dirty="0" err="1"/>
              <a:t>Initiativen</a:t>
            </a:r>
            <a:r>
              <a:rPr lang="en-GB" b="0" i="0" strike="noStrike" cap="none" dirty="0">
                <a:latin typeface="Calibri"/>
                <a:ea typeface="Calibri"/>
                <a:cs typeface="Calibri"/>
                <a:sym typeface="Calibri"/>
              </a:rPr>
              <a:t>, </a:t>
            </a:r>
            <a:r>
              <a:rPr lang="en-GB" dirty="0" err="1"/>
              <a:t>Aktionen</a:t>
            </a:r>
            <a:r>
              <a:rPr lang="en-GB" b="0" i="0" strike="noStrike" cap="none" dirty="0">
                <a:latin typeface="Calibri"/>
                <a:ea typeface="Calibri"/>
                <a:cs typeface="Calibri"/>
                <a:sym typeface="Calibri"/>
              </a:rPr>
              <a:t>, </a:t>
            </a:r>
            <a:r>
              <a:rPr lang="en-GB" dirty="0" err="1"/>
              <a:t>Anlässen</a:t>
            </a:r>
            <a:r>
              <a:rPr lang="en-GB" dirty="0"/>
              <a:t> </a:t>
            </a:r>
            <a:r>
              <a:rPr lang="en-GB" dirty="0" err="1"/>
              <a:t>usw</a:t>
            </a:r>
            <a:r>
              <a:rPr lang="en-GB" dirty="0"/>
              <a:t>. für ÜNB und </a:t>
            </a:r>
            <a:r>
              <a:rPr lang="en-GB" dirty="0" err="1"/>
              <a:t>bringt</a:t>
            </a:r>
            <a:r>
              <a:rPr lang="en-GB" dirty="0"/>
              <a:t> </a:t>
            </a:r>
            <a:r>
              <a:rPr lang="en-GB" dirty="0" err="1"/>
              <a:t>sie</a:t>
            </a:r>
            <a:r>
              <a:rPr lang="en-GB" dirty="0"/>
              <a:t> </a:t>
            </a:r>
            <a:r>
              <a:rPr lang="en-GB" dirty="0" err="1"/>
              <a:t>dabei</a:t>
            </a:r>
            <a:r>
              <a:rPr lang="en-GB" dirty="0"/>
              <a:t> </a:t>
            </a:r>
            <a:r>
              <a:rPr lang="en-GB" dirty="0" err="1"/>
              <a:t>mit</a:t>
            </a:r>
            <a:r>
              <a:rPr lang="en-GB" dirty="0"/>
              <a:t> </a:t>
            </a:r>
            <a:r>
              <a:rPr lang="en-GB" dirty="0" err="1"/>
              <a:t>potenziell</a:t>
            </a:r>
            <a:r>
              <a:rPr lang="en-GB" dirty="0"/>
              <a:t> </a:t>
            </a:r>
            <a:r>
              <a:rPr lang="en-GB" dirty="0" err="1"/>
              <a:t>interessierten</a:t>
            </a:r>
            <a:r>
              <a:rPr lang="en-GB" dirty="0"/>
              <a:t> </a:t>
            </a:r>
            <a:r>
              <a:rPr lang="en-GB" dirty="0" err="1"/>
              <a:t>Personen</a:t>
            </a:r>
            <a:r>
              <a:rPr lang="en-GB" dirty="0"/>
              <a:t> </a:t>
            </a:r>
            <a:r>
              <a:rPr lang="en-GB" b="0" i="0" strike="noStrike" cap="none" dirty="0">
                <a:latin typeface="Calibri"/>
                <a:ea typeface="Calibri"/>
                <a:cs typeface="Calibri"/>
                <a:sym typeface="Calibri"/>
              </a:rPr>
              <a:t>in </a:t>
            </a:r>
            <a:r>
              <a:rPr lang="en-GB" dirty="0" err="1"/>
              <a:t>Kontakt</a:t>
            </a:r>
            <a:r>
              <a:rPr lang="en-GB" dirty="0"/>
              <a:t>, </a:t>
            </a:r>
            <a:r>
              <a:rPr lang="en-GB" dirty="0" err="1"/>
              <a:t>indem</a:t>
            </a:r>
            <a:r>
              <a:rPr lang="en-GB" dirty="0"/>
              <a:t> es das Internet </a:t>
            </a:r>
            <a:r>
              <a:rPr lang="en-GB" dirty="0" err="1"/>
              <a:t>sowie</a:t>
            </a:r>
            <a:r>
              <a:rPr lang="en-GB" dirty="0"/>
              <a:t> </a:t>
            </a:r>
            <a:r>
              <a:rPr lang="en-GB" dirty="0" err="1"/>
              <a:t>andere</a:t>
            </a:r>
            <a:r>
              <a:rPr lang="en-GB" dirty="0"/>
              <a:t> Formen der </a:t>
            </a:r>
            <a:r>
              <a:rPr lang="en-GB" dirty="0" err="1"/>
              <a:t>digitalen</a:t>
            </a:r>
            <a:r>
              <a:rPr lang="en-GB" dirty="0"/>
              <a:t> Kommunikation </a:t>
            </a:r>
            <a:r>
              <a:rPr lang="en-GB" dirty="0" err="1"/>
              <a:t>wie</a:t>
            </a:r>
            <a:r>
              <a:rPr lang="en-GB" b="1" dirty="0">
                <a:solidFill>
                  <a:schemeClr val="accent2"/>
                </a:solidFill>
              </a:rPr>
              <a:t> E-Mail</a:t>
            </a:r>
            <a:r>
              <a:rPr lang="en-GB" b="0" i="0" strike="noStrike" cap="none" dirty="0">
                <a:latin typeface="Calibri"/>
                <a:ea typeface="Calibri"/>
                <a:cs typeface="Calibri"/>
                <a:sym typeface="Calibri"/>
              </a:rPr>
              <a:t>, </a:t>
            </a:r>
            <a:r>
              <a:rPr lang="en-GB" b="1" dirty="0" err="1">
                <a:solidFill>
                  <a:schemeClr val="accent2"/>
                </a:solidFill>
              </a:rPr>
              <a:t>soziale</a:t>
            </a:r>
            <a:r>
              <a:rPr lang="en-GB" b="1" dirty="0">
                <a:solidFill>
                  <a:schemeClr val="accent2"/>
                </a:solidFill>
              </a:rPr>
              <a:t> Medien</a:t>
            </a:r>
            <a:r>
              <a:rPr lang="en-GB" b="0" i="0" strike="noStrike" cap="none" dirty="0">
                <a:latin typeface="Calibri"/>
                <a:ea typeface="Calibri"/>
                <a:cs typeface="Calibri"/>
                <a:sym typeface="Calibri"/>
              </a:rPr>
              <a:t>, </a:t>
            </a:r>
            <a:r>
              <a:rPr lang="en-GB" b="1" dirty="0" err="1">
                <a:solidFill>
                  <a:schemeClr val="accent2"/>
                </a:solidFill>
              </a:rPr>
              <a:t>webbasierte</a:t>
            </a:r>
            <a:r>
              <a:rPr lang="en-GB" b="1" dirty="0">
                <a:solidFill>
                  <a:schemeClr val="accent2"/>
                </a:solidFill>
              </a:rPr>
              <a:t> </a:t>
            </a:r>
            <a:r>
              <a:rPr lang="en-GB" b="1" dirty="0" err="1">
                <a:solidFill>
                  <a:schemeClr val="accent2"/>
                </a:solidFill>
              </a:rPr>
              <a:t>Werbung</a:t>
            </a:r>
            <a:r>
              <a:rPr lang="en-GB" b="0" i="0" strike="noStrike" cap="none" dirty="0">
                <a:latin typeface="Calibri"/>
                <a:ea typeface="Calibri"/>
                <a:cs typeface="Calibri"/>
                <a:sym typeface="Calibri"/>
              </a:rPr>
              <a:t>, </a:t>
            </a:r>
            <a:r>
              <a:rPr lang="en-GB" b="1" dirty="0">
                <a:solidFill>
                  <a:schemeClr val="accent2"/>
                </a:solidFill>
              </a:rPr>
              <a:t>Text- und Multimedia-</a:t>
            </a:r>
            <a:r>
              <a:rPr lang="en-GB" b="1" dirty="0" err="1">
                <a:solidFill>
                  <a:schemeClr val="accent2"/>
                </a:solidFill>
              </a:rPr>
              <a:t>Nachrichten</a:t>
            </a:r>
            <a:r>
              <a:rPr lang="en-GB" dirty="0"/>
              <a:t> </a:t>
            </a:r>
            <a:r>
              <a:rPr lang="en-GB" dirty="0" err="1"/>
              <a:t>als</a:t>
            </a:r>
            <a:r>
              <a:rPr lang="en-GB" dirty="0"/>
              <a:t> </a:t>
            </a:r>
            <a:r>
              <a:rPr lang="en-GB" dirty="0" err="1"/>
              <a:t>Marketingkanal</a:t>
            </a:r>
            <a:r>
              <a:rPr lang="en-GB" dirty="0"/>
              <a:t> </a:t>
            </a:r>
            <a:r>
              <a:rPr lang="en-GB" dirty="0" err="1"/>
              <a:t>nutzt</a:t>
            </a:r>
            <a:r>
              <a:rPr lang="en-GB" b="0" i="0" strike="noStrike" cap="none" dirty="0">
                <a:latin typeface="Calibri"/>
                <a:ea typeface="Calibri"/>
                <a:cs typeface="Calibri"/>
                <a:sym typeface="Calibri"/>
              </a:rPr>
              <a:t>.</a:t>
            </a:r>
            <a:r>
              <a:rPr lang="en-GB" dirty="0"/>
              <a:t> </a:t>
            </a:r>
            <a:endParaRPr/>
          </a:p>
        </p:txBody>
      </p:sp>
      <p:sp>
        <p:nvSpPr>
          <p:cNvPr id="785" name="Google Shape;785;p6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Digitales</a:t>
            </a:r>
            <a:r>
              <a:rPr lang="en-GB" dirty="0"/>
              <a:t> Marketing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7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err="1"/>
              <a:t>Jede</a:t>
            </a:r>
            <a:r>
              <a:rPr lang="en-GB" dirty="0"/>
              <a:t> Form der </a:t>
            </a:r>
            <a:r>
              <a:rPr lang="en-GB" dirty="0" err="1"/>
              <a:t>digitalen</a:t>
            </a:r>
            <a:r>
              <a:rPr lang="en-GB" dirty="0"/>
              <a:t> Kommunikation, die von </a:t>
            </a:r>
            <a:r>
              <a:rPr lang="en-GB" dirty="0" err="1"/>
              <a:t>Übertragungsnetzbetreibern</a:t>
            </a:r>
            <a:r>
              <a:rPr lang="en-GB" dirty="0"/>
              <a:t> </a:t>
            </a:r>
            <a:r>
              <a:rPr lang="en-GB" dirty="0" err="1"/>
              <a:t>bereitgestellt</a:t>
            </a:r>
            <a:r>
              <a:rPr lang="en-GB" dirty="0"/>
              <a:t> </a:t>
            </a:r>
            <a:r>
              <a:rPr lang="en-GB" dirty="0" err="1"/>
              <a:t>wird</a:t>
            </a:r>
            <a:r>
              <a:rPr lang="en-GB" dirty="0"/>
              <a:t>, </a:t>
            </a:r>
            <a:r>
              <a:rPr lang="en-GB" dirty="0" err="1"/>
              <a:t>kann</a:t>
            </a:r>
            <a:r>
              <a:rPr lang="en-GB" dirty="0"/>
              <a:t> </a:t>
            </a:r>
            <a:r>
              <a:rPr lang="en-GB" dirty="0" err="1"/>
              <a:t>als</a:t>
            </a:r>
            <a:r>
              <a:rPr lang="en-GB" dirty="0"/>
              <a:t> </a:t>
            </a:r>
            <a:r>
              <a:rPr lang="en-GB" dirty="0" err="1"/>
              <a:t>digitales</a:t>
            </a:r>
            <a:r>
              <a:rPr lang="en-GB" dirty="0"/>
              <a:t> Marketing </a:t>
            </a:r>
            <a:r>
              <a:rPr lang="en-GB" dirty="0" err="1"/>
              <a:t>betrachtet</a:t>
            </a:r>
            <a:r>
              <a:rPr lang="en-GB" dirty="0"/>
              <a:t> </a:t>
            </a:r>
            <a:r>
              <a:rPr lang="en-GB" dirty="0" err="1"/>
              <a:t>werden</a:t>
            </a:r>
            <a:r>
              <a:rPr lang="en-GB" b="0" i="0" strike="noStrike" cap="none" dirty="0">
                <a:latin typeface="Calibri"/>
                <a:ea typeface="Calibri"/>
                <a:cs typeface="Calibri"/>
                <a:sym typeface="Calibri"/>
              </a:rPr>
              <a:t>.</a:t>
            </a:r>
            <a:r>
              <a:rPr lang="en-GB" dirty="0"/>
              <a:t>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indent="-342900">
              <a:lnSpc>
                <a:spcPct val="120000"/>
              </a:lnSpc>
              <a:spcBef>
                <a:spcPts val="0"/>
              </a:spcBef>
              <a:buChar char="•"/>
            </a:pPr>
            <a:r>
              <a:rPr lang="en-GB" dirty="0"/>
              <a:t>Die </a:t>
            </a:r>
            <a:r>
              <a:rPr lang="en-GB" dirty="0" err="1"/>
              <a:t>Bedeutung</a:t>
            </a:r>
            <a:r>
              <a:rPr lang="en-GB" dirty="0"/>
              <a:t> des </a:t>
            </a:r>
            <a:r>
              <a:rPr lang="en-GB" dirty="0" err="1"/>
              <a:t>digitalen</a:t>
            </a:r>
            <a:r>
              <a:rPr lang="en-GB" dirty="0"/>
              <a:t> Marketings für die </a:t>
            </a:r>
            <a:r>
              <a:rPr lang="en-GB" b="0" i="0" strike="noStrike" cap="none" dirty="0">
                <a:latin typeface="Calibri"/>
                <a:ea typeface="Calibri"/>
                <a:cs typeface="Calibri"/>
                <a:sym typeface="Calibri"/>
              </a:rPr>
              <a:t>TSOs </a:t>
            </a:r>
            <a:r>
              <a:rPr lang="en-GB" dirty="0" err="1"/>
              <a:t>wird</a:t>
            </a:r>
            <a:r>
              <a:rPr lang="en-GB" dirty="0"/>
              <a:t> </a:t>
            </a:r>
            <a:r>
              <a:rPr lang="en-GB" dirty="0" err="1"/>
              <a:t>deutlich</a:t>
            </a:r>
            <a:r>
              <a:rPr lang="en-GB" dirty="0"/>
              <a:t>, </a:t>
            </a:r>
            <a:r>
              <a:rPr lang="en-GB" dirty="0" err="1"/>
              <a:t>wenn</a:t>
            </a:r>
            <a:r>
              <a:rPr lang="en-GB" dirty="0"/>
              <a:t> man das </a:t>
            </a:r>
            <a:r>
              <a:rPr lang="en-GB" dirty="0" err="1"/>
              <a:t>Potenzial</a:t>
            </a:r>
            <a:r>
              <a:rPr lang="en-GB" dirty="0"/>
              <a:t> </a:t>
            </a:r>
            <a:r>
              <a:rPr lang="en-GB" dirty="0" err="1"/>
              <a:t>erkennt</a:t>
            </a:r>
            <a:r>
              <a:rPr lang="en-GB" dirty="0"/>
              <a:t>, das es für die </a:t>
            </a:r>
            <a:r>
              <a:rPr lang="en-GB" dirty="0" err="1"/>
              <a:t>Sensibilisierung</a:t>
            </a:r>
            <a:r>
              <a:rPr lang="en-GB" dirty="0"/>
              <a:t> der </a:t>
            </a:r>
            <a:r>
              <a:rPr lang="en-GB" dirty="0" err="1"/>
              <a:t>relevanten</a:t>
            </a:r>
            <a:r>
              <a:rPr lang="en-GB" dirty="0"/>
              <a:t> </a:t>
            </a:r>
            <a:r>
              <a:rPr lang="en-GB" dirty="0" err="1"/>
              <a:t>Interessengruppen</a:t>
            </a:r>
            <a:r>
              <a:rPr lang="en-GB" dirty="0"/>
              <a:t> und </a:t>
            </a:r>
            <a:r>
              <a:rPr lang="en-GB" dirty="0" err="1"/>
              <a:t>darüber</a:t>
            </a:r>
            <a:r>
              <a:rPr lang="en-GB" dirty="0"/>
              <a:t> </a:t>
            </a:r>
            <a:r>
              <a:rPr lang="en-GB" dirty="0" err="1"/>
              <a:t>hinaus</a:t>
            </a:r>
            <a:r>
              <a:rPr lang="en-GB" dirty="0"/>
              <a:t> hat</a:t>
            </a:r>
            <a:r>
              <a:rPr lang="en-GB" b="0" i="0" strike="noStrike" cap="none" dirty="0">
                <a:latin typeface="Calibri"/>
                <a:ea typeface="Calibri"/>
                <a:cs typeface="Calibri"/>
                <a:sym typeface="Calibri"/>
              </a:rPr>
              <a:t>.</a:t>
            </a:r>
            <a:r>
              <a:rPr lang="en-GB" dirty="0"/>
              <a:t> </a:t>
            </a:r>
            <a:endParaRPr/>
          </a:p>
        </p:txBody>
      </p:sp>
      <p:sp>
        <p:nvSpPr>
          <p:cNvPr id="792" name="Google Shape;792;p7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Digitales</a:t>
            </a:r>
            <a:r>
              <a:rPr lang="en-GB" dirty="0"/>
              <a:t> Marketing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err="1"/>
              <a:t>Digitales</a:t>
            </a:r>
            <a:r>
              <a:rPr lang="en-GB" dirty="0"/>
              <a:t> Marketing hat die </a:t>
            </a:r>
            <a:r>
              <a:rPr lang="en-GB" dirty="0" err="1"/>
              <a:t>Fähigkeit</a:t>
            </a:r>
            <a:r>
              <a:rPr lang="en-GB" dirty="0"/>
              <a:t>, die </a:t>
            </a:r>
            <a:r>
              <a:rPr lang="en-GB" dirty="0" err="1"/>
              <a:t>Beschränkungen</a:t>
            </a:r>
            <a:r>
              <a:rPr lang="en-GB" dirty="0"/>
              <a:t> und </a:t>
            </a:r>
            <a:r>
              <a:rPr lang="en-GB" dirty="0" err="1"/>
              <a:t>Grenzen</a:t>
            </a:r>
            <a:r>
              <a:rPr lang="en-GB" dirty="0"/>
              <a:t> der </a:t>
            </a:r>
            <a:r>
              <a:rPr lang="en-GB" dirty="0" err="1"/>
              <a:t>Erreichbarkeit</a:t>
            </a:r>
            <a:r>
              <a:rPr lang="en-GB" dirty="0"/>
              <a:t> und der Zeit </a:t>
            </a:r>
            <a:r>
              <a:rPr lang="en-GB" dirty="0" err="1"/>
              <a:t>zu</a:t>
            </a:r>
            <a:r>
              <a:rPr lang="en-GB" dirty="0"/>
              <a:t> </a:t>
            </a:r>
            <a:r>
              <a:rPr lang="en-GB" dirty="0" err="1"/>
              <a:t>beseitigen</a:t>
            </a:r>
            <a:r>
              <a:rPr lang="en-GB" dirty="0"/>
              <a:t>, </a:t>
            </a:r>
            <a:r>
              <a:rPr lang="en-GB" dirty="0" err="1"/>
              <a:t>während</a:t>
            </a:r>
            <a:r>
              <a:rPr lang="en-GB" dirty="0"/>
              <a:t> es </a:t>
            </a:r>
            <a:r>
              <a:rPr lang="en-GB" dirty="0" err="1"/>
              <a:t>gleichzeitig</a:t>
            </a:r>
            <a:r>
              <a:rPr lang="en-GB" dirty="0"/>
              <a:t> den </a:t>
            </a:r>
            <a:r>
              <a:rPr lang="en-GB" dirty="0" err="1"/>
              <a:t>Komfort</a:t>
            </a:r>
            <a:r>
              <a:rPr lang="en-GB" dirty="0"/>
              <a:t> </a:t>
            </a:r>
            <a:r>
              <a:rPr lang="en-GB" dirty="0" err="1"/>
              <a:t>erhöht</a:t>
            </a:r>
            <a:r>
              <a:rPr lang="en-GB" dirty="0"/>
              <a:t> und die </a:t>
            </a:r>
            <a:r>
              <a:rPr lang="en-GB" dirty="0" err="1"/>
              <a:t>Reichweite</a:t>
            </a:r>
            <a:r>
              <a:rPr lang="en-GB" dirty="0"/>
              <a:t> der Kommunikation </a:t>
            </a:r>
            <a:r>
              <a:rPr lang="en-GB" dirty="0" err="1"/>
              <a:t>vergrößert</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indent="-342900">
              <a:lnSpc>
                <a:spcPct val="120000"/>
              </a:lnSpc>
              <a:spcBef>
                <a:spcPts val="0"/>
              </a:spcBef>
              <a:buChar char="•"/>
            </a:pPr>
            <a:r>
              <a:rPr lang="en-GB" dirty="0"/>
              <a:t>Mit </a:t>
            </a:r>
            <a:r>
              <a:rPr lang="en-GB" dirty="0" err="1"/>
              <a:t>anderen</a:t>
            </a:r>
            <a:r>
              <a:rPr lang="en-GB" dirty="0"/>
              <a:t> Worten: Es </a:t>
            </a:r>
            <a:r>
              <a:rPr lang="en-GB" dirty="0" err="1"/>
              <a:t>wird</a:t>
            </a:r>
            <a:r>
              <a:rPr lang="en-GB" dirty="0"/>
              <a:t> für die Menschen </a:t>
            </a:r>
            <a:r>
              <a:rPr lang="en-GB" dirty="0" err="1"/>
              <a:t>einfacher</a:t>
            </a:r>
            <a:r>
              <a:rPr lang="en-GB" dirty="0"/>
              <a:t>, </a:t>
            </a:r>
            <a:r>
              <a:rPr lang="en-GB" dirty="0" err="1"/>
              <a:t>nicht</a:t>
            </a:r>
            <a:r>
              <a:rPr lang="en-GB" dirty="0"/>
              <a:t> </a:t>
            </a:r>
            <a:r>
              <a:rPr lang="en-GB" dirty="0" err="1"/>
              <a:t>nur</a:t>
            </a:r>
            <a:r>
              <a:rPr lang="en-GB" dirty="0"/>
              <a:t> von </a:t>
            </a:r>
            <a:r>
              <a:rPr lang="en-GB" dirty="0" err="1"/>
              <a:t>einer</a:t>
            </a:r>
            <a:r>
              <a:rPr lang="en-GB" dirty="0"/>
              <a:t> </a:t>
            </a:r>
            <a:r>
              <a:rPr lang="en-GB" dirty="0" err="1"/>
              <a:t>bestimmten</a:t>
            </a:r>
            <a:r>
              <a:rPr lang="en-GB" dirty="0"/>
              <a:t> Initiative </a:t>
            </a:r>
            <a:r>
              <a:rPr lang="en-GB" dirty="0" err="1"/>
              <a:t>zu</a:t>
            </a:r>
            <a:r>
              <a:rPr lang="en-GB" dirty="0"/>
              <a:t> </a:t>
            </a:r>
            <a:r>
              <a:rPr lang="en-GB" dirty="0" err="1"/>
              <a:t>erfahren</a:t>
            </a:r>
            <a:r>
              <a:rPr lang="en-GB" b="0" i="0" strike="noStrike" cap="none" dirty="0">
                <a:latin typeface="Calibri"/>
                <a:ea typeface="Calibri"/>
                <a:cs typeface="Calibri"/>
                <a:sym typeface="Calibri"/>
              </a:rPr>
              <a:t>, </a:t>
            </a:r>
            <a:r>
              <a:rPr lang="en-GB" dirty="0" err="1"/>
              <a:t>sondern</a:t>
            </a:r>
            <a:r>
              <a:rPr lang="en-GB" dirty="0"/>
              <a:t> </a:t>
            </a:r>
            <a:r>
              <a:rPr lang="en-GB" dirty="0" err="1"/>
              <a:t>sie</a:t>
            </a:r>
            <a:r>
              <a:rPr lang="en-GB" dirty="0"/>
              <a:t> </a:t>
            </a:r>
            <a:r>
              <a:rPr lang="en-GB" dirty="0" err="1"/>
              <a:t>auch</a:t>
            </a:r>
            <a:r>
              <a:rPr lang="en-GB" dirty="0"/>
              <a:t> </a:t>
            </a:r>
            <a:r>
              <a:rPr lang="en-GB" dirty="0" err="1"/>
              <a:t>weiter</a:t>
            </a:r>
            <a:r>
              <a:rPr lang="en-GB" dirty="0"/>
              <a:t> </a:t>
            </a:r>
            <a:r>
              <a:rPr lang="en-GB" dirty="0" err="1"/>
              <a:t>zu</a:t>
            </a:r>
            <a:r>
              <a:rPr lang="en-GB" dirty="0"/>
              <a:t> </a:t>
            </a:r>
            <a:r>
              <a:rPr lang="en-GB" dirty="0" err="1"/>
              <a:t>verbreiten</a:t>
            </a:r>
            <a:r>
              <a:rPr lang="en-GB" b="0" i="0" strike="noStrike" cap="none" dirty="0">
                <a:latin typeface="Calibri"/>
                <a:ea typeface="Calibri"/>
                <a:cs typeface="Calibri"/>
                <a:sym typeface="Calibri"/>
              </a:rPr>
              <a:t>.</a:t>
            </a:r>
            <a:endParaRPr dirty="0"/>
          </a:p>
          <a:p>
            <a:pPr marL="342900" marR="0" lvl="0" indent="-190500" algn="l" rtl="0">
              <a:lnSpc>
                <a:spcPct val="120000"/>
              </a:lnSpc>
              <a:spcBef>
                <a:spcPts val="0"/>
              </a:spcBef>
              <a:spcAft>
                <a:spcPts val="0"/>
              </a:spcAft>
              <a:buClr>
                <a:srgbClr val="000000"/>
              </a:buClr>
              <a:buSzPts val="2400"/>
              <a:buNone/>
            </a:pPr>
            <a:endParaRPr/>
          </a:p>
        </p:txBody>
      </p:sp>
      <p:sp>
        <p:nvSpPr>
          <p:cNvPr id="799" name="Google Shape;799;p7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Digitales</a:t>
            </a:r>
            <a:r>
              <a:rPr lang="en-GB" dirty="0"/>
              <a:t> Marketing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a:t>Eine </a:t>
            </a:r>
            <a:r>
              <a:rPr lang="en-GB" dirty="0" err="1"/>
              <a:t>konkrete</a:t>
            </a:r>
            <a:r>
              <a:rPr lang="en-GB" dirty="0"/>
              <a:t> </a:t>
            </a:r>
            <a:r>
              <a:rPr lang="en-GB" dirty="0" err="1"/>
              <a:t>digitale</a:t>
            </a:r>
            <a:r>
              <a:rPr lang="en-GB" dirty="0"/>
              <a:t> </a:t>
            </a:r>
            <a:r>
              <a:rPr lang="en-GB" dirty="0" err="1"/>
              <a:t>Marketingstrategie</a:t>
            </a:r>
            <a:r>
              <a:rPr lang="en-GB" dirty="0"/>
              <a:t> </a:t>
            </a:r>
            <a:r>
              <a:rPr lang="en-GB" dirty="0" err="1"/>
              <a:t>kann</a:t>
            </a:r>
            <a:r>
              <a:rPr lang="en-GB" dirty="0"/>
              <a:t> die Online-</a:t>
            </a:r>
            <a:r>
              <a:rPr lang="en-GB" dirty="0" err="1"/>
              <a:t>Sichtbarkeit</a:t>
            </a:r>
            <a:r>
              <a:rPr lang="en-GB" dirty="0"/>
              <a:t> der Organisation </a:t>
            </a:r>
            <a:r>
              <a:rPr lang="en-GB" dirty="0" err="1"/>
              <a:t>verbessern</a:t>
            </a:r>
            <a:r>
              <a:rPr lang="en-GB" b="0" i="0" strike="noStrike" cap="none" dirty="0">
                <a:latin typeface="Calibri"/>
                <a:ea typeface="Calibri"/>
                <a:cs typeface="Calibri"/>
                <a:sym typeface="Calibri"/>
              </a:rPr>
              <a:t>, </a:t>
            </a:r>
            <a:r>
              <a:rPr lang="en-GB" dirty="0"/>
              <a:t>so </a:t>
            </a:r>
            <a:r>
              <a:rPr lang="en-GB" dirty="0" err="1"/>
              <a:t>dass</a:t>
            </a:r>
            <a:r>
              <a:rPr lang="en-GB" dirty="0"/>
              <a:t> Sie </a:t>
            </a:r>
            <a:r>
              <a:rPr lang="en-GB" dirty="0" err="1"/>
              <a:t>sich</a:t>
            </a:r>
            <a:r>
              <a:rPr lang="en-GB" dirty="0"/>
              <a:t> von der Masse </a:t>
            </a:r>
            <a:r>
              <a:rPr lang="en-GB" dirty="0" err="1"/>
              <a:t>abheben</a:t>
            </a:r>
            <a:r>
              <a:rPr lang="en-GB" dirty="0"/>
              <a:t> und </a:t>
            </a:r>
            <a:r>
              <a:rPr lang="en-GB" dirty="0" err="1"/>
              <a:t>somit</a:t>
            </a:r>
            <a:r>
              <a:rPr lang="en-GB" dirty="0"/>
              <a:t> </a:t>
            </a:r>
            <a:r>
              <a:rPr lang="en-GB" dirty="0" err="1"/>
              <a:t>einen</a:t>
            </a:r>
            <a:r>
              <a:rPr lang="en-GB" dirty="0"/>
              <a:t> </a:t>
            </a:r>
            <a:r>
              <a:rPr lang="en-GB" dirty="0" err="1"/>
              <a:t>Wettbewerbsvorteil</a:t>
            </a:r>
            <a:r>
              <a:rPr lang="en-GB" dirty="0"/>
              <a:t> </a:t>
            </a:r>
            <a:r>
              <a:rPr lang="en-GB" dirty="0" err="1"/>
              <a:t>gegenüber</a:t>
            </a:r>
            <a:r>
              <a:rPr lang="en-GB" dirty="0"/>
              <a:t> </a:t>
            </a:r>
            <a:r>
              <a:rPr lang="en-GB" dirty="0" err="1"/>
              <a:t>anderen</a:t>
            </a:r>
            <a:r>
              <a:rPr lang="en-GB" dirty="0"/>
              <a:t> </a:t>
            </a:r>
            <a:r>
              <a:rPr lang="en-GB" b="0" i="0" strike="noStrike" cap="none" dirty="0">
                <a:latin typeface="Calibri"/>
                <a:ea typeface="Calibri"/>
                <a:cs typeface="Calibri"/>
                <a:sym typeface="Calibri"/>
              </a:rPr>
              <a:t>TSOs in </a:t>
            </a:r>
            <a:r>
              <a:rPr lang="en-GB" dirty="0" err="1"/>
              <a:t>einem</a:t>
            </a:r>
            <a:r>
              <a:rPr lang="en-GB" dirty="0"/>
              <a:t> </a:t>
            </a:r>
            <a:r>
              <a:rPr lang="en-GB" dirty="0" err="1"/>
              <a:t>ähnlichen</a:t>
            </a:r>
            <a:r>
              <a:rPr lang="en-GB" dirty="0"/>
              <a:t> </a:t>
            </a:r>
            <a:r>
              <a:rPr lang="en-GB" dirty="0" err="1"/>
              <a:t>Bereich</a:t>
            </a:r>
            <a:r>
              <a:rPr lang="en-GB" dirty="0"/>
              <a:t> </a:t>
            </a:r>
            <a:r>
              <a:rPr lang="en-GB" dirty="0" err="1"/>
              <a:t>erzielen</a:t>
            </a:r>
            <a:r>
              <a:rPr lang="en-GB" b="0" i="0" strike="noStrike" cap="none" dirty="0">
                <a:latin typeface="Calibri"/>
                <a:ea typeface="Calibri"/>
                <a:cs typeface="Calibri"/>
                <a:sym typeface="Calibri"/>
              </a:rPr>
              <a:t>.</a:t>
            </a:r>
            <a:endParaRPr dirty="0"/>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indent="-342900">
              <a:lnSpc>
                <a:spcPct val="120000"/>
              </a:lnSpc>
              <a:spcBef>
                <a:spcPts val="0"/>
              </a:spcBef>
              <a:buChar char="•"/>
            </a:pPr>
            <a:r>
              <a:rPr lang="en-GB" dirty="0" err="1"/>
              <a:t>Darüber</a:t>
            </a:r>
            <a:r>
              <a:rPr lang="en-GB" dirty="0"/>
              <a:t> </a:t>
            </a:r>
            <a:r>
              <a:rPr lang="en-GB" dirty="0" err="1"/>
              <a:t>hinaus</a:t>
            </a:r>
            <a:r>
              <a:rPr lang="en-GB" dirty="0"/>
              <a:t> </a:t>
            </a:r>
            <a:r>
              <a:rPr lang="en-GB" dirty="0" err="1"/>
              <a:t>bietet</a:t>
            </a:r>
            <a:r>
              <a:rPr lang="en-GB" dirty="0"/>
              <a:t> die </a:t>
            </a:r>
            <a:r>
              <a:rPr lang="en-GB" dirty="0" err="1"/>
              <a:t>verbesserte</a:t>
            </a:r>
            <a:r>
              <a:rPr lang="en-GB" dirty="0"/>
              <a:t> </a:t>
            </a:r>
            <a:r>
              <a:rPr lang="en-GB" dirty="0" err="1"/>
              <a:t>Sichtbarkeit</a:t>
            </a:r>
            <a:r>
              <a:rPr lang="en-GB" dirty="0"/>
              <a:t>, die </a:t>
            </a:r>
            <a:r>
              <a:rPr lang="en-GB" dirty="0" err="1"/>
              <a:t>digitales</a:t>
            </a:r>
            <a:r>
              <a:rPr lang="en-GB" dirty="0"/>
              <a:t> Marketing für </a:t>
            </a:r>
            <a:r>
              <a:rPr lang="en-GB" dirty="0" err="1"/>
              <a:t>gemeinnützige</a:t>
            </a:r>
            <a:r>
              <a:rPr lang="en-GB" dirty="0"/>
              <a:t> </a:t>
            </a:r>
            <a:r>
              <a:rPr lang="en-GB" dirty="0" err="1"/>
              <a:t>Organisationen</a:t>
            </a:r>
            <a:r>
              <a:rPr lang="en-GB" dirty="0"/>
              <a:t> </a:t>
            </a:r>
            <a:r>
              <a:rPr lang="en-GB" dirty="0" err="1"/>
              <a:t>ermöglicht</a:t>
            </a:r>
            <a:r>
              <a:rPr lang="en-GB" dirty="0"/>
              <a:t>, </a:t>
            </a:r>
            <a:r>
              <a:rPr lang="en-GB" dirty="0" err="1"/>
              <a:t>mehr</a:t>
            </a:r>
            <a:r>
              <a:rPr lang="en-GB" dirty="0"/>
              <a:t> und </a:t>
            </a:r>
            <a:r>
              <a:rPr lang="en-GB" dirty="0" err="1"/>
              <a:t>mehr</a:t>
            </a:r>
            <a:r>
              <a:rPr lang="en-GB" dirty="0"/>
              <a:t> Menschen die </a:t>
            </a:r>
            <a:r>
              <a:rPr lang="en-GB" dirty="0" err="1"/>
              <a:t>Möglichkeit</a:t>
            </a:r>
            <a:r>
              <a:rPr lang="en-GB" b="0" i="0" strike="noStrike" cap="none" dirty="0">
                <a:latin typeface="Calibri"/>
                <a:ea typeface="Calibri"/>
                <a:cs typeface="Calibri"/>
                <a:sym typeface="Calibri"/>
              </a:rPr>
              <a:t>, </a:t>
            </a:r>
            <a:r>
              <a:rPr lang="en-GB" dirty="0" err="1"/>
              <a:t>sich</a:t>
            </a:r>
            <a:r>
              <a:rPr lang="en-GB" dirty="0"/>
              <a:t> </a:t>
            </a:r>
            <a:r>
              <a:rPr lang="en-GB" dirty="0" err="1"/>
              <a:t>als</a:t>
            </a:r>
            <a:r>
              <a:rPr lang="en-GB" dirty="0"/>
              <a:t> </a:t>
            </a:r>
            <a:r>
              <a:rPr lang="en-GB" dirty="0" err="1"/>
              <a:t>Freiwillige</a:t>
            </a:r>
            <a:r>
              <a:rPr lang="en-GB" dirty="0"/>
              <a:t> für die </a:t>
            </a:r>
            <a:r>
              <a:rPr lang="en-GB" dirty="0" err="1"/>
              <a:t>Durchführung</a:t>
            </a:r>
            <a:r>
              <a:rPr lang="en-GB" dirty="0"/>
              <a:t> </a:t>
            </a:r>
            <a:r>
              <a:rPr lang="en-GB" dirty="0" err="1"/>
              <a:t>bestimmter</a:t>
            </a:r>
            <a:r>
              <a:rPr lang="en-GB" dirty="0"/>
              <a:t> </a:t>
            </a:r>
            <a:r>
              <a:rPr lang="en-GB" dirty="0" err="1"/>
              <a:t>Aktivitäten</a:t>
            </a:r>
            <a:r>
              <a:rPr lang="en-GB" dirty="0"/>
              <a:t> </a:t>
            </a:r>
            <a:r>
              <a:rPr lang="en-GB" dirty="0" err="1"/>
              <a:t>zu</a:t>
            </a:r>
            <a:r>
              <a:rPr lang="en-GB" dirty="0"/>
              <a:t> </a:t>
            </a:r>
            <a:r>
              <a:rPr lang="en-GB" dirty="0" err="1"/>
              <a:t>engagieren</a:t>
            </a:r>
            <a:r>
              <a:rPr lang="en-GB" b="0" i="0" strike="noStrike" cap="none" dirty="0">
                <a:latin typeface="Calibri"/>
                <a:ea typeface="Calibri"/>
                <a:cs typeface="Calibri"/>
                <a:sym typeface="Calibri"/>
              </a:rPr>
              <a:t>.</a:t>
            </a:r>
            <a:r>
              <a:rPr lang="en-GB" dirty="0"/>
              <a:t> </a:t>
            </a:r>
            <a:endParaRPr dirty="0"/>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p:txBody>
      </p:sp>
      <p:sp>
        <p:nvSpPr>
          <p:cNvPr id="806" name="Google Shape;806;p7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Digitales</a:t>
            </a:r>
            <a:r>
              <a:rPr lang="en-GB" dirty="0"/>
              <a:t> Marketing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accent2"/>
              </a:buClr>
              <a:buChar char="•"/>
            </a:pPr>
            <a:r>
              <a:rPr lang="en-GB" b="1" dirty="0" err="1">
                <a:solidFill>
                  <a:schemeClr val="accent2"/>
                </a:solidFill>
              </a:rPr>
              <a:t>Gesamtdauer</a:t>
            </a:r>
            <a:r>
              <a:rPr lang="en-GB" b="1" dirty="0">
                <a:solidFill>
                  <a:schemeClr val="accent2"/>
                </a:solidFill>
              </a:rPr>
              <a:t>: </a:t>
            </a:r>
            <a:r>
              <a:rPr lang="en-GB" dirty="0"/>
              <a:t>3,5 </a:t>
            </a:r>
            <a:r>
              <a:rPr lang="en-GB" dirty="0" err="1"/>
              <a:t>Stunden</a:t>
            </a:r>
            <a:endParaRPr dirty="0" err="1"/>
          </a:p>
          <a:p>
            <a:pPr marL="0" lvl="0" indent="0" algn="l" rtl="0">
              <a:lnSpc>
                <a:spcPct val="90000"/>
              </a:lnSpc>
              <a:spcBef>
                <a:spcPts val="1000"/>
              </a:spcBef>
              <a:spcAft>
                <a:spcPts val="0"/>
              </a:spcAft>
              <a:buClr>
                <a:srgbClr val="000000"/>
              </a:buClr>
              <a:buSzPts val="2400"/>
              <a:buNone/>
            </a:pPr>
            <a:endParaRPr dirty="0"/>
          </a:p>
          <a:p>
            <a:pPr marL="342900" indent="-342900">
              <a:buClr>
                <a:schemeClr val="accent2"/>
              </a:buClr>
              <a:buFont typeface="Arial"/>
              <a:buChar char="•"/>
            </a:pPr>
            <a:r>
              <a:rPr lang="en-GB" dirty="0"/>
              <a:t>1,50 </a:t>
            </a:r>
            <a:r>
              <a:rPr lang="en-GB" dirty="0" err="1"/>
              <a:t>Stunden</a:t>
            </a:r>
            <a:r>
              <a:rPr lang="en-GB" dirty="0"/>
              <a:t> für den </a:t>
            </a:r>
            <a:r>
              <a:rPr lang="en-GB" dirty="0" err="1"/>
              <a:t>theoretischen</a:t>
            </a:r>
            <a:r>
              <a:rPr lang="en-GB" dirty="0"/>
              <a:t> Teil (PDF und </a:t>
            </a:r>
            <a:r>
              <a:rPr lang="en-GB" dirty="0" err="1"/>
              <a:t>Präsentationen</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indent="-342900">
              <a:buClr>
                <a:schemeClr val="accent2"/>
              </a:buClr>
              <a:buFont typeface="Arial"/>
              <a:buChar char="•"/>
            </a:pPr>
            <a:r>
              <a:rPr lang="en-GB" dirty="0"/>
              <a:t>1 </a:t>
            </a:r>
            <a:r>
              <a:rPr lang="en-GB" dirty="0" err="1"/>
              <a:t>Stunde</a:t>
            </a:r>
            <a:r>
              <a:rPr lang="en-GB" dirty="0"/>
              <a:t> für die </a:t>
            </a:r>
            <a:r>
              <a:rPr lang="en-GB" dirty="0" err="1"/>
              <a:t>Übungen</a:t>
            </a:r>
            <a:r>
              <a:rPr lang="en-GB" dirty="0"/>
              <a:t> und das </a:t>
            </a:r>
            <a:r>
              <a:rPr lang="en-GB" dirty="0" err="1"/>
              <a:t>abschließende</a:t>
            </a:r>
            <a:r>
              <a:rPr lang="en-GB" dirty="0"/>
              <a:t> </a:t>
            </a:r>
            <a:r>
              <a:rPr lang="en-GB" dirty="0" err="1"/>
              <a:t>Bewertungsquiz</a:t>
            </a:r>
            <a:endParaRPr lang="en-GB" dirty="0"/>
          </a:p>
          <a:p>
            <a:pPr marL="342900" indent="-342900">
              <a:buClr>
                <a:schemeClr val="accent2"/>
              </a:buClr>
              <a:buFont typeface="Arial"/>
              <a:buChar char="•"/>
            </a:pPr>
            <a:endParaRPr lang="en-GB" dirty="0"/>
          </a:p>
          <a:p>
            <a:pPr marL="342900" indent="-342900">
              <a:buClr>
                <a:schemeClr val="accent2"/>
              </a:buClr>
              <a:buFont typeface="Arial"/>
              <a:buChar char="•"/>
            </a:pPr>
            <a:r>
              <a:rPr lang="en-US" dirty="0"/>
              <a:t>1 </a:t>
            </a:r>
            <a:r>
              <a:rPr lang="en-US" dirty="0" err="1"/>
              <a:t>Stunde</a:t>
            </a:r>
            <a:r>
              <a:rPr lang="en-US" dirty="0"/>
              <a:t>, um </a:t>
            </a:r>
            <a:r>
              <a:rPr lang="en-US" dirty="0" err="1"/>
              <a:t>sich</a:t>
            </a:r>
            <a:r>
              <a:rPr lang="en-US" dirty="0"/>
              <a:t> </a:t>
            </a:r>
            <a:r>
              <a:rPr lang="en-US" dirty="0" err="1"/>
              <a:t>mit</a:t>
            </a:r>
            <a:r>
              <a:rPr lang="en-US" dirty="0"/>
              <a:t> den </a:t>
            </a:r>
            <a:r>
              <a:rPr lang="en-US" dirty="0" err="1"/>
              <a:t>bereitgestellten</a:t>
            </a:r>
            <a:r>
              <a:rPr lang="en-US" dirty="0"/>
              <a:t> </a:t>
            </a:r>
            <a:r>
              <a:rPr lang="en-US" dirty="0" err="1"/>
              <a:t>digitalen</a:t>
            </a:r>
            <a:r>
              <a:rPr lang="en-US" dirty="0"/>
              <a:t> </a:t>
            </a:r>
            <a:r>
              <a:rPr lang="en-US" dirty="0" err="1"/>
              <a:t>Werkzeugen</a:t>
            </a:r>
            <a:r>
              <a:rPr lang="en-US" dirty="0"/>
              <a:t> </a:t>
            </a:r>
            <a:r>
              <a:rPr lang="en-US" dirty="0" err="1"/>
              <a:t>vertraut</a:t>
            </a:r>
            <a:r>
              <a:rPr lang="en-US" dirty="0"/>
              <a:t> </a:t>
            </a:r>
            <a:r>
              <a:rPr lang="en-US" dirty="0" err="1"/>
              <a:t>machen</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05" name="Google Shape;205;p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Modul Dauer</a:t>
            </a:r>
            <a:endParaRPr lang="en-US" dirty="0"/>
          </a:p>
          <a:p>
            <a:pPr marL="0" lvl="0" indent="0" algn="l" rtl="0">
              <a:lnSpc>
                <a:spcPct val="90000"/>
              </a:lnSpc>
              <a:spcBef>
                <a:spcPts val="1000"/>
              </a:spcBef>
              <a:spcAft>
                <a:spcPts val="0"/>
              </a:spcAft>
              <a:buClr>
                <a:srgbClr val="000000"/>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7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a:t>Auf der </a:t>
            </a:r>
            <a:r>
              <a:rPr lang="en-GB" dirty="0" err="1"/>
              <a:t>anderen</a:t>
            </a:r>
            <a:r>
              <a:rPr lang="en-GB" dirty="0"/>
              <a:t> </a:t>
            </a:r>
            <a:r>
              <a:rPr lang="en-GB" dirty="0" err="1"/>
              <a:t>Seite</a:t>
            </a:r>
            <a:r>
              <a:rPr lang="en-GB" dirty="0"/>
              <a:t> </a:t>
            </a:r>
            <a:r>
              <a:rPr lang="en-GB" dirty="0" err="1"/>
              <a:t>können</a:t>
            </a:r>
            <a:r>
              <a:rPr lang="en-GB" dirty="0"/>
              <a:t> </a:t>
            </a:r>
            <a:r>
              <a:rPr lang="en-GB" dirty="0" err="1"/>
              <a:t>gemeinnützige</a:t>
            </a:r>
            <a:r>
              <a:rPr lang="en-GB" dirty="0"/>
              <a:t> </a:t>
            </a:r>
            <a:r>
              <a:rPr lang="en-GB" dirty="0" err="1"/>
              <a:t>Organisationen</a:t>
            </a:r>
            <a:r>
              <a:rPr lang="en-GB" dirty="0"/>
              <a:t> </a:t>
            </a:r>
            <a:r>
              <a:rPr lang="en-GB" dirty="0" err="1"/>
              <a:t>ihre</a:t>
            </a:r>
            <a:r>
              <a:rPr lang="en-GB" dirty="0"/>
              <a:t> </a:t>
            </a:r>
            <a:r>
              <a:rPr lang="en-GB" dirty="0" err="1"/>
              <a:t>Glaubwürdigkeit</a:t>
            </a:r>
            <a:r>
              <a:rPr lang="en-GB" dirty="0"/>
              <a:t> </a:t>
            </a:r>
            <a:r>
              <a:rPr lang="en-GB" dirty="0" err="1"/>
              <a:t>durch</a:t>
            </a:r>
            <a:r>
              <a:rPr lang="en-GB" dirty="0"/>
              <a:t> </a:t>
            </a:r>
            <a:r>
              <a:rPr lang="en-GB" dirty="0" err="1"/>
              <a:t>digitales</a:t>
            </a:r>
            <a:r>
              <a:rPr lang="en-GB" dirty="0"/>
              <a:t> Marketing </a:t>
            </a:r>
            <a:r>
              <a:rPr lang="en-GB" dirty="0" err="1"/>
              <a:t>aufbauen</a:t>
            </a:r>
            <a:r>
              <a:rPr lang="en-GB" dirty="0"/>
              <a:t> und </a:t>
            </a:r>
            <a:r>
              <a:rPr lang="en-GB" dirty="0" err="1"/>
              <a:t>erhalten</a:t>
            </a:r>
            <a:r>
              <a:rPr lang="en-GB" b="0" i="0" strike="noStrike" cap="none" dirty="0">
                <a:latin typeface="Calibri"/>
                <a:ea typeface="Calibri"/>
                <a:cs typeface="Calibri"/>
                <a:sym typeface="Calibri"/>
              </a:rPr>
              <a:t>, </a:t>
            </a:r>
            <a:r>
              <a:rPr lang="en-GB" dirty="0"/>
              <a:t>da </a:t>
            </a:r>
            <a:r>
              <a:rPr lang="en-GB" dirty="0" err="1"/>
              <a:t>sie</a:t>
            </a:r>
            <a:r>
              <a:rPr lang="en-GB" dirty="0"/>
              <a:t> nun die </a:t>
            </a:r>
            <a:r>
              <a:rPr lang="en-GB" dirty="0" err="1"/>
              <a:t>Möglichkeit</a:t>
            </a:r>
            <a:r>
              <a:rPr lang="en-GB" dirty="0"/>
              <a:t> </a:t>
            </a:r>
            <a:r>
              <a:rPr lang="en-GB" dirty="0" err="1"/>
              <a:t>haben</a:t>
            </a:r>
            <a:r>
              <a:rPr lang="en-GB" b="0" i="0" strike="noStrike" cap="none" dirty="0">
                <a:latin typeface="Calibri"/>
                <a:ea typeface="Calibri"/>
                <a:cs typeface="Calibri"/>
                <a:sym typeface="Calibri"/>
              </a:rPr>
              <a:t>, </a:t>
            </a:r>
            <a:r>
              <a:rPr lang="en-GB" dirty="0" err="1"/>
              <a:t>aussagekräftige</a:t>
            </a:r>
            <a:r>
              <a:rPr lang="en-GB" dirty="0"/>
              <a:t> </a:t>
            </a:r>
            <a:r>
              <a:rPr lang="en-GB" dirty="0" err="1"/>
              <a:t>Geschichten</a:t>
            </a:r>
            <a:r>
              <a:rPr lang="en-GB" dirty="0"/>
              <a:t> </a:t>
            </a:r>
            <a:r>
              <a:rPr lang="en-GB" dirty="0" err="1"/>
              <a:t>zu</a:t>
            </a:r>
            <a:r>
              <a:rPr lang="en-GB" dirty="0"/>
              <a:t> </a:t>
            </a:r>
            <a:r>
              <a:rPr lang="en-GB" dirty="0" err="1"/>
              <a:t>erzählen</a:t>
            </a:r>
            <a:r>
              <a:rPr lang="en-GB" dirty="0"/>
              <a:t> und E-Mail-</a:t>
            </a:r>
            <a:r>
              <a:rPr lang="en-GB" dirty="0" err="1"/>
              <a:t>Marketingkampagnen</a:t>
            </a:r>
            <a:r>
              <a:rPr lang="en-GB" dirty="0"/>
              <a:t> </a:t>
            </a:r>
            <a:r>
              <a:rPr lang="en-GB" dirty="0" err="1"/>
              <a:t>durchzuführen</a:t>
            </a:r>
            <a:r>
              <a:rPr lang="en-GB" b="0" i="0" strike="noStrike" cap="none" dirty="0">
                <a:latin typeface="Calibri"/>
                <a:ea typeface="Calibri"/>
                <a:cs typeface="Calibri"/>
                <a:sym typeface="Calibri"/>
              </a:rPr>
              <a:t>, </a:t>
            </a:r>
            <a:r>
              <a:rPr lang="en-GB" dirty="0"/>
              <a:t>die </a:t>
            </a:r>
            <a:r>
              <a:rPr lang="en-GB" dirty="0" err="1"/>
              <a:t>interessierte</a:t>
            </a:r>
            <a:r>
              <a:rPr lang="en-GB" dirty="0"/>
              <a:t> </a:t>
            </a:r>
            <a:r>
              <a:rPr lang="en-GB" dirty="0" err="1"/>
              <a:t>Personen</a:t>
            </a:r>
            <a:r>
              <a:rPr lang="en-GB" dirty="0"/>
              <a:t> </a:t>
            </a:r>
            <a:r>
              <a:rPr lang="en-GB" dirty="0" err="1"/>
              <a:t>durch</a:t>
            </a:r>
            <a:r>
              <a:rPr lang="en-GB" dirty="0"/>
              <a:t> die Reise </a:t>
            </a:r>
            <a:r>
              <a:rPr lang="en-GB" dirty="0" err="1"/>
              <a:t>Ihrer</a:t>
            </a:r>
            <a:r>
              <a:rPr lang="en-GB" dirty="0"/>
              <a:t> Organisation </a:t>
            </a:r>
            <a:r>
              <a:rPr lang="en-GB" dirty="0" err="1"/>
              <a:t>führen</a:t>
            </a:r>
            <a:r>
              <a:rPr lang="en-GB" dirty="0"/>
              <a:t> und </a:t>
            </a:r>
            <a:r>
              <a:rPr lang="en-GB" dirty="0" err="1"/>
              <a:t>somit</a:t>
            </a:r>
            <a:r>
              <a:rPr lang="en-GB" dirty="0"/>
              <a:t> </a:t>
            </a:r>
            <a:r>
              <a:rPr lang="en-GB" dirty="0" err="1"/>
              <a:t>Vertrauen</a:t>
            </a:r>
            <a:r>
              <a:rPr lang="en-GB" dirty="0"/>
              <a:t> und </a:t>
            </a:r>
            <a:r>
              <a:rPr lang="en-GB" dirty="0" err="1"/>
              <a:t>Loyalität</a:t>
            </a:r>
            <a:r>
              <a:rPr lang="en-GB" dirty="0"/>
              <a:t> </a:t>
            </a:r>
            <a:r>
              <a:rPr lang="en-GB" dirty="0" err="1"/>
              <a:t>bei</a:t>
            </a:r>
            <a:r>
              <a:rPr lang="en-GB" dirty="0"/>
              <a:t> den </a:t>
            </a:r>
            <a:r>
              <a:rPr lang="en-GB" dirty="0" err="1"/>
              <a:t>Unterstützern</a:t>
            </a:r>
            <a:r>
              <a:rPr lang="en-GB" dirty="0"/>
              <a:t> </a:t>
            </a:r>
            <a:r>
              <a:rPr lang="en-GB" dirty="0" err="1"/>
              <a:t>aufbauen</a:t>
            </a:r>
            <a:r>
              <a:rPr lang="en-GB" b="0" i="0" strike="noStrike" cap="none" dirty="0">
                <a:latin typeface="Calibri"/>
                <a:ea typeface="Calibri"/>
                <a:cs typeface="Calibri"/>
                <a:sym typeface="Calibri"/>
              </a:rPr>
              <a:t>.</a:t>
            </a:r>
            <a:endParaRPr dirty="0"/>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p:txBody>
      </p:sp>
      <p:sp>
        <p:nvSpPr>
          <p:cNvPr id="813" name="Google Shape;813;p7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Digitales</a:t>
            </a:r>
            <a:r>
              <a:rPr lang="en-GB" dirty="0"/>
              <a:t> Marketing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har char="•"/>
            </a:pPr>
            <a:r>
              <a:rPr lang="en-GB" dirty="0"/>
              <a:t>Daher </a:t>
            </a:r>
            <a:r>
              <a:rPr lang="en-GB" dirty="0" err="1"/>
              <a:t>ist</a:t>
            </a:r>
            <a:r>
              <a:rPr lang="en-GB" dirty="0"/>
              <a:t> </a:t>
            </a:r>
            <a:r>
              <a:rPr lang="en-GB" dirty="0" err="1"/>
              <a:t>digitales</a:t>
            </a:r>
            <a:r>
              <a:rPr lang="en-GB" dirty="0"/>
              <a:t> </a:t>
            </a:r>
            <a:r>
              <a:rPr lang="en-GB" b="0" i="0" strike="noStrike" cap="none" dirty="0">
                <a:latin typeface="Calibri"/>
                <a:ea typeface="Calibri"/>
                <a:cs typeface="Calibri"/>
                <a:sym typeface="Calibri"/>
              </a:rPr>
              <a:t>Marketing </a:t>
            </a:r>
            <a:r>
              <a:rPr lang="en-GB" dirty="0" err="1"/>
              <a:t>ein</a:t>
            </a:r>
            <a:r>
              <a:rPr lang="en-GB" dirty="0"/>
              <a:t> </a:t>
            </a:r>
            <a:r>
              <a:rPr lang="en-GB" dirty="0" err="1"/>
              <a:t>mächtiges</a:t>
            </a:r>
            <a:r>
              <a:rPr lang="en-GB" dirty="0"/>
              <a:t> </a:t>
            </a:r>
            <a:r>
              <a:rPr lang="en-GB" dirty="0" err="1"/>
              <a:t>Werkzeug</a:t>
            </a:r>
            <a:r>
              <a:rPr lang="en-GB" dirty="0"/>
              <a:t>, das von digital </a:t>
            </a:r>
            <a:r>
              <a:rPr lang="en-GB" dirty="0" err="1"/>
              <a:t>versierten</a:t>
            </a:r>
            <a:r>
              <a:rPr lang="en-GB" dirty="0"/>
              <a:t> TSO-</a:t>
            </a:r>
            <a:r>
              <a:rPr lang="en-GB" dirty="0" err="1"/>
              <a:t>Führungskräften</a:t>
            </a:r>
            <a:r>
              <a:rPr lang="en-GB" dirty="0"/>
              <a:t> </a:t>
            </a:r>
            <a:r>
              <a:rPr lang="en-GB" dirty="0" err="1"/>
              <a:t>genutzt</a:t>
            </a:r>
            <a:r>
              <a:rPr lang="en-GB" dirty="0"/>
              <a:t> </a:t>
            </a:r>
            <a:r>
              <a:rPr lang="en-GB" dirty="0" err="1"/>
              <a:t>werden</a:t>
            </a:r>
            <a:r>
              <a:rPr lang="en-GB" dirty="0"/>
              <a:t> </a:t>
            </a:r>
            <a:r>
              <a:rPr lang="en-GB" dirty="0" err="1"/>
              <a:t>sollte</a:t>
            </a:r>
            <a:r>
              <a:rPr lang="en-GB" b="0" i="0" strike="noStrike" cap="none" dirty="0">
                <a:latin typeface="Calibri"/>
                <a:ea typeface="Calibri"/>
                <a:cs typeface="Calibri"/>
                <a:sym typeface="Calibri"/>
              </a:rPr>
              <a:t>. </a:t>
            </a:r>
            <a:r>
              <a:rPr lang="en-GB" dirty="0"/>
              <a:t>In </a:t>
            </a:r>
            <a:r>
              <a:rPr lang="en-GB" b="1" dirty="0">
                <a:solidFill>
                  <a:schemeClr val="accent2"/>
                </a:solidFill>
              </a:rPr>
              <a:t>Modul </a:t>
            </a:r>
            <a:r>
              <a:rPr lang="en-GB" b="1" i="0" strike="noStrike" cap="none" dirty="0">
                <a:solidFill>
                  <a:schemeClr val="accent2"/>
                </a:solidFill>
                <a:latin typeface="Calibri"/>
                <a:ea typeface="Calibri"/>
                <a:cs typeface="Calibri"/>
                <a:sym typeface="Calibri"/>
              </a:rPr>
              <a:t>2 </a:t>
            </a:r>
            <a:r>
              <a:rPr lang="en-GB" dirty="0"/>
              <a:t>des </a:t>
            </a:r>
            <a:r>
              <a:rPr lang="en-GB" dirty="0" err="1"/>
              <a:t>Schulungsprogramms</a:t>
            </a:r>
            <a:r>
              <a:rPr lang="en-GB" dirty="0"/>
              <a:t> </a:t>
            </a:r>
            <a:r>
              <a:rPr lang="en-GB" dirty="0" err="1"/>
              <a:t>werden</a:t>
            </a:r>
            <a:r>
              <a:rPr lang="en-GB" dirty="0"/>
              <a:t> die </a:t>
            </a:r>
            <a:r>
              <a:rPr lang="en-GB" dirty="0" err="1"/>
              <a:t>Kommunikationsprozesse</a:t>
            </a:r>
            <a:r>
              <a:rPr lang="en-GB" dirty="0"/>
              <a:t> </a:t>
            </a:r>
            <a:r>
              <a:rPr lang="en-GB" dirty="0" err="1"/>
              <a:t>im</a:t>
            </a:r>
            <a:r>
              <a:rPr lang="en-GB" dirty="0"/>
              <a:t> </a:t>
            </a:r>
            <a:r>
              <a:rPr lang="en-GB" dirty="0" err="1"/>
              <a:t>digitalen</a:t>
            </a:r>
            <a:r>
              <a:rPr lang="en-GB" dirty="0"/>
              <a:t> Marketing </a:t>
            </a:r>
            <a:r>
              <a:rPr lang="en-GB" dirty="0" err="1"/>
              <a:t>vertieft</a:t>
            </a:r>
            <a:r>
              <a:rPr lang="en-GB" b="0" i="0" strike="noStrike" cap="none" dirty="0">
                <a:latin typeface="Calibri"/>
                <a:ea typeface="Calibri"/>
                <a:cs typeface="Calibri"/>
                <a:sym typeface="Calibri"/>
              </a:rPr>
              <a:t>.</a:t>
            </a:r>
            <a:r>
              <a:rPr lang="en-GB" dirty="0"/>
              <a:t> </a:t>
            </a:r>
            <a:endParaRPr lang="en-US"/>
          </a:p>
        </p:txBody>
      </p:sp>
      <p:sp>
        <p:nvSpPr>
          <p:cNvPr id="820" name="Google Shape;820;p7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Digitales</a:t>
            </a:r>
            <a:r>
              <a:rPr lang="en-GB" dirty="0"/>
              <a:t> Marketing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a:solidFill>
                  <a:schemeClr val="accent2"/>
                </a:solidFill>
              </a:rPr>
              <a:t>Kennen Sie </a:t>
            </a:r>
            <a:r>
              <a:rPr lang="en-GB" b="1" dirty="0" err="1">
                <a:solidFill>
                  <a:schemeClr val="accent2"/>
                </a:solidFill>
              </a:rPr>
              <a:t>Ihr</a:t>
            </a:r>
            <a:r>
              <a:rPr lang="en-GB" b="1" dirty="0">
                <a:solidFill>
                  <a:schemeClr val="accent2"/>
                </a:solidFill>
              </a:rPr>
              <a:t> </a:t>
            </a:r>
            <a:r>
              <a:rPr lang="en-GB" b="1" dirty="0" err="1">
                <a:solidFill>
                  <a:schemeClr val="accent2"/>
                </a:solidFill>
              </a:rPr>
              <a:t>Zielgruppe</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Es </a:t>
            </a:r>
            <a:r>
              <a:rPr lang="en-GB" dirty="0" err="1"/>
              <a:t>ist</a:t>
            </a:r>
            <a:r>
              <a:rPr lang="en-GB" dirty="0"/>
              <a:t> </a:t>
            </a:r>
            <a:r>
              <a:rPr lang="en-GB" dirty="0" err="1"/>
              <a:t>sehr</a:t>
            </a:r>
            <a:r>
              <a:rPr lang="en-GB" dirty="0"/>
              <a:t> </a:t>
            </a:r>
            <a:r>
              <a:rPr lang="en-GB" dirty="0" err="1"/>
              <a:t>wichtig</a:t>
            </a:r>
            <a:r>
              <a:rPr lang="en-GB" dirty="0"/>
              <a:t>, die </a:t>
            </a:r>
            <a:r>
              <a:rPr lang="en-GB" dirty="0" err="1"/>
              <a:t>Bedürfnisse</a:t>
            </a:r>
            <a:r>
              <a:rPr lang="en-GB" dirty="0"/>
              <a:t> </a:t>
            </a:r>
            <a:r>
              <a:rPr lang="en-GB" dirty="0" err="1"/>
              <a:t>Ihrer</a:t>
            </a:r>
            <a:r>
              <a:rPr lang="en-GB" dirty="0"/>
              <a:t> Kunden, </a:t>
            </a:r>
            <a:r>
              <a:rPr lang="en-GB" dirty="0" err="1"/>
              <a:t>Ihres</a:t>
            </a:r>
            <a:r>
              <a:rPr lang="en-GB" dirty="0"/>
              <a:t> Teams und </a:t>
            </a:r>
            <a:r>
              <a:rPr lang="en-GB" dirty="0" err="1"/>
              <a:t>Ihrer</a:t>
            </a:r>
            <a:r>
              <a:rPr lang="en-GB" dirty="0"/>
              <a:t> </a:t>
            </a:r>
            <a:r>
              <a:rPr lang="en-GB" dirty="0" err="1"/>
              <a:t>Interessengruppen</a:t>
            </a:r>
            <a:r>
              <a:rPr lang="en-GB" dirty="0"/>
              <a:t> </a:t>
            </a:r>
            <a:r>
              <a:rPr lang="en-GB" dirty="0" err="1"/>
              <a:t>zu</a:t>
            </a:r>
            <a:r>
              <a:rPr lang="en-GB" dirty="0"/>
              <a:t> </a:t>
            </a:r>
            <a:r>
              <a:rPr lang="en-GB" dirty="0" err="1"/>
              <a:t>kennen</a:t>
            </a:r>
            <a:r>
              <a:rPr lang="en-GB" b="0" i="0" strike="noStrike" cap="none" dirty="0">
                <a:latin typeface="Calibri"/>
                <a:ea typeface="Calibri"/>
                <a:cs typeface="Calibri"/>
                <a:sym typeface="Calibri"/>
              </a:rPr>
              <a:t>, </a:t>
            </a:r>
            <a:r>
              <a:rPr lang="en-GB" dirty="0" err="1"/>
              <a:t>wenn</a:t>
            </a:r>
            <a:r>
              <a:rPr lang="en-GB" dirty="0"/>
              <a:t> Sie </a:t>
            </a:r>
            <a:r>
              <a:rPr lang="en-GB" dirty="0" err="1"/>
              <a:t>eine</a:t>
            </a:r>
            <a:r>
              <a:rPr lang="en-GB" dirty="0"/>
              <a:t> </a:t>
            </a:r>
            <a:r>
              <a:rPr lang="en-GB" dirty="0" err="1"/>
              <a:t>digitale</a:t>
            </a:r>
            <a:r>
              <a:rPr lang="en-GB" dirty="0"/>
              <a:t> </a:t>
            </a:r>
            <a:r>
              <a:rPr lang="en-GB" dirty="0" err="1"/>
              <a:t>Marketingkampagne</a:t>
            </a:r>
            <a:r>
              <a:rPr lang="en-GB" dirty="0"/>
              <a:t> </a:t>
            </a:r>
            <a:r>
              <a:rPr lang="en-GB" dirty="0" err="1"/>
              <a:t>entwickeln</a:t>
            </a:r>
            <a:r>
              <a:rPr lang="en-GB" b="0" i="0" strike="noStrike" cap="none" dirty="0">
                <a:latin typeface="Calibri"/>
                <a:ea typeface="Calibri"/>
                <a:cs typeface="Calibri"/>
                <a:sym typeface="Calibri"/>
              </a:rPr>
              <a:t>.</a:t>
            </a:r>
            <a:r>
              <a:rPr lang="en-GB" dirty="0"/>
              <a:t>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Überprüfen</a:t>
            </a:r>
            <a:r>
              <a:rPr lang="en-GB" b="1" dirty="0">
                <a:solidFill>
                  <a:schemeClr val="accent2"/>
                </a:solidFill>
              </a:rPr>
              <a:t> Sie die </a:t>
            </a:r>
            <a:r>
              <a:rPr lang="en-GB" b="1" dirty="0" err="1">
                <a:solidFill>
                  <a:schemeClr val="accent2"/>
                </a:solidFill>
              </a:rPr>
              <a:t>Analysen</a:t>
            </a:r>
            <a:r>
              <a:rPr lang="en-GB" b="1" dirty="0">
                <a:solidFill>
                  <a:schemeClr val="accent2"/>
                </a:solidFill>
              </a:rPr>
              <a:t> </a:t>
            </a:r>
            <a:r>
              <a:rPr lang="en-GB" b="1" dirty="0" err="1">
                <a:solidFill>
                  <a:schemeClr val="accent2"/>
                </a:solidFill>
              </a:rPr>
              <a:t>Ihrer</a:t>
            </a:r>
            <a:r>
              <a:rPr lang="en-GB" b="1" dirty="0">
                <a:solidFill>
                  <a:schemeClr val="accent2"/>
                </a:solidFill>
              </a:rPr>
              <a:t> Website</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So </a:t>
            </a:r>
            <a:r>
              <a:rPr lang="en-GB" dirty="0" err="1"/>
              <a:t>können</a:t>
            </a:r>
            <a:r>
              <a:rPr lang="en-GB" dirty="0"/>
              <a:t> Sie </a:t>
            </a:r>
            <a:r>
              <a:rPr lang="en-GB" dirty="0" err="1"/>
              <a:t>Ihr</a:t>
            </a:r>
            <a:r>
              <a:rPr lang="en-GB" dirty="0"/>
              <a:t> </a:t>
            </a:r>
            <a:r>
              <a:rPr lang="en-GB" dirty="0" err="1"/>
              <a:t>Publikum</a:t>
            </a:r>
            <a:r>
              <a:rPr lang="en-GB" dirty="0"/>
              <a:t> </a:t>
            </a:r>
            <a:r>
              <a:rPr lang="en-GB" dirty="0" err="1"/>
              <a:t>besser</a:t>
            </a:r>
            <a:r>
              <a:rPr lang="en-GB" dirty="0"/>
              <a:t> verstehen und </a:t>
            </a:r>
            <a:r>
              <a:rPr lang="en-GB" dirty="0" err="1"/>
              <a:t>Ihre</a:t>
            </a:r>
            <a:r>
              <a:rPr lang="en-GB" dirty="0"/>
              <a:t> </a:t>
            </a:r>
            <a:r>
              <a:rPr lang="en-GB" dirty="0" err="1"/>
              <a:t>Erfolge</a:t>
            </a:r>
            <a:r>
              <a:rPr lang="en-GB" dirty="0"/>
              <a:t> und </a:t>
            </a:r>
            <a:r>
              <a:rPr lang="en-GB" dirty="0" err="1"/>
              <a:t>potenziellen</a:t>
            </a:r>
            <a:r>
              <a:rPr lang="en-GB" dirty="0"/>
              <a:t> </a:t>
            </a:r>
            <a:r>
              <a:rPr lang="en-GB" dirty="0" err="1"/>
              <a:t>Entwicklungsfelder</a:t>
            </a:r>
            <a:r>
              <a:rPr lang="en-GB" dirty="0"/>
              <a:t> </a:t>
            </a:r>
            <a:r>
              <a:rPr lang="en-GB" dirty="0" err="1"/>
              <a:t>bewerten</a:t>
            </a:r>
            <a:r>
              <a:rPr lang="en-GB" b="0" i="0" strike="noStrike" cap="none" dirty="0">
                <a:latin typeface="Calibri"/>
                <a:ea typeface="Calibri"/>
                <a:cs typeface="Calibri"/>
                <a:sym typeface="Calibri"/>
              </a:rPr>
              <a:t>.</a:t>
            </a:r>
            <a:r>
              <a:rPr lang="en-GB" dirty="0"/>
              <a:t>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p:txBody>
      </p:sp>
      <p:sp>
        <p:nvSpPr>
          <p:cNvPr id="827" name="Google Shape;827;p75"/>
          <p:cNvSpPr txBox="1">
            <a:spLocks noGrp="1"/>
          </p:cNvSpPr>
          <p:nvPr>
            <p:ph type="body" idx="2"/>
          </p:nvPr>
        </p:nvSpPr>
        <p:spPr>
          <a:xfrm>
            <a:off x="667411" y="618728"/>
            <a:ext cx="10726205"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a:t>
            </a:r>
            <a:r>
              <a:rPr lang="en-GB" dirty="0" err="1"/>
              <a:t>zur</a:t>
            </a:r>
            <a:r>
              <a:rPr lang="en-GB" dirty="0"/>
              <a:t> </a:t>
            </a:r>
            <a:r>
              <a:rPr lang="en-GB" dirty="0" err="1"/>
              <a:t>Entwicklung</a:t>
            </a:r>
            <a:r>
              <a:rPr lang="en-GB" dirty="0"/>
              <a:t> </a:t>
            </a:r>
            <a:r>
              <a:rPr lang="en-GB" dirty="0" err="1"/>
              <a:t>einer</a:t>
            </a:r>
            <a:r>
              <a:rPr lang="en-GB" dirty="0"/>
              <a:t> </a:t>
            </a:r>
            <a:r>
              <a:rPr lang="en-GB" dirty="0" err="1"/>
              <a:t>digitalen</a:t>
            </a:r>
            <a:r>
              <a:rPr lang="en-GB" dirty="0"/>
              <a:t> </a:t>
            </a:r>
            <a:r>
              <a:rPr lang="en-GB" dirty="0" err="1"/>
              <a:t>Marketingstrategie</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Berücksichtigen</a:t>
            </a:r>
            <a:r>
              <a:rPr lang="en-GB" b="1" dirty="0">
                <a:solidFill>
                  <a:schemeClr val="accent2"/>
                </a:solidFill>
              </a:rPr>
              <a:t> Sie die </a:t>
            </a:r>
            <a:r>
              <a:rPr lang="en-GB" b="1" err="1">
                <a:solidFill>
                  <a:schemeClr val="accent2"/>
                </a:solidFill>
              </a:rPr>
              <a:t>Suchmaschinenoptimierung</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Sie </a:t>
            </a:r>
            <a:r>
              <a:rPr lang="en-GB" err="1"/>
              <a:t>sollten</a:t>
            </a:r>
            <a:r>
              <a:rPr lang="en-GB" dirty="0"/>
              <a:t> </a:t>
            </a:r>
            <a:r>
              <a:rPr lang="en-GB" err="1"/>
              <a:t>sich</a:t>
            </a:r>
            <a:r>
              <a:rPr lang="en-GB" dirty="0"/>
              <a:t> </a:t>
            </a:r>
            <a:r>
              <a:rPr lang="en-GB" err="1"/>
              <a:t>darauf</a:t>
            </a:r>
            <a:r>
              <a:rPr lang="en-GB" dirty="0"/>
              <a:t> </a:t>
            </a:r>
            <a:r>
              <a:rPr lang="en-GB" err="1"/>
              <a:t>konzentrieren</a:t>
            </a:r>
            <a:r>
              <a:rPr lang="en-GB" dirty="0"/>
              <a:t>, die </a:t>
            </a:r>
            <a:r>
              <a:rPr lang="en-GB" err="1"/>
              <a:t>Informationen</a:t>
            </a:r>
            <a:r>
              <a:rPr lang="en-GB" dirty="0"/>
              <a:t> auf </a:t>
            </a:r>
            <a:r>
              <a:rPr lang="en-GB" err="1"/>
              <a:t>Ihrer</a:t>
            </a:r>
            <a:r>
              <a:rPr lang="en-GB" dirty="0"/>
              <a:t> Website und </a:t>
            </a:r>
            <a:r>
              <a:rPr lang="en-GB" err="1"/>
              <a:t>Ihren</a:t>
            </a:r>
            <a:r>
              <a:rPr lang="en-GB" dirty="0"/>
              <a:t> </a:t>
            </a:r>
            <a:r>
              <a:rPr lang="en-GB" err="1"/>
              <a:t>Konten</a:t>
            </a:r>
            <a:r>
              <a:rPr lang="en-GB" dirty="0"/>
              <a:t> </a:t>
            </a:r>
            <a:r>
              <a:rPr lang="en-GB" b="0" i="0" strike="noStrike" cap="none" dirty="0">
                <a:latin typeface="Calibri"/>
                <a:ea typeface="Calibri"/>
                <a:cs typeface="Calibri"/>
                <a:sym typeface="Calibri"/>
              </a:rPr>
              <a:t>in </a:t>
            </a:r>
            <a:r>
              <a:rPr lang="en-GB" dirty="0"/>
              <a:t>den </a:t>
            </a:r>
            <a:r>
              <a:rPr lang="en-GB" err="1"/>
              <a:t>sozialen</a:t>
            </a:r>
            <a:r>
              <a:rPr lang="en-GB" dirty="0"/>
              <a:t> Medien </a:t>
            </a:r>
            <a:r>
              <a:rPr lang="en-GB" err="1"/>
              <a:t>zu</a:t>
            </a:r>
            <a:r>
              <a:rPr lang="en-GB" dirty="0"/>
              <a:t> </a:t>
            </a:r>
            <a:r>
              <a:rPr lang="en-GB" err="1"/>
              <a:t>priorisieren</a:t>
            </a:r>
            <a:r>
              <a:rPr lang="en-GB" dirty="0"/>
              <a:t>, um </a:t>
            </a:r>
            <a:r>
              <a:rPr lang="en-GB" err="1"/>
              <a:t>ein</a:t>
            </a:r>
            <a:r>
              <a:rPr lang="en-GB" dirty="0"/>
              <a:t> </a:t>
            </a:r>
            <a:r>
              <a:rPr lang="en-GB" err="1"/>
              <a:t>breites</a:t>
            </a:r>
            <a:r>
              <a:rPr lang="en-GB" dirty="0"/>
              <a:t> </a:t>
            </a:r>
            <a:r>
              <a:rPr lang="en-GB" err="1"/>
              <a:t>Publikum</a:t>
            </a:r>
            <a:r>
              <a:rPr lang="en-GB" dirty="0"/>
              <a:t> </a:t>
            </a:r>
            <a:r>
              <a:rPr lang="en-GB" err="1"/>
              <a:t>anzuziehen</a:t>
            </a:r>
            <a:r>
              <a:rPr lang="en-GB" dirty="0"/>
              <a:t> und </a:t>
            </a:r>
            <a:r>
              <a:rPr lang="en-GB" err="1"/>
              <a:t>mehr</a:t>
            </a:r>
            <a:r>
              <a:rPr lang="en-GB" dirty="0"/>
              <a:t> </a:t>
            </a:r>
            <a:r>
              <a:rPr lang="en-GB" err="1"/>
              <a:t>Besucher</a:t>
            </a:r>
            <a:r>
              <a:rPr lang="en-GB" dirty="0"/>
              <a:t> </a:t>
            </a:r>
            <a:r>
              <a:rPr lang="en-GB" err="1"/>
              <a:t>zu</a:t>
            </a:r>
            <a:r>
              <a:rPr lang="en-GB" dirty="0"/>
              <a:t> </a:t>
            </a:r>
            <a:r>
              <a:rPr lang="en-GB" err="1"/>
              <a:t>gewinnen</a:t>
            </a:r>
            <a:r>
              <a:rPr lang="en-GB" b="0" i="0" strike="noStrike" cap="none" dirty="0">
                <a:latin typeface="Calibri"/>
                <a:ea typeface="Calibri"/>
                <a:cs typeface="Calibri"/>
                <a:sym typeface="Calibri"/>
              </a:rPr>
              <a:t>.</a:t>
            </a:r>
            <a:r>
              <a:rPr lang="en-GB" dirty="0"/>
              <a:t> </a:t>
            </a:r>
            <a:endParaRPr dirty="0"/>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Nutzen</a:t>
            </a:r>
            <a:r>
              <a:rPr lang="en-GB" b="1" dirty="0">
                <a:solidFill>
                  <a:schemeClr val="accent2"/>
                </a:solidFill>
              </a:rPr>
              <a:t> Sie die </a:t>
            </a:r>
            <a:r>
              <a:rPr lang="en-GB" b="1" dirty="0" err="1">
                <a:solidFill>
                  <a:schemeClr val="accent2"/>
                </a:solidFill>
              </a:rPr>
              <a:t>sozialen</a:t>
            </a:r>
            <a:r>
              <a:rPr lang="en-GB" b="1" dirty="0">
                <a:solidFill>
                  <a:schemeClr val="accent2"/>
                </a:solidFill>
              </a:rPr>
              <a:t> Medien</a:t>
            </a:r>
            <a:r>
              <a:rPr lang="en-GB" b="1" i="0" strike="noStrike" cap="none" dirty="0">
                <a:solidFill>
                  <a:schemeClr val="accent2"/>
                </a:solidFill>
                <a:latin typeface="Calibri"/>
                <a:ea typeface="Calibri"/>
                <a:cs typeface="Calibri"/>
                <a:sym typeface="Calibri"/>
              </a:rPr>
              <a:t>: </a:t>
            </a:r>
            <a:r>
              <a:rPr lang="en-GB" dirty="0" err="1"/>
              <a:t>Konten</a:t>
            </a:r>
            <a:r>
              <a:rPr lang="en-GB" dirty="0"/>
              <a:t> </a:t>
            </a:r>
            <a:r>
              <a:rPr lang="en-GB" b="0" i="0" strike="noStrike" cap="none" dirty="0">
                <a:latin typeface="Calibri"/>
                <a:ea typeface="Calibri"/>
                <a:cs typeface="Calibri"/>
                <a:sym typeface="Calibri"/>
              </a:rPr>
              <a:t>in </a:t>
            </a:r>
            <a:r>
              <a:rPr lang="en-GB" dirty="0"/>
              <a:t>den </a:t>
            </a:r>
            <a:r>
              <a:rPr lang="en-GB" dirty="0" err="1"/>
              <a:t>sozialen</a:t>
            </a:r>
            <a:r>
              <a:rPr lang="en-GB" dirty="0"/>
              <a:t> Medien </a:t>
            </a:r>
            <a:r>
              <a:rPr lang="en-GB" dirty="0" err="1"/>
              <a:t>können</a:t>
            </a:r>
            <a:r>
              <a:rPr lang="en-GB" dirty="0"/>
              <a:t> das Interesse an </a:t>
            </a:r>
            <a:r>
              <a:rPr lang="en-GB" dirty="0" err="1"/>
              <a:t>Ihrem</a:t>
            </a:r>
            <a:r>
              <a:rPr lang="en-GB" dirty="0"/>
              <a:t> </a:t>
            </a:r>
            <a:r>
              <a:rPr lang="en-GB" dirty="0" err="1"/>
              <a:t>Unternehmen</a:t>
            </a:r>
            <a:r>
              <a:rPr lang="en-GB" dirty="0"/>
              <a:t> </a:t>
            </a:r>
            <a:r>
              <a:rPr lang="en-GB" dirty="0" err="1"/>
              <a:t>wecken</a:t>
            </a:r>
            <a:r>
              <a:rPr lang="en-GB" dirty="0"/>
              <a:t> und Ihnen </a:t>
            </a:r>
            <a:r>
              <a:rPr lang="en-GB" dirty="0" err="1"/>
              <a:t>helfen</a:t>
            </a:r>
            <a:r>
              <a:rPr lang="en-GB" dirty="0"/>
              <a:t>, </a:t>
            </a:r>
            <a:r>
              <a:rPr lang="en-GB" dirty="0" err="1"/>
              <a:t>Ihren</a:t>
            </a:r>
            <a:r>
              <a:rPr lang="en-GB" dirty="0"/>
              <a:t> </a:t>
            </a:r>
            <a:r>
              <a:rPr lang="en-GB" dirty="0" err="1"/>
              <a:t>Bekanntheitsgrad</a:t>
            </a:r>
            <a:r>
              <a:rPr lang="en-GB" dirty="0"/>
              <a:t> </a:t>
            </a:r>
            <a:r>
              <a:rPr lang="en-GB" dirty="0" err="1"/>
              <a:t>zu</a:t>
            </a:r>
            <a:r>
              <a:rPr lang="en-GB" dirty="0"/>
              <a:t> </a:t>
            </a:r>
            <a:r>
              <a:rPr lang="en-GB" dirty="0" err="1"/>
              <a:t>steigern</a:t>
            </a:r>
            <a:r>
              <a:rPr lang="en-GB" b="0" i="0" strike="noStrike" cap="none" dirty="0">
                <a:latin typeface="Calibri"/>
                <a:ea typeface="Calibri"/>
                <a:cs typeface="Calibri"/>
                <a:sym typeface="Calibri"/>
              </a:rPr>
              <a:t>.</a:t>
            </a:r>
            <a:r>
              <a:rPr lang="en-GB" dirty="0"/>
              <a:t> </a:t>
            </a:r>
            <a:endParaRPr/>
          </a:p>
        </p:txBody>
      </p:sp>
      <p:sp>
        <p:nvSpPr>
          <p:cNvPr id="834" name="Google Shape;834;p76"/>
          <p:cNvSpPr txBox="1">
            <a:spLocks noGrp="1"/>
          </p:cNvSpPr>
          <p:nvPr>
            <p:ph type="body" idx="2"/>
          </p:nvPr>
        </p:nvSpPr>
        <p:spPr>
          <a:xfrm>
            <a:off x="429287" y="702072"/>
            <a:ext cx="10964330" cy="803654"/>
          </a:xfrm>
          <a:prstGeom prst="rect">
            <a:avLst/>
          </a:prstGeom>
          <a:noFill/>
          <a:ln>
            <a:noFill/>
          </a:ln>
        </p:spPr>
        <p:txBody>
          <a:bodyPr spcFirstLastPara="1" wrap="square" lIns="91425" tIns="45700" rIns="91425" bIns="45700" anchor="t" anchorCtr="0">
            <a:noAutofit/>
          </a:bodyPr>
          <a:lstStyle/>
          <a:p>
            <a:r>
              <a:rPr lang="en-GB" dirty="0"/>
              <a:t>Tipps </a:t>
            </a:r>
            <a:r>
              <a:rPr lang="en-GB" dirty="0" err="1"/>
              <a:t>zur</a:t>
            </a:r>
            <a:r>
              <a:rPr lang="en-GB" dirty="0"/>
              <a:t> </a:t>
            </a:r>
            <a:r>
              <a:rPr lang="en-GB" dirty="0" err="1"/>
              <a:t>Entwicklung</a:t>
            </a:r>
            <a:r>
              <a:rPr lang="en-GB" dirty="0"/>
              <a:t> </a:t>
            </a:r>
            <a:r>
              <a:rPr lang="en-GB" dirty="0" err="1"/>
              <a:t>einer</a:t>
            </a:r>
            <a:r>
              <a:rPr lang="en-GB" dirty="0"/>
              <a:t> </a:t>
            </a:r>
            <a:r>
              <a:rPr lang="en-GB" dirty="0" err="1"/>
              <a:t>digitalen</a:t>
            </a:r>
            <a:r>
              <a:rPr lang="en-GB" dirty="0"/>
              <a:t> </a:t>
            </a:r>
            <a:r>
              <a:rPr lang="en-GB" dirty="0" err="1"/>
              <a:t>Marketingstrategie</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Ziehen</a:t>
            </a:r>
            <a:r>
              <a:rPr lang="en-GB" b="1" dirty="0">
                <a:solidFill>
                  <a:schemeClr val="accent2"/>
                </a:solidFill>
              </a:rPr>
              <a:t> Sie </a:t>
            </a:r>
            <a:r>
              <a:rPr lang="en-GB" b="1" dirty="0" err="1">
                <a:solidFill>
                  <a:schemeClr val="accent2"/>
                </a:solidFill>
              </a:rPr>
              <a:t>bei</a:t>
            </a:r>
            <a:r>
              <a:rPr lang="en-GB" b="1" dirty="0">
                <a:solidFill>
                  <a:schemeClr val="accent2"/>
                </a:solidFill>
              </a:rPr>
              <a:t> </a:t>
            </a:r>
            <a:r>
              <a:rPr lang="en-GB" b="1" dirty="0" err="1">
                <a:solidFill>
                  <a:schemeClr val="accent2"/>
                </a:solidFill>
              </a:rPr>
              <a:t>Bedarf</a:t>
            </a:r>
            <a:r>
              <a:rPr lang="en-GB" b="1" dirty="0">
                <a:solidFill>
                  <a:schemeClr val="accent2"/>
                </a:solidFill>
              </a:rPr>
              <a:t> </a:t>
            </a:r>
            <a:r>
              <a:rPr lang="en-GB" b="1" dirty="0" err="1">
                <a:solidFill>
                  <a:schemeClr val="accent2"/>
                </a:solidFill>
              </a:rPr>
              <a:t>spezielle</a:t>
            </a:r>
            <a:r>
              <a:rPr lang="en-GB" b="1" dirty="0">
                <a:solidFill>
                  <a:schemeClr val="accent2"/>
                </a:solidFill>
              </a:rPr>
              <a:t> </a:t>
            </a:r>
            <a:r>
              <a:rPr lang="en-GB" b="1" dirty="0" err="1">
                <a:solidFill>
                  <a:schemeClr val="accent2"/>
                </a:solidFill>
              </a:rPr>
              <a:t>Fachleute</a:t>
            </a:r>
            <a:r>
              <a:rPr lang="en-GB" b="1" dirty="0">
                <a:solidFill>
                  <a:schemeClr val="accent2"/>
                </a:solidFill>
              </a:rPr>
              <a:t> </a:t>
            </a:r>
            <a:r>
              <a:rPr lang="en-GB" b="1" dirty="0" err="1">
                <a:solidFill>
                  <a:schemeClr val="accent2"/>
                </a:solidFill>
              </a:rPr>
              <a:t>hinzu</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Für die </a:t>
            </a:r>
            <a:r>
              <a:rPr lang="en-GB" dirty="0" err="1"/>
              <a:t>Pflege</a:t>
            </a:r>
            <a:r>
              <a:rPr lang="en-GB" dirty="0"/>
              <a:t> Ihrer Website und </a:t>
            </a:r>
            <a:r>
              <a:rPr lang="en-GB" dirty="0" err="1"/>
              <a:t>Ihres</a:t>
            </a:r>
            <a:r>
              <a:rPr lang="en-GB" dirty="0"/>
              <a:t> Social-Media-Kontos </a:t>
            </a:r>
            <a:r>
              <a:rPr lang="en-GB" dirty="0" err="1"/>
              <a:t>sind</a:t>
            </a:r>
            <a:r>
              <a:rPr lang="en-GB" dirty="0"/>
              <a:t> </a:t>
            </a:r>
            <a:r>
              <a:rPr lang="en-GB" dirty="0" err="1"/>
              <a:t>möglicherweise</a:t>
            </a:r>
            <a:r>
              <a:rPr lang="en-GB" dirty="0"/>
              <a:t> </a:t>
            </a:r>
            <a:r>
              <a:rPr lang="en-GB" dirty="0" err="1"/>
              <a:t>Personen</a:t>
            </a:r>
            <a:r>
              <a:rPr lang="en-GB" dirty="0"/>
              <a:t> </a:t>
            </a:r>
            <a:r>
              <a:rPr lang="en-GB" dirty="0" err="1"/>
              <a:t>mit</a:t>
            </a:r>
            <a:r>
              <a:rPr lang="en-GB" dirty="0"/>
              <a:t> </a:t>
            </a:r>
            <a:r>
              <a:rPr lang="en-GB" dirty="0" err="1"/>
              <a:t>besonderen</a:t>
            </a:r>
            <a:r>
              <a:rPr lang="en-GB" dirty="0"/>
              <a:t> </a:t>
            </a:r>
            <a:r>
              <a:rPr lang="en-GB" dirty="0" err="1"/>
              <a:t>Fähigkeiten</a:t>
            </a:r>
            <a:r>
              <a:rPr lang="en-GB" dirty="0"/>
              <a:t> </a:t>
            </a:r>
            <a:r>
              <a:rPr lang="en-GB" dirty="0" err="1"/>
              <a:t>erforderlich</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Es </a:t>
            </a:r>
            <a:r>
              <a:rPr lang="en-GB" err="1">
                <a:solidFill>
                  <a:srgbClr val="000000"/>
                </a:solidFill>
                <a:latin typeface="Calibri"/>
              </a:rPr>
              <a:t>ist</a:t>
            </a:r>
            <a:r>
              <a:rPr lang="en-GB" dirty="0">
                <a:solidFill>
                  <a:srgbClr val="000000"/>
                </a:solidFill>
                <a:latin typeface="Calibri"/>
              </a:rPr>
              <a:t> </a:t>
            </a:r>
            <a:r>
              <a:rPr lang="en-GB" err="1">
                <a:solidFill>
                  <a:srgbClr val="000000"/>
                </a:solidFill>
                <a:latin typeface="Calibri"/>
              </a:rPr>
              <a:t>wichtig</a:t>
            </a:r>
            <a:r>
              <a:rPr lang="en-GB" dirty="0">
                <a:solidFill>
                  <a:srgbClr val="000000"/>
                </a:solidFill>
                <a:latin typeface="Calibri"/>
              </a:rPr>
              <a:t> </a:t>
            </a:r>
            <a:r>
              <a:rPr lang="en-GB" err="1">
                <a:solidFill>
                  <a:srgbClr val="000000"/>
                </a:solidFill>
                <a:latin typeface="Calibri"/>
              </a:rPr>
              <a:t>zu</a:t>
            </a:r>
            <a:r>
              <a:rPr lang="en-GB" dirty="0">
                <a:solidFill>
                  <a:srgbClr val="000000"/>
                </a:solidFill>
                <a:latin typeface="Calibri"/>
              </a:rPr>
              <a:t> </a:t>
            </a:r>
            <a:r>
              <a:rPr lang="en-GB" err="1">
                <a:solidFill>
                  <a:srgbClr val="000000"/>
                </a:solidFill>
                <a:latin typeface="Calibri"/>
              </a:rPr>
              <a:t>erkennen</a:t>
            </a:r>
            <a:r>
              <a:rPr lang="en-GB" dirty="0">
                <a:solidFill>
                  <a:srgbClr val="000000"/>
                </a:solidFill>
                <a:latin typeface="Calibri"/>
              </a:rPr>
              <a:t>, </a:t>
            </a:r>
            <a:r>
              <a:rPr lang="en-GB" err="1">
                <a:solidFill>
                  <a:srgbClr val="000000"/>
                </a:solidFill>
                <a:latin typeface="Calibri"/>
              </a:rPr>
              <a:t>wann</a:t>
            </a:r>
            <a:r>
              <a:rPr lang="en-GB" dirty="0">
                <a:solidFill>
                  <a:srgbClr val="000000"/>
                </a:solidFill>
                <a:latin typeface="Calibri"/>
              </a:rPr>
              <a:t> die </a:t>
            </a:r>
            <a:r>
              <a:rPr lang="en-GB" err="1">
                <a:solidFill>
                  <a:srgbClr val="000000"/>
                </a:solidFill>
                <a:latin typeface="Calibri"/>
              </a:rPr>
              <a:t>Einstellung</a:t>
            </a:r>
            <a:r>
              <a:rPr lang="en-GB" dirty="0">
                <a:solidFill>
                  <a:srgbClr val="000000"/>
                </a:solidFill>
                <a:latin typeface="Calibri"/>
              </a:rPr>
              <a:t> </a:t>
            </a:r>
            <a:r>
              <a:rPr lang="en-GB" err="1">
                <a:solidFill>
                  <a:srgbClr val="000000"/>
                </a:solidFill>
                <a:latin typeface="Calibri"/>
              </a:rPr>
              <a:t>eines</a:t>
            </a:r>
            <a:r>
              <a:rPr lang="en-GB" dirty="0">
                <a:solidFill>
                  <a:srgbClr val="000000"/>
                </a:solidFill>
                <a:latin typeface="Calibri"/>
              </a:rPr>
              <a:t> </a:t>
            </a:r>
            <a:r>
              <a:rPr lang="en-GB" err="1">
                <a:solidFill>
                  <a:srgbClr val="000000"/>
                </a:solidFill>
                <a:latin typeface="Calibri"/>
              </a:rPr>
              <a:t>neuen</a:t>
            </a:r>
            <a:r>
              <a:rPr lang="en-GB" dirty="0">
                <a:solidFill>
                  <a:srgbClr val="000000"/>
                </a:solidFill>
                <a:latin typeface="Calibri"/>
              </a:rPr>
              <a:t> </a:t>
            </a:r>
            <a:r>
              <a:rPr lang="en-GB" err="1">
                <a:solidFill>
                  <a:srgbClr val="000000"/>
                </a:solidFill>
                <a:latin typeface="Calibri"/>
              </a:rPr>
              <a:t>Mitarbeiters</a:t>
            </a:r>
            <a:r>
              <a:rPr lang="en-GB" dirty="0">
                <a:solidFill>
                  <a:srgbClr val="000000"/>
                </a:solidFill>
                <a:latin typeface="Calibri"/>
              </a:rPr>
              <a:t> für </a:t>
            </a:r>
            <a:r>
              <a:rPr lang="en-GB" err="1">
                <a:solidFill>
                  <a:srgbClr val="000000"/>
                </a:solidFill>
                <a:latin typeface="Calibri"/>
              </a:rPr>
              <a:t>Ihr</a:t>
            </a:r>
            <a:r>
              <a:rPr lang="en-GB" dirty="0">
                <a:solidFill>
                  <a:srgbClr val="000000"/>
                </a:solidFill>
                <a:latin typeface="Calibri"/>
              </a:rPr>
              <a:t> </a:t>
            </a:r>
            <a:r>
              <a:rPr lang="en-GB" err="1">
                <a:solidFill>
                  <a:srgbClr val="000000"/>
                </a:solidFill>
                <a:latin typeface="Calibri"/>
              </a:rPr>
              <a:t>Unternehmen</a:t>
            </a:r>
            <a:r>
              <a:rPr lang="en-GB" dirty="0">
                <a:solidFill>
                  <a:srgbClr val="000000"/>
                </a:solidFill>
                <a:latin typeface="Calibri"/>
              </a:rPr>
              <a:t> von </a:t>
            </a:r>
            <a:r>
              <a:rPr lang="en-GB" err="1">
                <a:solidFill>
                  <a:srgbClr val="000000"/>
                </a:solidFill>
                <a:latin typeface="Calibri"/>
              </a:rPr>
              <a:t>Vorteil</a:t>
            </a:r>
            <a:r>
              <a:rPr lang="en-GB" dirty="0">
                <a:solidFill>
                  <a:srgbClr val="000000"/>
                </a:solidFill>
                <a:latin typeface="Calibri"/>
              </a:rPr>
              <a:t> </a:t>
            </a:r>
            <a:r>
              <a:rPr lang="en-GB" err="1">
                <a:solidFill>
                  <a:srgbClr val="000000"/>
                </a:solidFill>
                <a:latin typeface="Calibri"/>
              </a:rPr>
              <a:t>ist</a:t>
            </a:r>
            <a:r>
              <a:rPr lang="en-GB" dirty="0">
                <a:solidFill>
                  <a:srgbClr val="000000"/>
                </a:solidFill>
                <a:latin typeface="Calibri"/>
              </a:rPr>
              <a:t>, um </a:t>
            </a:r>
            <a:r>
              <a:rPr lang="en-GB" err="1">
                <a:solidFill>
                  <a:srgbClr val="000000"/>
                </a:solidFill>
                <a:latin typeface="Calibri"/>
              </a:rPr>
              <a:t>Professionalität</a:t>
            </a:r>
            <a:r>
              <a:rPr lang="en-GB" dirty="0">
                <a:solidFill>
                  <a:srgbClr val="000000"/>
                </a:solidFill>
                <a:latin typeface="Calibri"/>
              </a:rPr>
              <a:t> und </a:t>
            </a:r>
            <a:r>
              <a:rPr lang="en-GB" err="1">
                <a:solidFill>
                  <a:srgbClr val="000000"/>
                </a:solidFill>
                <a:latin typeface="Calibri"/>
              </a:rPr>
              <a:t>kontinuierliche</a:t>
            </a:r>
            <a:r>
              <a:rPr lang="en-GB" dirty="0">
                <a:solidFill>
                  <a:srgbClr val="000000"/>
                </a:solidFill>
                <a:latin typeface="Calibri"/>
              </a:rPr>
              <a:t> </a:t>
            </a:r>
            <a:r>
              <a:rPr lang="en-GB" err="1">
                <a:solidFill>
                  <a:srgbClr val="000000"/>
                </a:solidFill>
                <a:latin typeface="Calibri"/>
              </a:rPr>
              <a:t>Entwicklung</a:t>
            </a:r>
            <a:r>
              <a:rPr lang="en-GB" dirty="0">
                <a:solidFill>
                  <a:srgbClr val="000000"/>
                </a:solidFill>
                <a:latin typeface="Calibri"/>
              </a:rPr>
              <a:t> </a:t>
            </a:r>
            <a:r>
              <a:rPr lang="en-GB" err="1">
                <a:solidFill>
                  <a:srgbClr val="000000"/>
                </a:solidFill>
                <a:latin typeface="Calibri"/>
              </a:rPr>
              <a:t>zu</a:t>
            </a:r>
            <a:r>
              <a:rPr lang="en-GB" dirty="0">
                <a:solidFill>
                  <a:srgbClr val="000000"/>
                </a:solidFill>
                <a:latin typeface="Calibri"/>
              </a:rPr>
              <a:t> </a:t>
            </a:r>
            <a:r>
              <a:rPr lang="en-GB" err="1">
                <a:solidFill>
                  <a:srgbClr val="000000"/>
                </a:solidFill>
                <a:latin typeface="Calibri"/>
              </a:rPr>
              <a:t>gewährleisten</a:t>
            </a:r>
            <a:r>
              <a:rPr lang="en-GB" b="0" i="0" strike="noStrike" cap="none" dirty="0">
                <a:solidFill>
                  <a:srgbClr val="000000"/>
                </a:solidFill>
                <a:latin typeface="Calibri"/>
                <a:ea typeface="Calibri"/>
                <a:cs typeface="Calibri"/>
                <a:sym typeface="Calibri"/>
              </a:rPr>
              <a:t>.</a:t>
            </a:r>
            <a:endParaRPr>
              <a:solidFill>
                <a:srgbClr val="000000"/>
              </a:solidFill>
              <a:latin typeface="Calibri"/>
            </a:endParaRPr>
          </a:p>
        </p:txBody>
      </p:sp>
      <p:sp>
        <p:nvSpPr>
          <p:cNvPr id="841" name="Google Shape;841;p77"/>
          <p:cNvSpPr txBox="1">
            <a:spLocks noGrp="1"/>
          </p:cNvSpPr>
          <p:nvPr>
            <p:ph type="body" idx="2"/>
          </p:nvPr>
        </p:nvSpPr>
        <p:spPr>
          <a:xfrm>
            <a:off x="441193" y="690166"/>
            <a:ext cx="10916705"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Tipps </a:t>
            </a:r>
            <a:r>
              <a:rPr lang="en-GB" dirty="0" err="1"/>
              <a:t>zur</a:t>
            </a:r>
            <a:r>
              <a:rPr lang="en-GB" dirty="0"/>
              <a:t> </a:t>
            </a:r>
            <a:r>
              <a:rPr lang="en-GB" dirty="0" err="1"/>
              <a:t>Entwicklung</a:t>
            </a:r>
            <a:r>
              <a:rPr lang="en-GB" dirty="0"/>
              <a:t> </a:t>
            </a:r>
            <a:r>
              <a:rPr lang="en-GB" dirty="0" err="1"/>
              <a:t>einer</a:t>
            </a:r>
            <a:r>
              <a:rPr lang="en-GB" dirty="0"/>
              <a:t> </a:t>
            </a:r>
            <a:r>
              <a:rPr lang="en-GB" dirty="0" err="1"/>
              <a:t>digitalen</a:t>
            </a:r>
            <a:r>
              <a:rPr lang="en-GB" dirty="0"/>
              <a:t> </a:t>
            </a:r>
            <a:r>
              <a:rPr lang="en-GB" dirty="0" err="1"/>
              <a:t>Marketingstrategie</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183c36b7e0f_0_81"/>
          <p:cNvSpPr txBox="1">
            <a:spLocks noGrp="1"/>
          </p:cNvSpPr>
          <p:nvPr>
            <p:ph type="body" idx="1"/>
          </p:nvPr>
        </p:nvSpPr>
        <p:spPr>
          <a:xfrm>
            <a:off x="2117650" y="5623675"/>
            <a:ext cx="8239500" cy="2826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sz="1000" dirty="0">
                <a:solidFill>
                  <a:schemeClr val="tx1"/>
                </a:solidFill>
              </a:rPr>
              <a:t>Quelle: </a:t>
            </a:r>
            <a:r>
              <a:rPr lang="en-GB" sz="1000" u="sng" dirty="0">
                <a:solidFill>
                  <a:schemeClr val="hlink"/>
                </a:solidFill>
                <a:hlinkClick r:id="rId3">
                  <a:extLst>
                    <a:ext uri="{A12FA001-AC4F-418D-AE19-62706E023703}">
                      <ahyp:hlinkClr xmlns:ahyp="http://schemas.microsoft.com/office/drawing/2018/hyperlinkcolor" val="tx"/>
                    </a:ext>
                  </a:extLst>
                </a:hlinkClick>
              </a:rPr>
              <a:t>https</a:t>
            </a:r>
            <a:r>
              <a:rPr lang="en-GB" sz="1000" u="sng" dirty="0">
                <a:solidFill>
                  <a:schemeClr val="hlink"/>
                </a:solidFill>
                <a:hlinkClick r:id="rId3">
                  <a:extLst>
                    <a:ext uri="{A12FA001-AC4F-418D-AE19-62706E023703}">
                      <ahyp:hlinkClr xmlns:ahyp="http://schemas.microsoft.com/office/drawing/2018/hyperlinkcolor" val="tx"/>
                    </a:ext>
                  </a:extLst>
                </a:hlinkClick>
              </a:rPr>
              <a:t>://www.smartinsights.com/digital-marketing-strategy/digital-strategy-development/10-reasons-for-digital-marketing-strategy/</a:t>
            </a:r>
            <a:r>
              <a:rPr lang="en-GB" sz="1000" dirty="0">
                <a:solidFill>
                  <a:srgbClr val="FF0000"/>
                </a:solidFill>
              </a:rPr>
              <a:t> </a:t>
            </a:r>
            <a:endParaRPr dirty="0"/>
          </a:p>
        </p:txBody>
      </p:sp>
      <p:pic>
        <p:nvPicPr>
          <p:cNvPr id="848" name="Google Shape;848;g183c36b7e0f_0_81"/>
          <p:cNvPicPr preferRelativeResize="0"/>
          <p:nvPr/>
        </p:nvPicPr>
        <p:blipFill>
          <a:blip r:embed="rId4">
            <a:alphaModFix/>
          </a:blip>
          <a:stretch>
            <a:fillRect/>
          </a:stretch>
        </p:blipFill>
        <p:spPr>
          <a:xfrm>
            <a:off x="1435550" y="535775"/>
            <a:ext cx="9603702" cy="5087901"/>
          </a:xfrm>
          <a:prstGeom prst="rect">
            <a:avLst/>
          </a:prstGeom>
          <a:noFill/>
          <a:ln>
            <a:noFill/>
          </a:ln>
        </p:spPr>
      </p:pic>
      <p:sp>
        <p:nvSpPr>
          <p:cNvPr id="2" name="Rectangle 1">
            <a:extLst>
              <a:ext uri="{FF2B5EF4-FFF2-40B4-BE49-F238E27FC236}">
                <a16:creationId xmlns:a16="http://schemas.microsoft.com/office/drawing/2014/main" id="{32A794B3-F5F4-01EC-4276-A1DA5F71EA51}"/>
              </a:ext>
            </a:extLst>
          </p:cNvPr>
          <p:cNvSpPr/>
          <p:nvPr/>
        </p:nvSpPr>
        <p:spPr>
          <a:xfrm>
            <a:off x="3081866" y="619006"/>
            <a:ext cx="7855185"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ea typeface="+mn-lt"/>
                <a:cs typeface="+mn-lt"/>
              </a:rPr>
              <a:t>Sechs </a:t>
            </a:r>
            <a:r>
              <a:rPr lang="en-GB" sz="2400" b="1" dirty="0" err="1">
                <a:ea typeface="+mn-lt"/>
                <a:cs typeface="+mn-lt"/>
              </a:rPr>
              <a:t>Säulen</a:t>
            </a:r>
            <a:r>
              <a:rPr lang="en-GB" sz="2400" b="1" dirty="0">
                <a:ea typeface="+mn-lt"/>
                <a:cs typeface="+mn-lt"/>
              </a:rPr>
              <a:t> für </a:t>
            </a:r>
            <a:r>
              <a:rPr lang="en-GB" sz="2400" b="1" dirty="0" err="1">
                <a:ea typeface="+mn-lt"/>
                <a:cs typeface="+mn-lt"/>
              </a:rPr>
              <a:t>effektives</a:t>
            </a:r>
            <a:r>
              <a:rPr lang="en-GB" sz="2400" b="1" dirty="0">
                <a:ea typeface="+mn-lt"/>
                <a:cs typeface="+mn-lt"/>
              </a:rPr>
              <a:t> </a:t>
            </a:r>
            <a:r>
              <a:rPr lang="en-GB" sz="2400" b="1" dirty="0" err="1">
                <a:ea typeface="+mn-lt"/>
                <a:cs typeface="+mn-lt"/>
              </a:rPr>
              <a:t>digitales</a:t>
            </a:r>
            <a:r>
              <a:rPr lang="en-GB" sz="2400" b="1" dirty="0">
                <a:ea typeface="+mn-lt"/>
                <a:cs typeface="+mn-lt"/>
              </a:rPr>
              <a:t> Marketing</a:t>
            </a:r>
            <a:endParaRPr lang="en-US" sz="2400" b="1" dirty="0"/>
          </a:p>
        </p:txBody>
      </p:sp>
      <p:sp>
        <p:nvSpPr>
          <p:cNvPr id="3" name="Rectangle 2">
            <a:extLst>
              <a:ext uri="{FF2B5EF4-FFF2-40B4-BE49-F238E27FC236}">
                <a16:creationId xmlns:a16="http://schemas.microsoft.com/office/drawing/2014/main" id="{527D6E91-12E8-7DCF-264E-6F28360FD719}"/>
              </a:ext>
            </a:extLst>
          </p:cNvPr>
          <p:cNvSpPr/>
          <p:nvPr/>
        </p:nvSpPr>
        <p:spPr>
          <a:xfrm>
            <a:off x="1490133" y="2514600"/>
            <a:ext cx="1627480" cy="6020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err="1">
                <a:ea typeface="+mn-lt"/>
                <a:cs typeface="+mn-lt"/>
              </a:rPr>
              <a:t>Planung</a:t>
            </a:r>
            <a:r>
              <a:rPr lang="en-GB" dirty="0">
                <a:ea typeface="+mn-lt"/>
                <a:cs typeface="+mn-lt"/>
              </a:rPr>
              <a:t> und </a:t>
            </a:r>
            <a:r>
              <a:rPr lang="en-GB" dirty="0" err="1">
                <a:ea typeface="+mn-lt"/>
                <a:cs typeface="+mn-lt"/>
              </a:rPr>
              <a:t>Steuerung</a:t>
            </a:r>
            <a:endParaRPr lang="en-US" dirty="0" err="1"/>
          </a:p>
        </p:txBody>
      </p:sp>
      <p:sp>
        <p:nvSpPr>
          <p:cNvPr id="4" name="Rectangle 3">
            <a:extLst>
              <a:ext uri="{FF2B5EF4-FFF2-40B4-BE49-F238E27FC236}">
                <a16:creationId xmlns:a16="http://schemas.microsoft.com/office/drawing/2014/main" id="{75269838-2C48-C17F-3E97-B991388FB8B3}"/>
              </a:ext>
            </a:extLst>
          </p:cNvPr>
          <p:cNvSpPr/>
          <p:nvPr/>
        </p:nvSpPr>
        <p:spPr>
          <a:xfrm>
            <a:off x="3117614" y="2514600"/>
            <a:ext cx="1627480" cy="60207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dirty="0" err="1">
                <a:ea typeface="+mn-lt"/>
                <a:cs typeface="+mn-lt"/>
              </a:rPr>
              <a:t>Ziele</a:t>
            </a:r>
            <a:r>
              <a:rPr lang="en-GB" dirty="0">
                <a:ea typeface="+mn-lt"/>
                <a:cs typeface="+mn-lt"/>
              </a:rPr>
              <a:t> und </a:t>
            </a:r>
            <a:r>
              <a:rPr lang="en-GB" dirty="0" err="1">
                <a:ea typeface="+mn-lt"/>
                <a:cs typeface="+mn-lt"/>
              </a:rPr>
              <a:t>Messung</a:t>
            </a:r>
            <a:endParaRPr lang="en-US" dirty="0" err="1"/>
          </a:p>
        </p:txBody>
      </p:sp>
      <p:sp>
        <p:nvSpPr>
          <p:cNvPr id="5" name="Rectangle 4">
            <a:extLst>
              <a:ext uri="{FF2B5EF4-FFF2-40B4-BE49-F238E27FC236}">
                <a16:creationId xmlns:a16="http://schemas.microsoft.com/office/drawing/2014/main" id="{C1A77619-E7F7-359C-6A0A-9A5EC3C9D9A1}"/>
              </a:ext>
            </a:extLst>
          </p:cNvPr>
          <p:cNvSpPr/>
          <p:nvPr/>
        </p:nvSpPr>
        <p:spPr>
          <a:xfrm>
            <a:off x="4745095" y="2514600"/>
            <a:ext cx="1627480" cy="60207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dirty="0">
                <a:ea typeface="+mn-lt"/>
                <a:cs typeface="+mn-lt"/>
              </a:rPr>
              <a:t>Medien</a:t>
            </a:r>
            <a:endParaRPr lang="en-US" dirty="0"/>
          </a:p>
        </p:txBody>
      </p:sp>
      <p:sp>
        <p:nvSpPr>
          <p:cNvPr id="6" name="Rectangle 5">
            <a:extLst>
              <a:ext uri="{FF2B5EF4-FFF2-40B4-BE49-F238E27FC236}">
                <a16:creationId xmlns:a16="http://schemas.microsoft.com/office/drawing/2014/main" id="{E5D7B3EA-7A0F-F0FC-AE52-0866A77F3C2C}"/>
              </a:ext>
            </a:extLst>
          </p:cNvPr>
          <p:cNvSpPr/>
          <p:nvPr/>
        </p:nvSpPr>
        <p:spPr>
          <a:xfrm>
            <a:off x="6372576" y="2514600"/>
            <a:ext cx="1627480" cy="60207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dirty="0" err="1">
                <a:ea typeface="+mn-lt"/>
                <a:cs typeface="+mn-lt"/>
              </a:rPr>
              <a:t>Inhalt</a:t>
            </a:r>
            <a:endParaRPr lang="en-US" dirty="0" err="1"/>
          </a:p>
        </p:txBody>
      </p:sp>
      <p:sp>
        <p:nvSpPr>
          <p:cNvPr id="7" name="Rectangle 6">
            <a:extLst>
              <a:ext uri="{FF2B5EF4-FFF2-40B4-BE49-F238E27FC236}">
                <a16:creationId xmlns:a16="http://schemas.microsoft.com/office/drawing/2014/main" id="{30F362B5-A025-3109-76EC-43AA8AADEB5E}"/>
              </a:ext>
            </a:extLst>
          </p:cNvPr>
          <p:cNvSpPr/>
          <p:nvPr/>
        </p:nvSpPr>
        <p:spPr>
          <a:xfrm>
            <a:off x="8000057" y="2514600"/>
            <a:ext cx="1627480" cy="60207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dirty="0" err="1">
                <a:cs typeface="Arial"/>
              </a:rPr>
              <a:t>Erfahrung</a:t>
            </a:r>
          </a:p>
        </p:txBody>
      </p:sp>
      <p:sp>
        <p:nvSpPr>
          <p:cNvPr id="8" name="Rectangle 7">
            <a:extLst>
              <a:ext uri="{FF2B5EF4-FFF2-40B4-BE49-F238E27FC236}">
                <a16:creationId xmlns:a16="http://schemas.microsoft.com/office/drawing/2014/main" id="{00EAF63F-1927-6BF9-EA59-41B61A26D469}"/>
              </a:ext>
            </a:extLst>
          </p:cNvPr>
          <p:cNvSpPr/>
          <p:nvPr/>
        </p:nvSpPr>
        <p:spPr>
          <a:xfrm>
            <a:off x="9627538" y="2514600"/>
            <a:ext cx="1364073" cy="60207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200" dirty="0" err="1">
                <a:ea typeface="+mn-lt"/>
                <a:cs typeface="+mn-lt"/>
              </a:rPr>
              <a:t>Dialogorientierte</a:t>
            </a:r>
            <a:r>
              <a:rPr lang="en-GB" sz="1200" dirty="0">
                <a:ea typeface="+mn-lt"/>
                <a:cs typeface="+mn-lt"/>
              </a:rPr>
              <a:t> </a:t>
            </a:r>
            <a:r>
              <a:rPr lang="en-GB" sz="1200" dirty="0" err="1">
                <a:ea typeface="+mn-lt"/>
                <a:cs typeface="+mn-lt"/>
              </a:rPr>
              <a:t>Nachrichten-übermittlung</a:t>
            </a:r>
            <a:endParaRPr lang="en-US" sz="1200" dirty="0" err="1"/>
          </a:p>
        </p:txBody>
      </p:sp>
      <p:sp>
        <p:nvSpPr>
          <p:cNvPr id="9" name="Rectangle 8">
            <a:extLst>
              <a:ext uri="{FF2B5EF4-FFF2-40B4-BE49-F238E27FC236}">
                <a16:creationId xmlns:a16="http://schemas.microsoft.com/office/drawing/2014/main" id="{45B36A48-82E5-538F-4C99-5764B9087C8D}"/>
              </a:ext>
            </a:extLst>
          </p:cNvPr>
          <p:cNvSpPr/>
          <p:nvPr/>
        </p:nvSpPr>
        <p:spPr>
          <a:xfrm>
            <a:off x="1491075" y="3141132"/>
            <a:ext cx="1636888" cy="2427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Char char="•"/>
            </a:pPr>
            <a:r>
              <a:rPr lang="en-GB" sz="1050"/>
              <a:t>Strategische Initiativen</a:t>
            </a:r>
            <a:endParaRPr lang="en-US" sz="1200"/>
          </a:p>
          <a:p>
            <a:pPr marL="171450" indent="-171450">
              <a:buChar char="•"/>
            </a:pPr>
            <a:r>
              <a:rPr lang="en-GB" sz="1050"/>
              <a:t>Marketing-Integration</a:t>
            </a:r>
            <a:endParaRPr lang="en-GB" sz="1050">
              <a:cs typeface="Arial"/>
            </a:endParaRPr>
          </a:p>
          <a:p>
            <a:pPr marL="171450" indent="-171450">
              <a:buChar char="•"/>
            </a:pPr>
            <a:r>
              <a:rPr lang="en-GB" sz="1050"/>
              <a:t>digitale Transformation</a:t>
            </a:r>
            <a:endParaRPr lang="en-GB" sz="1050">
              <a:cs typeface="Arial"/>
            </a:endParaRPr>
          </a:p>
          <a:p>
            <a:pPr marL="171450" indent="-171450">
              <a:buChar char="•"/>
            </a:pPr>
            <a:r>
              <a:rPr lang="en-GB" sz="1050"/>
              <a:t>Geschäfts- und Ertragsmodelle</a:t>
            </a:r>
            <a:endParaRPr lang="en-GB" sz="1050">
              <a:cs typeface="Arial"/>
            </a:endParaRPr>
          </a:p>
          <a:p>
            <a:pPr marL="171450" indent="-171450">
              <a:buChar char="•"/>
            </a:pPr>
            <a:r>
              <a:rPr lang="en-GB" sz="1050"/>
              <a:t>Budgets und ROI</a:t>
            </a:r>
            <a:endParaRPr lang="en-GB" sz="1050">
              <a:cs typeface="Arial"/>
            </a:endParaRPr>
          </a:p>
          <a:p>
            <a:pPr marL="171450" indent="-171450">
              <a:buChar char="•"/>
            </a:pPr>
            <a:r>
              <a:rPr lang="en-GB" sz="1050"/>
              <a:t>Systeme, Strukturen und Prozesse</a:t>
            </a:r>
            <a:endParaRPr lang="en-GB" sz="1050">
              <a:cs typeface="Arial"/>
            </a:endParaRPr>
          </a:p>
          <a:p>
            <a:pPr marL="171450" indent="-171450">
              <a:buChar char="•"/>
            </a:pPr>
            <a:r>
              <a:rPr lang="en-GB" sz="1050"/>
              <a:t>Ressourcen und Fähigkeiten</a:t>
            </a:r>
            <a:endParaRPr lang="en-GB" sz="1050">
              <a:cs typeface="Arial"/>
            </a:endParaRPr>
          </a:p>
          <a:p>
            <a:pPr marL="171450" indent="-171450">
              <a:buChar char="•"/>
            </a:pPr>
            <a:r>
              <a:rPr lang="en-GB" sz="1050"/>
              <a:t>Marketing-Technologie</a:t>
            </a:r>
            <a:endParaRPr lang="en-GB" sz="1050">
              <a:cs typeface="Arial"/>
            </a:endParaRPr>
          </a:p>
        </p:txBody>
      </p:sp>
      <p:sp>
        <p:nvSpPr>
          <p:cNvPr id="10" name="Rectangle 9">
            <a:extLst>
              <a:ext uri="{FF2B5EF4-FFF2-40B4-BE49-F238E27FC236}">
                <a16:creationId xmlns:a16="http://schemas.microsoft.com/office/drawing/2014/main" id="{21AA411D-F8CC-787F-EAE1-DA04524DACE8}"/>
              </a:ext>
            </a:extLst>
          </p:cNvPr>
          <p:cNvSpPr/>
          <p:nvPr/>
        </p:nvSpPr>
        <p:spPr>
          <a:xfrm>
            <a:off x="3118556" y="3141132"/>
            <a:ext cx="1636888" cy="2427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Char char="•"/>
            </a:pPr>
            <a:r>
              <a:rPr lang="en-GB" sz="1050" err="1">
                <a:ea typeface="+mn-lt"/>
                <a:cs typeface="+mn-lt"/>
              </a:rPr>
              <a:t>Vorhersagen</a:t>
            </a:r>
            <a:endParaRPr lang="en-US" sz="1050" err="1">
              <a:cs typeface="Arial"/>
            </a:endParaRPr>
          </a:p>
          <a:p>
            <a:pPr marL="285750" indent="-285750">
              <a:buChar char="•"/>
            </a:pPr>
            <a:r>
              <a:rPr lang="en-GB" sz="1050" err="1">
                <a:ea typeface="+mn-lt"/>
                <a:cs typeface="+mn-lt"/>
              </a:rPr>
              <a:t>Digitale</a:t>
            </a:r>
            <a:r>
              <a:rPr lang="en-GB" sz="1050">
                <a:ea typeface="+mn-lt"/>
                <a:cs typeface="+mn-lt"/>
              </a:rPr>
              <a:t> KPIs</a:t>
            </a:r>
            <a:endParaRPr lang="en-GB" sz="1050">
              <a:cs typeface="Arial"/>
            </a:endParaRPr>
          </a:p>
          <a:p>
            <a:pPr marL="285750" indent="-285750">
              <a:buChar char="•"/>
            </a:pPr>
            <a:r>
              <a:rPr lang="en-GB" sz="1050" err="1">
                <a:ea typeface="+mn-lt"/>
                <a:cs typeface="+mn-lt"/>
              </a:rPr>
              <a:t>Digitale</a:t>
            </a:r>
            <a:r>
              <a:rPr lang="en-GB" sz="1050">
                <a:ea typeface="+mn-lt"/>
                <a:cs typeface="+mn-lt"/>
              </a:rPr>
              <a:t> Dashboards</a:t>
            </a:r>
            <a:endParaRPr lang="en-GB" sz="1050">
              <a:cs typeface="Arial"/>
            </a:endParaRPr>
          </a:p>
          <a:p>
            <a:pPr marL="285750" indent="-285750">
              <a:buChar char="•"/>
            </a:pPr>
            <a:r>
              <a:rPr lang="en-GB" sz="1050" err="1">
                <a:ea typeface="+mn-lt"/>
                <a:cs typeface="+mn-lt"/>
              </a:rPr>
              <a:t>Kundenprofile</a:t>
            </a:r>
            <a:endParaRPr lang="en-GB" sz="1050" err="1">
              <a:cs typeface="Arial"/>
            </a:endParaRPr>
          </a:p>
          <a:p>
            <a:pPr marL="285750" indent="-285750">
              <a:buChar char="•"/>
            </a:pPr>
            <a:r>
              <a:rPr lang="en-GB" sz="1050" dirty="0">
                <a:ea typeface="+mn-lt"/>
                <a:cs typeface="+mn-lt"/>
              </a:rPr>
              <a:t>Zurechnung</a:t>
            </a:r>
            <a:endParaRPr lang="en-GB" sz="1050" dirty="0">
              <a:cs typeface="Arial"/>
            </a:endParaRPr>
          </a:p>
          <a:p>
            <a:pPr marL="285750" indent="-285750">
              <a:buChar char="•"/>
            </a:pPr>
            <a:endParaRPr lang="en-GB" sz="1050">
              <a:cs typeface="Arial"/>
            </a:endParaRPr>
          </a:p>
          <a:p>
            <a:pPr marL="285750" indent="-285750">
              <a:buChar char="•"/>
            </a:pPr>
            <a:endParaRPr lang="en-GB" sz="1050" dirty="0">
              <a:cs typeface="Arial"/>
            </a:endParaRPr>
          </a:p>
        </p:txBody>
      </p:sp>
      <p:sp>
        <p:nvSpPr>
          <p:cNvPr id="11" name="Rectangle 10">
            <a:extLst>
              <a:ext uri="{FF2B5EF4-FFF2-40B4-BE49-F238E27FC236}">
                <a16:creationId xmlns:a16="http://schemas.microsoft.com/office/drawing/2014/main" id="{E85FBB7D-BE95-CED3-B0D0-81A45488A646}"/>
              </a:ext>
            </a:extLst>
          </p:cNvPr>
          <p:cNvSpPr/>
          <p:nvPr/>
        </p:nvSpPr>
        <p:spPr>
          <a:xfrm>
            <a:off x="4746038" y="3141132"/>
            <a:ext cx="1636888" cy="2427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Char char="•"/>
            </a:pPr>
            <a:r>
              <a:rPr lang="en-GB" sz="1050" dirty="0" err="1"/>
              <a:t>Bezahlte</a:t>
            </a:r>
            <a:r>
              <a:rPr lang="en-GB" sz="1050" dirty="0"/>
              <a:t> Medien</a:t>
            </a:r>
            <a:endParaRPr lang="en-US" sz="1050"/>
          </a:p>
          <a:p>
            <a:pPr marL="285750" indent="-285750">
              <a:buChar char="•"/>
            </a:pPr>
            <a:r>
              <a:rPr lang="en-GB" sz="1050" dirty="0" err="1"/>
              <a:t>eigene</a:t>
            </a:r>
            <a:r>
              <a:rPr lang="en-GB" sz="1050" dirty="0"/>
              <a:t> Medien</a:t>
            </a:r>
            <a:endParaRPr lang="en-GB" sz="1050">
              <a:cs typeface="Arial"/>
            </a:endParaRPr>
          </a:p>
          <a:p>
            <a:pPr marL="285750" indent="-285750">
              <a:buChar char="•"/>
            </a:pPr>
            <a:r>
              <a:rPr lang="en-GB" sz="1050" dirty="0" err="1"/>
              <a:t>verdiente</a:t>
            </a:r>
            <a:r>
              <a:rPr lang="en-GB" sz="1050" dirty="0"/>
              <a:t> Medien</a:t>
            </a:r>
            <a:endParaRPr lang="en-GB" sz="1050">
              <a:cs typeface="Arial"/>
            </a:endParaRPr>
          </a:p>
          <a:p>
            <a:pPr marL="285750" indent="-285750">
              <a:buChar char="•"/>
            </a:pPr>
            <a:r>
              <a:rPr lang="en-GB" sz="1050" dirty="0"/>
              <a:t>Offline/Online-Integration</a:t>
            </a:r>
            <a:endParaRPr lang="en-GB" sz="1050">
              <a:cs typeface="Arial"/>
            </a:endParaRPr>
          </a:p>
          <a:p>
            <a:pPr marL="285750" indent="-285750">
              <a:buChar char="•"/>
            </a:pPr>
            <a:r>
              <a:rPr lang="en-GB" sz="1050" dirty="0"/>
              <a:t>Always-on und </a:t>
            </a:r>
            <a:r>
              <a:rPr lang="en-GB" sz="1050" dirty="0" err="1"/>
              <a:t>Kampagnen-investitionen</a:t>
            </a:r>
            <a:endParaRPr lang="en-GB" sz="1050" err="1">
              <a:cs typeface="Arial"/>
            </a:endParaRPr>
          </a:p>
        </p:txBody>
      </p:sp>
      <p:sp>
        <p:nvSpPr>
          <p:cNvPr id="12" name="Rectangle 11">
            <a:extLst>
              <a:ext uri="{FF2B5EF4-FFF2-40B4-BE49-F238E27FC236}">
                <a16:creationId xmlns:a16="http://schemas.microsoft.com/office/drawing/2014/main" id="{268DC78D-6E0C-DB2D-36C1-9CC1057A3ADA}"/>
              </a:ext>
            </a:extLst>
          </p:cNvPr>
          <p:cNvSpPr/>
          <p:nvPr/>
        </p:nvSpPr>
        <p:spPr>
          <a:xfrm>
            <a:off x="6373519" y="3141132"/>
            <a:ext cx="1636888" cy="2427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Char char="•"/>
            </a:pPr>
            <a:r>
              <a:rPr lang="en-GB" sz="1050" dirty="0">
                <a:ea typeface="+mn-lt"/>
                <a:cs typeface="+mn-lt"/>
              </a:rPr>
              <a:t>Content-Marketing-</a:t>
            </a:r>
            <a:r>
              <a:rPr lang="en-GB" sz="1050" dirty="0" err="1">
                <a:ea typeface="+mn-lt"/>
                <a:cs typeface="+mn-lt"/>
              </a:rPr>
              <a:t>Strategie</a:t>
            </a:r>
            <a:endParaRPr lang="en-US" sz="1050" dirty="0" err="1">
              <a:cs typeface="Arial"/>
            </a:endParaRPr>
          </a:p>
          <a:p>
            <a:pPr marL="171450" indent="-171450">
              <a:buChar char="•"/>
            </a:pPr>
            <a:r>
              <a:rPr lang="en-GB" sz="1050" dirty="0">
                <a:ea typeface="+mn-lt"/>
                <a:cs typeface="+mn-lt"/>
              </a:rPr>
              <a:t>Top-of-Funnel (TOFU)</a:t>
            </a:r>
            <a:endParaRPr lang="en-GB" sz="1050" dirty="0">
              <a:cs typeface="Arial"/>
            </a:endParaRPr>
          </a:p>
          <a:p>
            <a:pPr marL="171450" indent="-171450">
              <a:buChar char="•"/>
            </a:pPr>
            <a:r>
              <a:rPr lang="en-GB" sz="1050" dirty="0">
                <a:ea typeface="+mn-lt"/>
                <a:cs typeface="+mn-lt"/>
              </a:rPr>
              <a:t>Mitte des </a:t>
            </a:r>
            <a:r>
              <a:rPr lang="en-GB" sz="1050" dirty="0" err="1">
                <a:ea typeface="+mn-lt"/>
                <a:cs typeface="+mn-lt"/>
              </a:rPr>
              <a:t>Trichters</a:t>
            </a:r>
            <a:r>
              <a:rPr lang="en-GB" sz="1050" dirty="0">
                <a:ea typeface="+mn-lt"/>
                <a:cs typeface="+mn-lt"/>
              </a:rPr>
              <a:t> (MOFU)</a:t>
            </a:r>
            <a:endParaRPr lang="en-GB" sz="1050" dirty="0">
              <a:cs typeface="Arial"/>
            </a:endParaRPr>
          </a:p>
          <a:p>
            <a:pPr marL="171450" indent="-171450">
              <a:buChar char="•"/>
            </a:pPr>
            <a:r>
              <a:rPr lang="en-GB" sz="1050" dirty="0" err="1">
                <a:ea typeface="+mn-lt"/>
                <a:cs typeface="+mn-lt"/>
              </a:rPr>
              <a:t>Unterhalb</a:t>
            </a:r>
            <a:r>
              <a:rPr lang="en-GB" sz="1050" dirty="0">
                <a:ea typeface="+mn-lt"/>
                <a:cs typeface="+mn-lt"/>
              </a:rPr>
              <a:t> des </a:t>
            </a:r>
            <a:r>
              <a:rPr lang="en-GB" sz="1050" dirty="0" err="1">
                <a:ea typeface="+mn-lt"/>
                <a:cs typeface="+mn-lt"/>
              </a:rPr>
              <a:t>Trichters</a:t>
            </a:r>
            <a:r>
              <a:rPr lang="en-GB" sz="1050" dirty="0">
                <a:ea typeface="+mn-lt"/>
                <a:cs typeface="+mn-lt"/>
              </a:rPr>
              <a:t> (BOFU)</a:t>
            </a:r>
            <a:endParaRPr lang="en-GB" sz="1050" dirty="0">
              <a:cs typeface="Arial"/>
            </a:endParaRPr>
          </a:p>
          <a:p>
            <a:pPr marL="171450" indent="-171450">
              <a:buChar char="•"/>
            </a:pPr>
            <a:endParaRPr lang="en-GB" sz="1050">
              <a:cs typeface="Arial"/>
            </a:endParaRPr>
          </a:p>
          <a:p>
            <a:pPr marL="171450" indent="-171450">
              <a:buChar char="•"/>
            </a:pPr>
            <a:endParaRPr lang="en-GB" sz="1050" dirty="0">
              <a:cs typeface="Arial"/>
            </a:endParaRPr>
          </a:p>
        </p:txBody>
      </p:sp>
      <p:sp>
        <p:nvSpPr>
          <p:cNvPr id="13" name="Rectangle 12">
            <a:extLst>
              <a:ext uri="{FF2B5EF4-FFF2-40B4-BE49-F238E27FC236}">
                <a16:creationId xmlns:a16="http://schemas.microsoft.com/office/drawing/2014/main" id="{5ED0EF0B-9251-AAB9-A8FA-EC81863E6DF3}"/>
              </a:ext>
            </a:extLst>
          </p:cNvPr>
          <p:cNvSpPr/>
          <p:nvPr/>
        </p:nvSpPr>
        <p:spPr>
          <a:xfrm>
            <a:off x="8001000" y="3141132"/>
            <a:ext cx="1636888" cy="2427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Char char="•"/>
            </a:pPr>
            <a:r>
              <a:rPr lang="en-GB" sz="1050"/>
              <a:t>Website-Kundenströme</a:t>
            </a:r>
            <a:endParaRPr lang="en-US" sz="1050"/>
          </a:p>
          <a:p>
            <a:pPr marL="285750" indent="-285750">
              <a:buChar char="•"/>
            </a:pPr>
            <a:r>
              <a:rPr lang="en-GB" sz="1050"/>
              <a:t>Landing Pages</a:t>
            </a:r>
            <a:endParaRPr lang="en-GB" sz="1050">
              <a:cs typeface="Arial"/>
            </a:endParaRPr>
          </a:p>
          <a:p>
            <a:pPr marL="285750" indent="-285750">
              <a:buChar char="•"/>
            </a:pPr>
            <a:r>
              <a:rPr lang="en-GB" sz="1050"/>
              <a:t>Multi-Channel-Pfad zum Kauf</a:t>
            </a:r>
            <a:endParaRPr lang="en-GB" sz="1050">
              <a:cs typeface="Arial"/>
            </a:endParaRPr>
          </a:p>
          <a:p>
            <a:pPr marL="285750" indent="-285750">
              <a:buChar char="•"/>
            </a:pPr>
            <a:r>
              <a:rPr lang="en-GB" sz="1050"/>
              <a:t>Optimierung der Konversionsrate</a:t>
            </a:r>
            <a:endParaRPr lang="en-GB" sz="1050">
              <a:cs typeface="Arial"/>
            </a:endParaRPr>
          </a:p>
          <a:p>
            <a:pPr marL="285750" indent="-285750">
              <a:buChar char="•"/>
            </a:pPr>
            <a:r>
              <a:rPr lang="en-GB" sz="1050"/>
              <a:t>Personalisierung</a:t>
            </a:r>
            <a:endParaRPr lang="en-GB" sz="1050">
              <a:cs typeface="Arial"/>
            </a:endParaRPr>
          </a:p>
        </p:txBody>
      </p:sp>
      <p:sp>
        <p:nvSpPr>
          <p:cNvPr id="14" name="Rectangle 13">
            <a:extLst>
              <a:ext uri="{FF2B5EF4-FFF2-40B4-BE49-F238E27FC236}">
                <a16:creationId xmlns:a16="http://schemas.microsoft.com/office/drawing/2014/main" id="{9524069E-3960-1985-456A-502FD8668DCD}"/>
              </a:ext>
            </a:extLst>
          </p:cNvPr>
          <p:cNvSpPr/>
          <p:nvPr/>
        </p:nvSpPr>
        <p:spPr>
          <a:xfrm>
            <a:off x="9618837" y="3141132"/>
            <a:ext cx="1373481" cy="2427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Char char="•"/>
            </a:pPr>
            <a:r>
              <a:rPr lang="en-GB" sz="1050"/>
              <a:t>E-Mail-Marketing</a:t>
            </a:r>
            <a:endParaRPr lang="en-US"/>
          </a:p>
          <a:p>
            <a:pPr marL="171450" indent="-171450">
              <a:buChar char="•"/>
            </a:pPr>
            <a:r>
              <a:rPr lang="en-GB" sz="1050"/>
              <a:t>Mobile Messaging</a:t>
            </a:r>
            <a:endParaRPr lang="en-GB" sz="1050">
              <a:cs typeface="Arial"/>
            </a:endParaRPr>
          </a:p>
          <a:p>
            <a:pPr marL="171450" indent="-171450">
              <a:buChar char="•"/>
            </a:pPr>
            <a:r>
              <a:rPr lang="en-GB" sz="1050"/>
              <a:t>menschengestützter Chat</a:t>
            </a:r>
            <a:endParaRPr lang="en-GB" sz="1050">
              <a:cs typeface="Arial"/>
            </a:endParaRPr>
          </a:p>
          <a:p>
            <a:pPr marL="171450" indent="-171450">
              <a:buChar char="•"/>
            </a:pPr>
            <a:r>
              <a:rPr lang="en-GB" sz="1050"/>
              <a:t>Automatisierung und Kundenbeziehungsmanagement</a:t>
            </a:r>
            <a:endParaRPr lang="en-GB" sz="1050">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8"/>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dirty="0"/>
              <a:t>“Der </a:t>
            </a:r>
            <a:r>
              <a:rPr lang="en-GB" dirty="0" err="1"/>
              <a:t>einzige</a:t>
            </a:r>
            <a:r>
              <a:rPr lang="en-GB" dirty="0"/>
              <a:t> </a:t>
            </a:r>
            <a:r>
              <a:rPr lang="en-GB" dirty="0" err="1"/>
              <a:t>Ausweg</a:t>
            </a:r>
            <a:r>
              <a:rPr lang="en-GB" dirty="0"/>
              <a:t> </a:t>
            </a:r>
            <a:r>
              <a:rPr lang="en-GB" dirty="0" err="1"/>
              <a:t>ist</a:t>
            </a:r>
            <a:r>
              <a:rPr lang="en-GB" dirty="0"/>
              <a:t> der </a:t>
            </a:r>
            <a:r>
              <a:rPr lang="en-GB" dirty="0" err="1"/>
              <a:t>Durchgang</a:t>
            </a:r>
            <a:r>
              <a:rPr lang="en-GB" dirty="0"/>
              <a:t>.”</a:t>
            </a:r>
            <a:endParaRPr dirty="0"/>
          </a:p>
        </p:txBody>
      </p:sp>
      <p:sp>
        <p:nvSpPr>
          <p:cNvPr id="854" name="Google Shape;854;p78"/>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Robert Frost</a:t>
            </a:r>
            <a:endParaRPr sz="2200" b="1" i="1" u="none" strike="noStrike" cap="none">
              <a:solidFill>
                <a:srgbClr val="000000"/>
              </a:solidFill>
              <a:latin typeface="Calibri"/>
              <a:ea typeface="Calibri"/>
              <a:cs typeface="Calibri"/>
              <a:sym typeface="Calibri"/>
            </a:endParaRPr>
          </a:p>
        </p:txBody>
      </p:sp>
      <p:pic>
        <p:nvPicPr>
          <p:cNvPr id="855" name="Google Shape;855;p78" descr="Male engineer with flashlight inspecting steel cylind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856" name="Google Shape;856;p78"/>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57" name="Google Shape;857;p78"/>
          <p:cNvGrpSpPr/>
          <p:nvPr/>
        </p:nvGrpSpPr>
        <p:grpSpPr>
          <a:xfrm>
            <a:off x="5107779" y="748833"/>
            <a:ext cx="1487826" cy="1083162"/>
            <a:chOff x="3400450" y="986392"/>
            <a:chExt cx="1487826" cy="1083162"/>
          </a:xfrm>
        </p:grpSpPr>
        <p:sp>
          <p:nvSpPr>
            <p:cNvPr id="858" name="Google Shape;858;p7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859" name="Google Shape;859;p7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Erhöhung</a:t>
            </a:r>
            <a:r>
              <a:rPr lang="en-GB" b="1" dirty="0">
                <a:solidFill>
                  <a:schemeClr val="accent2"/>
                </a:solidFill>
              </a:rPr>
              <a:t> der </a:t>
            </a:r>
            <a:r>
              <a:rPr lang="en-GB" b="1" err="1">
                <a:solidFill>
                  <a:schemeClr val="accent2"/>
                </a:solidFill>
              </a:rPr>
              <a:t>Kundentreue</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hlinkClick r:id="rId3"/>
              </a:rPr>
              <a:t>Digitales Marketing</a:t>
            </a:r>
            <a:r>
              <a:rPr lang="en-GB" dirty="0"/>
              <a:t> </a:t>
            </a:r>
            <a:r>
              <a:rPr lang="en-GB" err="1"/>
              <a:t>kann</a:t>
            </a:r>
            <a:r>
              <a:rPr lang="en-GB" dirty="0"/>
              <a:t> Ihnen </a:t>
            </a:r>
            <a:r>
              <a:rPr lang="en-GB" err="1"/>
              <a:t>helfen</a:t>
            </a:r>
            <a:r>
              <a:rPr lang="en-GB" dirty="0"/>
              <a:t>, die </a:t>
            </a:r>
            <a:r>
              <a:rPr lang="en-GB" err="1"/>
              <a:t>Erfahrungen</a:t>
            </a:r>
            <a:r>
              <a:rPr lang="en-GB" dirty="0"/>
              <a:t> </a:t>
            </a:r>
            <a:r>
              <a:rPr lang="en-GB" err="1"/>
              <a:t>Ihrer</a:t>
            </a:r>
            <a:r>
              <a:rPr lang="en-GB" dirty="0"/>
              <a:t> Kunden </a:t>
            </a:r>
            <a:r>
              <a:rPr lang="en-GB" err="1"/>
              <a:t>zu</a:t>
            </a:r>
            <a:r>
              <a:rPr lang="en-GB" dirty="0"/>
              <a:t> </a:t>
            </a:r>
            <a:r>
              <a:rPr lang="en-GB" err="1"/>
              <a:t>individualisieren</a:t>
            </a:r>
            <a:r>
              <a:rPr lang="en-GB" dirty="0"/>
              <a:t> </a:t>
            </a:r>
            <a:r>
              <a:rPr lang="en-GB" b="0" i="0" strike="noStrike" cap="none" dirty="0">
                <a:latin typeface="Calibri"/>
                <a:ea typeface="Calibri"/>
                <a:cs typeface="Calibri"/>
                <a:sym typeface="Calibri"/>
              </a:rPr>
              <a:t>(</a:t>
            </a:r>
            <a:r>
              <a:rPr lang="en-GB" dirty="0"/>
              <a:t>z. B</a:t>
            </a:r>
            <a:r>
              <a:rPr lang="en-GB" b="0" i="0" strike="noStrike" cap="none" dirty="0">
                <a:latin typeface="Calibri"/>
                <a:ea typeface="Calibri"/>
                <a:cs typeface="Calibri"/>
                <a:sym typeface="Calibri"/>
              </a:rPr>
              <a:t>.</a:t>
            </a:r>
            <a:r>
              <a:rPr lang="en-GB" dirty="0"/>
              <a:t> </a:t>
            </a:r>
            <a:r>
              <a:rPr lang="en-GB" err="1"/>
              <a:t>personalisierte</a:t>
            </a:r>
            <a:r>
              <a:rPr lang="en-GB" dirty="0"/>
              <a:t> E-Mail-</a:t>
            </a:r>
            <a:r>
              <a:rPr lang="en-GB" err="1"/>
              <a:t>Angebote</a:t>
            </a:r>
            <a:r>
              <a:rPr lang="en-GB" b="0" i="0" strike="noStrike" cap="none" dirty="0">
                <a:latin typeface="Calibri"/>
                <a:ea typeface="Calibri"/>
                <a:cs typeface="Calibri"/>
                <a:sym typeface="Calibri"/>
              </a:rPr>
              <a:t>, </a:t>
            </a:r>
            <a:r>
              <a:rPr lang="en-GB" dirty="0"/>
              <a:t>Engagement in den </a:t>
            </a:r>
            <a:r>
              <a:rPr lang="en-GB" err="1"/>
              <a:t>sozialen</a:t>
            </a:r>
            <a:r>
              <a:rPr lang="en-GB" dirty="0"/>
              <a:t> Medien </a:t>
            </a:r>
            <a:r>
              <a:rPr lang="en-GB" err="1"/>
              <a:t>usw</a:t>
            </a:r>
            <a:r>
              <a:rPr lang="en-GB" b="0" i="0" strike="noStrike" cap="none" dirty="0">
                <a:latin typeface="Calibri"/>
                <a:ea typeface="Calibri"/>
                <a:cs typeface="Calibri"/>
                <a:sym typeface="Calibri"/>
              </a:rPr>
              <a:t>.), </a:t>
            </a:r>
            <a:r>
              <a:rPr lang="en-GB" err="1"/>
              <a:t>wodurch</a:t>
            </a:r>
            <a:r>
              <a:rPr lang="en-GB" dirty="0"/>
              <a:t> das </a:t>
            </a:r>
            <a:r>
              <a:rPr lang="en-GB" err="1"/>
              <a:t>Vertrauen</a:t>
            </a:r>
            <a:r>
              <a:rPr lang="en-GB" dirty="0"/>
              <a:t> </a:t>
            </a:r>
            <a:r>
              <a:rPr lang="en-GB" err="1"/>
              <a:t>Ihrer</a:t>
            </a:r>
            <a:r>
              <a:rPr lang="en-GB" dirty="0"/>
              <a:t> Kunden </a:t>
            </a:r>
            <a:r>
              <a:rPr lang="en-GB" b="0" i="0" strike="noStrike" cap="none" dirty="0">
                <a:latin typeface="Calibri"/>
                <a:ea typeface="Calibri"/>
                <a:cs typeface="Calibri"/>
                <a:sym typeface="Calibri"/>
              </a:rPr>
              <a:t>in </a:t>
            </a:r>
            <a:r>
              <a:rPr lang="en-GB" err="1"/>
              <a:t>Ihr</a:t>
            </a:r>
            <a:r>
              <a:rPr lang="en-GB" dirty="0"/>
              <a:t> </a:t>
            </a:r>
            <a:r>
              <a:rPr lang="en-GB" err="1"/>
              <a:t>Unternehmen</a:t>
            </a:r>
            <a:r>
              <a:rPr lang="en-GB" dirty="0"/>
              <a:t> </a:t>
            </a:r>
            <a:r>
              <a:rPr lang="en-GB" err="1"/>
              <a:t>gestärkt</a:t>
            </a:r>
            <a:r>
              <a:rPr lang="en-GB" dirty="0"/>
              <a:t> </a:t>
            </a:r>
            <a:r>
              <a:rPr lang="en-GB" err="1"/>
              <a:t>wird</a:t>
            </a:r>
            <a:r>
              <a:rPr lang="en-GB" b="0" i="0" strike="noStrike" cap="none" dirty="0">
                <a:latin typeface="Calibri"/>
                <a:ea typeface="Calibri"/>
                <a:cs typeface="Calibri"/>
                <a:sym typeface="Calibri"/>
              </a:rPr>
              <a:t>.</a:t>
            </a:r>
            <a:r>
              <a:rPr lang="en-GB" dirty="0"/>
              <a:t> </a:t>
            </a:r>
            <a:endParaRPr dirty="0"/>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err="1">
                <a:solidFill>
                  <a:schemeClr val="accent2"/>
                </a:solidFill>
              </a:rPr>
              <a:t>Einbindung</a:t>
            </a:r>
            <a:r>
              <a:rPr lang="en-GB" b="1" dirty="0">
                <a:solidFill>
                  <a:schemeClr val="accent2"/>
                </a:solidFill>
              </a:rPr>
              <a:t> der Kunden in die </a:t>
            </a:r>
            <a:r>
              <a:rPr lang="en-GB" b="1" err="1">
                <a:solidFill>
                  <a:schemeClr val="accent2"/>
                </a:solidFill>
              </a:rPr>
              <a:t>Unternehmensabläufe</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Die Customer Journey </a:t>
            </a:r>
            <a:r>
              <a:rPr lang="en-GB" err="1"/>
              <a:t>ist</a:t>
            </a:r>
            <a:r>
              <a:rPr lang="en-GB" dirty="0"/>
              <a:t> </a:t>
            </a:r>
            <a:r>
              <a:rPr lang="en-GB" err="1"/>
              <a:t>nicht</a:t>
            </a:r>
            <a:r>
              <a:rPr lang="en-GB" dirty="0"/>
              <a:t> </a:t>
            </a:r>
            <a:r>
              <a:rPr lang="en-GB" err="1"/>
              <a:t>immer</a:t>
            </a:r>
            <a:r>
              <a:rPr lang="en-GB" dirty="0"/>
              <a:t> </a:t>
            </a:r>
            <a:r>
              <a:rPr lang="en-GB" err="1"/>
              <a:t>einfach</a:t>
            </a:r>
            <a:r>
              <a:rPr lang="en-GB" dirty="0"/>
              <a:t> </a:t>
            </a:r>
            <a:r>
              <a:rPr lang="en-GB" err="1"/>
              <a:t>zu</a:t>
            </a:r>
            <a:r>
              <a:rPr lang="en-GB" dirty="0"/>
              <a:t> </a:t>
            </a:r>
            <a:r>
              <a:rPr lang="en-GB" err="1"/>
              <a:t>analysieren</a:t>
            </a:r>
            <a:r>
              <a:rPr lang="en-GB" dirty="0"/>
              <a:t> und </a:t>
            </a:r>
            <a:r>
              <a:rPr lang="en-GB" err="1"/>
              <a:t>zu</a:t>
            </a:r>
            <a:r>
              <a:rPr lang="en-GB" dirty="0"/>
              <a:t> verstehen, </a:t>
            </a:r>
            <a:r>
              <a:rPr lang="en-GB" err="1"/>
              <a:t>aber</a:t>
            </a:r>
            <a:r>
              <a:rPr lang="en-GB" dirty="0"/>
              <a:t> </a:t>
            </a:r>
            <a:r>
              <a:rPr lang="en-GB" err="1"/>
              <a:t>digitales</a:t>
            </a:r>
            <a:r>
              <a:rPr lang="en-GB" dirty="0"/>
              <a:t> Marketing </a:t>
            </a:r>
            <a:r>
              <a:rPr lang="en-GB" err="1"/>
              <a:t>macht</a:t>
            </a:r>
            <a:r>
              <a:rPr lang="en-GB" dirty="0"/>
              <a:t> es </a:t>
            </a:r>
            <a:r>
              <a:rPr lang="en-GB" err="1"/>
              <a:t>einfacher</a:t>
            </a:r>
            <a:r>
              <a:rPr lang="en-GB" b="0" i="0" strike="noStrike" cap="none" dirty="0">
                <a:latin typeface="Calibri"/>
                <a:ea typeface="Calibri"/>
                <a:cs typeface="Calibri"/>
                <a:sym typeface="Calibri"/>
              </a:rPr>
              <a:t>, </a:t>
            </a:r>
            <a:r>
              <a:rPr lang="en-GB" err="1"/>
              <a:t>diesen</a:t>
            </a:r>
            <a:r>
              <a:rPr lang="en-GB" dirty="0"/>
              <a:t> </a:t>
            </a:r>
            <a:r>
              <a:rPr lang="en-GB" err="1"/>
              <a:t>Prozess</a:t>
            </a:r>
            <a:r>
              <a:rPr lang="en-GB" dirty="0"/>
              <a:t> </a:t>
            </a:r>
            <a:r>
              <a:rPr lang="en-GB" err="1"/>
              <a:t>zu</a:t>
            </a:r>
            <a:r>
              <a:rPr lang="en-GB" dirty="0"/>
              <a:t> </a:t>
            </a:r>
            <a:r>
              <a:rPr lang="en-GB" err="1"/>
              <a:t>verfolgen</a:t>
            </a:r>
            <a:r>
              <a:rPr lang="en-GB" b="0" i="0" strike="noStrike" cap="none" dirty="0">
                <a:latin typeface="Calibri"/>
                <a:ea typeface="Calibri"/>
                <a:cs typeface="Calibri"/>
                <a:sym typeface="Calibri"/>
              </a:rPr>
              <a:t>.</a:t>
            </a:r>
            <a:endParaRPr dirty="0"/>
          </a:p>
        </p:txBody>
      </p:sp>
      <p:sp>
        <p:nvSpPr>
          <p:cNvPr id="866" name="Google Shape;866;p7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Vorteile</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a:solidFill>
                  <a:schemeClr val="accent2"/>
                </a:solidFill>
              </a:rPr>
              <a:t>Das </a:t>
            </a:r>
            <a:r>
              <a:rPr lang="en-GB" b="1" err="1">
                <a:solidFill>
                  <a:schemeClr val="accent2"/>
                </a:solidFill>
              </a:rPr>
              <a:t>richtige</a:t>
            </a:r>
            <a:r>
              <a:rPr lang="en-GB" b="1" dirty="0">
                <a:solidFill>
                  <a:schemeClr val="accent2"/>
                </a:solidFill>
              </a:rPr>
              <a:t> </a:t>
            </a:r>
            <a:r>
              <a:rPr lang="en-GB" b="1" err="1">
                <a:solidFill>
                  <a:schemeClr val="accent2"/>
                </a:solidFill>
              </a:rPr>
              <a:t>Publikum</a:t>
            </a:r>
            <a:r>
              <a:rPr lang="en-GB" b="1" dirty="0">
                <a:solidFill>
                  <a:schemeClr val="accent2"/>
                </a:solidFill>
              </a:rPr>
              <a:t> </a:t>
            </a:r>
            <a:r>
              <a:rPr lang="en-GB" b="1" err="1">
                <a:solidFill>
                  <a:schemeClr val="accent2"/>
                </a:solidFill>
              </a:rPr>
              <a:t>ansprechen</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err="1"/>
              <a:t>Digitale</a:t>
            </a:r>
            <a:r>
              <a:rPr lang="en-GB" dirty="0"/>
              <a:t> </a:t>
            </a:r>
            <a:r>
              <a:rPr lang="en-GB" err="1"/>
              <a:t>Medienplattformen</a:t>
            </a:r>
            <a:r>
              <a:rPr lang="en-GB" dirty="0"/>
              <a:t> </a:t>
            </a:r>
            <a:r>
              <a:rPr lang="en-GB" err="1"/>
              <a:t>ermöglichen</a:t>
            </a:r>
            <a:r>
              <a:rPr lang="en-GB" dirty="0"/>
              <a:t> es Ihnen, </a:t>
            </a:r>
            <a:r>
              <a:rPr lang="en-GB" err="1"/>
              <a:t>ein</a:t>
            </a:r>
            <a:r>
              <a:rPr lang="en-GB" dirty="0"/>
              <a:t> </a:t>
            </a:r>
            <a:r>
              <a:rPr lang="en-GB" err="1"/>
              <a:t>bestimmtes</a:t>
            </a:r>
            <a:r>
              <a:rPr lang="en-GB" dirty="0"/>
              <a:t> </a:t>
            </a:r>
            <a:r>
              <a:rPr lang="en-GB" err="1"/>
              <a:t>Publikum</a:t>
            </a:r>
            <a:r>
              <a:rPr lang="en-GB" dirty="0"/>
              <a:t> </a:t>
            </a:r>
            <a:r>
              <a:rPr lang="en-GB" err="1"/>
              <a:t>anzusprechen</a:t>
            </a:r>
            <a:r>
              <a:rPr lang="en-GB" dirty="0"/>
              <a:t> und </a:t>
            </a:r>
            <a:r>
              <a:rPr lang="en-GB" err="1"/>
              <a:t>gleichzeitig</a:t>
            </a:r>
            <a:r>
              <a:rPr lang="en-GB" dirty="0"/>
              <a:t> die Online-</a:t>
            </a:r>
            <a:r>
              <a:rPr lang="en-GB" err="1"/>
              <a:t>Aktivitäten</a:t>
            </a:r>
            <a:r>
              <a:rPr lang="en-GB" dirty="0"/>
              <a:t> und </a:t>
            </a:r>
            <a:r>
              <a:rPr lang="en-GB" err="1"/>
              <a:t>demografischen</a:t>
            </a:r>
            <a:r>
              <a:rPr lang="en-GB" dirty="0"/>
              <a:t> Daten </a:t>
            </a:r>
            <a:r>
              <a:rPr lang="en-GB" err="1"/>
              <a:t>einer</a:t>
            </a:r>
            <a:r>
              <a:rPr lang="en-GB" dirty="0"/>
              <a:t> Person </a:t>
            </a:r>
            <a:r>
              <a:rPr lang="en-GB" err="1"/>
              <a:t>zu</a:t>
            </a:r>
            <a:r>
              <a:rPr lang="en-GB" dirty="0"/>
              <a:t> </a:t>
            </a:r>
            <a:r>
              <a:rPr lang="en-GB" err="1"/>
              <a:t>verfolgen</a:t>
            </a:r>
            <a:r>
              <a:rPr lang="en-GB" b="0" i="0" strike="noStrike" cap="none" dirty="0">
                <a:latin typeface="Calibri"/>
                <a:ea typeface="Calibri"/>
                <a:cs typeface="Calibri"/>
                <a:sym typeface="Calibri"/>
              </a:rPr>
              <a:t>.</a:t>
            </a:r>
            <a:r>
              <a:rPr lang="en-GB" dirty="0"/>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dirty="0" err="1">
                <a:solidFill>
                  <a:schemeClr val="accent2"/>
                </a:solidFill>
              </a:rPr>
              <a:t>Konsistenz</a:t>
            </a:r>
            <a:r>
              <a:rPr lang="en-GB" b="1" dirty="0">
                <a:solidFill>
                  <a:schemeClr val="accent2"/>
                </a:solidFill>
              </a:rPr>
              <a:t> </a:t>
            </a:r>
            <a:r>
              <a:rPr lang="en-GB" b="1" dirty="0" err="1">
                <a:solidFill>
                  <a:schemeClr val="accent2"/>
                </a:solidFill>
              </a:rPr>
              <a:t>schaffen</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Mit </a:t>
            </a:r>
            <a:r>
              <a:rPr lang="en-GB" dirty="0" err="1"/>
              <a:t>einer</a:t>
            </a:r>
            <a:r>
              <a:rPr lang="en-GB" dirty="0"/>
              <a:t> </a:t>
            </a:r>
            <a:r>
              <a:rPr lang="en-GB" dirty="0" err="1"/>
              <a:t>digitalen</a:t>
            </a:r>
            <a:r>
              <a:rPr lang="en-GB" dirty="0"/>
              <a:t> </a:t>
            </a:r>
            <a:r>
              <a:rPr lang="en-GB" dirty="0" err="1"/>
              <a:t>Marketingstrategie</a:t>
            </a:r>
            <a:r>
              <a:rPr lang="en-GB" dirty="0"/>
              <a:t> </a:t>
            </a:r>
            <a:r>
              <a:rPr lang="en-GB" dirty="0" err="1"/>
              <a:t>ist</a:t>
            </a:r>
            <a:r>
              <a:rPr lang="en-GB" dirty="0"/>
              <a:t> es </a:t>
            </a:r>
            <a:r>
              <a:rPr lang="en-GB" dirty="0" err="1"/>
              <a:t>einfacher</a:t>
            </a:r>
            <a:r>
              <a:rPr lang="en-GB" b="0" i="0" strike="noStrike" cap="none" dirty="0">
                <a:latin typeface="Calibri"/>
                <a:ea typeface="Calibri"/>
                <a:cs typeface="Calibri"/>
                <a:sym typeface="Calibri"/>
              </a:rPr>
              <a:t>, </a:t>
            </a:r>
            <a:r>
              <a:rPr lang="en-GB" dirty="0"/>
              <a:t>den </a:t>
            </a:r>
            <a:r>
              <a:rPr lang="en-GB" dirty="0" err="1"/>
              <a:t>Datenverkehr</a:t>
            </a:r>
            <a:r>
              <a:rPr lang="en-GB" dirty="0"/>
              <a:t> </a:t>
            </a:r>
            <a:r>
              <a:rPr lang="en-GB" dirty="0" err="1"/>
              <a:t>zu</a:t>
            </a:r>
            <a:r>
              <a:rPr lang="en-GB" dirty="0"/>
              <a:t> </a:t>
            </a:r>
            <a:r>
              <a:rPr lang="en-GB" dirty="0" err="1"/>
              <a:t>überwachen</a:t>
            </a:r>
            <a:r>
              <a:rPr lang="en-GB" dirty="0"/>
              <a:t> und die </a:t>
            </a:r>
            <a:r>
              <a:rPr lang="en-GB" dirty="0" err="1"/>
              <a:t>Konsistenz</a:t>
            </a:r>
            <a:r>
              <a:rPr lang="en-GB" dirty="0"/>
              <a:t> </a:t>
            </a:r>
            <a:r>
              <a:rPr lang="en-GB" dirty="0" err="1"/>
              <a:t>bei</a:t>
            </a:r>
            <a:r>
              <a:rPr lang="en-GB" dirty="0"/>
              <a:t> der </a:t>
            </a:r>
            <a:r>
              <a:rPr lang="en-GB" dirty="0" err="1"/>
              <a:t>Bereitstellung</a:t>
            </a:r>
            <a:r>
              <a:rPr lang="en-GB" dirty="0"/>
              <a:t> von </a:t>
            </a:r>
            <a:r>
              <a:rPr lang="en-GB" dirty="0" err="1"/>
              <a:t>Ergebnissen</a:t>
            </a:r>
            <a:r>
              <a:rPr lang="en-GB" dirty="0"/>
              <a:t> auf der </a:t>
            </a:r>
            <a:r>
              <a:rPr lang="en-GB" dirty="0" err="1"/>
              <a:t>Grundlage</a:t>
            </a:r>
            <a:r>
              <a:rPr lang="en-GB" dirty="0"/>
              <a:t> der </a:t>
            </a:r>
            <a:r>
              <a:rPr lang="en-GB" dirty="0" err="1"/>
              <a:t>Bedürfnisse</a:t>
            </a:r>
            <a:r>
              <a:rPr lang="en-GB" dirty="0"/>
              <a:t> </a:t>
            </a:r>
            <a:r>
              <a:rPr lang="en-GB" dirty="0" err="1"/>
              <a:t>Ihrer</a:t>
            </a:r>
            <a:r>
              <a:rPr lang="en-GB" dirty="0"/>
              <a:t> Kunden und </a:t>
            </a:r>
            <a:r>
              <a:rPr lang="en-GB" dirty="0" err="1"/>
              <a:t>Interessengruppen</a:t>
            </a:r>
            <a:r>
              <a:rPr lang="en-GB" dirty="0"/>
              <a:t> </a:t>
            </a:r>
            <a:r>
              <a:rPr lang="en-GB" dirty="0" err="1"/>
              <a:t>zu</a:t>
            </a:r>
            <a:r>
              <a:rPr lang="en-GB" dirty="0"/>
              <a:t> </a:t>
            </a:r>
            <a:r>
              <a:rPr lang="en-GB" dirty="0" err="1"/>
              <a:t>wahren</a:t>
            </a:r>
            <a:r>
              <a:rPr lang="en-GB" b="0" i="0" strike="noStrike" cap="none" dirty="0">
                <a:latin typeface="Calibri"/>
                <a:ea typeface="Calibri"/>
                <a:cs typeface="Calibri"/>
                <a:sym typeface="Calibri"/>
              </a:rPr>
              <a:t>.</a:t>
            </a:r>
            <a:r>
              <a:rPr lang="en-GB" dirty="0"/>
              <a:t> </a:t>
            </a:r>
            <a:endParaRPr dirty="0"/>
          </a:p>
        </p:txBody>
      </p:sp>
      <p:sp>
        <p:nvSpPr>
          <p:cNvPr id="873" name="Google Shape;873;p8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8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Ergebnisse</a:t>
            </a:r>
            <a:r>
              <a:rPr lang="en-GB" b="1" dirty="0">
                <a:solidFill>
                  <a:schemeClr val="accent2"/>
                </a:solidFill>
              </a:rPr>
              <a:t> </a:t>
            </a:r>
            <a:r>
              <a:rPr lang="en-GB" b="1" err="1">
                <a:solidFill>
                  <a:schemeClr val="accent2"/>
                </a:solidFill>
              </a:rPr>
              <a:t>genau</a:t>
            </a:r>
            <a:r>
              <a:rPr lang="en-GB" b="1" dirty="0">
                <a:solidFill>
                  <a:schemeClr val="accent2"/>
                </a:solidFill>
              </a:rPr>
              <a:t> </a:t>
            </a:r>
            <a:r>
              <a:rPr lang="en-GB" b="1" err="1">
                <a:solidFill>
                  <a:schemeClr val="accent2"/>
                </a:solidFill>
              </a:rPr>
              <a:t>messen</a:t>
            </a:r>
            <a:r>
              <a:rPr lang="en-GB" b="1" i="0" strike="noStrike" cap="none" dirty="0">
                <a:solidFill>
                  <a:schemeClr val="accent2"/>
                </a:solidFill>
                <a:latin typeface="Calibri"/>
                <a:ea typeface="Calibri"/>
                <a:cs typeface="Calibri"/>
                <a:sym typeface="Calibri"/>
              </a:rPr>
              <a:t>: </a:t>
            </a:r>
            <a:r>
              <a:rPr lang="en-GB" dirty="0"/>
              <a:t>Es </a:t>
            </a:r>
            <a:r>
              <a:rPr lang="en-GB" err="1"/>
              <a:t>gibt</a:t>
            </a:r>
            <a:r>
              <a:rPr lang="en-GB" dirty="0"/>
              <a:t> </a:t>
            </a:r>
            <a:r>
              <a:rPr lang="en-GB" err="1"/>
              <a:t>viele</a:t>
            </a:r>
            <a:r>
              <a:rPr lang="en-GB" dirty="0"/>
              <a:t> </a:t>
            </a:r>
            <a:r>
              <a:rPr lang="en-GB" err="1"/>
              <a:t>Möglichkeiten</a:t>
            </a:r>
            <a:r>
              <a:rPr lang="en-GB" dirty="0"/>
              <a:t>, die </a:t>
            </a:r>
            <a:r>
              <a:rPr lang="en-GB" err="1"/>
              <a:t>Erfolge</a:t>
            </a:r>
            <a:r>
              <a:rPr lang="en-GB" dirty="0"/>
              <a:t> </a:t>
            </a:r>
            <a:r>
              <a:rPr lang="en-GB" err="1"/>
              <a:t>Ihres</a:t>
            </a:r>
            <a:r>
              <a:rPr lang="en-GB" dirty="0"/>
              <a:t> </a:t>
            </a:r>
            <a:r>
              <a:rPr lang="en-GB" err="1"/>
              <a:t>Unternehmens</a:t>
            </a:r>
            <a:r>
              <a:rPr lang="en-GB" dirty="0"/>
              <a:t> </a:t>
            </a:r>
            <a:r>
              <a:rPr lang="en-GB" err="1"/>
              <a:t>mit</a:t>
            </a:r>
            <a:r>
              <a:rPr lang="en-GB" dirty="0"/>
              <a:t> </a:t>
            </a:r>
            <a:r>
              <a:rPr lang="en-GB" err="1"/>
              <a:t>digitalem</a:t>
            </a:r>
            <a:r>
              <a:rPr lang="en-GB" dirty="0"/>
              <a:t> Marketing </a:t>
            </a:r>
            <a:r>
              <a:rPr lang="en-GB" err="1"/>
              <a:t>zu</a:t>
            </a:r>
            <a:r>
              <a:rPr lang="en-GB" dirty="0"/>
              <a:t> </a:t>
            </a:r>
            <a:r>
              <a:rPr lang="en-GB" err="1"/>
              <a:t>verfolgen</a:t>
            </a:r>
            <a:r>
              <a:rPr lang="en-GB" dirty="0"/>
              <a:t>, z. B. </a:t>
            </a:r>
            <a:r>
              <a:rPr lang="en-GB" err="1"/>
              <a:t>zu</a:t>
            </a:r>
            <a:r>
              <a:rPr lang="en-GB" dirty="0"/>
              <a:t> </a:t>
            </a:r>
            <a:r>
              <a:rPr lang="en-GB" err="1"/>
              <a:t>wissen</a:t>
            </a:r>
            <a:r>
              <a:rPr lang="en-GB" b="0" i="0" strike="noStrike" cap="none" dirty="0">
                <a:latin typeface="Calibri"/>
                <a:ea typeface="Calibri"/>
                <a:cs typeface="Calibri"/>
                <a:sym typeface="Calibri"/>
              </a:rPr>
              <a:t>, </a:t>
            </a:r>
            <a:r>
              <a:rPr lang="en-GB" err="1"/>
              <a:t>wann</a:t>
            </a:r>
            <a:r>
              <a:rPr lang="en-GB" dirty="0"/>
              <a:t> </a:t>
            </a:r>
            <a:r>
              <a:rPr lang="en-GB" err="1"/>
              <a:t>ein</a:t>
            </a:r>
            <a:r>
              <a:rPr lang="en-GB" dirty="0"/>
              <a:t> </a:t>
            </a:r>
            <a:r>
              <a:rPr lang="en-GB" err="1"/>
              <a:t>Besucher</a:t>
            </a:r>
            <a:r>
              <a:rPr lang="en-GB" dirty="0"/>
              <a:t> auf </a:t>
            </a:r>
            <a:r>
              <a:rPr lang="en-GB" err="1"/>
              <a:t>eine</a:t>
            </a:r>
            <a:r>
              <a:rPr lang="en-GB" dirty="0"/>
              <a:t> </a:t>
            </a:r>
            <a:r>
              <a:rPr lang="en-GB" err="1"/>
              <a:t>bestimmte</a:t>
            </a:r>
            <a:r>
              <a:rPr lang="en-GB" dirty="0"/>
              <a:t> </a:t>
            </a:r>
            <a:r>
              <a:rPr lang="en-GB" err="1"/>
              <a:t>Anzeige</a:t>
            </a:r>
            <a:r>
              <a:rPr lang="en-GB" dirty="0"/>
              <a:t> </a:t>
            </a:r>
            <a:r>
              <a:rPr lang="en-GB" err="1"/>
              <a:t>geklickt</a:t>
            </a:r>
            <a:r>
              <a:rPr lang="en-GB" dirty="0"/>
              <a:t> hat</a:t>
            </a:r>
            <a:r>
              <a:rPr lang="en-GB" b="0" i="0" strike="noStrike" cap="none" dirty="0">
                <a:latin typeface="Calibri"/>
                <a:ea typeface="Calibri"/>
                <a:cs typeface="Calibri"/>
                <a:sym typeface="Calibri"/>
              </a:rPr>
              <a:t>, </a:t>
            </a:r>
            <a:r>
              <a:rPr lang="en-GB" err="1"/>
              <a:t>wie</a:t>
            </a:r>
            <a:r>
              <a:rPr lang="en-GB" dirty="0"/>
              <a:t> </a:t>
            </a:r>
            <a:r>
              <a:rPr lang="en-GB" err="1"/>
              <a:t>viele</a:t>
            </a:r>
            <a:r>
              <a:rPr lang="en-GB" dirty="0"/>
              <a:t> </a:t>
            </a:r>
            <a:r>
              <a:rPr lang="en-GB" err="1"/>
              <a:t>Personen</a:t>
            </a:r>
            <a:r>
              <a:rPr lang="en-GB" dirty="0"/>
              <a:t> </a:t>
            </a:r>
            <a:r>
              <a:rPr lang="en-GB" err="1"/>
              <a:t>Ihre</a:t>
            </a:r>
            <a:r>
              <a:rPr lang="en-GB" dirty="0"/>
              <a:t> Website und </a:t>
            </a:r>
            <a:r>
              <a:rPr lang="en-GB" err="1"/>
              <a:t>Ihre</a:t>
            </a:r>
            <a:r>
              <a:rPr lang="en-GB" dirty="0"/>
              <a:t> Social-Media-</a:t>
            </a:r>
            <a:r>
              <a:rPr lang="en-GB" err="1"/>
              <a:t>Konten</a:t>
            </a:r>
            <a:r>
              <a:rPr lang="en-GB" dirty="0"/>
              <a:t> </a:t>
            </a:r>
            <a:r>
              <a:rPr lang="en-GB" err="1"/>
              <a:t>besucht</a:t>
            </a:r>
            <a:r>
              <a:rPr lang="en-GB" dirty="0"/>
              <a:t> </a:t>
            </a:r>
            <a:r>
              <a:rPr lang="en-GB" err="1"/>
              <a:t>haben</a:t>
            </a:r>
            <a:r>
              <a:rPr lang="en-GB" dirty="0"/>
              <a:t> </a:t>
            </a:r>
            <a:r>
              <a:rPr lang="en-GB" err="1"/>
              <a:t>usw</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indent="-342900">
              <a:lnSpc>
                <a:spcPct val="120000"/>
              </a:lnSpc>
              <a:spcBef>
                <a:spcPts val="0"/>
              </a:spcBef>
              <a:buClr>
                <a:schemeClr val="accent2"/>
              </a:buClr>
              <a:buChar char="•"/>
            </a:pPr>
            <a:r>
              <a:rPr lang="en-GB" b="1" err="1">
                <a:solidFill>
                  <a:schemeClr val="accent2"/>
                </a:solidFill>
              </a:rPr>
              <a:t>Bauen</a:t>
            </a:r>
            <a:r>
              <a:rPr lang="en-GB" b="1" dirty="0">
                <a:solidFill>
                  <a:schemeClr val="accent2"/>
                </a:solidFill>
              </a:rPr>
              <a:t> Sie die </a:t>
            </a:r>
            <a:r>
              <a:rPr lang="en-GB" b="1" err="1">
                <a:solidFill>
                  <a:schemeClr val="accent2"/>
                </a:solidFill>
              </a:rPr>
              <a:t>Glaubwürdigkeit</a:t>
            </a:r>
            <a:r>
              <a:rPr lang="en-GB" b="1" dirty="0">
                <a:solidFill>
                  <a:schemeClr val="accent2"/>
                </a:solidFill>
              </a:rPr>
              <a:t> </a:t>
            </a:r>
            <a:r>
              <a:rPr lang="en-GB" b="1" err="1">
                <a:solidFill>
                  <a:schemeClr val="accent2"/>
                </a:solidFill>
              </a:rPr>
              <a:t>Ihrer</a:t>
            </a:r>
            <a:r>
              <a:rPr lang="en-GB" b="1" dirty="0">
                <a:solidFill>
                  <a:schemeClr val="accent2"/>
                </a:solidFill>
              </a:rPr>
              <a:t> Marke auf</a:t>
            </a:r>
            <a:r>
              <a:rPr lang="en-GB" b="1" i="0" strike="noStrike" cap="none" dirty="0">
                <a:solidFill>
                  <a:schemeClr val="accent2"/>
                </a:solidFill>
                <a:latin typeface="Calibri"/>
                <a:ea typeface="Calibri"/>
                <a:cs typeface="Calibri"/>
                <a:sym typeface="Calibri"/>
              </a:rPr>
              <a:t>: </a:t>
            </a:r>
            <a:r>
              <a:rPr lang="en-GB" dirty="0"/>
              <a:t>Wenn Sie die </a:t>
            </a:r>
            <a:r>
              <a:rPr lang="en-GB" dirty="0" err="1"/>
              <a:t>Bedürfnisse</a:t>
            </a:r>
            <a:r>
              <a:rPr lang="en-GB" dirty="0"/>
              <a:t> </a:t>
            </a:r>
            <a:r>
              <a:rPr lang="en-GB" dirty="0" err="1"/>
              <a:t>Ihrer</a:t>
            </a:r>
            <a:r>
              <a:rPr lang="en-GB" dirty="0"/>
              <a:t> Kunden </a:t>
            </a:r>
            <a:r>
              <a:rPr lang="en-GB" dirty="0" err="1"/>
              <a:t>verfolgen</a:t>
            </a:r>
            <a:r>
              <a:rPr lang="en-GB" dirty="0"/>
              <a:t>, </a:t>
            </a:r>
            <a:r>
              <a:rPr lang="en-GB" dirty="0" err="1"/>
              <a:t>können</a:t>
            </a:r>
            <a:r>
              <a:rPr lang="en-GB" dirty="0"/>
              <a:t> Sie </a:t>
            </a:r>
            <a:r>
              <a:rPr lang="en-GB" dirty="0" err="1"/>
              <a:t>ihnen</a:t>
            </a:r>
            <a:r>
              <a:rPr lang="en-GB" dirty="0"/>
              <a:t> die </a:t>
            </a:r>
            <a:r>
              <a:rPr lang="en-GB" dirty="0" err="1"/>
              <a:t>notwendigen</a:t>
            </a:r>
            <a:r>
              <a:rPr lang="en-GB" dirty="0"/>
              <a:t> </a:t>
            </a:r>
            <a:r>
              <a:rPr lang="en-GB" dirty="0" err="1"/>
              <a:t>Antworten</a:t>
            </a:r>
            <a:r>
              <a:rPr lang="en-GB" dirty="0"/>
              <a:t> </a:t>
            </a:r>
            <a:r>
              <a:rPr lang="en-GB" dirty="0" err="1"/>
              <a:t>geben</a:t>
            </a:r>
            <a:r>
              <a:rPr lang="en-GB" dirty="0"/>
              <a:t> und so die </a:t>
            </a:r>
            <a:r>
              <a:rPr lang="en-GB" dirty="0" err="1"/>
              <a:t>Glaubwürdigkeit</a:t>
            </a:r>
            <a:r>
              <a:rPr lang="en-GB" dirty="0"/>
              <a:t> </a:t>
            </a:r>
            <a:r>
              <a:rPr lang="en-GB" dirty="0" err="1"/>
              <a:t>Ihres</a:t>
            </a:r>
            <a:r>
              <a:rPr lang="en-GB" dirty="0"/>
              <a:t> </a:t>
            </a:r>
            <a:r>
              <a:rPr lang="en-GB" dirty="0" err="1"/>
              <a:t>Unternehmens</a:t>
            </a:r>
            <a:r>
              <a:rPr lang="en-GB" dirty="0"/>
              <a:t> </a:t>
            </a:r>
            <a:r>
              <a:rPr lang="en-GB" dirty="0" err="1"/>
              <a:t>bei</a:t>
            </a:r>
            <a:r>
              <a:rPr lang="en-GB" dirty="0"/>
              <a:t> Kunden und </a:t>
            </a:r>
            <a:r>
              <a:rPr lang="en-GB" dirty="0" err="1"/>
              <a:t>Stakeholdern</a:t>
            </a:r>
            <a:r>
              <a:rPr lang="en-GB" dirty="0"/>
              <a:t> </a:t>
            </a:r>
            <a:r>
              <a:rPr lang="en-GB" dirty="0" err="1"/>
              <a:t>erhöhen</a:t>
            </a:r>
            <a:r>
              <a:rPr lang="en-GB" b="0" i="0" strike="noStrike" cap="none" dirty="0">
                <a:latin typeface="Calibri"/>
                <a:ea typeface="Calibri"/>
                <a:cs typeface="Calibri"/>
                <a:sym typeface="Calibri"/>
              </a:rPr>
              <a:t>.</a:t>
            </a:r>
            <a:endParaRPr dirty="0"/>
          </a:p>
        </p:txBody>
      </p:sp>
      <p:sp>
        <p:nvSpPr>
          <p:cNvPr id="880" name="Google Shape;880;p8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err="1"/>
              <a:t>Leitfaden</a:t>
            </a:r>
            <a:r>
              <a:rPr lang="en-GB" dirty="0"/>
              <a:t> </a:t>
            </a:r>
            <a:r>
              <a:rPr lang="en-GB" dirty="0" err="1"/>
              <a:t>zur</a:t>
            </a:r>
            <a:r>
              <a:rPr lang="en-GB" dirty="0"/>
              <a:t> </a:t>
            </a:r>
            <a:r>
              <a:rPr lang="en-GB" dirty="0" err="1"/>
              <a:t>digitalen</a:t>
            </a:r>
            <a:r>
              <a:rPr lang="en-GB" dirty="0"/>
              <a:t> </a:t>
            </a:r>
            <a:r>
              <a:rPr lang="en-GB" dirty="0" err="1"/>
              <a:t>Kompetenz</a:t>
            </a:r>
            <a:endParaRPr lang="en-US" dirty="0" err="1"/>
          </a:p>
          <a:p>
            <a:pPr marL="0" lvl="0" indent="0" algn="l" rtl="0">
              <a:lnSpc>
                <a:spcPct val="90000"/>
              </a:lnSpc>
              <a:spcBef>
                <a:spcPts val="1000"/>
              </a:spcBef>
              <a:spcAft>
                <a:spcPts val="0"/>
              </a:spcAft>
              <a:buClr>
                <a:srgbClr val="000000"/>
              </a:buClr>
              <a:buSzPts val="4800"/>
              <a:buNone/>
            </a:pPr>
            <a:endParaRPr/>
          </a:p>
        </p:txBody>
      </p:sp>
      <p:sp>
        <p:nvSpPr>
          <p:cNvPr id="211" name="Google Shape;211;p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8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Geringere</a:t>
            </a:r>
            <a:r>
              <a:rPr lang="en-GB" b="1" dirty="0">
                <a:solidFill>
                  <a:schemeClr val="accent2"/>
                </a:solidFill>
              </a:rPr>
              <a:t> Kosten</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err="1"/>
              <a:t>Wer</a:t>
            </a:r>
            <a:r>
              <a:rPr lang="en-GB" dirty="0"/>
              <a:t> Zeit in die </a:t>
            </a:r>
            <a:r>
              <a:rPr lang="en-GB" dirty="0" err="1"/>
              <a:t>Planung</a:t>
            </a:r>
            <a:r>
              <a:rPr lang="en-GB" dirty="0"/>
              <a:t> </a:t>
            </a:r>
            <a:r>
              <a:rPr lang="en-GB" dirty="0" err="1"/>
              <a:t>einer</a:t>
            </a:r>
            <a:r>
              <a:rPr lang="en-GB" dirty="0"/>
              <a:t> </a:t>
            </a:r>
            <a:r>
              <a:rPr lang="en-GB" dirty="0" err="1"/>
              <a:t>gezielten</a:t>
            </a:r>
            <a:r>
              <a:rPr lang="en-GB" dirty="0"/>
              <a:t> </a:t>
            </a:r>
            <a:r>
              <a:rPr lang="en-GB" dirty="0" err="1"/>
              <a:t>digitalen</a:t>
            </a:r>
            <a:r>
              <a:rPr lang="en-GB" dirty="0"/>
              <a:t> </a:t>
            </a:r>
            <a:r>
              <a:rPr lang="en-GB" dirty="0" err="1"/>
              <a:t>Marketingkampagne</a:t>
            </a:r>
            <a:r>
              <a:rPr lang="en-GB" dirty="0"/>
              <a:t> </a:t>
            </a:r>
            <a:r>
              <a:rPr lang="en-GB" dirty="0" err="1"/>
              <a:t>investiert</a:t>
            </a:r>
            <a:r>
              <a:rPr lang="en-GB" b="0" i="0" strike="noStrike" cap="none" dirty="0">
                <a:latin typeface="Calibri"/>
                <a:ea typeface="Calibri"/>
                <a:cs typeface="Calibri"/>
                <a:sym typeface="Calibri"/>
              </a:rPr>
              <a:t>, </a:t>
            </a:r>
            <a:r>
              <a:rPr lang="en-GB" dirty="0" err="1"/>
              <a:t>kann</a:t>
            </a:r>
            <a:r>
              <a:rPr lang="en-GB" dirty="0"/>
              <a:t> die </a:t>
            </a:r>
            <a:r>
              <a:rPr lang="en-GB" dirty="0" err="1"/>
              <a:t>richtigen</a:t>
            </a:r>
            <a:r>
              <a:rPr lang="en-GB" dirty="0"/>
              <a:t> Kunden </a:t>
            </a:r>
            <a:r>
              <a:rPr lang="en-GB" dirty="0" err="1"/>
              <a:t>zu</a:t>
            </a:r>
            <a:r>
              <a:rPr lang="en-GB" dirty="0"/>
              <a:t> </a:t>
            </a:r>
            <a:r>
              <a:rPr lang="en-GB" dirty="0" err="1"/>
              <a:t>wesentlich</a:t>
            </a:r>
            <a:r>
              <a:rPr lang="en-GB" dirty="0"/>
              <a:t> </a:t>
            </a:r>
            <a:r>
              <a:rPr lang="en-GB" dirty="0" err="1"/>
              <a:t>geringeren</a:t>
            </a:r>
            <a:r>
              <a:rPr lang="en-GB" dirty="0"/>
              <a:t> Kosten </a:t>
            </a:r>
            <a:r>
              <a:rPr lang="en-GB" dirty="0" err="1"/>
              <a:t>erreichen</a:t>
            </a:r>
            <a:r>
              <a:rPr lang="en-GB" dirty="0"/>
              <a:t> </a:t>
            </a:r>
            <a:r>
              <a:rPr lang="en-GB" dirty="0" err="1"/>
              <a:t>als</a:t>
            </a:r>
            <a:r>
              <a:rPr lang="en-GB" dirty="0"/>
              <a:t> </a:t>
            </a:r>
            <a:r>
              <a:rPr lang="en-GB" dirty="0" err="1"/>
              <a:t>mit</a:t>
            </a:r>
            <a:r>
              <a:rPr lang="en-GB" dirty="0"/>
              <a:t> </a:t>
            </a:r>
            <a:r>
              <a:rPr lang="en-GB" dirty="0" err="1"/>
              <a:t>traditionellen</a:t>
            </a:r>
            <a:r>
              <a:rPr lang="en-GB" dirty="0"/>
              <a:t> Offline-</a:t>
            </a:r>
            <a:r>
              <a:rPr lang="en-GB" dirty="0" err="1"/>
              <a:t>Marketingmethoden</a:t>
            </a:r>
            <a:r>
              <a:rPr lang="en-GB" b="0" i="0" strike="noStrike" cap="none" dirty="0">
                <a:latin typeface="Calibri"/>
                <a:ea typeface="Calibri"/>
                <a:cs typeface="Calibri"/>
                <a:sym typeface="Calibri"/>
              </a:rPr>
              <a:t>.</a:t>
            </a:r>
            <a:r>
              <a:rPr lang="en-GB" dirty="0"/>
              <a:t> </a:t>
            </a:r>
            <a:endParaRPr/>
          </a:p>
        </p:txBody>
      </p:sp>
      <p:sp>
        <p:nvSpPr>
          <p:cNvPr id="887" name="Google Shape;887;p8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r>
              <a:rPr lang="en-GB" dirty="0"/>
              <a:t>Die </a:t>
            </a:r>
            <a:r>
              <a:rPr lang="en-GB" dirty="0" err="1"/>
              <a:t>Vorteile</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p>
          <a:p>
            <a:pPr marL="0" lvl="0" indent="0" algn="l">
              <a:lnSpc>
                <a:spcPct val="90000"/>
              </a:lnSpc>
              <a:spcBef>
                <a:spcPts val="0"/>
              </a:spcBef>
              <a:spcAft>
                <a:spcPts val="0"/>
              </a:spcAft>
              <a:buSzPts val="36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1873aed434a_0_0"/>
          <p:cNvSpPr txBox="1">
            <a:spLocks noGrp="1"/>
          </p:cNvSpPr>
          <p:nvPr>
            <p:ph type="body" idx="1"/>
          </p:nvPr>
        </p:nvSpPr>
        <p:spPr>
          <a:xfrm>
            <a:off x="3075025" y="5499000"/>
            <a:ext cx="7986000" cy="6069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sz="1000" b="1" dirty="0">
                <a:solidFill>
                  <a:schemeClr val="tx1"/>
                </a:solidFill>
              </a:rPr>
              <a:t>Quelle:</a:t>
            </a:r>
            <a:r>
              <a:rPr lang="en-GB" sz="1000" dirty="0"/>
              <a:t> </a:t>
            </a:r>
            <a:r>
              <a:rPr lang="en-GB" sz="1000" u="sng" dirty="0">
                <a:solidFill>
                  <a:schemeClr val="hlink"/>
                </a:solidFill>
                <a:hlinkClick r:id="rId3">
                  <a:extLst>
                    <a:ext uri="{A12FA001-AC4F-418D-AE19-62706E023703}">
                      <ahyp:hlinkClr xmlns:ahyp="http://schemas.microsoft.com/office/drawing/2018/hyperlinkcolor" val="tx"/>
                    </a:ext>
                  </a:extLst>
                </a:hlinkClick>
              </a:rPr>
              <a:t>https://digifix.com.au/how-to-improve-customer-loyalty-with-digital-marketing/</a:t>
            </a:r>
            <a:r>
              <a:rPr lang="en-GB" sz="1000" dirty="0">
                <a:solidFill>
                  <a:srgbClr val="FF0000"/>
                </a:solidFill>
              </a:rPr>
              <a:t> </a:t>
            </a:r>
            <a:endParaRPr lang="en-US" sz="1000" dirty="0">
              <a:solidFill>
                <a:srgbClr val="FF0000"/>
              </a:solidFill>
            </a:endParaRPr>
          </a:p>
        </p:txBody>
      </p:sp>
      <p:pic>
        <p:nvPicPr>
          <p:cNvPr id="894" name="Google Shape;894;g1873aed434a_0_0"/>
          <p:cNvPicPr preferRelativeResize="0"/>
          <p:nvPr/>
        </p:nvPicPr>
        <p:blipFill>
          <a:blip r:embed="rId4">
            <a:alphaModFix/>
          </a:blip>
          <a:stretch>
            <a:fillRect/>
          </a:stretch>
        </p:blipFill>
        <p:spPr>
          <a:xfrm>
            <a:off x="3075026" y="653649"/>
            <a:ext cx="5642075" cy="4648750"/>
          </a:xfrm>
          <a:prstGeom prst="rect">
            <a:avLst/>
          </a:prstGeom>
          <a:noFill/>
          <a:ln>
            <a:noFill/>
          </a:ln>
        </p:spPr>
      </p:pic>
      <p:sp>
        <p:nvSpPr>
          <p:cNvPr id="2" name="Rectangle: Rounded Corners 1">
            <a:extLst>
              <a:ext uri="{FF2B5EF4-FFF2-40B4-BE49-F238E27FC236}">
                <a16:creationId xmlns:a16="http://schemas.microsoft.com/office/drawing/2014/main" id="{E312E1A0-7125-39F5-6950-A42330EE2B76}"/>
              </a:ext>
            </a:extLst>
          </p:cNvPr>
          <p:cNvSpPr/>
          <p:nvPr/>
        </p:nvSpPr>
        <p:spPr>
          <a:xfrm>
            <a:off x="4974220" y="972272"/>
            <a:ext cx="2131670" cy="781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cs typeface="Arial"/>
              </a:rPr>
              <a:t>Kundentreue</a:t>
            </a:r>
            <a:endParaRPr lang="en-GB" dirty="0" err="1"/>
          </a:p>
        </p:txBody>
      </p:sp>
      <p:sp>
        <p:nvSpPr>
          <p:cNvPr id="3" name="Rectangle: Rounded Corners 2">
            <a:extLst>
              <a:ext uri="{FF2B5EF4-FFF2-40B4-BE49-F238E27FC236}">
                <a16:creationId xmlns:a16="http://schemas.microsoft.com/office/drawing/2014/main" id="{A0A2A50C-3706-49AA-4C96-E22103BE44F2}"/>
              </a:ext>
            </a:extLst>
          </p:cNvPr>
          <p:cNvSpPr/>
          <p:nvPr/>
        </p:nvSpPr>
        <p:spPr>
          <a:xfrm>
            <a:off x="7838954" y="2439364"/>
            <a:ext cx="983848" cy="2122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err="1">
                <a:solidFill>
                  <a:srgbClr val="086D6E"/>
                </a:solidFill>
                <a:cs typeface="Arial"/>
              </a:rPr>
              <a:t>Dienstleistung</a:t>
            </a:r>
          </a:p>
        </p:txBody>
      </p:sp>
      <p:sp>
        <p:nvSpPr>
          <p:cNvPr id="4" name="Rectangle: Rounded Corners 3">
            <a:extLst>
              <a:ext uri="{FF2B5EF4-FFF2-40B4-BE49-F238E27FC236}">
                <a16:creationId xmlns:a16="http://schemas.microsoft.com/office/drawing/2014/main" id="{99F25733-6A38-116F-B496-7875C0AC95F7}"/>
              </a:ext>
            </a:extLst>
          </p:cNvPr>
          <p:cNvSpPr/>
          <p:nvPr/>
        </p:nvSpPr>
        <p:spPr>
          <a:xfrm>
            <a:off x="7347029" y="4204503"/>
            <a:ext cx="983848" cy="2122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err="1">
                <a:solidFill>
                  <a:srgbClr val="086D6E"/>
                </a:solidFill>
                <a:cs typeface="Arial"/>
              </a:rPr>
              <a:t>Unterstützung</a:t>
            </a:r>
            <a:endParaRPr lang="en-US" dirty="0" err="1"/>
          </a:p>
        </p:txBody>
      </p:sp>
      <p:sp>
        <p:nvSpPr>
          <p:cNvPr id="5" name="Rectangle: Rounded Corners 4">
            <a:extLst>
              <a:ext uri="{FF2B5EF4-FFF2-40B4-BE49-F238E27FC236}">
                <a16:creationId xmlns:a16="http://schemas.microsoft.com/office/drawing/2014/main" id="{2DC9DE47-3685-B4B7-75FC-EA3335E6CAB3}"/>
              </a:ext>
            </a:extLst>
          </p:cNvPr>
          <p:cNvSpPr/>
          <p:nvPr/>
        </p:nvSpPr>
        <p:spPr>
          <a:xfrm>
            <a:off x="5601180" y="4638553"/>
            <a:ext cx="983848" cy="2122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a:solidFill>
                  <a:srgbClr val="086D6E"/>
                </a:solidFill>
                <a:cs typeface="Arial"/>
              </a:rPr>
              <a:t>Feedback</a:t>
            </a:r>
            <a:endParaRPr lang="en-US" dirty="0"/>
          </a:p>
        </p:txBody>
      </p:sp>
      <p:sp>
        <p:nvSpPr>
          <p:cNvPr id="6" name="Rectangle: Rounded Corners 5">
            <a:extLst>
              <a:ext uri="{FF2B5EF4-FFF2-40B4-BE49-F238E27FC236}">
                <a16:creationId xmlns:a16="http://schemas.microsoft.com/office/drawing/2014/main" id="{A0E34831-B8D7-EA7E-FC00-15513F82D62E}"/>
              </a:ext>
            </a:extLst>
          </p:cNvPr>
          <p:cNvSpPr/>
          <p:nvPr/>
        </p:nvSpPr>
        <p:spPr>
          <a:xfrm>
            <a:off x="3141559" y="2699793"/>
            <a:ext cx="1118885" cy="2122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err="1">
                <a:solidFill>
                  <a:srgbClr val="086D6E"/>
                </a:solidFill>
                <a:cs typeface="Arial"/>
              </a:rPr>
              <a:t>Zufriedenheit</a:t>
            </a:r>
          </a:p>
        </p:txBody>
      </p:sp>
      <p:sp>
        <p:nvSpPr>
          <p:cNvPr id="7" name="Rectangle: Rounded Corners 6">
            <a:extLst>
              <a:ext uri="{FF2B5EF4-FFF2-40B4-BE49-F238E27FC236}">
                <a16:creationId xmlns:a16="http://schemas.microsoft.com/office/drawing/2014/main" id="{B02820FA-AE10-D0D7-8C91-BB1C60D5659E}"/>
              </a:ext>
            </a:extLst>
          </p:cNvPr>
          <p:cNvSpPr/>
          <p:nvPr/>
        </p:nvSpPr>
        <p:spPr>
          <a:xfrm>
            <a:off x="3691357" y="4098401"/>
            <a:ext cx="983848" cy="2122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err="1">
                <a:solidFill>
                  <a:srgbClr val="086D6E"/>
                </a:solidFill>
                <a:cs typeface="Arial"/>
              </a:rPr>
              <a:t>Qualität</a:t>
            </a:r>
          </a:p>
        </p:txBody>
      </p:sp>
      <p:sp>
        <p:nvSpPr>
          <p:cNvPr id="8" name="Rectangle: Rounded Corners 7">
            <a:extLst>
              <a:ext uri="{FF2B5EF4-FFF2-40B4-BE49-F238E27FC236}">
                <a16:creationId xmlns:a16="http://schemas.microsoft.com/office/drawing/2014/main" id="{2BDD7BF4-BB66-7573-7492-D16494274CF1}"/>
              </a:ext>
            </a:extLst>
          </p:cNvPr>
          <p:cNvSpPr/>
          <p:nvPr/>
        </p:nvSpPr>
        <p:spPr>
          <a:xfrm>
            <a:off x="5533660" y="3095261"/>
            <a:ext cx="1118885" cy="2122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err="1">
                <a:solidFill>
                  <a:srgbClr val="086D6E"/>
                </a:solidFill>
                <a:cs typeface="Arial"/>
              </a:rPr>
              <a:t>Belohnung</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8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Lernen</a:t>
            </a:r>
            <a:r>
              <a:rPr lang="en-GB" b="1" dirty="0">
                <a:solidFill>
                  <a:schemeClr val="accent2"/>
                </a:solidFill>
              </a:rPr>
              <a:t> Sie </a:t>
            </a:r>
            <a:r>
              <a:rPr lang="en-GB" b="1" dirty="0" err="1">
                <a:solidFill>
                  <a:schemeClr val="accent2"/>
                </a:solidFill>
              </a:rPr>
              <a:t>Ihre</a:t>
            </a:r>
            <a:r>
              <a:rPr lang="en-GB" b="1" dirty="0">
                <a:solidFill>
                  <a:schemeClr val="accent2"/>
                </a:solidFill>
              </a:rPr>
              <a:t> Kunden </a:t>
            </a:r>
            <a:r>
              <a:rPr lang="en-GB" b="1" dirty="0" err="1">
                <a:solidFill>
                  <a:schemeClr val="accent2"/>
                </a:solidFill>
              </a:rPr>
              <a:t>kennen</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Wenn Sie </a:t>
            </a:r>
            <a:r>
              <a:rPr lang="en-GB" dirty="0" err="1"/>
              <a:t>eine</a:t>
            </a:r>
            <a:r>
              <a:rPr lang="en-GB" dirty="0"/>
              <a:t> </a:t>
            </a:r>
            <a:r>
              <a:rPr lang="en-GB" dirty="0" err="1"/>
              <a:t>digitale</a:t>
            </a:r>
            <a:r>
              <a:rPr lang="en-GB" dirty="0"/>
              <a:t> </a:t>
            </a:r>
            <a:r>
              <a:rPr lang="en-GB" dirty="0" err="1"/>
              <a:t>Marketingkampagne</a:t>
            </a:r>
            <a:r>
              <a:rPr lang="en-GB" dirty="0"/>
              <a:t> </a:t>
            </a:r>
            <a:r>
              <a:rPr lang="en-GB" dirty="0" err="1"/>
              <a:t>entwickeln</a:t>
            </a:r>
            <a:r>
              <a:rPr lang="en-GB" dirty="0"/>
              <a:t>, </a:t>
            </a:r>
            <a:r>
              <a:rPr lang="en-GB" dirty="0" err="1"/>
              <a:t>müssen</a:t>
            </a:r>
            <a:r>
              <a:rPr lang="en-GB" dirty="0"/>
              <a:t> Sie </a:t>
            </a:r>
            <a:r>
              <a:rPr lang="en-GB" dirty="0" err="1"/>
              <a:t>genau</a:t>
            </a:r>
            <a:r>
              <a:rPr lang="en-GB" dirty="0"/>
              <a:t> </a:t>
            </a:r>
            <a:r>
              <a:rPr lang="en-GB" dirty="0" err="1"/>
              <a:t>wissen</a:t>
            </a:r>
            <a:r>
              <a:rPr lang="en-GB" b="0" i="0" strike="noStrike" cap="none" dirty="0">
                <a:latin typeface="Calibri"/>
                <a:ea typeface="Calibri"/>
                <a:cs typeface="Calibri"/>
                <a:sym typeface="Calibri"/>
              </a:rPr>
              <a:t>, </a:t>
            </a:r>
            <a:r>
              <a:rPr lang="en-GB" dirty="0"/>
              <a:t>was </a:t>
            </a:r>
            <a:r>
              <a:rPr lang="en-GB" dirty="0" err="1"/>
              <a:t>Ihr</a:t>
            </a:r>
            <a:r>
              <a:rPr lang="en-GB" dirty="0"/>
              <a:t> </a:t>
            </a:r>
            <a:r>
              <a:rPr lang="en-GB" dirty="0" err="1"/>
              <a:t>Zielpublikum</a:t>
            </a:r>
            <a:r>
              <a:rPr lang="en-GB" dirty="0"/>
              <a:t> will</a:t>
            </a:r>
            <a:r>
              <a:rPr lang="en-GB" b="0" i="0" strike="noStrike" cap="none" dirty="0">
                <a:latin typeface="Calibri"/>
                <a:ea typeface="Calibri"/>
                <a:cs typeface="Calibri"/>
                <a:sym typeface="Calibri"/>
              </a:rPr>
              <a:t>.</a:t>
            </a:r>
            <a:endParaRPr lang="en-US"/>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Sie </a:t>
            </a:r>
            <a:r>
              <a:rPr lang="en-GB" err="1">
                <a:solidFill>
                  <a:srgbClr val="000000"/>
                </a:solidFill>
                <a:latin typeface="Calibri"/>
              </a:rPr>
              <a:t>sollten</a:t>
            </a:r>
            <a:r>
              <a:rPr lang="en-GB" dirty="0">
                <a:solidFill>
                  <a:srgbClr val="000000"/>
                </a:solidFill>
                <a:latin typeface="Calibri"/>
              </a:rPr>
              <a:t> es </a:t>
            </a:r>
            <a:r>
              <a:rPr lang="en-GB" err="1">
                <a:solidFill>
                  <a:srgbClr val="000000"/>
                </a:solidFill>
                <a:latin typeface="Calibri"/>
              </a:rPr>
              <a:t>vermeiden</a:t>
            </a:r>
            <a:r>
              <a:rPr lang="en-GB" dirty="0">
                <a:solidFill>
                  <a:srgbClr val="000000"/>
                </a:solidFill>
                <a:latin typeface="Calibri"/>
              </a:rPr>
              <a:t>, Geld und Zeit für </a:t>
            </a:r>
            <a:r>
              <a:rPr lang="en-GB" err="1">
                <a:solidFill>
                  <a:srgbClr val="000000"/>
                </a:solidFill>
                <a:latin typeface="Calibri"/>
              </a:rPr>
              <a:t>Inhalte</a:t>
            </a:r>
            <a:r>
              <a:rPr lang="en-GB" dirty="0">
                <a:solidFill>
                  <a:srgbClr val="000000"/>
                </a:solidFill>
                <a:latin typeface="Calibri"/>
              </a:rPr>
              <a:t> und </a:t>
            </a:r>
            <a:r>
              <a:rPr lang="en-GB" err="1">
                <a:solidFill>
                  <a:srgbClr val="000000"/>
                </a:solidFill>
                <a:latin typeface="Calibri"/>
              </a:rPr>
              <a:t>Schlüsselwörter</a:t>
            </a:r>
            <a:r>
              <a:rPr lang="en-GB" dirty="0">
                <a:solidFill>
                  <a:srgbClr val="000000"/>
                </a:solidFill>
                <a:latin typeface="Calibri"/>
              </a:rPr>
              <a:t> </a:t>
            </a:r>
            <a:r>
              <a:rPr lang="en-GB" err="1">
                <a:solidFill>
                  <a:srgbClr val="000000"/>
                </a:solidFill>
                <a:latin typeface="Calibri"/>
              </a:rPr>
              <a:t>auszugeben</a:t>
            </a:r>
            <a:r>
              <a:rPr lang="en-GB" dirty="0">
                <a:solidFill>
                  <a:srgbClr val="000000"/>
                </a:solidFill>
                <a:latin typeface="Calibri"/>
              </a:rPr>
              <a:t>, die </a:t>
            </a:r>
            <a:r>
              <a:rPr lang="en-GB" err="1">
                <a:solidFill>
                  <a:srgbClr val="000000"/>
                </a:solidFill>
                <a:latin typeface="Calibri"/>
              </a:rPr>
              <a:t>zu</a:t>
            </a:r>
            <a:r>
              <a:rPr lang="en-GB" dirty="0">
                <a:solidFill>
                  <a:srgbClr val="000000"/>
                </a:solidFill>
                <a:latin typeface="Calibri"/>
              </a:rPr>
              <a:t> </a:t>
            </a:r>
            <a:r>
              <a:rPr lang="en-GB" err="1">
                <a:solidFill>
                  <a:srgbClr val="000000"/>
                </a:solidFill>
                <a:latin typeface="Calibri"/>
              </a:rPr>
              <a:t>breit</a:t>
            </a:r>
            <a:r>
              <a:rPr lang="en-GB" dirty="0">
                <a:solidFill>
                  <a:srgbClr val="000000"/>
                </a:solidFill>
                <a:latin typeface="Calibri"/>
              </a:rPr>
              <a:t> </a:t>
            </a:r>
            <a:r>
              <a:rPr lang="en-GB" err="1">
                <a:solidFill>
                  <a:srgbClr val="000000"/>
                </a:solidFill>
                <a:latin typeface="Calibri"/>
              </a:rPr>
              <a:t>gefächert</a:t>
            </a:r>
            <a:r>
              <a:rPr lang="en-GB" dirty="0">
                <a:solidFill>
                  <a:srgbClr val="000000"/>
                </a:solidFill>
                <a:latin typeface="Calibri"/>
              </a:rPr>
              <a:t> </a:t>
            </a:r>
            <a:r>
              <a:rPr lang="en-GB" err="1">
                <a:solidFill>
                  <a:srgbClr val="000000"/>
                </a:solidFill>
                <a:latin typeface="Calibri"/>
              </a:rPr>
              <a:t>oder</a:t>
            </a:r>
            <a:r>
              <a:rPr lang="en-GB" dirty="0">
                <a:solidFill>
                  <a:srgbClr val="000000"/>
                </a:solidFill>
                <a:latin typeface="Calibri"/>
              </a:rPr>
              <a:t> </a:t>
            </a:r>
            <a:r>
              <a:rPr lang="en-GB" err="1">
                <a:solidFill>
                  <a:srgbClr val="000000"/>
                </a:solidFill>
                <a:latin typeface="Calibri"/>
              </a:rPr>
              <a:t>wenig</a:t>
            </a:r>
            <a:r>
              <a:rPr lang="en-GB" dirty="0">
                <a:solidFill>
                  <a:srgbClr val="000000"/>
                </a:solidFill>
                <a:latin typeface="Calibri"/>
              </a:rPr>
              <a:t> </a:t>
            </a:r>
            <a:r>
              <a:rPr lang="en-GB" err="1">
                <a:solidFill>
                  <a:srgbClr val="000000"/>
                </a:solidFill>
                <a:latin typeface="Calibri"/>
              </a:rPr>
              <a:t>zielgerichtet</a:t>
            </a:r>
            <a:r>
              <a:rPr lang="en-GB" dirty="0">
                <a:solidFill>
                  <a:srgbClr val="000000"/>
                </a:solidFill>
                <a:latin typeface="Calibri"/>
              </a:rPr>
              <a:t> </a:t>
            </a:r>
            <a:r>
              <a:rPr lang="en-GB" err="1">
                <a:solidFill>
                  <a:srgbClr val="000000"/>
                </a:solidFill>
                <a:latin typeface="Calibri"/>
              </a:rPr>
              <a:t>sind</a:t>
            </a:r>
            <a:r>
              <a:rPr lang="en-GB" b="0" i="0" strike="noStrike" cap="none" dirty="0">
                <a:solidFill>
                  <a:srgbClr val="000000"/>
                </a:solidFill>
                <a:latin typeface="Calibri"/>
                <a:ea typeface="Calibri"/>
                <a:cs typeface="Calibri"/>
                <a:sym typeface="Calibri"/>
              </a:rPr>
              <a:t>.</a:t>
            </a:r>
            <a:r>
              <a:rPr lang="en-GB" dirty="0">
                <a:solidFill>
                  <a:srgbClr val="000000"/>
                </a:solidFill>
                <a:latin typeface="Calibri"/>
              </a:rPr>
              <a:t> </a:t>
            </a:r>
            <a:endParaRPr>
              <a:solidFill>
                <a:srgbClr val="000000"/>
              </a:solidFill>
              <a:latin typeface="Calibri"/>
            </a:endParaRPr>
          </a:p>
          <a:p>
            <a:pPr marL="342900" marR="0" lvl="0" indent="-190500" algn="l" rtl="0">
              <a:lnSpc>
                <a:spcPct val="120000"/>
              </a:lnSpc>
              <a:spcBef>
                <a:spcPts val="0"/>
              </a:spcBef>
              <a:spcAft>
                <a:spcPts val="0"/>
              </a:spcAft>
              <a:buClr>
                <a:schemeClr val="accent2"/>
              </a:buClr>
              <a:buSzPts val="2400"/>
              <a:buFont typeface="Arial"/>
              <a:buNone/>
            </a:pPr>
            <a:endParaRPr dirty="0">
              <a:latin typeface="Calibri"/>
              <a:ea typeface="Calibri"/>
              <a:cs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Um </a:t>
            </a:r>
            <a:r>
              <a:rPr lang="en-GB" err="1">
                <a:solidFill>
                  <a:srgbClr val="000000"/>
                </a:solidFill>
                <a:latin typeface="Calibri"/>
              </a:rPr>
              <a:t>diese</a:t>
            </a:r>
            <a:r>
              <a:rPr lang="en-GB" dirty="0">
                <a:solidFill>
                  <a:srgbClr val="000000"/>
                </a:solidFill>
                <a:latin typeface="Calibri"/>
              </a:rPr>
              <a:t> </a:t>
            </a:r>
            <a:r>
              <a:rPr lang="en-GB" err="1">
                <a:solidFill>
                  <a:srgbClr val="000000"/>
                </a:solidFill>
                <a:latin typeface="Calibri"/>
              </a:rPr>
              <a:t>Herausforderung</a:t>
            </a:r>
            <a:r>
              <a:rPr lang="en-GB" dirty="0">
                <a:solidFill>
                  <a:srgbClr val="000000"/>
                </a:solidFill>
                <a:latin typeface="Calibri"/>
              </a:rPr>
              <a:t> </a:t>
            </a:r>
            <a:r>
              <a:rPr lang="en-GB" err="1">
                <a:solidFill>
                  <a:srgbClr val="000000"/>
                </a:solidFill>
                <a:latin typeface="Calibri"/>
              </a:rPr>
              <a:t>zu</a:t>
            </a:r>
            <a:r>
              <a:rPr lang="en-GB" dirty="0">
                <a:solidFill>
                  <a:srgbClr val="000000"/>
                </a:solidFill>
                <a:latin typeface="Calibri"/>
              </a:rPr>
              <a:t> </a:t>
            </a:r>
            <a:r>
              <a:rPr lang="en-GB" err="1">
                <a:solidFill>
                  <a:srgbClr val="000000"/>
                </a:solidFill>
                <a:latin typeface="Calibri"/>
              </a:rPr>
              <a:t>vermeiden</a:t>
            </a:r>
            <a:r>
              <a:rPr lang="en-GB" b="0" i="0" strike="noStrike" cap="none" dirty="0">
                <a:solidFill>
                  <a:srgbClr val="000000"/>
                </a:solidFill>
                <a:latin typeface="Calibri"/>
                <a:ea typeface="Calibri"/>
                <a:cs typeface="Calibri"/>
                <a:sym typeface="Calibri"/>
              </a:rPr>
              <a:t>, </a:t>
            </a:r>
            <a:r>
              <a:rPr lang="en-GB" err="1">
                <a:solidFill>
                  <a:srgbClr val="000000"/>
                </a:solidFill>
                <a:latin typeface="Calibri"/>
              </a:rPr>
              <a:t>können</a:t>
            </a:r>
            <a:r>
              <a:rPr lang="en-GB" dirty="0">
                <a:solidFill>
                  <a:srgbClr val="000000"/>
                </a:solidFill>
                <a:latin typeface="Calibri"/>
              </a:rPr>
              <a:t> Sie </a:t>
            </a:r>
            <a:r>
              <a:rPr lang="en-GB" err="1">
                <a:solidFill>
                  <a:srgbClr val="000000"/>
                </a:solidFill>
                <a:latin typeface="Calibri"/>
              </a:rPr>
              <a:t>durch</a:t>
            </a:r>
            <a:r>
              <a:rPr lang="en-GB" dirty="0">
                <a:solidFill>
                  <a:srgbClr val="000000"/>
                </a:solidFill>
                <a:latin typeface="Calibri"/>
              </a:rPr>
              <a:t> </a:t>
            </a:r>
            <a:r>
              <a:rPr lang="en-GB" err="1">
                <a:solidFill>
                  <a:srgbClr val="000000"/>
                </a:solidFill>
                <a:latin typeface="Calibri"/>
              </a:rPr>
              <a:t>Umfragen</a:t>
            </a:r>
            <a:r>
              <a:rPr lang="en-GB" b="0" i="0" strike="noStrike" cap="none" dirty="0">
                <a:solidFill>
                  <a:srgbClr val="000000"/>
                </a:solidFill>
                <a:latin typeface="Calibri"/>
                <a:ea typeface="Calibri"/>
                <a:cs typeface="Calibri"/>
                <a:sym typeface="Calibri"/>
              </a:rPr>
              <a:t>, </a:t>
            </a:r>
            <a:r>
              <a:rPr lang="en-GB" err="1">
                <a:solidFill>
                  <a:srgbClr val="000000"/>
                </a:solidFill>
                <a:latin typeface="Calibri"/>
              </a:rPr>
              <a:t>Abstimmungen</a:t>
            </a:r>
            <a:r>
              <a:rPr lang="en-GB" dirty="0">
                <a:solidFill>
                  <a:srgbClr val="000000"/>
                </a:solidFill>
                <a:latin typeface="Calibri"/>
              </a:rPr>
              <a:t> und </a:t>
            </a:r>
            <a:r>
              <a:rPr lang="en-GB" err="1">
                <a:solidFill>
                  <a:srgbClr val="000000"/>
                </a:solidFill>
                <a:latin typeface="Calibri"/>
              </a:rPr>
              <a:t>Fragen</a:t>
            </a:r>
            <a:r>
              <a:rPr lang="en-GB" dirty="0">
                <a:solidFill>
                  <a:srgbClr val="000000"/>
                </a:solidFill>
                <a:latin typeface="Calibri"/>
              </a:rPr>
              <a:t> auf </a:t>
            </a:r>
            <a:r>
              <a:rPr lang="en-GB" err="1">
                <a:solidFill>
                  <a:srgbClr val="000000"/>
                </a:solidFill>
                <a:latin typeface="Calibri"/>
              </a:rPr>
              <a:t>Ihren</a:t>
            </a:r>
            <a:r>
              <a:rPr lang="en-GB" dirty="0">
                <a:solidFill>
                  <a:srgbClr val="000000"/>
                </a:solidFill>
                <a:latin typeface="Calibri"/>
              </a:rPr>
              <a:t> Social-Media-Seiten </a:t>
            </a:r>
            <a:r>
              <a:rPr lang="en-GB" err="1">
                <a:solidFill>
                  <a:srgbClr val="000000"/>
                </a:solidFill>
                <a:latin typeface="Calibri"/>
              </a:rPr>
              <a:t>mehr</a:t>
            </a:r>
            <a:r>
              <a:rPr lang="en-GB" dirty="0">
                <a:solidFill>
                  <a:srgbClr val="000000"/>
                </a:solidFill>
                <a:latin typeface="Calibri"/>
              </a:rPr>
              <a:t> </a:t>
            </a:r>
            <a:r>
              <a:rPr lang="en-GB" err="1">
                <a:solidFill>
                  <a:srgbClr val="000000"/>
                </a:solidFill>
                <a:latin typeface="Calibri"/>
              </a:rPr>
              <a:t>über</a:t>
            </a:r>
            <a:r>
              <a:rPr lang="en-GB" dirty="0">
                <a:solidFill>
                  <a:srgbClr val="000000"/>
                </a:solidFill>
                <a:latin typeface="Calibri"/>
              </a:rPr>
              <a:t> </a:t>
            </a:r>
            <a:r>
              <a:rPr lang="en-GB" err="1">
                <a:solidFill>
                  <a:srgbClr val="000000"/>
                </a:solidFill>
                <a:latin typeface="Calibri"/>
              </a:rPr>
              <a:t>Ihr</a:t>
            </a:r>
            <a:r>
              <a:rPr lang="en-GB" dirty="0">
                <a:solidFill>
                  <a:srgbClr val="000000"/>
                </a:solidFill>
                <a:latin typeface="Calibri"/>
              </a:rPr>
              <a:t> </a:t>
            </a:r>
            <a:r>
              <a:rPr lang="en-GB" err="1">
                <a:solidFill>
                  <a:srgbClr val="000000"/>
                </a:solidFill>
                <a:latin typeface="Calibri"/>
              </a:rPr>
              <a:t>Publikum</a:t>
            </a:r>
            <a:r>
              <a:rPr lang="en-GB" dirty="0">
                <a:solidFill>
                  <a:srgbClr val="000000"/>
                </a:solidFill>
                <a:latin typeface="Calibri"/>
              </a:rPr>
              <a:t> </a:t>
            </a:r>
            <a:r>
              <a:rPr lang="en-GB" err="1">
                <a:solidFill>
                  <a:srgbClr val="000000"/>
                </a:solidFill>
                <a:latin typeface="Calibri"/>
              </a:rPr>
              <a:t>erfahren</a:t>
            </a:r>
            <a:r>
              <a:rPr lang="en-GB" b="0" i="0" strike="noStrike" cap="none" dirty="0">
                <a:solidFill>
                  <a:srgbClr val="000000"/>
                </a:solidFill>
                <a:latin typeface="Calibri"/>
                <a:ea typeface="Calibri"/>
                <a:cs typeface="Calibri"/>
                <a:sym typeface="Calibri"/>
              </a:rPr>
              <a:t>.</a:t>
            </a:r>
            <a:r>
              <a:rPr lang="en-GB" dirty="0">
                <a:solidFill>
                  <a:srgbClr val="000000"/>
                </a:solidFill>
                <a:latin typeface="Calibri"/>
              </a:rPr>
              <a:t> </a:t>
            </a:r>
            <a:endParaRPr>
              <a:solidFill>
                <a:srgbClr val="000000"/>
              </a:solidFill>
              <a:latin typeface="Calibri"/>
            </a:endParaRPr>
          </a:p>
        </p:txBody>
      </p:sp>
      <p:sp>
        <p:nvSpPr>
          <p:cNvPr id="901" name="Google Shape;901;p83"/>
          <p:cNvSpPr txBox="1">
            <a:spLocks noGrp="1"/>
          </p:cNvSpPr>
          <p:nvPr>
            <p:ph type="body" idx="2"/>
          </p:nvPr>
        </p:nvSpPr>
        <p:spPr>
          <a:xfrm>
            <a:off x="655505" y="606822"/>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Herausforderungen</a:t>
            </a:r>
            <a:r>
              <a:rPr lang="en-GB" dirty="0"/>
              <a:t> </a:t>
            </a:r>
            <a:r>
              <a:rPr lang="en-GB" dirty="0" err="1"/>
              <a:t>bei</a:t>
            </a:r>
            <a:r>
              <a:rPr lang="en-GB" dirty="0"/>
              <a:t> der </a:t>
            </a:r>
            <a:r>
              <a:rPr lang="en-GB" dirty="0" err="1"/>
              <a:t>Einführung</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Generierung</a:t>
            </a:r>
            <a:r>
              <a:rPr lang="en-GB" b="1" dirty="0">
                <a:solidFill>
                  <a:schemeClr val="accent2"/>
                </a:solidFill>
              </a:rPr>
              <a:t> </a:t>
            </a:r>
            <a:r>
              <a:rPr lang="en-GB" b="1" err="1">
                <a:solidFill>
                  <a:schemeClr val="accent2"/>
                </a:solidFill>
              </a:rPr>
              <a:t>qualifizierter</a:t>
            </a:r>
            <a:r>
              <a:rPr lang="en-GB" b="1" dirty="0">
                <a:solidFill>
                  <a:schemeClr val="accent2"/>
                </a:solidFill>
              </a:rPr>
              <a:t> Leads</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Mit der </a:t>
            </a:r>
            <a:r>
              <a:rPr lang="en-GB" err="1"/>
              <a:t>zunehmenden</a:t>
            </a:r>
            <a:r>
              <a:rPr lang="en-GB" dirty="0"/>
              <a:t> </a:t>
            </a:r>
            <a:r>
              <a:rPr lang="en-GB" err="1"/>
              <a:t>Geschwindigkeit</a:t>
            </a:r>
            <a:r>
              <a:rPr lang="en-GB" dirty="0"/>
              <a:t> der </a:t>
            </a:r>
            <a:r>
              <a:rPr lang="en-GB" err="1"/>
              <a:t>digitalen</a:t>
            </a:r>
            <a:r>
              <a:rPr lang="en-GB" dirty="0"/>
              <a:t> Transformation in den </a:t>
            </a:r>
            <a:r>
              <a:rPr lang="en-GB" err="1"/>
              <a:t>Unternehmen</a:t>
            </a:r>
            <a:r>
              <a:rPr lang="en-GB" dirty="0"/>
              <a:t> </a:t>
            </a:r>
            <a:r>
              <a:rPr lang="en-GB" err="1"/>
              <a:t>steigt</a:t>
            </a:r>
            <a:r>
              <a:rPr lang="en-GB" dirty="0"/>
              <a:t> </a:t>
            </a:r>
            <a:r>
              <a:rPr lang="en-GB" err="1"/>
              <a:t>auch</a:t>
            </a:r>
            <a:r>
              <a:rPr lang="en-GB" dirty="0"/>
              <a:t> der </a:t>
            </a:r>
            <a:r>
              <a:rPr lang="en-GB" err="1"/>
              <a:t>Wettbewerb</a:t>
            </a:r>
            <a:r>
              <a:rPr lang="en-GB" dirty="0"/>
              <a:t>, so </a:t>
            </a:r>
            <a:r>
              <a:rPr lang="en-GB" err="1"/>
              <a:t>dass</a:t>
            </a:r>
            <a:r>
              <a:rPr lang="en-GB" dirty="0"/>
              <a:t> die Wahl der </a:t>
            </a:r>
            <a:r>
              <a:rPr lang="en-GB" err="1"/>
              <a:t>richtigen</a:t>
            </a:r>
            <a:r>
              <a:rPr lang="en-GB" dirty="0"/>
              <a:t> Lead-</a:t>
            </a:r>
            <a:r>
              <a:rPr lang="en-GB" err="1"/>
              <a:t>Generierungsverfahren</a:t>
            </a:r>
            <a:r>
              <a:rPr lang="en-GB" dirty="0"/>
              <a:t> </a:t>
            </a:r>
            <a:r>
              <a:rPr lang="en-GB" err="1"/>
              <a:t>notwendig</a:t>
            </a:r>
            <a:r>
              <a:rPr lang="en-GB" dirty="0"/>
              <a:t> </a:t>
            </a:r>
            <a:r>
              <a:rPr lang="en-GB" err="1"/>
              <a:t>ist</a:t>
            </a:r>
            <a:r>
              <a:rPr lang="en-GB" b="0" i="0" strike="noStrike" cap="none" dirty="0">
                <a:latin typeface="Calibri"/>
                <a:ea typeface="Calibri"/>
                <a:cs typeface="Calibri"/>
                <a:sym typeface="Calibri"/>
              </a:rPr>
              <a:t>, </a:t>
            </a:r>
            <a:r>
              <a:rPr lang="en-GB" dirty="0"/>
              <a:t>um Geld und Zeit </a:t>
            </a:r>
            <a:r>
              <a:rPr lang="en-GB" dirty="0" err="1"/>
              <a:t>zu</a:t>
            </a:r>
            <a:r>
              <a:rPr lang="en-GB" dirty="0"/>
              <a:t> </a:t>
            </a:r>
            <a:r>
              <a:rPr lang="en-GB" dirty="0" err="1"/>
              <a:t>sparen</a:t>
            </a:r>
            <a:r>
              <a:rPr lang="en-GB" b="0" i="0" strike="noStrike" cap="none" dirty="0">
                <a:latin typeface="Calibri"/>
                <a:ea typeface="Calibri"/>
                <a:cs typeface="Calibri"/>
                <a:sym typeface="Calibri"/>
              </a:rPr>
              <a:t>.</a:t>
            </a:r>
            <a:endParaRPr dirty="0"/>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err="1">
                <a:solidFill>
                  <a:srgbClr val="000000"/>
                </a:solidFill>
                <a:latin typeface="Calibri"/>
              </a:rPr>
              <a:t>Nutzt</a:t>
            </a:r>
            <a:r>
              <a:rPr lang="en-GB" dirty="0">
                <a:solidFill>
                  <a:srgbClr val="000000"/>
                </a:solidFill>
                <a:latin typeface="Calibri"/>
              </a:rPr>
              <a:t> </a:t>
            </a:r>
            <a:r>
              <a:rPr lang="en-GB" err="1">
                <a:solidFill>
                  <a:srgbClr val="000000"/>
                </a:solidFill>
                <a:latin typeface="Calibri"/>
              </a:rPr>
              <a:t>Ihre</a:t>
            </a:r>
            <a:r>
              <a:rPr lang="en-GB" dirty="0">
                <a:solidFill>
                  <a:srgbClr val="000000"/>
                </a:solidFill>
                <a:latin typeface="Calibri"/>
              </a:rPr>
              <a:t> </a:t>
            </a:r>
            <a:r>
              <a:rPr lang="en-GB" err="1">
                <a:solidFill>
                  <a:srgbClr val="000000"/>
                </a:solidFill>
                <a:latin typeface="Calibri"/>
              </a:rPr>
              <a:t>Zielgruppe</a:t>
            </a:r>
            <a:r>
              <a:rPr lang="en-GB" dirty="0">
                <a:solidFill>
                  <a:srgbClr val="000000"/>
                </a:solidFill>
                <a:latin typeface="Calibri"/>
              </a:rPr>
              <a:t> </a:t>
            </a:r>
            <a:r>
              <a:rPr lang="en-GB" err="1">
                <a:solidFill>
                  <a:srgbClr val="000000"/>
                </a:solidFill>
                <a:latin typeface="Calibri"/>
              </a:rPr>
              <a:t>zum</a:t>
            </a:r>
            <a:r>
              <a:rPr lang="en-GB" dirty="0">
                <a:solidFill>
                  <a:srgbClr val="000000"/>
                </a:solidFill>
                <a:latin typeface="Calibri"/>
              </a:rPr>
              <a:t> </a:t>
            </a:r>
            <a:r>
              <a:rPr lang="en-GB" err="1">
                <a:solidFill>
                  <a:srgbClr val="000000"/>
                </a:solidFill>
                <a:latin typeface="Calibri"/>
              </a:rPr>
              <a:t>Beispiel</a:t>
            </a:r>
            <a:r>
              <a:rPr lang="en-GB" dirty="0">
                <a:solidFill>
                  <a:srgbClr val="000000"/>
                </a:solidFill>
                <a:latin typeface="Calibri"/>
              </a:rPr>
              <a:t> Facebook </a:t>
            </a:r>
            <a:r>
              <a:rPr lang="en-GB" err="1">
                <a:solidFill>
                  <a:srgbClr val="000000"/>
                </a:solidFill>
                <a:latin typeface="Calibri"/>
              </a:rPr>
              <a:t>oder</a:t>
            </a:r>
            <a:r>
              <a:rPr lang="en-GB" dirty="0">
                <a:solidFill>
                  <a:srgbClr val="000000"/>
                </a:solidFill>
                <a:latin typeface="Calibri"/>
              </a:rPr>
              <a:t> </a:t>
            </a:r>
            <a:r>
              <a:rPr lang="en-GB" err="1">
                <a:solidFill>
                  <a:srgbClr val="000000"/>
                </a:solidFill>
                <a:latin typeface="Calibri"/>
              </a:rPr>
              <a:t>sind</a:t>
            </a:r>
            <a:r>
              <a:rPr lang="en-GB" dirty="0">
                <a:solidFill>
                  <a:srgbClr val="000000"/>
                </a:solidFill>
                <a:latin typeface="Calibri"/>
              </a:rPr>
              <a:t> es </a:t>
            </a:r>
            <a:r>
              <a:rPr lang="en-GB" err="1">
                <a:solidFill>
                  <a:srgbClr val="000000"/>
                </a:solidFill>
                <a:latin typeface="Calibri"/>
              </a:rPr>
              <a:t>Fachleute</a:t>
            </a:r>
            <a:r>
              <a:rPr lang="en-GB" b="0" i="0" strike="noStrike" cap="none" dirty="0">
                <a:solidFill>
                  <a:srgbClr val="000000"/>
                </a:solidFill>
                <a:latin typeface="Calibri"/>
                <a:ea typeface="Calibri"/>
                <a:cs typeface="Calibri"/>
                <a:sym typeface="Calibri"/>
              </a:rPr>
              <a:t>, </a:t>
            </a:r>
            <a:r>
              <a:rPr lang="en-GB" dirty="0">
                <a:solidFill>
                  <a:srgbClr val="000000"/>
                </a:solidFill>
                <a:latin typeface="Calibri"/>
              </a:rPr>
              <a:t>die auf </a:t>
            </a:r>
            <a:r>
              <a:rPr lang="en-GB" b="0" i="0" strike="noStrike" cap="none" dirty="0">
                <a:solidFill>
                  <a:srgbClr val="000000"/>
                </a:solidFill>
                <a:latin typeface="Calibri"/>
                <a:ea typeface="Calibri"/>
                <a:cs typeface="Calibri"/>
                <a:sym typeface="Calibri"/>
              </a:rPr>
              <a:t>LinkedIn</a:t>
            </a:r>
            <a:r>
              <a:rPr lang="en-GB" dirty="0">
                <a:solidFill>
                  <a:srgbClr val="000000"/>
                </a:solidFill>
                <a:latin typeface="Calibri"/>
              </a:rPr>
              <a:t> </a:t>
            </a:r>
            <a:r>
              <a:rPr lang="en-GB" err="1">
                <a:solidFill>
                  <a:srgbClr val="000000"/>
                </a:solidFill>
                <a:latin typeface="Calibri"/>
              </a:rPr>
              <a:t>aktiv</a:t>
            </a:r>
            <a:r>
              <a:rPr lang="en-GB" dirty="0">
                <a:solidFill>
                  <a:srgbClr val="000000"/>
                </a:solidFill>
                <a:latin typeface="Calibri"/>
              </a:rPr>
              <a:t> </a:t>
            </a:r>
            <a:r>
              <a:rPr lang="en-GB" err="1">
                <a:solidFill>
                  <a:srgbClr val="000000"/>
                </a:solidFill>
                <a:latin typeface="Calibri"/>
              </a:rPr>
              <a:t>sind</a:t>
            </a:r>
            <a:r>
              <a:rPr lang="en-GB" b="0" i="0" strike="noStrike" cap="none" dirty="0">
                <a:solidFill>
                  <a:srgbClr val="000000"/>
                </a:solidFill>
                <a:latin typeface="Calibri"/>
                <a:ea typeface="Calibri"/>
                <a:cs typeface="Calibri"/>
                <a:sym typeface="Calibri"/>
              </a:rPr>
              <a:t>? </a:t>
            </a:r>
            <a:r>
              <a:rPr lang="en-GB" dirty="0">
                <a:solidFill>
                  <a:srgbClr val="000000"/>
                </a:solidFill>
                <a:latin typeface="Calibri"/>
              </a:rPr>
              <a:t>Wenn Sie </a:t>
            </a:r>
            <a:r>
              <a:rPr lang="en-GB" err="1">
                <a:solidFill>
                  <a:srgbClr val="000000"/>
                </a:solidFill>
                <a:latin typeface="Calibri"/>
              </a:rPr>
              <a:t>Ihr</a:t>
            </a:r>
            <a:r>
              <a:rPr lang="en-GB" dirty="0">
                <a:solidFill>
                  <a:srgbClr val="000000"/>
                </a:solidFill>
                <a:latin typeface="Calibri"/>
              </a:rPr>
              <a:t> </a:t>
            </a:r>
            <a:r>
              <a:rPr lang="en-GB" err="1">
                <a:solidFill>
                  <a:srgbClr val="000000"/>
                </a:solidFill>
                <a:latin typeface="Calibri"/>
              </a:rPr>
              <a:t>Zielpublikum</a:t>
            </a:r>
            <a:r>
              <a:rPr lang="en-GB" dirty="0">
                <a:solidFill>
                  <a:srgbClr val="000000"/>
                </a:solidFill>
                <a:latin typeface="Calibri"/>
              </a:rPr>
              <a:t> gut </a:t>
            </a:r>
            <a:r>
              <a:rPr lang="en-GB" err="1">
                <a:solidFill>
                  <a:srgbClr val="000000"/>
                </a:solidFill>
                <a:latin typeface="Calibri"/>
              </a:rPr>
              <a:t>kennen</a:t>
            </a:r>
            <a:r>
              <a:rPr lang="en-GB" dirty="0">
                <a:solidFill>
                  <a:srgbClr val="000000"/>
                </a:solidFill>
                <a:latin typeface="Calibri"/>
              </a:rPr>
              <a:t>, </a:t>
            </a:r>
            <a:r>
              <a:rPr lang="en-GB" err="1">
                <a:solidFill>
                  <a:srgbClr val="000000"/>
                </a:solidFill>
                <a:latin typeface="Calibri"/>
              </a:rPr>
              <a:t>können</a:t>
            </a:r>
            <a:r>
              <a:rPr lang="en-GB" dirty="0">
                <a:solidFill>
                  <a:srgbClr val="000000"/>
                </a:solidFill>
                <a:latin typeface="Calibri"/>
              </a:rPr>
              <a:t> Sie dieses Problem </a:t>
            </a:r>
            <a:r>
              <a:rPr lang="en-GB" err="1">
                <a:solidFill>
                  <a:srgbClr val="000000"/>
                </a:solidFill>
                <a:latin typeface="Calibri"/>
              </a:rPr>
              <a:t>vermeiden</a:t>
            </a:r>
            <a:r>
              <a:rPr lang="en-GB" b="0" i="0" strike="noStrike" cap="none" dirty="0">
                <a:solidFill>
                  <a:srgbClr val="000000"/>
                </a:solidFill>
                <a:latin typeface="Calibri"/>
                <a:ea typeface="Calibri"/>
                <a:cs typeface="Calibri"/>
                <a:sym typeface="Calibri"/>
              </a:rPr>
              <a:t>. </a:t>
            </a:r>
            <a:r>
              <a:rPr lang="en-GB" dirty="0">
                <a:solidFill>
                  <a:srgbClr val="000000"/>
                </a:solidFill>
                <a:latin typeface="Calibri"/>
              </a:rPr>
              <a:t> </a:t>
            </a:r>
            <a:endParaRPr>
              <a:solidFill>
                <a:srgbClr val="000000"/>
              </a:solidFill>
              <a:latin typeface="Calibri"/>
            </a:endParaRPr>
          </a:p>
        </p:txBody>
      </p:sp>
      <p:sp>
        <p:nvSpPr>
          <p:cNvPr id="908" name="Google Shape;908;p8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Herausforderungen</a:t>
            </a:r>
            <a:r>
              <a:rPr lang="en-GB" dirty="0"/>
              <a:t> </a:t>
            </a:r>
            <a:r>
              <a:rPr lang="en-GB" dirty="0" err="1"/>
              <a:t>bei</a:t>
            </a:r>
            <a:r>
              <a:rPr lang="en-GB" dirty="0"/>
              <a:t> der </a:t>
            </a:r>
            <a:r>
              <a:rPr lang="en-GB" dirty="0" err="1"/>
              <a:t>Einführung</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Erstellen</a:t>
            </a:r>
            <a:r>
              <a:rPr lang="en-GB" b="1" dirty="0">
                <a:solidFill>
                  <a:schemeClr val="accent2"/>
                </a:solidFill>
              </a:rPr>
              <a:t> Sie </a:t>
            </a:r>
            <a:r>
              <a:rPr lang="en-GB" b="1" dirty="0" err="1">
                <a:solidFill>
                  <a:schemeClr val="accent2"/>
                </a:solidFill>
              </a:rPr>
              <a:t>ansprechende</a:t>
            </a:r>
            <a:r>
              <a:rPr lang="en-GB" b="1" dirty="0">
                <a:solidFill>
                  <a:schemeClr val="accent2"/>
                </a:solidFill>
              </a:rPr>
              <a:t> </a:t>
            </a:r>
            <a:r>
              <a:rPr lang="en-GB" b="1" dirty="0" err="1">
                <a:solidFill>
                  <a:schemeClr val="accent2"/>
                </a:solidFill>
              </a:rPr>
              <a:t>Inhalte</a:t>
            </a:r>
            <a:r>
              <a:rPr lang="en-GB" b="1" i="0" strike="noStrike" cap="none" dirty="0">
                <a:solidFill>
                  <a:schemeClr val="accent2"/>
                </a:solidFill>
                <a:latin typeface="Calibri"/>
                <a:ea typeface="Calibri"/>
                <a:cs typeface="Calibri"/>
                <a:sym typeface="Calibri"/>
              </a:rPr>
              <a:t>: </a:t>
            </a:r>
            <a:r>
              <a:rPr lang="en-GB" dirty="0" err="1"/>
              <a:t>Kreativität</a:t>
            </a:r>
            <a:r>
              <a:rPr lang="en-GB" dirty="0"/>
              <a:t> und Innovation </a:t>
            </a:r>
            <a:r>
              <a:rPr lang="en-GB" dirty="0" err="1"/>
              <a:t>sind</a:t>
            </a:r>
            <a:r>
              <a:rPr lang="en-GB" dirty="0"/>
              <a:t> </a:t>
            </a:r>
            <a:r>
              <a:rPr lang="en-GB" dirty="0" err="1"/>
              <a:t>zwei</a:t>
            </a:r>
            <a:r>
              <a:rPr lang="en-GB" dirty="0"/>
              <a:t> </a:t>
            </a:r>
            <a:r>
              <a:rPr lang="en-GB" dirty="0" err="1"/>
              <a:t>Schlüsselbegriffe</a:t>
            </a:r>
            <a:r>
              <a:rPr lang="en-GB" dirty="0"/>
              <a:t>, die es Ihnen </a:t>
            </a:r>
            <a:r>
              <a:rPr lang="en-GB" dirty="0" err="1"/>
              <a:t>ermöglichen</a:t>
            </a:r>
            <a:r>
              <a:rPr lang="en-GB" dirty="0"/>
              <a:t>, </a:t>
            </a:r>
            <a:r>
              <a:rPr lang="en-GB" dirty="0" err="1"/>
              <a:t>diese</a:t>
            </a:r>
            <a:r>
              <a:rPr lang="en-GB" dirty="0"/>
              <a:t> </a:t>
            </a:r>
            <a:r>
              <a:rPr lang="en-GB" dirty="0" err="1"/>
              <a:t>Herausforderung</a:t>
            </a:r>
            <a:r>
              <a:rPr lang="en-GB" dirty="0"/>
              <a:t> </a:t>
            </a:r>
            <a:r>
              <a:rPr lang="en-GB" dirty="0" err="1"/>
              <a:t>zu</a:t>
            </a:r>
            <a:r>
              <a:rPr lang="en-GB" dirty="0"/>
              <a:t> </a:t>
            </a:r>
            <a:r>
              <a:rPr lang="en-GB" dirty="0" err="1"/>
              <a:t>vermeiden</a:t>
            </a:r>
            <a:r>
              <a:rPr lang="en-GB" dirty="0"/>
              <a:t> und </a:t>
            </a:r>
            <a:r>
              <a:rPr lang="en-GB" dirty="0" err="1"/>
              <a:t>ansprechende</a:t>
            </a:r>
            <a:r>
              <a:rPr lang="en-GB" dirty="0"/>
              <a:t> </a:t>
            </a:r>
            <a:r>
              <a:rPr lang="en-GB" dirty="0" err="1"/>
              <a:t>Inhalte</a:t>
            </a:r>
            <a:r>
              <a:rPr lang="en-GB" dirty="0"/>
              <a:t> für </a:t>
            </a:r>
            <a:r>
              <a:rPr lang="en-GB" dirty="0" err="1"/>
              <a:t>Ihr</a:t>
            </a:r>
            <a:r>
              <a:rPr lang="en-GB" dirty="0"/>
              <a:t> </a:t>
            </a:r>
            <a:r>
              <a:rPr lang="en-GB" dirty="0" err="1"/>
              <a:t>Publikum</a:t>
            </a:r>
            <a:r>
              <a:rPr lang="en-GB" dirty="0"/>
              <a:t> </a:t>
            </a:r>
            <a:r>
              <a:rPr lang="en-GB" dirty="0" err="1"/>
              <a:t>zu</a:t>
            </a:r>
            <a:r>
              <a:rPr lang="en-GB" dirty="0"/>
              <a:t> </a:t>
            </a:r>
            <a:r>
              <a:rPr lang="en-GB" dirty="0" err="1"/>
              <a:t>erstellen</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Es </a:t>
            </a:r>
            <a:r>
              <a:rPr lang="en-GB" err="1">
                <a:solidFill>
                  <a:srgbClr val="000000"/>
                </a:solidFill>
                <a:latin typeface="Calibri"/>
              </a:rPr>
              <a:t>gibt</a:t>
            </a:r>
            <a:r>
              <a:rPr lang="en-GB" dirty="0">
                <a:solidFill>
                  <a:srgbClr val="000000"/>
                </a:solidFill>
                <a:latin typeface="Calibri"/>
              </a:rPr>
              <a:t> </a:t>
            </a:r>
            <a:r>
              <a:rPr lang="en-GB" err="1">
                <a:solidFill>
                  <a:srgbClr val="000000"/>
                </a:solidFill>
                <a:latin typeface="Calibri"/>
              </a:rPr>
              <a:t>viele</a:t>
            </a:r>
            <a:r>
              <a:rPr lang="en-GB" dirty="0">
                <a:solidFill>
                  <a:srgbClr val="000000"/>
                </a:solidFill>
                <a:latin typeface="Calibri"/>
              </a:rPr>
              <a:t> Formen von </a:t>
            </a:r>
            <a:r>
              <a:rPr lang="en-GB" err="1">
                <a:solidFill>
                  <a:srgbClr val="000000"/>
                </a:solidFill>
                <a:latin typeface="Calibri"/>
              </a:rPr>
              <a:t>Marketingmaterial</a:t>
            </a:r>
            <a:r>
              <a:rPr lang="en-GB" dirty="0">
                <a:solidFill>
                  <a:srgbClr val="000000"/>
                </a:solidFill>
                <a:latin typeface="Calibri"/>
              </a:rPr>
              <a:t>, die Sie </a:t>
            </a:r>
            <a:r>
              <a:rPr lang="en-GB" err="1">
                <a:solidFill>
                  <a:srgbClr val="000000"/>
                </a:solidFill>
                <a:latin typeface="Calibri"/>
              </a:rPr>
              <a:t>erstellen</a:t>
            </a:r>
            <a:r>
              <a:rPr lang="en-GB" dirty="0">
                <a:solidFill>
                  <a:srgbClr val="000000"/>
                </a:solidFill>
                <a:latin typeface="Calibri"/>
              </a:rPr>
              <a:t> </a:t>
            </a:r>
            <a:r>
              <a:rPr lang="en-GB" err="1">
                <a:solidFill>
                  <a:srgbClr val="000000"/>
                </a:solidFill>
                <a:latin typeface="Calibri"/>
              </a:rPr>
              <a:t>können</a:t>
            </a:r>
            <a:r>
              <a:rPr lang="en-GB" dirty="0">
                <a:solidFill>
                  <a:srgbClr val="000000"/>
                </a:solidFill>
                <a:latin typeface="Calibri"/>
              </a:rPr>
              <a:t>, </a:t>
            </a:r>
            <a:r>
              <a:rPr lang="en-GB" err="1">
                <a:solidFill>
                  <a:srgbClr val="000000"/>
                </a:solidFill>
                <a:latin typeface="Calibri"/>
              </a:rPr>
              <a:t>wie</a:t>
            </a:r>
            <a:r>
              <a:rPr lang="en-GB" dirty="0">
                <a:solidFill>
                  <a:srgbClr val="000000"/>
                </a:solidFill>
                <a:latin typeface="Calibri"/>
              </a:rPr>
              <a:t> z. B. Podcasts</a:t>
            </a:r>
            <a:r>
              <a:rPr lang="en-GB" b="0" i="0" strike="noStrike" cap="none" dirty="0">
                <a:solidFill>
                  <a:srgbClr val="000000"/>
                </a:solidFill>
                <a:latin typeface="Calibri"/>
                <a:ea typeface="Calibri"/>
                <a:cs typeface="Calibri"/>
                <a:sym typeface="Calibri"/>
              </a:rPr>
              <a:t>, </a:t>
            </a:r>
            <a:r>
              <a:rPr lang="en-GB" err="1">
                <a:solidFill>
                  <a:srgbClr val="000000"/>
                </a:solidFill>
                <a:latin typeface="Calibri"/>
              </a:rPr>
              <a:t>visuelle</a:t>
            </a:r>
            <a:r>
              <a:rPr lang="en-GB" dirty="0">
                <a:solidFill>
                  <a:srgbClr val="000000"/>
                </a:solidFill>
                <a:latin typeface="Calibri"/>
              </a:rPr>
              <a:t> </a:t>
            </a:r>
            <a:r>
              <a:rPr lang="en-GB" err="1">
                <a:solidFill>
                  <a:srgbClr val="000000"/>
                </a:solidFill>
                <a:latin typeface="Calibri"/>
              </a:rPr>
              <a:t>Infografiken</a:t>
            </a:r>
            <a:r>
              <a:rPr lang="en-GB" b="0" i="0" strike="noStrike" cap="none" dirty="0">
                <a:solidFill>
                  <a:srgbClr val="000000"/>
                </a:solidFill>
                <a:latin typeface="Calibri"/>
                <a:ea typeface="Calibri"/>
                <a:cs typeface="Calibri"/>
                <a:sym typeface="Calibri"/>
              </a:rPr>
              <a:t>, </a:t>
            </a:r>
            <a:r>
              <a:rPr lang="en-GB" err="1">
                <a:solidFill>
                  <a:srgbClr val="000000"/>
                </a:solidFill>
                <a:latin typeface="Calibri"/>
              </a:rPr>
              <a:t>Geschichten</a:t>
            </a:r>
            <a:r>
              <a:rPr lang="en-GB" dirty="0">
                <a:solidFill>
                  <a:srgbClr val="000000"/>
                </a:solidFill>
                <a:latin typeface="Calibri"/>
              </a:rPr>
              <a:t> in </a:t>
            </a:r>
            <a:r>
              <a:rPr lang="en-GB" err="1">
                <a:solidFill>
                  <a:srgbClr val="000000"/>
                </a:solidFill>
                <a:latin typeface="Calibri"/>
              </a:rPr>
              <a:t>sozialen</a:t>
            </a:r>
            <a:r>
              <a:rPr lang="en-GB" dirty="0">
                <a:solidFill>
                  <a:srgbClr val="000000"/>
                </a:solidFill>
                <a:latin typeface="Calibri"/>
              </a:rPr>
              <a:t> Medien </a:t>
            </a:r>
            <a:r>
              <a:rPr lang="en-GB" err="1">
                <a:solidFill>
                  <a:srgbClr val="000000"/>
                </a:solidFill>
                <a:latin typeface="Calibri"/>
              </a:rPr>
              <a:t>usw</a:t>
            </a:r>
            <a:r>
              <a:rPr lang="en-GB" b="0" i="0" strike="noStrike" cap="none" dirty="0">
                <a:solidFill>
                  <a:srgbClr val="000000"/>
                </a:solidFill>
                <a:latin typeface="Calibri"/>
                <a:ea typeface="Calibri"/>
                <a:cs typeface="Calibri"/>
                <a:sym typeface="Calibri"/>
              </a:rPr>
              <a:t>.</a:t>
            </a:r>
            <a:r>
              <a:rPr lang="en-GB" dirty="0">
                <a:solidFill>
                  <a:srgbClr val="000000"/>
                </a:solidFill>
                <a:latin typeface="Calibri"/>
              </a:rPr>
              <a:t> </a:t>
            </a:r>
            <a:endParaRPr>
              <a:solidFill>
                <a:srgbClr val="000000"/>
              </a:solidFill>
              <a:latin typeface="Calibri"/>
            </a:endParaRPr>
          </a:p>
        </p:txBody>
      </p:sp>
      <p:sp>
        <p:nvSpPr>
          <p:cNvPr id="915" name="Google Shape;915;p8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Herausforderungen</a:t>
            </a:r>
            <a:r>
              <a:rPr lang="en-GB" dirty="0"/>
              <a:t> </a:t>
            </a:r>
            <a:r>
              <a:rPr lang="en-GB" dirty="0" err="1"/>
              <a:t>bei</a:t>
            </a:r>
            <a:r>
              <a:rPr lang="en-GB" dirty="0"/>
              <a:t> der </a:t>
            </a:r>
            <a:r>
              <a:rPr lang="en-GB" dirty="0" err="1"/>
              <a:t>Einführung</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dirty="0" err="1">
                <a:solidFill>
                  <a:schemeClr val="accent2"/>
                </a:solidFill>
              </a:rPr>
              <a:t>Einhaltung</a:t>
            </a:r>
            <a:r>
              <a:rPr lang="en-GB" b="1" dirty="0">
                <a:solidFill>
                  <a:schemeClr val="accent2"/>
                </a:solidFill>
              </a:rPr>
              <a:t> der </a:t>
            </a:r>
            <a:r>
              <a:rPr lang="en-GB" b="1" dirty="0" err="1">
                <a:solidFill>
                  <a:schemeClr val="accent2"/>
                </a:solidFill>
              </a:rPr>
              <a:t>Vorschriften</a:t>
            </a:r>
            <a:r>
              <a:rPr lang="en-GB" b="1" dirty="0">
                <a:solidFill>
                  <a:schemeClr val="accent2"/>
                </a:solidFill>
              </a:rPr>
              <a:t> </a:t>
            </a:r>
            <a:r>
              <a:rPr lang="en-GB" b="1" dirty="0" err="1">
                <a:solidFill>
                  <a:schemeClr val="accent2"/>
                </a:solidFill>
              </a:rPr>
              <a:t>zum</a:t>
            </a:r>
            <a:r>
              <a:rPr lang="en-GB" b="1" dirty="0">
                <a:solidFill>
                  <a:schemeClr val="accent2"/>
                </a:solidFill>
              </a:rPr>
              <a:t> </a:t>
            </a:r>
            <a:r>
              <a:rPr lang="en-GB" b="1" dirty="0" err="1">
                <a:solidFill>
                  <a:schemeClr val="accent2"/>
                </a:solidFill>
              </a:rPr>
              <a:t>Datenschutz</a:t>
            </a:r>
            <a:r>
              <a:rPr lang="en-GB" b="1" dirty="0">
                <a:solidFill>
                  <a:schemeClr val="accent2"/>
                </a:solidFill>
              </a:rPr>
              <a:t> und </a:t>
            </a:r>
            <a:r>
              <a:rPr lang="en-GB" b="1" dirty="0" err="1">
                <a:solidFill>
                  <a:schemeClr val="accent2"/>
                </a:solidFill>
              </a:rPr>
              <a:t>zur</a:t>
            </a:r>
            <a:r>
              <a:rPr lang="en-GB" b="1" dirty="0">
                <a:solidFill>
                  <a:schemeClr val="accent2"/>
                </a:solidFill>
              </a:rPr>
              <a:t> </a:t>
            </a:r>
            <a:r>
              <a:rPr lang="en-GB" b="1" dirty="0" err="1">
                <a:solidFill>
                  <a:schemeClr val="accent2"/>
                </a:solidFill>
              </a:rPr>
              <a:t>Datenweitergabe</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Die GDPR-</a:t>
            </a:r>
            <a:r>
              <a:rPr lang="en-GB" dirty="0" err="1"/>
              <a:t>Vorschriften</a:t>
            </a:r>
            <a:r>
              <a:rPr lang="en-GB" dirty="0"/>
              <a:t> </a:t>
            </a:r>
            <a:r>
              <a:rPr lang="en-GB" dirty="0" err="1"/>
              <a:t>sind</a:t>
            </a:r>
            <a:r>
              <a:rPr lang="en-GB" dirty="0"/>
              <a:t> </a:t>
            </a:r>
            <a:r>
              <a:rPr lang="en-GB" dirty="0" err="1"/>
              <a:t>sowohl</a:t>
            </a:r>
            <a:r>
              <a:rPr lang="en-GB" dirty="0"/>
              <a:t> </a:t>
            </a:r>
            <a:r>
              <a:rPr lang="en-GB" dirty="0" err="1"/>
              <a:t>im</a:t>
            </a:r>
            <a:r>
              <a:rPr lang="en-GB" dirty="0"/>
              <a:t> Offline- </a:t>
            </a:r>
            <a:r>
              <a:rPr lang="en-GB" dirty="0" err="1"/>
              <a:t>als</a:t>
            </a:r>
            <a:r>
              <a:rPr lang="en-GB" dirty="0"/>
              <a:t> </a:t>
            </a:r>
            <a:r>
              <a:rPr lang="en-GB" dirty="0" err="1"/>
              <a:t>auch</a:t>
            </a:r>
            <a:r>
              <a:rPr lang="en-GB" dirty="0"/>
              <a:t> </a:t>
            </a:r>
            <a:r>
              <a:rPr lang="en-GB" dirty="0" err="1"/>
              <a:t>im</a:t>
            </a:r>
            <a:r>
              <a:rPr lang="en-GB" dirty="0"/>
              <a:t> Online-</a:t>
            </a:r>
            <a:r>
              <a:rPr lang="en-GB" dirty="0" err="1"/>
              <a:t>Digitalmarketing</a:t>
            </a:r>
            <a:r>
              <a:rPr lang="en-GB" dirty="0"/>
              <a:t> </a:t>
            </a:r>
            <a:r>
              <a:rPr lang="en-GB" dirty="0" err="1"/>
              <a:t>sehr</a:t>
            </a:r>
            <a:r>
              <a:rPr lang="en-GB" dirty="0"/>
              <a:t> </a:t>
            </a:r>
            <a:r>
              <a:rPr lang="en-GB" dirty="0" err="1"/>
              <a:t>wichtig</a:t>
            </a:r>
            <a:r>
              <a:rPr lang="en-GB" b="0" i="0" strike="noStrike" cap="none" dirty="0">
                <a:latin typeface="Calibri"/>
                <a:ea typeface="Calibri"/>
                <a:cs typeface="Calibri"/>
                <a:sym typeface="Calibri"/>
              </a:rPr>
              <a:t>.</a:t>
            </a:r>
            <a:endParaRPr dirty="0"/>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Sie </a:t>
            </a:r>
            <a:r>
              <a:rPr lang="en-GB" err="1">
                <a:solidFill>
                  <a:srgbClr val="000000"/>
                </a:solidFill>
                <a:latin typeface="Calibri"/>
              </a:rPr>
              <a:t>müssen</a:t>
            </a:r>
            <a:r>
              <a:rPr lang="en-GB" dirty="0">
                <a:solidFill>
                  <a:srgbClr val="000000"/>
                </a:solidFill>
                <a:latin typeface="Calibri"/>
              </a:rPr>
              <a:t> </a:t>
            </a:r>
            <a:r>
              <a:rPr lang="en-GB" err="1">
                <a:solidFill>
                  <a:srgbClr val="000000"/>
                </a:solidFill>
                <a:latin typeface="Calibri"/>
              </a:rPr>
              <a:t>sicherstellen</a:t>
            </a:r>
            <a:r>
              <a:rPr lang="en-GB" dirty="0">
                <a:solidFill>
                  <a:srgbClr val="000000"/>
                </a:solidFill>
                <a:latin typeface="Calibri"/>
              </a:rPr>
              <a:t>, dass Sie alle Gesetze </a:t>
            </a:r>
            <a:r>
              <a:rPr lang="en-GB" b="0" i="0" strike="noStrike" cap="none" dirty="0">
                <a:solidFill>
                  <a:srgbClr val="000000"/>
                </a:solidFill>
                <a:latin typeface="Calibri"/>
                <a:ea typeface="Calibri"/>
                <a:cs typeface="Calibri"/>
                <a:sym typeface="Calibri"/>
              </a:rPr>
              <a:t>in </a:t>
            </a:r>
            <a:r>
              <a:rPr lang="en-GB" dirty="0">
                <a:solidFill>
                  <a:srgbClr val="000000"/>
                </a:solidFill>
                <a:latin typeface="Calibri"/>
              </a:rPr>
              <a:t>Ihrem Land sowie die Gesetze für die Bevölkerung Ihrer </a:t>
            </a:r>
            <a:r>
              <a:rPr lang="en-GB" err="1">
                <a:solidFill>
                  <a:srgbClr val="000000"/>
                </a:solidFill>
                <a:latin typeface="Calibri"/>
              </a:rPr>
              <a:t>Zielgruppe</a:t>
            </a:r>
            <a:r>
              <a:rPr lang="en-GB" dirty="0">
                <a:solidFill>
                  <a:srgbClr val="000000"/>
                </a:solidFill>
                <a:latin typeface="Calibri"/>
              </a:rPr>
              <a:t> </a:t>
            </a:r>
            <a:r>
              <a:rPr lang="en-GB" err="1">
                <a:solidFill>
                  <a:srgbClr val="000000"/>
                </a:solidFill>
                <a:latin typeface="Calibri"/>
              </a:rPr>
              <a:t>einhalten</a:t>
            </a:r>
            <a:r>
              <a:rPr lang="en-GB" b="0" i="0" strike="noStrike" cap="none" dirty="0">
                <a:solidFill>
                  <a:srgbClr val="000000"/>
                </a:solidFill>
                <a:latin typeface="Calibri"/>
                <a:ea typeface="Calibri"/>
                <a:cs typeface="Calibri"/>
                <a:sym typeface="Calibri"/>
              </a:rPr>
              <a:t>.</a:t>
            </a:r>
            <a:r>
              <a:rPr lang="en-GB" dirty="0">
                <a:solidFill>
                  <a:srgbClr val="000000"/>
                </a:solidFill>
                <a:latin typeface="Calibri"/>
              </a:rPr>
              <a:t> </a:t>
            </a:r>
            <a:endParaRPr>
              <a:solidFill>
                <a:srgbClr val="000000"/>
              </a:solidFill>
              <a:latin typeface="Calibri"/>
            </a:endParaRPr>
          </a:p>
        </p:txBody>
      </p:sp>
      <p:sp>
        <p:nvSpPr>
          <p:cNvPr id="922" name="Google Shape;922;p8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Herausforderungen</a:t>
            </a:r>
            <a:r>
              <a:rPr lang="en-GB" dirty="0"/>
              <a:t> </a:t>
            </a:r>
            <a:r>
              <a:rPr lang="en-GB" dirty="0" err="1"/>
              <a:t>bei</a:t>
            </a:r>
            <a:r>
              <a:rPr lang="en-GB" dirty="0"/>
              <a:t> der </a:t>
            </a:r>
            <a:r>
              <a:rPr lang="en-GB" dirty="0" err="1"/>
              <a:t>Einführung</a:t>
            </a:r>
            <a:r>
              <a:rPr lang="en-GB" dirty="0"/>
              <a:t> </a:t>
            </a:r>
            <a:r>
              <a:rPr lang="en-GB" dirty="0" err="1"/>
              <a:t>einer</a:t>
            </a:r>
            <a:r>
              <a:rPr lang="en-GB" dirty="0"/>
              <a:t> </a:t>
            </a:r>
            <a:r>
              <a:rPr lang="en-GB" dirty="0" err="1"/>
              <a:t>Politik</a:t>
            </a:r>
            <a:r>
              <a:rPr lang="en-GB" dirty="0"/>
              <a:t> für </a:t>
            </a:r>
            <a:r>
              <a:rPr lang="en-GB" dirty="0" err="1"/>
              <a:t>digitales</a:t>
            </a:r>
            <a:r>
              <a:rPr lang="en-GB" dirty="0"/>
              <a:t> Marketing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8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
                <a:schemeClr val="accent2"/>
              </a:buClr>
              <a:buChar char="•"/>
            </a:pPr>
            <a:r>
              <a:rPr lang="en-GB" b="1" err="1">
                <a:solidFill>
                  <a:schemeClr val="accent2"/>
                </a:solidFill>
              </a:rPr>
              <a:t>Zugänglichkeit</a:t>
            </a:r>
            <a:r>
              <a:rPr lang="en-GB" b="1" dirty="0">
                <a:solidFill>
                  <a:schemeClr val="accent2"/>
                </a:solidFill>
              </a:rPr>
              <a:t> von Websites</a:t>
            </a:r>
            <a:r>
              <a:rPr lang="en-GB" b="1" i="0" strike="noStrike" cap="none" dirty="0">
                <a:solidFill>
                  <a:schemeClr val="accent2"/>
                </a:solidFill>
                <a:latin typeface="Calibri"/>
                <a:ea typeface="Calibri"/>
                <a:cs typeface="Calibri"/>
                <a:sym typeface="Calibri"/>
              </a:rPr>
              <a:t>: </a:t>
            </a:r>
            <a:r>
              <a:rPr lang="en-GB" err="1"/>
              <a:t>Barrierefreiheit</a:t>
            </a:r>
            <a:r>
              <a:rPr lang="en-GB" dirty="0"/>
              <a:t> </a:t>
            </a:r>
            <a:r>
              <a:rPr lang="en-GB" err="1"/>
              <a:t>ist</a:t>
            </a:r>
            <a:r>
              <a:rPr lang="en-GB" dirty="0"/>
              <a:t> </a:t>
            </a:r>
            <a:r>
              <a:rPr lang="en-GB" err="1"/>
              <a:t>ein</a:t>
            </a:r>
            <a:r>
              <a:rPr lang="en-GB" dirty="0"/>
              <a:t> </a:t>
            </a:r>
            <a:r>
              <a:rPr lang="en-GB" err="1"/>
              <a:t>weiteres</a:t>
            </a:r>
            <a:r>
              <a:rPr lang="en-GB" dirty="0"/>
              <a:t>, schnell </a:t>
            </a:r>
            <a:r>
              <a:rPr lang="en-GB" err="1"/>
              <a:t>wachsendes</a:t>
            </a:r>
            <a:r>
              <a:rPr lang="en-GB" dirty="0"/>
              <a:t> Thema, das für den </a:t>
            </a:r>
            <a:r>
              <a:rPr lang="en-GB" dirty="0" err="1"/>
              <a:t>Prozess</a:t>
            </a:r>
            <a:r>
              <a:rPr lang="en-GB" dirty="0"/>
              <a:t> der </a:t>
            </a:r>
            <a:r>
              <a:rPr lang="en-GB" dirty="0" err="1"/>
              <a:t>Digitalisierung</a:t>
            </a:r>
            <a:r>
              <a:rPr lang="en-GB" dirty="0"/>
              <a:t> und das </a:t>
            </a:r>
            <a:r>
              <a:rPr lang="en-GB" dirty="0" err="1"/>
              <a:t>digitale</a:t>
            </a:r>
            <a:r>
              <a:rPr lang="en-GB" dirty="0"/>
              <a:t> Marketing von </a:t>
            </a:r>
            <a:r>
              <a:rPr lang="en-GB" dirty="0" err="1"/>
              <a:t>großer</a:t>
            </a:r>
            <a:r>
              <a:rPr lang="en-GB" dirty="0"/>
              <a:t> </a:t>
            </a:r>
            <a:r>
              <a:rPr lang="en-GB" dirty="0" err="1"/>
              <a:t>Bedeutung</a:t>
            </a:r>
            <a:r>
              <a:rPr lang="en-GB" dirty="0"/>
              <a:t> </a:t>
            </a:r>
            <a:r>
              <a:rPr lang="en-GB" dirty="0" err="1"/>
              <a:t>ist</a:t>
            </a:r>
            <a:r>
              <a:rPr lang="en-GB" b="0" i="0" strike="noStrike" cap="none" dirty="0">
                <a:latin typeface="Calibri"/>
                <a:ea typeface="Calibri"/>
                <a:cs typeface="Calibri"/>
                <a:sym typeface="Calibri"/>
              </a:rPr>
              <a:t>. </a:t>
            </a:r>
            <a:r>
              <a:rPr lang="en-GB" dirty="0"/>
              <a:t>Es </a:t>
            </a:r>
            <a:r>
              <a:rPr lang="en-GB" dirty="0" err="1"/>
              <a:t>gibt</a:t>
            </a:r>
            <a:r>
              <a:rPr lang="en-GB" dirty="0"/>
              <a:t> </a:t>
            </a:r>
            <a:r>
              <a:rPr lang="en-GB" dirty="0" err="1"/>
              <a:t>mehrere</a:t>
            </a:r>
            <a:r>
              <a:rPr lang="en-GB" dirty="0"/>
              <a:t> </a:t>
            </a:r>
            <a:r>
              <a:rPr lang="en-GB" dirty="0" err="1"/>
              <a:t>Schritte</a:t>
            </a:r>
            <a:r>
              <a:rPr lang="en-GB" dirty="0"/>
              <a:t>, die Sie </a:t>
            </a:r>
            <a:r>
              <a:rPr lang="en-GB" dirty="0" err="1"/>
              <a:t>unternehmen</a:t>
            </a:r>
            <a:r>
              <a:rPr lang="en-GB" dirty="0"/>
              <a:t> </a:t>
            </a:r>
            <a:r>
              <a:rPr lang="en-GB" dirty="0" err="1"/>
              <a:t>können</a:t>
            </a:r>
            <a:r>
              <a:rPr lang="en-GB" dirty="0"/>
              <a:t>, um </a:t>
            </a:r>
            <a:r>
              <a:rPr lang="en-GB" dirty="0" err="1"/>
              <a:t>Barrierefreiheit</a:t>
            </a:r>
            <a:r>
              <a:rPr lang="en-GB" dirty="0"/>
              <a:t> </a:t>
            </a:r>
            <a:r>
              <a:rPr lang="en-GB" dirty="0" err="1"/>
              <a:t>zu</a:t>
            </a:r>
            <a:r>
              <a:rPr lang="en-GB" dirty="0"/>
              <a:t> </a:t>
            </a:r>
            <a:r>
              <a:rPr lang="en-GB" dirty="0" err="1"/>
              <a:t>gewährleisten</a:t>
            </a:r>
            <a:r>
              <a:rPr lang="en-GB" b="0" i="0" strike="noStrike" cap="none" dirty="0">
                <a:latin typeface="Calibri"/>
                <a:ea typeface="Calibri"/>
                <a:cs typeface="Calibri"/>
                <a:sym typeface="Calibri"/>
              </a:rPr>
              <a:t>.</a:t>
            </a:r>
            <a:r>
              <a:rPr lang="en-GB" dirty="0"/>
              <a:t>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800100" lvl="1" indent="-342900">
              <a:lnSpc>
                <a:spcPct val="120000"/>
              </a:lnSpc>
              <a:spcBef>
                <a:spcPts val="0"/>
              </a:spcBef>
              <a:buClr>
                <a:schemeClr val="accent2"/>
              </a:buClr>
              <a:buFont typeface="Arial"/>
              <a:buChar char="•"/>
            </a:pPr>
            <a:r>
              <a:rPr lang="en-GB" dirty="0">
                <a:solidFill>
                  <a:srgbClr val="000000"/>
                </a:solidFill>
                <a:latin typeface="Calibri"/>
              </a:rPr>
              <a:t>So </a:t>
            </a:r>
            <a:r>
              <a:rPr lang="en-GB" err="1">
                <a:solidFill>
                  <a:srgbClr val="000000"/>
                </a:solidFill>
                <a:latin typeface="Calibri"/>
              </a:rPr>
              <a:t>können</a:t>
            </a:r>
            <a:r>
              <a:rPr lang="en-GB" dirty="0">
                <a:solidFill>
                  <a:srgbClr val="000000"/>
                </a:solidFill>
                <a:latin typeface="Calibri"/>
              </a:rPr>
              <a:t> Sie </a:t>
            </a:r>
            <a:r>
              <a:rPr lang="en-GB" err="1">
                <a:solidFill>
                  <a:srgbClr val="000000"/>
                </a:solidFill>
                <a:latin typeface="Calibri"/>
              </a:rPr>
              <a:t>zum</a:t>
            </a:r>
            <a:r>
              <a:rPr lang="en-GB" dirty="0">
                <a:solidFill>
                  <a:srgbClr val="000000"/>
                </a:solidFill>
                <a:latin typeface="Calibri"/>
              </a:rPr>
              <a:t> </a:t>
            </a:r>
            <a:r>
              <a:rPr lang="en-GB" err="1">
                <a:solidFill>
                  <a:srgbClr val="000000"/>
                </a:solidFill>
                <a:latin typeface="Calibri"/>
              </a:rPr>
              <a:t>Beispiel</a:t>
            </a:r>
            <a:r>
              <a:rPr lang="en-GB" dirty="0">
                <a:solidFill>
                  <a:srgbClr val="000000"/>
                </a:solidFill>
                <a:latin typeface="Calibri"/>
              </a:rPr>
              <a:t> </a:t>
            </a:r>
            <a:r>
              <a:rPr lang="en-GB" err="1">
                <a:solidFill>
                  <a:srgbClr val="000000"/>
                </a:solidFill>
                <a:latin typeface="Calibri"/>
              </a:rPr>
              <a:t>eine</a:t>
            </a:r>
            <a:r>
              <a:rPr lang="en-GB" dirty="0">
                <a:solidFill>
                  <a:srgbClr val="000000"/>
                </a:solidFill>
                <a:latin typeface="Calibri"/>
              </a:rPr>
              <a:t> Mischung </a:t>
            </a:r>
            <a:r>
              <a:rPr lang="en-GB" err="1">
                <a:solidFill>
                  <a:srgbClr val="000000"/>
                </a:solidFill>
                <a:latin typeface="Calibri"/>
              </a:rPr>
              <a:t>aus</a:t>
            </a:r>
            <a:r>
              <a:rPr lang="en-GB" dirty="0">
                <a:solidFill>
                  <a:srgbClr val="000000"/>
                </a:solidFill>
                <a:latin typeface="Calibri"/>
              </a:rPr>
              <a:t> Audio-, Bild- und Alt-Text-</a:t>
            </a:r>
            <a:r>
              <a:rPr lang="en-GB" err="1">
                <a:solidFill>
                  <a:srgbClr val="000000"/>
                </a:solidFill>
                <a:latin typeface="Calibri"/>
              </a:rPr>
              <a:t>Inhalten</a:t>
            </a:r>
            <a:r>
              <a:rPr lang="en-GB" dirty="0">
                <a:solidFill>
                  <a:srgbClr val="000000"/>
                </a:solidFill>
                <a:latin typeface="Calibri"/>
              </a:rPr>
              <a:t> </a:t>
            </a:r>
            <a:r>
              <a:rPr lang="en-GB" err="1">
                <a:solidFill>
                  <a:srgbClr val="000000"/>
                </a:solidFill>
                <a:latin typeface="Calibri"/>
              </a:rPr>
              <a:t>verwenden</a:t>
            </a:r>
            <a:r>
              <a:rPr lang="en-GB" b="0" i="0" strike="noStrike" cap="none" dirty="0">
                <a:solidFill>
                  <a:srgbClr val="000000"/>
                </a:solidFill>
                <a:latin typeface="Calibri"/>
                <a:ea typeface="Calibri"/>
                <a:cs typeface="Calibri"/>
                <a:sym typeface="Calibri"/>
              </a:rPr>
              <a:t>, </a:t>
            </a:r>
            <a:r>
              <a:rPr lang="en-GB" dirty="0">
                <a:solidFill>
                  <a:srgbClr val="000000"/>
                </a:solidFill>
                <a:latin typeface="Calibri"/>
              </a:rPr>
              <a:t>um </a:t>
            </a:r>
            <a:r>
              <a:rPr lang="en-GB" err="1">
                <a:solidFill>
                  <a:srgbClr val="000000"/>
                </a:solidFill>
                <a:latin typeface="Calibri"/>
              </a:rPr>
              <a:t>sicherzustellen</a:t>
            </a:r>
            <a:r>
              <a:rPr lang="en-GB" b="0" i="0" strike="noStrike" cap="none" dirty="0">
                <a:solidFill>
                  <a:srgbClr val="000000"/>
                </a:solidFill>
                <a:latin typeface="Calibri"/>
                <a:ea typeface="Calibri"/>
                <a:cs typeface="Calibri"/>
                <a:sym typeface="Calibri"/>
              </a:rPr>
              <a:t>, </a:t>
            </a:r>
            <a:r>
              <a:rPr lang="en-GB" err="1">
                <a:solidFill>
                  <a:srgbClr val="000000"/>
                </a:solidFill>
                <a:latin typeface="Calibri"/>
              </a:rPr>
              <a:t>dass</a:t>
            </a:r>
            <a:r>
              <a:rPr lang="en-GB" dirty="0">
                <a:solidFill>
                  <a:srgbClr val="000000"/>
                </a:solidFill>
                <a:latin typeface="Calibri"/>
              </a:rPr>
              <a:t> </a:t>
            </a:r>
            <a:r>
              <a:rPr lang="en-GB" err="1">
                <a:solidFill>
                  <a:srgbClr val="000000"/>
                </a:solidFill>
                <a:latin typeface="Calibri"/>
              </a:rPr>
              <a:t>sehbehinderte</a:t>
            </a:r>
            <a:r>
              <a:rPr lang="en-GB" dirty="0">
                <a:solidFill>
                  <a:srgbClr val="000000"/>
                </a:solidFill>
                <a:latin typeface="Calibri"/>
              </a:rPr>
              <a:t> </a:t>
            </a:r>
            <a:r>
              <a:rPr lang="en-GB" err="1">
                <a:solidFill>
                  <a:srgbClr val="000000"/>
                </a:solidFill>
                <a:latin typeface="Calibri"/>
              </a:rPr>
              <a:t>Nutzerinnen</a:t>
            </a:r>
            <a:r>
              <a:rPr lang="en-GB" dirty="0">
                <a:solidFill>
                  <a:srgbClr val="000000"/>
                </a:solidFill>
                <a:latin typeface="Calibri"/>
              </a:rPr>
              <a:t> und </a:t>
            </a:r>
            <a:r>
              <a:rPr lang="en-GB" err="1">
                <a:solidFill>
                  <a:srgbClr val="000000"/>
                </a:solidFill>
                <a:latin typeface="Calibri"/>
              </a:rPr>
              <a:t>Nutzer</a:t>
            </a:r>
            <a:r>
              <a:rPr lang="en-GB" dirty="0">
                <a:solidFill>
                  <a:srgbClr val="000000"/>
                </a:solidFill>
                <a:latin typeface="Calibri"/>
              </a:rPr>
              <a:t> </a:t>
            </a:r>
            <a:r>
              <a:rPr lang="en-GB" err="1">
                <a:solidFill>
                  <a:srgbClr val="000000"/>
                </a:solidFill>
                <a:latin typeface="Calibri"/>
              </a:rPr>
              <a:t>dennoch</a:t>
            </a:r>
            <a:r>
              <a:rPr lang="en-GB" dirty="0">
                <a:solidFill>
                  <a:srgbClr val="000000"/>
                </a:solidFill>
                <a:latin typeface="Calibri"/>
              </a:rPr>
              <a:t> auf </a:t>
            </a:r>
            <a:r>
              <a:rPr lang="en-GB" err="1">
                <a:solidFill>
                  <a:srgbClr val="000000"/>
                </a:solidFill>
                <a:latin typeface="Calibri"/>
              </a:rPr>
              <a:t>Ihre</a:t>
            </a:r>
            <a:r>
              <a:rPr lang="en-GB" dirty="0">
                <a:solidFill>
                  <a:srgbClr val="000000"/>
                </a:solidFill>
                <a:latin typeface="Calibri"/>
              </a:rPr>
              <a:t> Website </a:t>
            </a:r>
            <a:r>
              <a:rPr lang="en-GB" err="1">
                <a:solidFill>
                  <a:srgbClr val="000000"/>
                </a:solidFill>
                <a:latin typeface="Calibri"/>
              </a:rPr>
              <a:t>zugreifen</a:t>
            </a:r>
            <a:r>
              <a:rPr lang="en-GB" dirty="0">
                <a:solidFill>
                  <a:srgbClr val="000000"/>
                </a:solidFill>
                <a:latin typeface="Calibri"/>
              </a:rPr>
              <a:t> </a:t>
            </a:r>
            <a:r>
              <a:rPr lang="en-GB" err="1">
                <a:solidFill>
                  <a:srgbClr val="000000"/>
                </a:solidFill>
                <a:latin typeface="Calibri"/>
              </a:rPr>
              <a:t>können</a:t>
            </a:r>
            <a:r>
              <a:rPr lang="en-GB" b="0" i="0" strike="noStrike" cap="none" dirty="0">
                <a:solidFill>
                  <a:srgbClr val="000000"/>
                </a:solidFill>
                <a:latin typeface="Calibri"/>
                <a:ea typeface="Calibri"/>
                <a:cs typeface="Calibri"/>
                <a:sym typeface="Calibri"/>
              </a:rPr>
              <a:t>.</a:t>
            </a:r>
            <a:endParaRPr>
              <a:solidFill>
                <a:srgbClr val="000000"/>
              </a:solidFill>
              <a:latin typeface="Calibri"/>
            </a:endParaRPr>
          </a:p>
        </p:txBody>
      </p:sp>
      <p:sp>
        <p:nvSpPr>
          <p:cNvPr id="929" name="Google Shape;929;p8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Herausforderungen</a:t>
            </a:r>
            <a:r>
              <a:rPr lang="en-GB" dirty="0"/>
              <a:t> </a:t>
            </a:r>
            <a:r>
              <a:rPr lang="en-GB" dirty="0" err="1"/>
              <a:t>bei</a:t>
            </a:r>
            <a:r>
              <a:rPr lang="en-GB" dirty="0"/>
              <a:t> der Einführung einer Politik für </a:t>
            </a:r>
            <a:r>
              <a:rPr lang="en-GB" dirty="0" err="1"/>
              <a:t>digitales</a:t>
            </a:r>
            <a:r>
              <a:rPr lang="en-GB" dirty="0"/>
              <a:t> Marketing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8"/>
          <p:cNvSpPr txBox="1">
            <a:spLocks noGrp="1"/>
          </p:cNvSpPr>
          <p:nvPr>
            <p:ph type="body" idx="1"/>
          </p:nvPr>
        </p:nvSpPr>
        <p:spPr>
          <a:xfrm>
            <a:off x="798454" y="1957447"/>
            <a:ext cx="10595100" cy="41973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pPr>
            <a:r>
              <a:rPr lang="en-GB" dirty="0"/>
              <a:t>Bevor Sie </a:t>
            </a:r>
            <a:r>
              <a:rPr lang="en-GB" dirty="0" err="1"/>
              <a:t>einen</a:t>
            </a:r>
            <a:r>
              <a:rPr lang="en-GB" dirty="0"/>
              <a:t> </a:t>
            </a:r>
            <a:r>
              <a:rPr lang="en-GB" dirty="0">
                <a:hlinkClick r:id="rId3"/>
              </a:rPr>
              <a:t>Plan für digitales Marketing</a:t>
            </a:r>
            <a:r>
              <a:rPr lang="en-GB" dirty="0"/>
              <a:t> in die Tat </a:t>
            </a:r>
            <a:r>
              <a:rPr lang="en-GB" dirty="0" err="1"/>
              <a:t>umsetzen</a:t>
            </a:r>
            <a:r>
              <a:rPr lang="en-GB" dirty="0"/>
              <a:t>, </a:t>
            </a:r>
            <a:r>
              <a:rPr lang="en-GB" dirty="0" err="1"/>
              <a:t>sollten</a:t>
            </a:r>
            <a:r>
              <a:rPr lang="en-GB" dirty="0"/>
              <a:t> Sie </a:t>
            </a:r>
            <a:r>
              <a:rPr lang="en-GB" dirty="0" err="1"/>
              <a:t>sicherstellen</a:t>
            </a:r>
            <a:r>
              <a:rPr lang="en-GB" dirty="0"/>
              <a:t>, </a:t>
            </a:r>
            <a:r>
              <a:rPr lang="en-GB" dirty="0" err="1"/>
              <a:t>dass</a:t>
            </a:r>
            <a:r>
              <a:rPr lang="en-GB" dirty="0"/>
              <a:t> </a:t>
            </a:r>
            <a:r>
              <a:rPr lang="en-GB" dirty="0" err="1"/>
              <a:t>Ihre</a:t>
            </a:r>
            <a:r>
              <a:rPr lang="en-GB" dirty="0"/>
              <a:t> </a:t>
            </a:r>
            <a:r>
              <a:rPr lang="en-GB" dirty="0" err="1"/>
              <a:t>Strategie</a:t>
            </a:r>
            <a:r>
              <a:rPr lang="en-GB" dirty="0"/>
              <a:t> alle </a:t>
            </a:r>
            <a:r>
              <a:rPr lang="en-GB" dirty="0" err="1"/>
              <a:t>wichtigen</a:t>
            </a:r>
            <a:r>
              <a:rPr lang="en-GB" dirty="0"/>
              <a:t> </a:t>
            </a:r>
            <a:r>
              <a:rPr lang="en-GB" dirty="0" err="1"/>
              <a:t>Aspekte</a:t>
            </a:r>
            <a:r>
              <a:rPr lang="en-GB" dirty="0"/>
              <a:t> </a:t>
            </a:r>
            <a:r>
              <a:rPr lang="en-GB" dirty="0" err="1"/>
              <a:t>einer</a:t>
            </a:r>
            <a:r>
              <a:rPr lang="en-GB" dirty="0"/>
              <a:t> </a:t>
            </a:r>
            <a:r>
              <a:rPr lang="en-GB" dirty="0" err="1"/>
              <a:t>digitalen</a:t>
            </a:r>
            <a:r>
              <a:rPr lang="en-GB" dirty="0"/>
              <a:t> </a:t>
            </a:r>
            <a:r>
              <a:rPr lang="en-GB" dirty="0" err="1"/>
              <a:t>Marketingpolitik</a:t>
            </a:r>
            <a:r>
              <a:rPr lang="en-GB" dirty="0"/>
              <a:t> </a:t>
            </a:r>
            <a:r>
              <a:rPr lang="en-GB" dirty="0" err="1"/>
              <a:t>umfasst</a:t>
            </a:r>
            <a:r>
              <a:rPr lang="en-GB" dirty="0"/>
              <a:t>. Ein </a:t>
            </a:r>
            <a:r>
              <a:rPr lang="en-GB" dirty="0" err="1"/>
              <a:t>paar</a:t>
            </a:r>
            <a:r>
              <a:rPr lang="en-GB" dirty="0"/>
              <a:t> </a:t>
            </a:r>
            <a:r>
              <a:rPr lang="en-GB" dirty="0" err="1"/>
              <a:t>Fragen</a:t>
            </a:r>
            <a:r>
              <a:rPr lang="en-GB" dirty="0"/>
              <a:t>, </a:t>
            </a:r>
            <a:r>
              <a:rPr lang="en-GB" dirty="0" err="1"/>
              <a:t>über</a:t>
            </a:r>
            <a:r>
              <a:rPr lang="en-GB" dirty="0"/>
              <a:t> die Sie </a:t>
            </a:r>
            <a:r>
              <a:rPr lang="en-GB" dirty="0" err="1"/>
              <a:t>nachdenken</a:t>
            </a:r>
            <a:r>
              <a:rPr lang="en-GB" dirty="0"/>
              <a:t> </a:t>
            </a:r>
            <a:r>
              <a:rPr lang="en-GB" dirty="0" err="1"/>
              <a:t>sollten</a:t>
            </a:r>
            <a:r>
              <a:rPr lang="en-GB" dirty="0"/>
              <a:t>, </a:t>
            </a:r>
            <a:r>
              <a:rPr lang="en-GB" dirty="0" err="1"/>
              <a:t>sind</a:t>
            </a:r>
            <a:r>
              <a:rPr lang="en-GB" dirty="0"/>
              <a:t>:</a:t>
            </a:r>
            <a:endParaRPr lang="en-US" dirty="0"/>
          </a:p>
          <a:p>
            <a:pPr marL="0" indent="0">
              <a:lnSpc>
                <a:spcPct val="120000"/>
              </a:lnSpc>
              <a:spcBef>
                <a:spcPts val="0"/>
              </a:spcBef>
            </a:pPr>
            <a:endParaRPr lang="en-US"/>
          </a:p>
          <a:p>
            <a:pPr>
              <a:buClrTx/>
              <a:buChar char="•"/>
            </a:pPr>
            <a:r>
              <a:rPr lang="en-GB" sz="1600" dirty="0"/>
              <a:t>Haben Sie </a:t>
            </a:r>
            <a:r>
              <a:rPr lang="en-GB" sz="1600" err="1"/>
              <a:t>Ihr</a:t>
            </a:r>
            <a:r>
              <a:rPr lang="en-GB" sz="1600" dirty="0"/>
              <a:t> </a:t>
            </a:r>
            <a:r>
              <a:rPr lang="en-GB" sz="1600" err="1"/>
              <a:t>Hauptziel</a:t>
            </a:r>
            <a:r>
              <a:rPr lang="en-GB" sz="1600" dirty="0"/>
              <a:t> und </a:t>
            </a:r>
            <a:r>
              <a:rPr lang="en-GB" sz="1600" err="1"/>
              <a:t>Ihre</a:t>
            </a:r>
            <a:r>
              <a:rPr lang="en-GB" sz="1600" dirty="0"/>
              <a:t> </a:t>
            </a:r>
            <a:r>
              <a:rPr lang="en-GB" sz="1600" err="1"/>
              <a:t>Ziele</a:t>
            </a:r>
            <a:r>
              <a:rPr lang="en-GB" sz="1600" dirty="0"/>
              <a:t> </a:t>
            </a:r>
            <a:r>
              <a:rPr lang="en-GB" sz="1600" err="1"/>
              <a:t>definiert</a:t>
            </a:r>
            <a:r>
              <a:rPr lang="en-GB" sz="1600" dirty="0"/>
              <a:t>? </a:t>
            </a:r>
          </a:p>
          <a:p>
            <a:pPr>
              <a:buClrTx/>
              <a:buSzPts val="2400"/>
              <a:buChar char="•"/>
            </a:pPr>
            <a:r>
              <a:rPr lang="en-GB" sz="1600" dirty="0">
                <a:solidFill>
                  <a:srgbClr val="000000"/>
                </a:solidFill>
                <a:latin typeface="Calibri"/>
                <a:cs typeface="Calibri"/>
              </a:rPr>
              <a:t>Haben Sie </a:t>
            </a:r>
            <a:r>
              <a:rPr lang="en-GB" sz="1600" err="1">
                <a:solidFill>
                  <a:srgbClr val="000000"/>
                </a:solidFill>
                <a:latin typeface="Calibri"/>
                <a:cs typeface="Calibri"/>
              </a:rPr>
              <a:t>Ihre</a:t>
            </a:r>
            <a:r>
              <a:rPr lang="en-GB" sz="1600" dirty="0">
                <a:solidFill>
                  <a:srgbClr val="000000"/>
                </a:solidFill>
                <a:latin typeface="Calibri"/>
                <a:cs typeface="Calibri"/>
              </a:rPr>
              <a:t> </a:t>
            </a:r>
            <a:r>
              <a:rPr lang="en-GB" sz="1600" err="1">
                <a:solidFill>
                  <a:srgbClr val="000000"/>
                </a:solidFill>
                <a:latin typeface="Calibri"/>
                <a:cs typeface="Calibri"/>
              </a:rPr>
              <a:t>wichtigsten</a:t>
            </a:r>
            <a:r>
              <a:rPr lang="en-GB" sz="1600" dirty="0">
                <a:solidFill>
                  <a:srgbClr val="000000"/>
                </a:solidFill>
                <a:latin typeface="Calibri"/>
                <a:cs typeface="Calibri"/>
              </a:rPr>
              <a:t> </a:t>
            </a:r>
            <a:r>
              <a:rPr lang="en-GB" sz="1600" err="1">
                <a:solidFill>
                  <a:srgbClr val="000000"/>
                </a:solidFill>
                <a:latin typeface="Calibri"/>
                <a:cs typeface="Calibri"/>
              </a:rPr>
              <a:t>Zielgruppen</a:t>
            </a:r>
            <a:r>
              <a:rPr lang="en-GB" sz="1600" dirty="0">
                <a:solidFill>
                  <a:srgbClr val="000000"/>
                </a:solidFill>
                <a:latin typeface="Calibri"/>
                <a:cs typeface="Calibri"/>
              </a:rPr>
              <a:t> </a:t>
            </a:r>
            <a:r>
              <a:rPr lang="en-GB" sz="1600" err="1">
                <a:solidFill>
                  <a:srgbClr val="000000"/>
                </a:solidFill>
                <a:latin typeface="Calibri"/>
                <a:cs typeface="Calibri"/>
              </a:rPr>
              <a:t>identifiziert</a:t>
            </a:r>
            <a:r>
              <a:rPr lang="en-GB" sz="1600" dirty="0">
                <a:solidFill>
                  <a:srgbClr val="000000"/>
                </a:solidFill>
                <a:latin typeface="Calibri"/>
                <a:cs typeface="Calibri"/>
              </a:rPr>
              <a:t>?</a:t>
            </a:r>
            <a:endParaRPr sz="1600">
              <a:solidFill>
                <a:srgbClr val="000000"/>
              </a:solidFill>
              <a:latin typeface="Calibri"/>
              <a:cs typeface="Calibri"/>
            </a:endParaRPr>
          </a:p>
          <a:p>
            <a:pPr>
              <a:buClrTx/>
              <a:buChar char="•"/>
            </a:pPr>
            <a:r>
              <a:rPr lang="en-GB" sz="1600" dirty="0"/>
              <a:t>Haben Sie die </a:t>
            </a:r>
            <a:r>
              <a:rPr lang="en-GB" sz="1600" err="1"/>
              <a:t>wichtigsten</a:t>
            </a:r>
            <a:r>
              <a:rPr lang="en-GB" sz="1600" dirty="0"/>
              <a:t> </a:t>
            </a:r>
            <a:r>
              <a:rPr lang="en-GB" sz="1600" err="1"/>
              <a:t>Kommunikationskanäle</a:t>
            </a:r>
            <a:r>
              <a:rPr lang="en-GB" sz="1600" dirty="0"/>
              <a:t> </a:t>
            </a:r>
            <a:r>
              <a:rPr lang="en-GB" sz="1600" err="1"/>
              <a:t>identifiziert</a:t>
            </a:r>
            <a:r>
              <a:rPr lang="en-GB" sz="1600" dirty="0"/>
              <a:t>, die von Ihrer </a:t>
            </a:r>
            <a:r>
              <a:rPr lang="en-GB" sz="1600" err="1"/>
              <a:t>Zielgruppe</a:t>
            </a:r>
            <a:r>
              <a:rPr lang="en-GB" sz="1600" dirty="0"/>
              <a:t> </a:t>
            </a:r>
            <a:r>
              <a:rPr lang="en-GB" sz="1600" err="1"/>
              <a:t>genutzt</a:t>
            </a:r>
            <a:r>
              <a:rPr lang="en-GB" sz="1600" dirty="0"/>
              <a:t> </a:t>
            </a:r>
            <a:r>
              <a:rPr lang="en-GB" sz="1600" err="1"/>
              <a:t>werden</a:t>
            </a:r>
            <a:r>
              <a:rPr lang="en-GB" sz="1600" dirty="0"/>
              <a:t>? </a:t>
            </a:r>
            <a:endParaRPr sz="1600"/>
          </a:p>
          <a:p>
            <a:pPr>
              <a:buClrTx/>
              <a:buChar char="•"/>
            </a:pPr>
            <a:r>
              <a:rPr lang="en-GB" sz="1600" dirty="0"/>
              <a:t>Haben Sie </a:t>
            </a:r>
            <a:r>
              <a:rPr lang="en-GB" sz="1600" err="1"/>
              <a:t>einen</a:t>
            </a:r>
            <a:r>
              <a:rPr lang="en-GB" sz="1600" dirty="0"/>
              <a:t> Weg </a:t>
            </a:r>
            <a:r>
              <a:rPr lang="en-GB" sz="1600" err="1"/>
              <a:t>gefunden</a:t>
            </a:r>
            <a:r>
              <a:rPr lang="en-GB" sz="1600" dirty="0"/>
              <a:t>, um den </a:t>
            </a:r>
            <a:r>
              <a:rPr lang="en-GB" sz="1600" err="1"/>
              <a:t>Erfolg</a:t>
            </a:r>
            <a:r>
              <a:rPr lang="en-GB" sz="1600" dirty="0"/>
              <a:t> Ihrer </a:t>
            </a:r>
            <a:r>
              <a:rPr lang="en-GB" sz="1600" err="1"/>
              <a:t>Politik</a:t>
            </a:r>
            <a:r>
              <a:rPr lang="en-GB" sz="1600" dirty="0"/>
              <a:t> </a:t>
            </a:r>
            <a:r>
              <a:rPr lang="en-GB" sz="1600" err="1"/>
              <a:t>zu</a:t>
            </a:r>
            <a:r>
              <a:rPr lang="en-GB" sz="1600" dirty="0"/>
              <a:t> </a:t>
            </a:r>
            <a:r>
              <a:rPr lang="en-GB" sz="1600" err="1"/>
              <a:t>messen</a:t>
            </a:r>
            <a:r>
              <a:rPr lang="en-GB" sz="1600" dirty="0"/>
              <a:t>? </a:t>
            </a:r>
            <a:endParaRPr sz="1600"/>
          </a:p>
        </p:txBody>
      </p:sp>
      <p:sp>
        <p:nvSpPr>
          <p:cNvPr id="936" name="Google Shape;936;p88"/>
          <p:cNvSpPr txBox="1">
            <a:spLocks noGrp="1"/>
          </p:cNvSpPr>
          <p:nvPr>
            <p:ph type="body" idx="2"/>
          </p:nvPr>
        </p:nvSpPr>
        <p:spPr>
          <a:xfrm>
            <a:off x="798380" y="609453"/>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Denken Sie </a:t>
            </a:r>
            <a:r>
              <a:rPr lang="en-GB" dirty="0" err="1"/>
              <a:t>darüber</a:t>
            </a:r>
            <a:r>
              <a:rPr lang="en-GB" dirty="0"/>
              <a:t> </a:t>
            </a:r>
            <a:r>
              <a:rPr lang="en-GB" dirty="0" err="1"/>
              <a:t>nach</a:t>
            </a:r>
            <a:r>
              <a:rPr lang="en-GB" dirty="0"/>
              <a:t>, </a:t>
            </a:r>
            <a:r>
              <a:rPr lang="en-GB" dirty="0" err="1"/>
              <a:t>Ihre</a:t>
            </a:r>
            <a:r>
              <a:rPr lang="en-GB" dirty="0"/>
              <a:t> </a:t>
            </a:r>
            <a:r>
              <a:rPr lang="en-GB" dirty="0" err="1"/>
              <a:t>eigene</a:t>
            </a:r>
            <a:r>
              <a:rPr lang="en-GB" dirty="0"/>
              <a:t> </a:t>
            </a:r>
            <a:r>
              <a:rPr lang="en-GB" dirty="0" err="1"/>
              <a:t>Politik</a:t>
            </a:r>
            <a:r>
              <a:rPr lang="en-GB" dirty="0"/>
              <a:t> für </a:t>
            </a:r>
            <a:r>
              <a:rPr lang="en-GB" dirty="0" err="1"/>
              <a:t>digitales</a:t>
            </a:r>
            <a:r>
              <a:rPr lang="en-GB" dirty="0"/>
              <a:t> Marketing </a:t>
            </a:r>
            <a:r>
              <a:rPr lang="en-GB" dirty="0" err="1"/>
              <a:t>zu</a:t>
            </a:r>
            <a:r>
              <a:rPr lang="en-GB" dirty="0"/>
              <a:t> </a:t>
            </a:r>
            <a:r>
              <a:rPr lang="en-GB" dirty="0" err="1"/>
              <a:t>entwickeln</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1873aed434a_0_17"/>
          <p:cNvSpPr txBox="1">
            <a:spLocks noGrp="1"/>
          </p:cNvSpPr>
          <p:nvPr>
            <p:ph type="body" idx="1"/>
          </p:nvPr>
        </p:nvSpPr>
        <p:spPr>
          <a:xfrm>
            <a:off x="798379" y="1898947"/>
            <a:ext cx="10595100" cy="419730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0"/>
              </a:spcBef>
              <a:buClrTx/>
              <a:buFont typeface="Arial" panose="020F0502020204030204" pitchFamily="34" charset="0"/>
              <a:buChar char="•"/>
            </a:pPr>
            <a:r>
              <a:rPr lang="en-GB" b="1" dirty="0" err="1">
                <a:solidFill>
                  <a:schemeClr val="accent2"/>
                </a:solidFill>
              </a:rPr>
              <a:t>Schaffen</a:t>
            </a:r>
            <a:r>
              <a:rPr lang="en-GB" b="1" dirty="0">
                <a:solidFill>
                  <a:schemeClr val="accent2"/>
                </a:solidFill>
              </a:rPr>
              <a:t> Sie </a:t>
            </a:r>
            <a:r>
              <a:rPr lang="en-GB" b="1" dirty="0" err="1">
                <a:solidFill>
                  <a:schemeClr val="accent2"/>
                </a:solidFill>
              </a:rPr>
              <a:t>Ihre</a:t>
            </a:r>
            <a:r>
              <a:rPr lang="en-GB" b="1" dirty="0">
                <a:solidFill>
                  <a:schemeClr val="accent2"/>
                </a:solidFill>
              </a:rPr>
              <a:t> </a:t>
            </a:r>
            <a:r>
              <a:rPr lang="en-GB" b="1" dirty="0" err="1">
                <a:solidFill>
                  <a:schemeClr val="accent2"/>
                </a:solidFill>
              </a:rPr>
              <a:t>Identität</a:t>
            </a:r>
            <a:r>
              <a:rPr lang="en-GB" b="1" i="0" strike="noStrike" cap="none" dirty="0">
                <a:solidFill>
                  <a:schemeClr val="accent2"/>
                </a:solidFill>
                <a:latin typeface="Calibri"/>
                <a:ea typeface="Calibri"/>
                <a:cs typeface="Calibri"/>
                <a:sym typeface="Calibri"/>
              </a:rPr>
              <a:t>: </a:t>
            </a:r>
            <a:r>
              <a:rPr lang="en-GB" dirty="0" err="1"/>
              <a:t>Digitales</a:t>
            </a:r>
            <a:r>
              <a:rPr lang="en-GB" dirty="0"/>
              <a:t> Marketing </a:t>
            </a:r>
            <a:r>
              <a:rPr lang="en-GB" dirty="0" err="1"/>
              <a:t>kann</a:t>
            </a:r>
            <a:r>
              <a:rPr lang="en-GB" dirty="0"/>
              <a:t> Ihnen </a:t>
            </a:r>
            <a:r>
              <a:rPr lang="en-GB" dirty="0" err="1"/>
              <a:t>helfen</a:t>
            </a:r>
            <a:r>
              <a:rPr lang="en-GB" dirty="0"/>
              <a:t>, </a:t>
            </a:r>
            <a:r>
              <a:rPr lang="en-GB" dirty="0" err="1"/>
              <a:t>Ihr</a:t>
            </a:r>
            <a:r>
              <a:rPr lang="en-GB" dirty="0"/>
              <a:t> </a:t>
            </a:r>
            <a:r>
              <a:rPr lang="en-GB" dirty="0" err="1"/>
              <a:t>Anliegen</a:t>
            </a:r>
            <a:r>
              <a:rPr lang="en-GB" dirty="0"/>
              <a:t> </a:t>
            </a:r>
            <a:r>
              <a:rPr lang="en-GB" dirty="0" err="1"/>
              <a:t>zu</a:t>
            </a:r>
            <a:r>
              <a:rPr lang="en-GB" dirty="0"/>
              <a:t> </a:t>
            </a:r>
            <a:r>
              <a:rPr lang="en-GB" dirty="0" err="1"/>
              <a:t>definieren</a:t>
            </a:r>
            <a:r>
              <a:rPr lang="en-GB" dirty="0"/>
              <a:t> und </a:t>
            </a:r>
            <a:r>
              <a:rPr lang="en-GB" dirty="0" err="1"/>
              <a:t>Ihre</a:t>
            </a:r>
            <a:r>
              <a:rPr lang="en-GB" dirty="0"/>
              <a:t> </a:t>
            </a:r>
            <a:r>
              <a:rPr lang="en-GB" dirty="0" err="1"/>
              <a:t>Aktivitäten</a:t>
            </a:r>
            <a:r>
              <a:rPr lang="en-GB" dirty="0"/>
              <a:t> </a:t>
            </a:r>
            <a:r>
              <a:rPr lang="en-GB" dirty="0" err="1"/>
              <a:t>einem</a:t>
            </a:r>
            <a:r>
              <a:rPr lang="en-GB" dirty="0"/>
              <a:t> </a:t>
            </a:r>
            <a:r>
              <a:rPr lang="en-GB" dirty="0" err="1"/>
              <a:t>breiten</a:t>
            </a:r>
            <a:r>
              <a:rPr lang="en-GB" dirty="0"/>
              <a:t> </a:t>
            </a:r>
            <a:r>
              <a:rPr lang="en-GB" dirty="0" err="1"/>
              <a:t>Publikum</a:t>
            </a:r>
            <a:r>
              <a:rPr lang="en-GB" dirty="0"/>
              <a:t> </a:t>
            </a:r>
            <a:r>
              <a:rPr lang="en-GB" dirty="0" err="1"/>
              <a:t>bekannt</a:t>
            </a:r>
            <a:r>
              <a:rPr lang="en-GB" dirty="0"/>
              <a:t> </a:t>
            </a:r>
            <a:r>
              <a:rPr lang="en-GB" dirty="0" err="1"/>
              <a:t>zu</a:t>
            </a:r>
            <a:r>
              <a:rPr lang="en-GB" dirty="0"/>
              <a:t> </a:t>
            </a:r>
            <a:r>
              <a:rPr lang="en-GB" dirty="0" err="1"/>
              <a:t>machen</a:t>
            </a:r>
            <a:r>
              <a:rPr lang="en-GB" b="0" i="0" strike="noStrike" cap="none" dirty="0">
                <a:latin typeface="Calibri"/>
                <a:ea typeface="Calibri"/>
                <a:cs typeface="Calibri"/>
                <a:sym typeface="Calibri"/>
              </a:rPr>
              <a:t>.</a:t>
            </a:r>
            <a:r>
              <a:rPr lang="en-GB" dirty="0"/>
              <a:t> </a:t>
            </a:r>
            <a:endParaRPr lang="en-US" dirty="0"/>
          </a:p>
          <a:p>
            <a:pPr marL="342900" marR="0" lvl="0" indent="-342900" algn="l">
              <a:lnSpc>
                <a:spcPct val="120000"/>
              </a:lnSpc>
              <a:spcBef>
                <a:spcPts val="0"/>
              </a:spcBef>
              <a:spcAft>
                <a:spcPts val="0"/>
              </a:spcAft>
              <a:buClrTx/>
              <a:buSzPts val="2400"/>
              <a:buFont typeface="Calibri" panose="020F0502020204030204" pitchFamily="34" charset="0"/>
              <a:buChar char="●"/>
            </a:pPr>
            <a:endParaRPr lang="en-GB" dirty="0"/>
          </a:p>
          <a:p>
            <a:pPr marL="342900" indent="-342900">
              <a:lnSpc>
                <a:spcPct val="120000"/>
              </a:lnSpc>
              <a:spcBef>
                <a:spcPts val="0"/>
              </a:spcBef>
              <a:buClrTx/>
              <a:buFont typeface="Calibri" panose="020F0502020204030204" pitchFamily="34" charset="0"/>
              <a:buChar char="●"/>
            </a:pPr>
            <a:r>
              <a:rPr lang="en-GB" b="1" dirty="0" err="1">
                <a:solidFill>
                  <a:schemeClr val="accent2"/>
                </a:solidFill>
              </a:rPr>
              <a:t>Verbessern</a:t>
            </a:r>
            <a:r>
              <a:rPr lang="en-GB" b="1" dirty="0">
                <a:solidFill>
                  <a:schemeClr val="accent2"/>
                </a:solidFill>
              </a:rPr>
              <a:t> Sie </a:t>
            </a:r>
            <a:r>
              <a:rPr lang="en-GB" b="1" dirty="0" err="1">
                <a:solidFill>
                  <a:schemeClr val="accent2"/>
                </a:solidFill>
              </a:rPr>
              <a:t>Ihr</a:t>
            </a:r>
            <a:r>
              <a:rPr lang="en-GB" b="1" dirty="0">
                <a:solidFill>
                  <a:schemeClr val="accent2"/>
                </a:solidFill>
              </a:rPr>
              <a:t> </a:t>
            </a:r>
            <a:r>
              <a:rPr lang="en-GB" b="1" dirty="0" err="1">
                <a:solidFill>
                  <a:schemeClr val="accent2"/>
                </a:solidFill>
              </a:rPr>
              <a:t>Webdesign</a:t>
            </a:r>
            <a:r>
              <a:rPr lang="en-GB" b="1" i="0" strike="noStrike" cap="none" dirty="0">
                <a:solidFill>
                  <a:schemeClr val="accent2"/>
                </a:solidFill>
                <a:latin typeface="Calibri"/>
                <a:ea typeface="Calibri"/>
                <a:cs typeface="Calibri"/>
                <a:sym typeface="Calibri"/>
              </a:rPr>
              <a:t>:</a:t>
            </a:r>
            <a:r>
              <a:rPr lang="en-GB" i="0" strike="noStrike" cap="none" dirty="0">
                <a:latin typeface="Calibri"/>
                <a:ea typeface="Calibri"/>
                <a:cs typeface="Calibri"/>
                <a:sym typeface="Calibri"/>
              </a:rPr>
              <a:t> </a:t>
            </a:r>
            <a:r>
              <a:rPr lang="en-GB" dirty="0"/>
              <a:t>Eine Website </a:t>
            </a:r>
            <a:r>
              <a:rPr lang="en-GB" dirty="0" err="1"/>
              <a:t>ist</a:t>
            </a:r>
            <a:r>
              <a:rPr lang="en-GB" dirty="0"/>
              <a:t> </a:t>
            </a:r>
            <a:r>
              <a:rPr lang="en-GB" dirty="0" err="1"/>
              <a:t>ein</a:t>
            </a:r>
            <a:r>
              <a:rPr lang="en-GB" dirty="0"/>
              <a:t> </a:t>
            </a:r>
            <a:r>
              <a:rPr lang="en-GB" dirty="0" err="1"/>
              <a:t>grundlegender</a:t>
            </a:r>
            <a:r>
              <a:rPr lang="en-GB" dirty="0"/>
              <a:t> </a:t>
            </a:r>
            <a:r>
              <a:rPr lang="en-GB" dirty="0" err="1"/>
              <a:t>Bestandteil</a:t>
            </a:r>
            <a:r>
              <a:rPr lang="en-GB" dirty="0"/>
              <a:t> </a:t>
            </a:r>
            <a:r>
              <a:rPr lang="en-GB" dirty="0" err="1"/>
              <a:t>aller</a:t>
            </a:r>
            <a:r>
              <a:rPr lang="en-GB" dirty="0"/>
              <a:t> </a:t>
            </a:r>
            <a:r>
              <a:rPr lang="en-GB" dirty="0" err="1"/>
              <a:t>Organisationen</a:t>
            </a:r>
            <a:r>
              <a:rPr lang="en-GB" b="0" i="0" strike="noStrike" cap="none" dirty="0">
                <a:latin typeface="Calibri"/>
                <a:ea typeface="Calibri"/>
                <a:cs typeface="Calibri"/>
                <a:sym typeface="Calibri"/>
              </a:rPr>
              <a:t>, </a:t>
            </a:r>
            <a:r>
              <a:rPr lang="en-GB" dirty="0" err="1"/>
              <a:t>auch</a:t>
            </a:r>
            <a:r>
              <a:rPr lang="en-GB" dirty="0"/>
              <a:t> der</a:t>
            </a:r>
            <a:r>
              <a:rPr lang="en-GB" b="0" i="0" strike="noStrike" cap="none" dirty="0">
                <a:latin typeface="Calibri"/>
                <a:ea typeface="Calibri"/>
                <a:cs typeface="Calibri"/>
                <a:sym typeface="Calibri"/>
              </a:rPr>
              <a:t> TSOs.</a:t>
            </a:r>
            <a:r>
              <a:rPr lang="en-GB" dirty="0"/>
              <a:t> </a:t>
            </a:r>
            <a:endParaRPr/>
          </a:p>
          <a:p>
            <a:pPr marL="495300" marR="0" lvl="0" indent="-342900" algn="l" rtl="0">
              <a:lnSpc>
                <a:spcPct val="120000"/>
              </a:lnSpc>
              <a:spcBef>
                <a:spcPts val="0"/>
              </a:spcBef>
              <a:spcAft>
                <a:spcPts val="0"/>
              </a:spcAft>
              <a:buClrTx/>
              <a:buSzPts val="2400"/>
              <a:buFont typeface="Calibri" panose="020F0502020204030204" pitchFamily="34" charset="0"/>
              <a:buChar char="●"/>
            </a:pPr>
            <a:endParaRPr b="0" i="0" strike="noStrike" cap="none" dirty="0">
              <a:latin typeface="Calibri"/>
              <a:ea typeface="Calibri"/>
              <a:cs typeface="Calibri"/>
              <a:sym typeface="Calibri"/>
            </a:endParaRPr>
          </a:p>
          <a:p>
            <a:pPr marL="342900" indent="-342900">
              <a:lnSpc>
                <a:spcPct val="120000"/>
              </a:lnSpc>
              <a:spcBef>
                <a:spcPts val="0"/>
              </a:spcBef>
              <a:buClrTx/>
              <a:buFont typeface="Calibri" panose="020F0502020204030204" pitchFamily="34" charset="0"/>
              <a:buChar char="●"/>
            </a:pPr>
            <a:r>
              <a:rPr lang="en-GB" b="1" dirty="0">
                <a:solidFill>
                  <a:schemeClr val="accent2"/>
                </a:solidFill>
              </a:rPr>
              <a:t>Sich </a:t>
            </a:r>
            <a:r>
              <a:rPr lang="en-GB" b="1" dirty="0" err="1">
                <a:solidFill>
                  <a:schemeClr val="accent2"/>
                </a:solidFill>
              </a:rPr>
              <a:t>selbst</a:t>
            </a:r>
            <a:r>
              <a:rPr lang="en-GB" b="1" dirty="0">
                <a:solidFill>
                  <a:schemeClr val="accent2"/>
                </a:solidFill>
              </a:rPr>
              <a:t> in </a:t>
            </a:r>
            <a:r>
              <a:rPr lang="en-GB" b="1" dirty="0" err="1">
                <a:solidFill>
                  <a:schemeClr val="accent2"/>
                </a:solidFill>
              </a:rPr>
              <a:t>Szene</a:t>
            </a:r>
            <a:r>
              <a:rPr lang="en-GB" b="1" dirty="0">
                <a:solidFill>
                  <a:schemeClr val="accent2"/>
                </a:solidFill>
              </a:rPr>
              <a:t> </a:t>
            </a:r>
            <a:r>
              <a:rPr lang="en-GB" b="1" dirty="0" err="1">
                <a:solidFill>
                  <a:schemeClr val="accent2"/>
                </a:solidFill>
              </a:rPr>
              <a:t>setzen</a:t>
            </a:r>
            <a:r>
              <a:rPr lang="en-GB" b="1" i="0" strike="noStrike" cap="none" dirty="0">
                <a:solidFill>
                  <a:schemeClr val="accent2"/>
                </a:solidFill>
                <a:latin typeface="Calibri"/>
                <a:ea typeface="Calibri"/>
                <a:cs typeface="Calibri"/>
                <a:sym typeface="Calibri"/>
              </a:rPr>
              <a:t>: </a:t>
            </a:r>
            <a:r>
              <a:rPr lang="en-GB" dirty="0" err="1"/>
              <a:t>Digitales</a:t>
            </a:r>
            <a:r>
              <a:rPr lang="en-GB" dirty="0"/>
              <a:t> Marketing </a:t>
            </a:r>
            <a:r>
              <a:rPr lang="en-GB" dirty="0" err="1"/>
              <a:t>kann</a:t>
            </a:r>
            <a:r>
              <a:rPr lang="en-GB" dirty="0"/>
              <a:t> Ihnen </a:t>
            </a:r>
            <a:r>
              <a:rPr lang="en-GB" dirty="0" err="1"/>
              <a:t>helfen</a:t>
            </a:r>
            <a:r>
              <a:rPr lang="en-GB" dirty="0"/>
              <a:t>, auf </a:t>
            </a:r>
            <a:r>
              <a:rPr lang="en-GB" dirty="0" err="1"/>
              <a:t>einem</a:t>
            </a:r>
            <a:r>
              <a:rPr lang="en-GB" dirty="0"/>
              <a:t> </a:t>
            </a:r>
            <a:r>
              <a:rPr lang="en-GB" dirty="0" err="1"/>
              <a:t>wettbewerbsintensiven</a:t>
            </a:r>
            <a:r>
              <a:rPr lang="en-GB" dirty="0"/>
              <a:t> Markt </a:t>
            </a:r>
            <a:r>
              <a:rPr lang="en-GB" dirty="0" err="1"/>
              <a:t>aktiv</a:t>
            </a:r>
            <a:r>
              <a:rPr lang="en-GB" dirty="0"/>
              <a:t> und </a:t>
            </a:r>
            <a:r>
              <a:rPr lang="en-GB" dirty="0" err="1"/>
              <a:t>präsent</a:t>
            </a:r>
            <a:r>
              <a:rPr lang="en-GB" dirty="0"/>
              <a:t> </a:t>
            </a:r>
            <a:r>
              <a:rPr lang="en-GB" dirty="0" err="1"/>
              <a:t>zu</a:t>
            </a:r>
            <a:r>
              <a:rPr lang="en-GB" dirty="0"/>
              <a:t> sein und </a:t>
            </a:r>
            <a:r>
              <a:rPr lang="en-GB" dirty="0" err="1"/>
              <a:t>sich</a:t>
            </a:r>
            <a:r>
              <a:rPr lang="en-GB" dirty="0"/>
              <a:t> </a:t>
            </a:r>
            <a:r>
              <a:rPr lang="en-GB" dirty="0" err="1"/>
              <a:t>im</a:t>
            </a:r>
            <a:r>
              <a:rPr lang="en-GB" dirty="0"/>
              <a:t> </a:t>
            </a:r>
            <a:r>
              <a:rPr lang="en-GB" dirty="0" err="1"/>
              <a:t>Wettbewerb</a:t>
            </a:r>
            <a:r>
              <a:rPr lang="en-GB" dirty="0"/>
              <a:t> </a:t>
            </a:r>
            <a:r>
              <a:rPr lang="en-GB" dirty="0" err="1"/>
              <a:t>mit</a:t>
            </a:r>
            <a:r>
              <a:rPr lang="en-GB" dirty="0"/>
              <a:t> </a:t>
            </a:r>
            <a:r>
              <a:rPr lang="en-GB" dirty="0" err="1"/>
              <a:t>anderen</a:t>
            </a:r>
            <a:r>
              <a:rPr lang="en-GB" dirty="0"/>
              <a:t> </a:t>
            </a:r>
            <a:r>
              <a:rPr lang="en-GB" dirty="0" err="1"/>
              <a:t>Unternehmen</a:t>
            </a:r>
            <a:r>
              <a:rPr lang="en-GB" dirty="0"/>
              <a:t> </a:t>
            </a:r>
            <a:r>
              <a:rPr lang="en-GB" dirty="0" err="1"/>
              <a:t>zu</a:t>
            </a:r>
            <a:r>
              <a:rPr lang="en-GB" dirty="0"/>
              <a:t> </a:t>
            </a:r>
            <a:r>
              <a:rPr lang="en-GB" dirty="0" err="1"/>
              <a:t>behaupten</a:t>
            </a:r>
            <a:r>
              <a:rPr lang="en-GB" b="0" i="0" strike="noStrike" cap="none" dirty="0">
                <a:latin typeface="Calibri"/>
                <a:ea typeface="Calibri"/>
                <a:cs typeface="Calibri"/>
                <a:sym typeface="Calibri"/>
              </a:rPr>
              <a:t>.</a:t>
            </a:r>
            <a:endParaRPr dirty="0"/>
          </a:p>
        </p:txBody>
      </p:sp>
      <p:sp>
        <p:nvSpPr>
          <p:cNvPr id="943" name="Google Shape;943;g1873aed434a_0_17"/>
          <p:cNvSpPr txBox="1">
            <a:spLocks noGrp="1"/>
          </p:cNvSpPr>
          <p:nvPr>
            <p:ph type="body" idx="2"/>
          </p:nvPr>
        </p:nvSpPr>
        <p:spPr>
          <a:xfrm>
            <a:off x="798380" y="678259"/>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Die </a:t>
            </a:r>
            <a:r>
              <a:rPr lang="en-GB" dirty="0" err="1"/>
              <a:t>wichtigsten</a:t>
            </a:r>
            <a:r>
              <a:rPr lang="en-GB" dirty="0"/>
              <a:t> </a:t>
            </a:r>
            <a:r>
              <a:rPr lang="en-GB" dirty="0" err="1"/>
              <a:t>Schritte</a:t>
            </a:r>
            <a:r>
              <a:rPr lang="en-GB" dirty="0"/>
              <a:t> für die </a:t>
            </a:r>
            <a:r>
              <a:rPr lang="en-GB" dirty="0" err="1"/>
              <a:t>Entwicklung</a:t>
            </a:r>
            <a:r>
              <a:rPr lang="en-GB" dirty="0"/>
              <a:t> </a:t>
            </a:r>
            <a:r>
              <a:rPr lang="en-GB" dirty="0" err="1"/>
              <a:t>einer</a:t>
            </a:r>
            <a:r>
              <a:rPr lang="en-GB" dirty="0"/>
              <a:t> </a:t>
            </a:r>
            <a:r>
              <a:rPr lang="en-GB" dirty="0" err="1"/>
              <a:t>digitalen</a:t>
            </a:r>
            <a:r>
              <a:rPr lang="en-GB" dirty="0"/>
              <a:t> </a:t>
            </a:r>
            <a:r>
              <a:rPr lang="en-GB" dirty="0" err="1"/>
              <a:t>Marketingpolitik</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1873aed434a_0_23"/>
          <p:cNvSpPr txBox="1">
            <a:spLocks noGrp="1"/>
          </p:cNvSpPr>
          <p:nvPr>
            <p:ph type="body" idx="1"/>
          </p:nvPr>
        </p:nvSpPr>
        <p:spPr>
          <a:xfrm>
            <a:off x="798454" y="1565297"/>
            <a:ext cx="10595100" cy="4197300"/>
          </a:xfrm>
          <a:prstGeom prst="rect">
            <a:avLst/>
          </a:prstGeom>
          <a:noFill/>
          <a:ln>
            <a:noFill/>
          </a:ln>
        </p:spPr>
        <p:txBody>
          <a:bodyPr spcFirstLastPara="1" wrap="square" lIns="91425" tIns="45700" rIns="91425" bIns="45700" anchor="t" anchorCtr="0">
            <a:noAutofit/>
          </a:bodyPr>
          <a:lstStyle/>
          <a:p>
            <a:pPr marL="419100" indent="-342900">
              <a:lnSpc>
                <a:spcPct val="120000"/>
              </a:lnSpc>
              <a:spcBef>
                <a:spcPts val="0"/>
              </a:spcBef>
              <a:buFont typeface="Calibri" panose="020F0502020204030204" pitchFamily="34" charset="0"/>
              <a:buChar char="●"/>
            </a:pPr>
            <a:r>
              <a:rPr lang="en-GB" dirty="0"/>
              <a:t>Die </a:t>
            </a:r>
            <a:r>
              <a:rPr lang="en-GB" dirty="0" err="1"/>
              <a:t>Durchführung</a:t>
            </a:r>
            <a:r>
              <a:rPr lang="en-GB" dirty="0"/>
              <a:t> </a:t>
            </a:r>
            <a:r>
              <a:rPr lang="en-GB" dirty="0" err="1"/>
              <a:t>einer</a:t>
            </a:r>
            <a:r>
              <a:rPr lang="en-GB" dirty="0"/>
              <a:t> </a:t>
            </a:r>
            <a:r>
              <a:rPr lang="en-GB" dirty="0">
                <a:hlinkClick r:id="rId3"/>
              </a:rPr>
              <a:t>Analyse</a:t>
            </a:r>
            <a:r>
              <a:rPr lang="en-GB" dirty="0"/>
              <a:t> </a:t>
            </a:r>
            <a:r>
              <a:rPr lang="en-GB" dirty="0" err="1"/>
              <a:t>Ihrer</a:t>
            </a:r>
            <a:r>
              <a:rPr lang="en-GB" dirty="0"/>
              <a:t> </a:t>
            </a:r>
            <a:r>
              <a:rPr lang="en-GB" dirty="0" err="1"/>
              <a:t>Marketingpolitik</a:t>
            </a:r>
            <a:r>
              <a:rPr lang="en-GB" dirty="0"/>
              <a:t> </a:t>
            </a:r>
            <a:r>
              <a:rPr lang="en-GB" dirty="0" err="1"/>
              <a:t>ist</a:t>
            </a:r>
            <a:r>
              <a:rPr lang="en-GB" dirty="0"/>
              <a:t> </a:t>
            </a:r>
            <a:r>
              <a:rPr lang="en-GB" dirty="0" err="1"/>
              <a:t>eine</a:t>
            </a:r>
            <a:r>
              <a:rPr lang="en-GB" dirty="0"/>
              <a:t> </a:t>
            </a:r>
            <a:r>
              <a:rPr lang="en-GB" dirty="0" err="1"/>
              <a:t>Möglichkeit</a:t>
            </a:r>
            <a:r>
              <a:rPr lang="en-GB" dirty="0"/>
              <a:t>, die </a:t>
            </a:r>
            <a:r>
              <a:rPr lang="en-GB" dirty="0" err="1"/>
              <a:t>wichtigsten</a:t>
            </a:r>
            <a:r>
              <a:rPr lang="en-GB" dirty="0"/>
              <a:t> </a:t>
            </a:r>
            <a:r>
              <a:rPr lang="en-GB" dirty="0" err="1"/>
              <a:t>Stärken</a:t>
            </a:r>
            <a:r>
              <a:rPr lang="en-GB" dirty="0"/>
              <a:t> und </a:t>
            </a:r>
            <a:r>
              <a:rPr lang="en-GB" dirty="0" err="1"/>
              <a:t>Schwächen</a:t>
            </a:r>
            <a:r>
              <a:rPr lang="en-GB" dirty="0"/>
              <a:t> </a:t>
            </a:r>
            <a:r>
              <a:rPr lang="en-GB" dirty="0" err="1"/>
              <a:t>zu</a:t>
            </a:r>
            <a:r>
              <a:rPr lang="en-GB" dirty="0"/>
              <a:t> </a:t>
            </a:r>
            <a:r>
              <a:rPr lang="en-GB" dirty="0" err="1"/>
              <a:t>ermitteln</a:t>
            </a:r>
            <a:r>
              <a:rPr lang="en-GB" dirty="0"/>
              <a:t> und </a:t>
            </a:r>
            <a:r>
              <a:rPr lang="en-GB" dirty="0" err="1"/>
              <a:t>Lösungen</a:t>
            </a:r>
            <a:r>
              <a:rPr lang="en-GB" dirty="0"/>
              <a:t> für </a:t>
            </a:r>
            <a:r>
              <a:rPr lang="en-GB" dirty="0" err="1"/>
              <a:t>potenzielle</a:t>
            </a:r>
            <a:r>
              <a:rPr lang="en-GB" dirty="0"/>
              <a:t> </a:t>
            </a:r>
            <a:r>
              <a:rPr lang="en-GB" dirty="0" err="1"/>
              <a:t>Probleme</a:t>
            </a:r>
            <a:r>
              <a:rPr lang="en-GB" dirty="0"/>
              <a:t> </a:t>
            </a:r>
            <a:r>
              <a:rPr lang="en-GB" dirty="0" err="1"/>
              <a:t>zu</a:t>
            </a:r>
            <a:r>
              <a:rPr lang="en-GB" dirty="0"/>
              <a:t> </a:t>
            </a:r>
            <a:r>
              <a:rPr lang="en-GB" dirty="0" err="1"/>
              <a:t>entwickeln</a:t>
            </a:r>
            <a:r>
              <a:rPr lang="en-GB" dirty="0"/>
              <a:t>.</a:t>
            </a:r>
            <a:endParaRPr dirty="0"/>
          </a:p>
          <a:p>
            <a:pPr marL="342900" marR="0" lvl="0" indent="-342900" algn="l" rtl="0">
              <a:lnSpc>
                <a:spcPct val="120000"/>
              </a:lnSpc>
              <a:spcBef>
                <a:spcPts val="0"/>
              </a:spcBef>
              <a:spcAft>
                <a:spcPts val="0"/>
              </a:spcAft>
              <a:buFont typeface="Calibri" panose="020F0502020204030204" pitchFamily="34" charset="0"/>
              <a:buChar char="●"/>
            </a:pPr>
            <a:endParaRPr dirty="0"/>
          </a:p>
          <a:p>
            <a:pPr marL="419100" indent="-342900">
              <a:lnSpc>
                <a:spcPct val="120000"/>
              </a:lnSpc>
              <a:spcBef>
                <a:spcPts val="0"/>
              </a:spcBef>
              <a:buFont typeface="Calibri" panose="020F0502020204030204" pitchFamily="34" charset="0"/>
              <a:buChar char="●"/>
            </a:pPr>
            <a:r>
              <a:rPr lang="en-GB" dirty="0"/>
              <a:t>Ein </a:t>
            </a:r>
            <a:r>
              <a:rPr lang="en-GB" dirty="0" err="1"/>
              <a:t>nützlicher</a:t>
            </a:r>
            <a:r>
              <a:rPr lang="en-GB" dirty="0"/>
              <a:t> </a:t>
            </a:r>
            <a:r>
              <a:rPr lang="en-GB" dirty="0" err="1"/>
              <a:t>Rahmen</a:t>
            </a:r>
            <a:r>
              <a:rPr lang="en-GB" dirty="0"/>
              <a:t> für </a:t>
            </a:r>
            <a:r>
              <a:rPr lang="en-GB" dirty="0" err="1"/>
              <a:t>diesen</a:t>
            </a:r>
            <a:r>
              <a:rPr lang="en-GB" dirty="0"/>
              <a:t> </a:t>
            </a:r>
            <a:r>
              <a:rPr lang="en-GB" dirty="0" err="1"/>
              <a:t>Prozess</a:t>
            </a:r>
            <a:r>
              <a:rPr lang="en-GB" dirty="0"/>
              <a:t> </a:t>
            </a:r>
            <a:r>
              <a:rPr lang="en-GB" dirty="0" err="1"/>
              <a:t>ist</a:t>
            </a:r>
            <a:r>
              <a:rPr lang="en-GB" dirty="0"/>
              <a:t> die SWOT-Analyse, die </a:t>
            </a:r>
            <a:r>
              <a:rPr lang="en-GB" dirty="0" err="1"/>
              <a:t>die</a:t>
            </a:r>
            <a:r>
              <a:rPr lang="en-GB" dirty="0"/>
              <a:t> </a:t>
            </a:r>
            <a:r>
              <a:rPr lang="en-GB" dirty="0" err="1"/>
              <a:t>Möglichkeit</a:t>
            </a:r>
            <a:r>
              <a:rPr lang="en-GB" dirty="0"/>
              <a:t> </a:t>
            </a:r>
            <a:r>
              <a:rPr lang="en-GB" dirty="0" err="1"/>
              <a:t>bietet</a:t>
            </a:r>
            <a:r>
              <a:rPr lang="en-GB" dirty="0"/>
              <a:t>, die </a:t>
            </a:r>
            <a:r>
              <a:rPr lang="en-GB" dirty="0" err="1"/>
              <a:t>Stärken</a:t>
            </a:r>
            <a:r>
              <a:rPr lang="en-GB" dirty="0"/>
              <a:t>, </a:t>
            </a:r>
            <a:r>
              <a:rPr lang="en-GB" dirty="0" err="1"/>
              <a:t>Schwächen</a:t>
            </a:r>
            <a:r>
              <a:rPr lang="en-GB" dirty="0"/>
              <a:t>, </a:t>
            </a:r>
            <a:r>
              <a:rPr lang="en-GB" dirty="0" err="1"/>
              <a:t>Chancen</a:t>
            </a:r>
            <a:r>
              <a:rPr lang="en-GB" dirty="0"/>
              <a:t> und </a:t>
            </a:r>
            <a:r>
              <a:rPr lang="en-GB" dirty="0" err="1"/>
              <a:t>Risiken</a:t>
            </a:r>
            <a:r>
              <a:rPr lang="en-GB" dirty="0"/>
              <a:t> </a:t>
            </a:r>
            <a:r>
              <a:rPr lang="en-GB" dirty="0" err="1"/>
              <a:t>Ihrer</a:t>
            </a:r>
            <a:r>
              <a:rPr lang="en-GB" dirty="0"/>
              <a:t> </a:t>
            </a:r>
            <a:r>
              <a:rPr lang="en-GB" dirty="0" err="1"/>
              <a:t>digitalen</a:t>
            </a:r>
            <a:r>
              <a:rPr lang="en-GB" dirty="0"/>
              <a:t> </a:t>
            </a:r>
            <a:r>
              <a:rPr lang="en-GB" dirty="0" err="1"/>
              <a:t>Marketingpolitik</a:t>
            </a:r>
            <a:r>
              <a:rPr lang="en-GB" dirty="0"/>
              <a:t> </a:t>
            </a:r>
            <a:r>
              <a:rPr lang="en-GB" dirty="0" err="1"/>
              <a:t>zu</a:t>
            </a:r>
            <a:r>
              <a:rPr lang="en-GB" dirty="0"/>
              <a:t> </a:t>
            </a:r>
            <a:r>
              <a:rPr lang="en-GB" dirty="0" err="1"/>
              <a:t>untersuchen</a:t>
            </a:r>
            <a:r>
              <a:rPr lang="en-GB" dirty="0"/>
              <a:t>. </a:t>
            </a:r>
            <a:endParaRPr/>
          </a:p>
          <a:p>
            <a:pPr marL="342900" marR="0" lvl="0" indent="-342900" algn="l" rtl="0">
              <a:lnSpc>
                <a:spcPct val="120000"/>
              </a:lnSpc>
              <a:spcBef>
                <a:spcPts val="0"/>
              </a:spcBef>
              <a:spcAft>
                <a:spcPts val="0"/>
              </a:spcAft>
              <a:buFont typeface="Calibri" panose="020F0502020204030204" pitchFamily="34" charset="0"/>
              <a:buChar char="●"/>
            </a:pPr>
            <a:endParaRPr b="1" dirty="0"/>
          </a:p>
          <a:p>
            <a:pPr marL="419100" indent="-342900">
              <a:lnSpc>
                <a:spcPct val="120000"/>
              </a:lnSpc>
              <a:spcBef>
                <a:spcPts val="0"/>
              </a:spcBef>
              <a:buFont typeface="Calibri" panose="020F0502020204030204" pitchFamily="34" charset="0"/>
              <a:buChar char="●"/>
            </a:pPr>
            <a:r>
              <a:rPr lang="en-GB" dirty="0"/>
              <a:t>Online-Tools für </a:t>
            </a:r>
            <a:r>
              <a:rPr lang="en-GB" dirty="0" err="1"/>
              <a:t>eine</a:t>
            </a:r>
            <a:r>
              <a:rPr lang="en-GB" dirty="0"/>
              <a:t> SWOT-Analyse: </a:t>
            </a:r>
            <a:r>
              <a:rPr lang="en-GB" dirty="0">
                <a:hlinkClick r:id="rId4"/>
              </a:rPr>
              <a:t>VisualParadigm</a:t>
            </a:r>
            <a:r>
              <a:rPr lang="en-GB" dirty="0"/>
              <a:t>, </a:t>
            </a:r>
            <a:r>
              <a:rPr lang="en-GB" dirty="0">
                <a:hlinkClick r:id="rId5"/>
              </a:rPr>
              <a:t>Alignment</a:t>
            </a:r>
            <a:r>
              <a:rPr lang="en-GB" dirty="0"/>
              <a:t>, </a:t>
            </a:r>
            <a:r>
              <a:rPr lang="en-GB" dirty="0">
                <a:hlinkClick r:id="rId6"/>
              </a:rPr>
              <a:t>Creately</a:t>
            </a:r>
            <a:r>
              <a:rPr lang="en-GB" dirty="0"/>
              <a:t>, </a:t>
            </a:r>
            <a:r>
              <a:rPr lang="en-GB" dirty="0" err="1"/>
              <a:t>usw</a:t>
            </a:r>
            <a:r>
              <a:rPr lang="en-GB" dirty="0"/>
              <a:t>.</a:t>
            </a:r>
            <a:endParaRPr dirty="0"/>
          </a:p>
        </p:txBody>
      </p:sp>
      <p:sp>
        <p:nvSpPr>
          <p:cNvPr id="950" name="Google Shape;950;g1873aed434a_0_23"/>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Evaluierung</a:t>
            </a:r>
            <a:r>
              <a:rPr lang="en-GB" dirty="0"/>
              <a:t> </a:t>
            </a:r>
            <a:r>
              <a:rPr lang="en-GB" dirty="0" err="1"/>
              <a:t>Ihrer</a:t>
            </a:r>
            <a:r>
              <a:rPr lang="en-GB" dirty="0"/>
              <a:t> </a:t>
            </a:r>
            <a:r>
              <a:rPr lang="en-GB" dirty="0" err="1"/>
              <a:t>digitalen</a:t>
            </a:r>
            <a:r>
              <a:rPr lang="en-GB" dirty="0"/>
              <a:t> </a:t>
            </a:r>
            <a:r>
              <a:rPr lang="en-GB" dirty="0" err="1"/>
              <a:t>Marketingpolitik</a:t>
            </a:r>
            <a:endParaRPr lang="en-US"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Zugriff xmlns="3f021e36-e1b2-47ee-ab87-c0c640a25c3a">
      <UserInfo>
        <DisplayName/>
        <AccountId xsi:nil="true"/>
        <AccountType/>
      </UserInfo>
    </Zugriff>
    <lcf76f155ced4ddcb4097134ff3c332f xmlns="3f021e36-e1b2-47ee-ab87-c0c640a25c3a">
      <Terms xmlns="http://schemas.microsoft.com/office/infopath/2007/PartnerControls"/>
    </lcf76f155ced4ddcb4097134ff3c332f>
    <F_x00fc_rwen xmlns="3f021e36-e1b2-47ee-ab87-c0c640a25c3a" xsi:nil="true"/>
    <TaxCatchAll xmlns="d230023b-ce9d-4a63-83d8-55db042628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66CC8E11034944AD45543EFB11E029" ma:contentTypeVersion="16" ma:contentTypeDescription="Create a new document." ma:contentTypeScope="" ma:versionID="b3fb00cd26ecfb45f29097af7f5bdfe8">
  <xsd:schema xmlns:xsd="http://www.w3.org/2001/XMLSchema" xmlns:xs="http://www.w3.org/2001/XMLSchema" xmlns:p="http://schemas.microsoft.com/office/2006/metadata/properties" xmlns:ns2="3f021e36-e1b2-47ee-ab87-c0c640a25c3a" xmlns:ns3="d230023b-ce9d-4a63-83d8-55db042628b5" targetNamespace="http://schemas.microsoft.com/office/2006/metadata/properties" ma:root="true" ma:fieldsID="49344de7e45c79a404669c9d25fa9ae7" ns2:_="" ns3:_="">
    <xsd:import namespace="3f021e36-e1b2-47ee-ab87-c0c640a25c3a"/>
    <xsd:import namespace="d230023b-ce9d-4a63-83d8-55db042628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Zugriff" minOccurs="0"/>
                <xsd:element ref="ns2:F_x00fc_rw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21e36-e1b2-47ee-ab87-c0c640a25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Zugriff" ma:index="19" nillable="true" ma:displayName="Zugriff" ma:format="Dropdown" ma:list="UserInfo" ma:SharePointGroup="0" ma:internalName="Zugrif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_x00fc_rwen" ma:index="20" nillable="true" ma:displayName="Für wen" ma:format="Dropdown" ma:internalName="F_x00fc_rwen">
      <xsd:simpleType>
        <xsd:restriction base="dms:Choice">
          <xsd:enumeration value="DV only"/>
          <xsd:enumeration value="Teams only - Working docs"/>
          <xsd:enumeration value="Project Partners"/>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8f6e3d-baeb-453a-b300-1feee0f3f43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0023b-ce9d-4a63-83d8-55db042628b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70734a-0b18-4570-b977-b3a56e55b95a}" ma:internalName="TaxCatchAll" ma:showField="CatchAllData" ma:web="d230023b-ce9d-4a63-83d8-55db042628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4E342-AB95-492E-B77E-5DAF6EB34E9A}">
  <ds:schemaRefs>
    <ds:schemaRef ds:uri="http://schemas.microsoft.com/sharepoint/v3/contenttype/forms"/>
  </ds:schemaRefs>
</ds:datastoreItem>
</file>

<file path=customXml/itemProps2.xml><?xml version="1.0" encoding="utf-8"?>
<ds:datastoreItem xmlns:ds="http://schemas.openxmlformats.org/officeDocument/2006/customXml" ds:itemID="{DBF9F677-E102-4B25-ABC5-E74E1E8CE86B}">
  <ds:schemaRef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3f021e36-e1b2-47ee-ab87-c0c640a25c3a"/>
    <ds:schemaRef ds:uri="http://purl.org/dc/terms/"/>
    <ds:schemaRef ds:uri="http://schemas.openxmlformats.org/package/2006/metadata/core-properties"/>
    <ds:schemaRef ds:uri="d230023b-ce9d-4a63-83d8-55db042628b5"/>
  </ds:schemaRefs>
</ds:datastoreItem>
</file>

<file path=customXml/itemProps3.xml><?xml version="1.0" encoding="utf-8"?>
<ds:datastoreItem xmlns:ds="http://schemas.openxmlformats.org/officeDocument/2006/customXml" ds:itemID="{9AA5BD4F-2AE8-4F40-B4CA-77D6B939E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21e36-e1b2-47ee-ab87-c0c640a25c3a"/>
    <ds:schemaRef ds:uri="d230023b-ce9d-4a63-83d8-55db04262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8033</Words>
  <Application>Microsoft Office PowerPoint</Application>
  <PresentationFormat>Widescreen</PresentationFormat>
  <Paragraphs>725</Paragraphs>
  <Slides>137</Slides>
  <Notes>137</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Stüwe F, Finn</cp:lastModifiedBy>
  <cp:revision>1368</cp:revision>
  <dcterms:created xsi:type="dcterms:W3CDTF">2020-10-14T13:32:04Z</dcterms:created>
  <dcterms:modified xsi:type="dcterms:W3CDTF">2023-06-12T11:39:07Z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0x010100A566CC8E11034944AD45543EFB11E029</vt:lpwstr>
  </property>
  <property fmtid="{D5CDD505-2E9C-101B-9397-08002B2CF9AE}" pid="3" name="MediaServiceImageTags">
    <vt:lpwstr/>
  </property>
</Properties>
</file>