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modernComment_1210_2A9C721.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omments/modernComment_1222_785F49FC.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1.xml" ContentType="application/vnd.openxmlformats-officedocument.presentationml.notesSlide+xml"/>
  <Override PartName="/ppt/comments/modernComment_1224_A2F05CEB.xml" ContentType="application/vnd.ms-powerpoint.comment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omments/modernComment_122B_EE1A046B.xml" ContentType="application/vnd.ms-powerpoint.comment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comments/modernComment_125A_A9CDDF6D.xml" ContentType="application/vnd.ms-powerpoint.comments+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0.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comments/modernComment_1270_E3955D99.xml" ContentType="application/vnd.ms-powerpoint.comments+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comments/modernComment_1280_2A7C6F59.xml" ContentType="application/vnd.ms-powerpoint.comments+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02.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106.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82" r:id="rId5"/>
  </p:sldMasterIdLst>
  <p:notesMasterIdLst>
    <p:notesMasterId r:id="rId151"/>
  </p:notesMasterIdLst>
  <p:sldIdLst>
    <p:sldId id="4286" r:id="rId6"/>
    <p:sldId id="4618" r:id="rId7"/>
    <p:sldId id="4322" r:id="rId8"/>
    <p:sldId id="4619" r:id="rId9"/>
    <p:sldId id="4620" r:id="rId10"/>
    <p:sldId id="4621" r:id="rId11"/>
    <p:sldId id="4622" r:id="rId12"/>
    <p:sldId id="4623" r:id="rId13"/>
    <p:sldId id="4351" r:id="rId14"/>
    <p:sldId id="4323" r:id="rId15"/>
    <p:sldId id="4625" r:id="rId16"/>
    <p:sldId id="4624" r:id="rId17"/>
    <p:sldId id="4626" r:id="rId18"/>
    <p:sldId id="4627" r:id="rId19"/>
    <p:sldId id="4629" r:id="rId20"/>
    <p:sldId id="4628" r:id="rId21"/>
    <p:sldId id="4631" r:id="rId22"/>
    <p:sldId id="4630" r:id="rId23"/>
    <p:sldId id="4633" r:id="rId24"/>
    <p:sldId id="4632" r:id="rId25"/>
    <p:sldId id="4634" r:id="rId26"/>
    <p:sldId id="4635" r:id="rId27"/>
    <p:sldId id="4601" r:id="rId28"/>
    <p:sldId id="4636" r:id="rId29"/>
    <p:sldId id="4637" r:id="rId30"/>
    <p:sldId id="4638" r:id="rId31"/>
    <p:sldId id="4639" r:id="rId32"/>
    <p:sldId id="4640" r:id="rId33"/>
    <p:sldId id="4641" r:id="rId34"/>
    <p:sldId id="4643" r:id="rId35"/>
    <p:sldId id="4642" r:id="rId36"/>
    <p:sldId id="4644" r:id="rId37"/>
    <p:sldId id="4646" r:id="rId38"/>
    <p:sldId id="4647" r:id="rId39"/>
    <p:sldId id="4648" r:id="rId40"/>
    <p:sldId id="4650" r:id="rId41"/>
    <p:sldId id="4756" r:id="rId42"/>
    <p:sldId id="4651" r:id="rId43"/>
    <p:sldId id="4652" r:id="rId44"/>
    <p:sldId id="4649" r:id="rId45"/>
    <p:sldId id="4654" r:id="rId46"/>
    <p:sldId id="4655" r:id="rId47"/>
    <p:sldId id="4653" r:id="rId48"/>
    <p:sldId id="4658" r:id="rId49"/>
    <p:sldId id="4656" r:id="rId50"/>
    <p:sldId id="4657" r:id="rId51"/>
    <p:sldId id="4659" r:id="rId52"/>
    <p:sldId id="4661" r:id="rId53"/>
    <p:sldId id="4662" r:id="rId54"/>
    <p:sldId id="4663" r:id="rId55"/>
    <p:sldId id="4664" r:id="rId56"/>
    <p:sldId id="4660" r:id="rId57"/>
    <p:sldId id="4665" r:id="rId58"/>
    <p:sldId id="4666" r:id="rId59"/>
    <p:sldId id="4667" r:id="rId60"/>
    <p:sldId id="4668" r:id="rId61"/>
    <p:sldId id="4669" r:id="rId62"/>
    <p:sldId id="4670" r:id="rId63"/>
    <p:sldId id="4671" r:id="rId64"/>
    <p:sldId id="4672" r:id="rId65"/>
    <p:sldId id="4673" r:id="rId66"/>
    <p:sldId id="4674" r:id="rId67"/>
    <p:sldId id="4675" r:id="rId68"/>
    <p:sldId id="4676" r:id="rId69"/>
    <p:sldId id="4757" r:id="rId70"/>
    <p:sldId id="4677" r:id="rId71"/>
    <p:sldId id="4678" r:id="rId72"/>
    <p:sldId id="4679" r:id="rId73"/>
    <p:sldId id="4680" r:id="rId74"/>
    <p:sldId id="4681" r:id="rId75"/>
    <p:sldId id="4682" r:id="rId76"/>
    <p:sldId id="4683" r:id="rId77"/>
    <p:sldId id="4684" r:id="rId78"/>
    <p:sldId id="4685" r:id="rId79"/>
    <p:sldId id="4686" r:id="rId80"/>
    <p:sldId id="4688" r:id="rId81"/>
    <p:sldId id="4687" r:id="rId82"/>
    <p:sldId id="4689" r:id="rId83"/>
    <p:sldId id="4690" r:id="rId84"/>
    <p:sldId id="4691" r:id="rId85"/>
    <p:sldId id="4692" r:id="rId86"/>
    <p:sldId id="4693" r:id="rId87"/>
    <p:sldId id="4694" r:id="rId88"/>
    <p:sldId id="4695" r:id="rId89"/>
    <p:sldId id="4696" r:id="rId90"/>
    <p:sldId id="4698" r:id="rId91"/>
    <p:sldId id="4699" r:id="rId92"/>
    <p:sldId id="4700" r:id="rId93"/>
    <p:sldId id="4701" r:id="rId94"/>
    <p:sldId id="4702" r:id="rId95"/>
    <p:sldId id="4703" r:id="rId96"/>
    <p:sldId id="4704" r:id="rId97"/>
    <p:sldId id="4705" r:id="rId98"/>
    <p:sldId id="4707" r:id="rId99"/>
    <p:sldId id="4708" r:id="rId100"/>
    <p:sldId id="4709" r:id="rId101"/>
    <p:sldId id="4710" r:id="rId102"/>
    <p:sldId id="4711" r:id="rId103"/>
    <p:sldId id="4758" r:id="rId104"/>
    <p:sldId id="4712" r:id="rId105"/>
    <p:sldId id="4713" r:id="rId106"/>
    <p:sldId id="4714" r:id="rId107"/>
    <p:sldId id="4715" r:id="rId108"/>
    <p:sldId id="4716" r:id="rId109"/>
    <p:sldId id="4717" r:id="rId110"/>
    <p:sldId id="4719" r:id="rId111"/>
    <p:sldId id="4718" r:id="rId112"/>
    <p:sldId id="4720" r:id="rId113"/>
    <p:sldId id="4721" r:id="rId114"/>
    <p:sldId id="4722" r:id="rId115"/>
    <p:sldId id="4724" r:id="rId116"/>
    <p:sldId id="4723" r:id="rId117"/>
    <p:sldId id="4726" r:id="rId118"/>
    <p:sldId id="4759" r:id="rId119"/>
    <p:sldId id="4727" r:id="rId120"/>
    <p:sldId id="4728" r:id="rId121"/>
    <p:sldId id="4729" r:id="rId122"/>
    <p:sldId id="4730" r:id="rId123"/>
    <p:sldId id="4731" r:id="rId124"/>
    <p:sldId id="4732" r:id="rId125"/>
    <p:sldId id="4733" r:id="rId126"/>
    <p:sldId id="4734" r:id="rId127"/>
    <p:sldId id="4735" r:id="rId128"/>
    <p:sldId id="4736" r:id="rId129"/>
    <p:sldId id="4738" r:id="rId130"/>
    <p:sldId id="4739" r:id="rId131"/>
    <p:sldId id="4737" r:id="rId132"/>
    <p:sldId id="4741" r:id="rId133"/>
    <p:sldId id="4760" r:id="rId134"/>
    <p:sldId id="4743" r:id="rId135"/>
    <p:sldId id="4761" r:id="rId136"/>
    <p:sldId id="4744" r:id="rId137"/>
    <p:sldId id="4745" r:id="rId138"/>
    <p:sldId id="4746" r:id="rId139"/>
    <p:sldId id="4762" r:id="rId140"/>
    <p:sldId id="4747" r:id="rId141"/>
    <p:sldId id="4748" r:id="rId142"/>
    <p:sldId id="4749" r:id="rId143"/>
    <p:sldId id="4750" r:id="rId144"/>
    <p:sldId id="4751" r:id="rId145"/>
    <p:sldId id="4752" r:id="rId146"/>
    <p:sldId id="4753" r:id="rId147"/>
    <p:sldId id="4754" r:id="rId148"/>
    <p:sldId id="4755" r:id="rId149"/>
    <p:sldId id="4263" r:id="rId15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nstructional &amp; Learning Objectives, Competencies, Module Duration" id="{CF37E681-D32E-4C45-97BD-F9F6E43AC114}">
          <p14:sldIdLst>
            <p14:sldId id="4286"/>
            <p14:sldId id="4618"/>
            <p14:sldId id="4322"/>
            <p14:sldId id="4619"/>
            <p14:sldId id="4620"/>
            <p14:sldId id="4621"/>
            <p14:sldId id="4622"/>
            <p14:sldId id="4623"/>
            <p14:sldId id="4351"/>
          </p14:sldIdLst>
        </p14:section>
        <p14:section name="The Power of Data, Why Data Skills Matter" id="{AB31846D-EB88-4B5B-80F1-72A0EB66DFBB}">
          <p14:sldIdLst>
            <p14:sldId id="4323"/>
            <p14:sldId id="4625"/>
            <p14:sldId id="4624"/>
            <p14:sldId id="4626"/>
            <p14:sldId id="4627"/>
            <p14:sldId id="4629"/>
            <p14:sldId id="4628"/>
            <p14:sldId id="4631"/>
            <p14:sldId id="4630"/>
            <p14:sldId id="4633"/>
            <p14:sldId id="4632"/>
            <p14:sldId id="4634"/>
            <p14:sldId id="4635"/>
            <p14:sldId id="4601"/>
            <p14:sldId id="4636"/>
            <p14:sldId id="4637"/>
            <p14:sldId id="4638"/>
            <p14:sldId id="4639"/>
            <p14:sldId id="4640"/>
            <p14:sldId id="4641"/>
          </p14:sldIdLst>
        </p14:section>
        <p14:section name="Data Technology" id="{0186929D-9445-4B5F-9E7E-490CFAF4415D}">
          <p14:sldIdLst>
            <p14:sldId id="4643"/>
            <p14:sldId id="4642"/>
            <p14:sldId id="4644"/>
            <p14:sldId id="4646"/>
            <p14:sldId id="4647"/>
            <p14:sldId id="4648"/>
            <p14:sldId id="4650"/>
            <p14:sldId id="4756"/>
            <p14:sldId id="4651"/>
            <p14:sldId id="4652"/>
            <p14:sldId id="4649"/>
            <p14:sldId id="4654"/>
            <p14:sldId id="4655"/>
            <p14:sldId id="4653"/>
            <p14:sldId id="4658"/>
            <p14:sldId id="4656"/>
            <p14:sldId id="4657"/>
            <p14:sldId id="4659"/>
            <p14:sldId id="4661"/>
            <p14:sldId id="4662"/>
            <p14:sldId id="4663"/>
            <p14:sldId id="4664"/>
          </p14:sldIdLst>
        </p14:section>
        <p14:section name="Data Interpretation and Use" id="{66047A34-FAAD-4333-8AF6-B3271116AC03}">
          <p14:sldIdLst>
            <p14:sldId id="4660"/>
            <p14:sldId id="4665"/>
            <p14:sldId id="4666"/>
            <p14:sldId id="4667"/>
            <p14:sldId id="4668"/>
            <p14:sldId id="4669"/>
            <p14:sldId id="4670"/>
            <p14:sldId id="4671"/>
            <p14:sldId id="4672"/>
            <p14:sldId id="4673"/>
            <p14:sldId id="4674"/>
            <p14:sldId id="4675"/>
            <p14:sldId id="4676"/>
            <p14:sldId id="4757"/>
            <p14:sldId id="4677"/>
            <p14:sldId id="4678"/>
            <p14:sldId id="4679"/>
            <p14:sldId id="4680"/>
            <p14:sldId id="4681"/>
            <p14:sldId id="4682"/>
            <p14:sldId id="4683"/>
            <p14:sldId id="4684"/>
            <p14:sldId id="4685"/>
            <p14:sldId id="4686"/>
            <p14:sldId id="4688"/>
            <p14:sldId id="4687"/>
            <p14:sldId id="4689"/>
            <p14:sldId id="4690"/>
            <p14:sldId id="4691"/>
            <p14:sldId id="4692"/>
            <p14:sldId id="4693"/>
          </p14:sldIdLst>
        </p14:section>
        <p14:section name="Working with Data" id="{FD915481-53EE-4418-BB65-17672FFAB95E}">
          <p14:sldIdLst>
            <p14:sldId id="4694"/>
            <p14:sldId id="4695"/>
            <p14:sldId id="4696"/>
            <p14:sldId id="4698"/>
            <p14:sldId id="4699"/>
            <p14:sldId id="4700"/>
            <p14:sldId id="4701"/>
            <p14:sldId id="4702"/>
            <p14:sldId id="4703"/>
            <p14:sldId id="4704"/>
            <p14:sldId id="4705"/>
            <p14:sldId id="4707"/>
            <p14:sldId id="4708"/>
            <p14:sldId id="4709"/>
            <p14:sldId id="4710"/>
            <p14:sldId id="4711"/>
            <p14:sldId id="4758"/>
            <p14:sldId id="4712"/>
            <p14:sldId id="4713"/>
            <p14:sldId id="4714"/>
            <p14:sldId id="4715"/>
            <p14:sldId id="4716"/>
          </p14:sldIdLst>
        </p14:section>
        <p14:section name="Data for Strategy" id="{D8D1D019-B959-49EE-8ADB-79A385B0B6D6}">
          <p14:sldIdLst>
            <p14:sldId id="4717"/>
            <p14:sldId id="4719"/>
            <p14:sldId id="4718"/>
            <p14:sldId id="4720"/>
            <p14:sldId id="4721"/>
            <p14:sldId id="4722"/>
            <p14:sldId id="4724"/>
            <p14:sldId id="4723"/>
            <p14:sldId id="4726"/>
            <p14:sldId id="4759"/>
            <p14:sldId id="4727"/>
            <p14:sldId id="4728"/>
            <p14:sldId id="4729"/>
            <p14:sldId id="4730"/>
            <p14:sldId id="4731"/>
            <p14:sldId id="4732"/>
            <p14:sldId id="4733"/>
            <p14:sldId id="4734"/>
            <p14:sldId id="4735"/>
            <p14:sldId id="4736"/>
            <p14:sldId id="4738"/>
            <p14:sldId id="4739"/>
            <p14:sldId id="4737"/>
            <p14:sldId id="4741"/>
            <p14:sldId id="4760"/>
            <p14:sldId id="4743"/>
            <p14:sldId id="4761"/>
            <p14:sldId id="4744"/>
            <p14:sldId id="4745"/>
            <p14:sldId id="4746"/>
            <p14:sldId id="4762"/>
            <p14:sldId id="4747"/>
            <p14:sldId id="4748"/>
          </p14:sldIdLst>
        </p14:section>
        <p14:section name="References" id="{5DABEE60-1868-4903-ADC6-4D6A7E90DFD3}">
          <p14:sldIdLst>
            <p14:sldId id="4749"/>
            <p14:sldId id="4750"/>
            <p14:sldId id="4751"/>
            <p14:sldId id="4752"/>
            <p14:sldId id="4753"/>
            <p14:sldId id="4754"/>
            <p14:sldId id="4755"/>
            <p14:sldId id="4263"/>
          </p14:sldIdLst>
        </p14:section>
      </p14:sectionLst>
    </p:ext>
    <p:ext uri="{EFAFB233-063F-42B5-8137-9DF3F51BA10A}">
      <p15:sldGuideLst xmlns:p15="http://schemas.microsoft.com/office/powerpoint/2012/main">
        <p15:guide id="1" orient="horz" pos="2183" userDrawn="1">
          <p15:clr>
            <a:srgbClr val="A4A3A4"/>
          </p15:clr>
        </p15:guide>
        <p15:guide id="2" pos="3863"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2C799F0-806B-B886-C51B-512AF491EE66}" name="Projects Dramblys" initials="PD" userId="b4120c6014c694b8"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E5025-4C08-4E50-8E42-E130409547C5}" v="1" dt="2023-05-18T13:34:07.4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83238" autoAdjust="0"/>
  </p:normalViewPr>
  <p:slideViewPr>
    <p:cSldViewPr snapToGrid="0" showGuides="1">
      <p:cViewPr varScale="1">
        <p:scale>
          <a:sx n="49" d="100"/>
          <a:sy n="49" d="100"/>
        </p:scale>
        <p:origin x="1268" y="48"/>
      </p:cViewPr>
      <p:guideLst>
        <p:guide orient="horz" pos="2183"/>
        <p:guide pos="386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2.xml"/><Relationship Id="rId21" Type="http://schemas.openxmlformats.org/officeDocument/2006/relationships/slide" Target="slides/slide16.xml"/><Relationship Id="rId42" Type="http://schemas.openxmlformats.org/officeDocument/2006/relationships/slide" Target="slides/slide37.xml"/><Relationship Id="rId63" Type="http://schemas.openxmlformats.org/officeDocument/2006/relationships/slide" Target="slides/slide58.xml"/><Relationship Id="rId84" Type="http://schemas.openxmlformats.org/officeDocument/2006/relationships/slide" Target="slides/slide79.xml"/><Relationship Id="rId138" Type="http://schemas.openxmlformats.org/officeDocument/2006/relationships/slide" Target="slides/slide133.xml"/><Relationship Id="rId107" Type="http://schemas.openxmlformats.org/officeDocument/2006/relationships/slide" Target="slides/slide102.xml"/><Relationship Id="rId11" Type="http://schemas.openxmlformats.org/officeDocument/2006/relationships/slide" Target="slides/slide6.xml"/><Relationship Id="rId32" Type="http://schemas.openxmlformats.org/officeDocument/2006/relationships/slide" Target="slides/slide27.xml"/><Relationship Id="rId53" Type="http://schemas.openxmlformats.org/officeDocument/2006/relationships/slide" Target="slides/slide48.xml"/><Relationship Id="rId74" Type="http://schemas.openxmlformats.org/officeDocument/2006/relationships/slide" Target="slides/slide69.xml"/><Relationship Id="rId128" Type="http://schemas.openxmlformats.org/officeDocument/2006/relationships/slide" Target="slides/slide123.xml"/><Relationship Id="rId149" Type="http://schemas.openxmlformats.org/officeDocument/2006/relationships/slide" Target="slides/slide144.xml"/><Relationship Id="rId5" Type="http://schemas.openxmlformats.org/officeDocument/2006/relationships/slideMaster" Target="slideMasters/slideMaster2.xml"/><Relationship Id="rId95" Type="http://schemas.openxmlformats.org/officeDocument/2006/relationships/slide" Target="slides/slide90.xml"/><Relationship Id="rId22" Type="http://schemas.openxmlformats.org/officeDocument/2006/relationships/slide" Target="slides/slide17.xml"/><Relationship Id="rId43" Type="http://schemas.openxmlformats.org/officeDocument/2006/relationships/slide" Target="slides/slide38.xml"/><Relationship Id="rId64" Type="http://schemas.openxmlformats.org/officeDocument/2006/relationships/slide" Target="slides/slide59.xml"/><Relationship Id="rId118" Type="http://schemas.openxmlformats.org/officeDocument/2006/relationships/slide" Target="slides/slide113.xml"/><Relationship Id="rId139" Type="http://schemas.openxmlformats.org/officeDocument/2006/relationships/slide" Target="slides/slide134.xml"/><Relationship Id="rId80" Type="http://schemas.openxmlformats.org/officeDocument/2006/relationships/slide" Target="slides/slide75.xml"/><Relationship Id="rId85" Type="http://schemas.openxmlformats.org/officeDocument/2006/relationships/slide" Target="slides/slide80.xml"/><Relationship Id="rId150" Type="http://schemas.openxmlformats.org/officeDocument/2006/relationships/slide" Target="slides/slide145.xml"/><Relationship Id="rId155" Type="http://schemas.openxmlformats.org/officeDocument/2006/relationships/tableStyles" Target="tableStyles.xml"/><Relationship Id="rId12" Type="http://schemas.openxmlformats.org/officeDocument/2006/relationships/slide" Target="slides/slide7.xml"/><Relationship Id="rId17" Type="http://schemas.openxmlformats.org/officeDocument/2006/relationships/slide" Target="slides/slide12.xml"/><Relationship Id="rId33" Type="http://schemas.openxmlformats.org/officeDocument/2006/relationships/slide" Target="slides/slide28.xml"/><Relationship Id="rId38" Type="http://schemas.openxmlformats.org/officeDocument/2006/relationships/slide" Target="slides/slide33.xml"/><Relationship Id="rId59" Type="http://schemas.openxmlformats.org/officeDocument/2006/relationships/slide" Target="slides/slide54.xml"/><Relationship Id="rId103" Type="http://schemas.openxmlformats.org/officeDocument/2006/relationships/slide" Target="slides/slide98.xml"/><Relationship Id="rId108" Type="http://schemas.openxmlformats.org/officeDocument/2006/relationships/slide" Target="slides/slide103.xml"/><Relationship Id="rId124" Type="http://schemas.openxmlformats.org/officeDocument/2006/relationships/slide" Target="slides/slide119.xml"/><Relationship Id="rId129" Type="http://schemas.openxmlformats.org/officeDocument/2006/relationships/slide" Target="slides/slide124.xml"/><Relationship Id="rId54" Type="http://schemas.openxmlformats.org/officeDocument/2006/relationships/slide" Target="slides/slide49.xml"/><Relationship Id="rId70" Type="http://schemas.openxmlformats.org/officeDocument/2006/relationships/slide" Target="slides/slide65.xml"/><Relationship Id="rId75" Type="http://schemas.openxmlformats.org/officeDocument/2006/relationships/slide" Target="slides/slide70.xml"/><Relationship Id="rId91" Type="http://schemas.openxmlformats.org/officeDocument/2006/relationships/slide" Target="slides/slide86.xml"/><Relationship Id="rId96" Type="http://schemas.openxmlformats.org/officeDocument/2006/relationships/slide" Target="slides/slide91.xml"/><Relationship Id="rId140" Type="http://schemas.openxmlformats.org/officeDocument/2006/relationships/slide" Target="slides/slide135.xml"/><Relationship Id="rId145" Type="http://schemas.openxmlformats.org/officeDocument/2006/relationships/slide" Target="slides/slide140.xml"/><Relationship Id="rId1" Type="http://schemas.openxmlformats.org/officeDocument/2006/relationships/customXml" Target="../customXml/item1.xml"/><Relationship Id="rId6" Type="http://schemas.openxmlformats.org/officeDocument/2006/relationships/slide" Target="slides/slide1.xml"/><Relationship Id="rId23" Type="http://schemas.openxmlformats.org/officeDocument/2006/relationships/slide" Target="slides/slide18.xml"/><Relationship Id="rId28" Type="http://schemas.openxmlformats.org/officeDocument/2006/relationships/slide" Target="slides/slide23.xml"/><Relationship Id="rId49" Type="http://schemas.openxmlformats.org/officeDocument/2006/relationships/slide" Target="slides/slide44.xml"/><Relationship Id="rId114" Type="http://schemas.openxmlformats.org/officeDocument/2006/relationships/slide" Target="slides/slide109.xml"/><Relationship Id="rId119" Type="http://schemas.openxmlformats.org/officeDocument/2006/relationships/slide" Target="slides/slide114.xml"/><Relationship Id="rId44" Type="http://schemas.openxmlformats.org/officeDocument/2006/relationships/slide" Target="slides/slide39.xml"/><Relationship Id="rId60" Type="http://schemas.openxmlformats.org/officeDocument/2006/relationships/slide" Target="slides/slide55.xml"/><Relationship Id="rId65" Type="http://schemas.openxmlformats.org/officeDocument/2006/relationships/slide" Target="slides/slide60.xml"/><Relationship Id="rId81" Type="http://schemas.openxmlformats.org/officeDocument/2006/relationships/slide" Target="slides/slide76.xml"/><Relationship Id="rId86" Type="http://schemas.openxmlformats.org/officeDocument/2006/relationships/slide" Target="slides/slide81.xml"/><Relationship Id="rId130" Type="http://schemas.openxmlformats.org/officeDocument/2006/relationships/slide" Target="slides/slide125.xml"/><Relationship Id="rId135" Type="http://schemas.openxmlformats.org/officeDocument/2006/relationships/slide" Target="slides/slide130.xml"/><Relationship Id="rId151" Type="http://schemas.openxmlformats.org/officeDocument/2006/relationships/notesMaster" Target="notesMasters/notesMaster1.xml"/><Relationship Id="rId156" Type="http://schemas.microsoft.com/office/2016/11/relationships/changesInfo" Target="changesInfos/changesInfo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109" Type="http://schemas.openxmlformats.org/officeDocument/2006/relationships/slide" Target="slides/slide10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slide" Target="slides/slide92.xml"/><Relationship Id="rId104" Type="http://schemas.openxmlformats.org/officeDocument/2006/relationships/slide" Target="slides/slide99.xml"/><Relationship Id="rId120" Type="http://schemas.openxmlformats.org/officeDocument/2006/relationships/slide" Target="slides/slide115.xml"/><Relationship Id="rId125" Type="http://schemas.openxmlformats.org/officeDocument/2006/relationships/slide" Target="slides/slide120.xml"/><Relationship Id="rId141" Type="http://schemas.openxmlformats.org/officeDocument/2006/relationships/slide" Target="slides/slide136.xml"/><Relationship Id="rId146" Type="http://schemas.openxmlformats.org/officeDocument/2006/relationships/slide" Target="slides/slide141.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110" Type="http://schemas.openxmlformats.org/officeDocument/2006/relationships/slide" Target="slides/slide105.xml"/><Relationship Id="rId115" Type="http://schemas.openxmlformats.org/officeDocument/2006/relationships/slide" Target="slides/slide110.xml"/><Relationship Id="rId131" Type="http://schemas.openxmlformats.org/officeDocument/2006/relationships/slide" Target="slides/slide126.xml"/><Relationship Id="rId136" Type="http://schemas.openxmlformats.org/officeDocument/2006/relationships/slide" Target="slides/slide131.xml"/><Relationship Id="rId157" Type="http://schemas.microsoft.com/office/2015/10/relationships/revisionInfo" Target="revisionInfo.xml"/><Relationship Id="rId61" Type="http://schemas.openxmlformats.org/officeDocument/2006/relationships/slide" Target="slides/slide56.xml"/><Relationship Id="rId82" Type="http://schemas.openxmlformats.org/officeDocument/2006/relationships/slide" Target="slides/slide77.xml"/><Relationship Id="rId152" Type="http://schemas.openxmlformats.org/officeDocument/2006/relationships/presProps" Target="presProps.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slide" Target="slides/slide95.xml"/><Relationship Id="rId105" Type="http://schemas.openxmlformats.org/officeDocument/2006/relationships/slide" Target="slides/slide100.xml"/><Relationship Id="rId126" Type="http://schemas.openxmlformats.org/officeDocument/2006/relationships/slide" Target="slides/slide121.xml"/><Relationship Id="rId147" Type="http://schemas.openxmlformats.org/officeDocument/2006/relationships/slide" Target="slides/slide142.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slide" Target="slides/slide93.xml"/><Relationship Id="rId121" Type="http://schemas.openxmlformats.org/officeDocument/2006/relationships/slide" Target="slides/slide116.xml"/><Relationship Id="rId142" Type="http://schemas.openxmlformats.org/officeDocument/2006/relationships/slide" Target="slides/slide137.xml"/><Relationship Id="rId3" Type="http://schemas.openxmlformats.org/officeDocument/2006/relationships/customXml" Target="../customXml/item3.xml"/><Relationship Id="rId25" Type="http://schemas.openxmlformats.org/officeDocument/2006/relationships/slide" Target="slides/slide20.xml"/><Relationship Id="rId46" Type="http://schemas.openxmlformats.org/officeDocument/2006/relationships/slide" Target="slides/slide41.xml"/><Relationship Id="rId67" Type="http://schemas.openxmlformats.org/officeDocument/2006/relationships/slide" Target="slides/slide62.xml"/><Relationship Id="rId116" Type="http://schemas.openxmlformats.org/officeDocument/2006/relationships/slide" Target="slides/slide111.xml"/><Relationship Id="rId137" Type="http://schemas.openxmlformats.org/officeDocument/2006/relationships/slide" Target="slides/slide132.xml"/><Relationship Id="rId158" Type="http://schemas.microsoft.com/office/2018/10/relationships/authors" Target="authors.xml"/><Relationship Id="rId20" Type="http://schemas.openxmlformats.org/officeDocument/2006/relationships/slide" Target="slides/slide15.xml"/><Relationship Id="rId41" Type="http://schemas.openxmlformats.org/officeDocument/2006/relationships/slide" Target="slides/slide36.xml"/><Relationship Id="rId62" Type="http://schemas.openxmlformats.org/officeDocument/2006/relationships/slide" Target="slides/slide57.xml"/><Relationship Id="rId83" Type="http://schemas.openxmlformats.org/officeDocument/2006/relationships/slide" Target="slides/slide78.xml"/><Relationship Id="rId88" Type="http://schemas.openxmlformats.org/officeDocument/2006/relationships/slide" Target="slides/slide83.xml"/><Relationship Id="rId111" Type="http://schemas.openxmlformats.org/officeDocument/2006/relationships/slide" Target="slides/slide106.xml"/><Relationship Id="rId132" Type="http://schemas.openxmlformats.org/officeDocument/2006/relationships/slide" Target="slides/slide127.xml"/><Relationship Id="rId153" Type="http://schemas.openxmlformats.org/officeDocument/2006/relationships/viewProps" Target="viewProps.xml"/><Relationship Id="rId15" Type="http://schemas.openxmlformats.org/officeDocument/2006/relationships/slide" Target="slides/slide10.xml"/><Relationship Id="rId36" Type="http://schemas.openxmlformats.org/officeDocument/2006/relationships/slide" Target="slides/slide31.xml"/><Relationship Id="rId57" Type="http://schemas.openxmlformats.org/officeDocument/2006/relationships/slide" Target="slides/slide52.xml"/><Relationship Id="rId106" Type="http://schemas.openxmlformats.org/officeDocument/2006/relationships/slide" Target="slides/slide101.xml"/><Relationship Id="rId127" Type="http://schemas.openxmlformats.org/officeDocument/2006/relationships/slide" Target="slides/slide122.xml"/><Relationship Id="rId10" Type="http://schemas.openxmlformats.org/officeDocument/2006/relationships/slide" Target="slides/slide5.xml"/><Relationship Id="rId31" Type="http://schemas.openxmlformats.org/officeDocument/2006/relationships/slide" Target="slides/slide26.xml"/><Relationship Id="rId52" Type="http://schemas.openxmlformats.org/officeDocument/2006/relationships/slide" Target="slides/slide47.xml"/><Relationship Id="rId73" Type="http://schemas.openxmlformats.org/officeDocument/2006/relationships/slide" Target="slides/slide68.xml"/><Relationship Id="rId78" Type="http://schemas.openxmlformats.org/officeDocument/2006/relationships/slide" Target="slides/slide73.xml"/><Relationship Id="rId94" Type="http://schemas.openxmlformats.org/officeDocument/2006/relationships/slide" Target="slides/slide89.xml"/><Relationship Id="rId99" Type="http://schemas.openxmlformats.org/officeDocument/2006/relationships/slide" Target="slides/slide94.xml"/><Relationship Id="rId101" Type="http://schemas.openxmlformats.org/officeDocument/2006/relationships/slide" Target="slides/slide96.xml"/><Relationship Id="rId122" Type="http://schemas.openxmlformats.org/officeDocument/2006/relationships/slide" Target="slides/slide117.xml"/><Relationship Id="rId143" Type="http://schemas.openxmlformats.org/officeDocument/2006/relationships/slide" Target="slides/slide138.xml"/><Relationship Id="rId148" Type="http://schemas.openxmlformats.org/officeDocument/2006/relationships/slide" Target="slides/slide143.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47" Type="http://schemas.openxmlformats.org/officeDocument/2006/relationships/slide" Target="slides/slide42.xml"/><Relationship Id="rId68" Type="http://schemas.openxmlformats.org/officeDocument/2006/relationships/slide" Target="slides/slide63.xml"/><Relationship Id="rId89" Type="http://schemas.openxmlformats.org/officeDocument/2006/relationships/slide" Target="slides/slide84.xml"/><Relationship Id="rId112" Type="http://schemas.openxmlformats.org/officeDocument/2006/relationships/slide" Target="slides/slide107.xml"/><Relationship Id="rId133" Type="http://schemas.openxmlformats.org/officeDocument/2006/relationships/slide" Target="slides/slide128.xml"/><Relationship Id="rId154" Type="http://schemas.openxmlformats.org/officeDocument/2006/relationships/theme" Target="theme/theme1.xml"/><Relationship Id="rId16" Type="http://schemas.openxmlformats.org/officeDocument/2006/relationships/slide" Target="slides/slide11.xml"/><Relationship Id="rId37" Type="http://schemas.openxmlformats.org/officeDocument/2006/relationships/slide" Target="slides/slide32.xml"/><Relationship Id="rId58" Type="http://schemas.openxmlformats.org/officeDocument/2006/relationships/slide" Target="slides/slide53.xml"/><Relationship Id="rId79" Type="http://schemas.openxmlformats.org/officeDocument/2006/relationships/slide" Target="slides/slide74.xml"/><Relationship Id="rId102" Type="http://schemas.openxmlformats.org/officeDocument/2006/relationships/slide" Target="slides/slide97.xml"/><Relationship Id="rId123" Type="http://schemas.openxmlformats.org/officeDocument/2006/relationships/slide" Target="slides/slide118.xml"/><Relationship Id="rId144" Type="http://schemas.openxmlformats.org/officeDocument/2006/relationships/slide" Target="slides/slide139.xml"/><Relationship Id="rId90" Type="http://schemas.openxmlformats.org/officeDocument/2006/relationships/slide" Target="slides/slide85.xml"/><Relationship Id="rId27" Type="http://schemas.openxmlformats.org/officeDocument/2006/relationships/slide" Target="slides/slide22.xml"/><Relationship Id="rId48" Type="http://schemas.openxmlformats.org/officeDocument/2006/relationships/slide" Target="slides/slide43.xml"/><Relationship Id="rId69" Type="http://schemas.openxmlformats.org/officeDocument/2006/relationships/slide" Target="slides/slide64.xml"/><Relationship Id="rId113" Type="http://schemas.openxmlformats.org/officeDocument/2006/relationships/slide" Target="slides/slide108.xml"/><Relationship Id="rId134" Type="http://schemas.openxmlformats.org/officeDocument/2006/relationships/slide" Target="slides/slide12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ie Melia" userId="PL6+ZwU1G8M6P8tXbEzsKsPMSPdetLJGv39eU+o5G/g=" providerId="None" clId="Web-{08FE5025-4C08-4E50-8E42-E130409547C5}"/>
    <pc:docChg chg="modSld">
      <pc:chgData name="Albie Melia" userId="PL6+ZwU1G8M6P8tXbEzsKsPMSPdetLJGv39eU+o5G/g=" providerId="None" clId="Web-{08FE5025-4C08-4E50-8E42-E130409547C5}" dt="2023-05-18T13:34:07.473" v="0"/>
      <pc:docMkLst>
        <pc:docMk/>
      </pc:docMkLst>
      <pc:sldChg chg="addSp">
        <pc:chgData name="Albie Melia" userId="PL6+ZwU1G8M6P8tXbEzsKsPMSPdetLJGv39eU+o5G/g=" providerId="None" clId="Web-{08FE5025-4C08-4E50-8E42-E130409547C5}" dt="2023-05-18T13:34:07.473" v="0"/>
        <pc:sldMkLst>
          <pc:docMk/>
          <pc:sldMk cId="2288239601" sldId="4286"/>
        </pc:sldMkLst>
        <pc:spChg chg="add">
          <ac:chgData name="Albie Melia" userId="PL6+ZwU1G8M6P8tXbEzsKsPMSPdetLJGv39eU+o5G/g=" providerId="None" clId="Web-{08FE5025-4C08-4E50-8E42-E130409547C5}" dt="2023-05-18T13:34:07.473" v="0"/>
          <ac:spMkLst>
            <pc:docMk/>
            <pc:sldMk cId="2288239601" sldId="4286"/>
            <ac:spMk id="3" creationId="{B039428B-7886-504D-DDC1-4C94C5A4644A}"/>
          </ac:spMkLst>
        </pc:spChg>
      </pc:sldChg>
    </pc:docChg>
  </pc:docChgLst>
</pc:chgInfo>
</file>

<file path=ppt/comments/modernComment_1210_2A9C721.xml><?xml version="1.0" encoding="utf-8"?>
<p188:cmLst xmlns:a="http://schemas.openxmlformats.org/drawingml/2006/main" xmlns:r="http://schemas.openxmlformats.org/officeDocument/2006/relationships" xmlns:p188="http://schemas.microsoft.com/office/powerpoint/2018/8/main">
  <p188:cm id="{212DA567-3846-4047-9078-3CA08C61DD33}" authorId="{A2C799F0-806B-B886-C51B-512AF491EE66}" created="2022-11-15T09:45:17.246">
    <pc:sldMkLst xmlns:pc="http://schemas.microsoft.com/office/powerpoint/2013/main/command">
      <pc:docMk/>
      <pc:sldMk cId="44680993" sldId="4624"/>
    </pc:sldMkLst>
    <p188:txBody>
      <a:bodyPr/>
      <a:lstStyle/>
      <a:p>
        <a:r>
          <a:rPr lang="es-ES"/>
          <a:t>The information contained in the notes is interesting but difficult to follow as appears to be very small. Considerer add some slices to explan this concepts, if possible</a:t>
        </a:r>
      </a:p>
    </p188:txBody>
  </p188:cm>
</p188:cmLst>
</file>

<file path=ppt/comments/modernComment_1222_785F49FC.xml><?xml version="1.0" encoding="utf-8"?>
<p188:cmLst xmlns:a="http://schemas.openxmlformats.org/drawingml/2006/main" xmlns:r="http://schemas.openxmlformats.org/officeDocument/2006/relationships" xmlns:p188="http://schemas.microsoft.com/office/powerpoint/2018/8/main">
  <p188:cm id="{DEAB2F2A-C325-4358-9D4E-A36F7751B86A}" authorId="{A2C799F0-806B-B886-C51B-512AF491EE66}" created="2022-11-15T09:48:54.640">
    <pc:sldMkLst xmlns:pc="http://schemas.microsoft.com/office/powerpoint/2013/main/command">
      <pc:docMk/>
      <pc:sldMk cId="2019510780" sldId="4642"/>
    </pc:sldMkLst>
    <p188:txBody>
      <a:bodyPr/>
      <a:lstStyle/>
      <a:p>
        <a:r>
          <a:rPr lang="es-ES"/>
          <a:t>Here the same, considerer that maybe if we convert to PDF the notes will be lost</a:t>
        </a:r>
      </a:p>
    </p188:txBody>
  </p188:cm>
</p188:cmLst>
</file>

<file path=ppt/comments/modernComment_1224_A2F05CEB.xml><?xml version="1.0" encoding="utf-8"?>
<p188:cmLst xmlns:a="http://schemas.openxmlformats.org/drawingml/2006/main" xmlns:r="http://schemas.openxmlformats.org/officeDocument/2006/relationships" xmlns:p188="http://schemas.microsoft.com/office/powerpoint/2018/8/main">
  <p188:cm id="{47B4D469-9E1C-4DF6-BB38-F531E1F2945F}" authorId="{A2C799F0-806B-B886-C51B-512AF491EE66}" created="2022-11-15T09:49:44.574">
    <ac:deMkLst xmlns:ac="http://schemas.microsoft.com/office/drawing/2013/main/command">
      <pc:docMk xmlns:pc="http://schemas.microsoft.com/office/powerpoint/2013/main/command"/>
      <pc:sldMk xmlns:pc="http://schemas.microsoft.com/office/powerpoint/2013/main/command" cId="2733661419" sldId="4644"/>
      <ac:spMk id="4" creationId="{9E0FD84C-0DB0-A747-9C28-9505FE9A7E00}"/>
    </ac:deMkLst>
    <p188:txBody>
      <a:bodyPr/>
      <a:lstStyle/>
      <a:p>
        <a:r>
          <a:rPr lang="es-ES"/>
          <a:t>Are there any examples of CRM that can be highlighted? </a:t>
        </a:r>
      </a:p>
    </p188:txBody>
  </p188:cm>
</p188:cmLst>
</file>

<file path=ppt/comments/modernComment_122B_EE1A046B.xml><?xml version="1.0" encoding="utf-8"?>
<p188:cmLst xmlns:a="http://schemas.openxmlformats.org/drawingml/2006/main" xmlns:r="http://schemas.openxmlformats.org/officeDocument/2006/relationships" xmlns:p188="http://schemas.microsoft.com/office/powerpoint/2018/8/main">
  <p188:cm id="{23692C87-E77D-4B8F-9E0D-21E741988B95}" authorId="{A2C799F0-806B-B886-C51B-512AF491EE66}" created="2022-11-15T09:51:16.227">
    <pc:sldMkLst xmlns:pc="http://schemas.microsoft.com/office/powerpoint/2013/main/command">
      <pc:docMk/>
      <pc:sldMk cId="3994682475" sldId="4651"/>
    </pc:sldMkLst>
    <p188:txBody>
      <a:bodyPr/>
      <a:lstStyle/>
      <a:p>
        <a:r>
          <a:rPr lang="es-ES"/>
          <a:t>It seems that the two first links arent working anymore</a:t>
        </a:r>
      </a:p>
    </p188:txBody>
  </p188:cm>
</p188:cmLst>
</file>

<file path=ppt/comments/modernComment_125A_A9CDDF6D.xml><?xml version="1.0" encoding="utf-8"?>
<p188:cmLst xmlns:a="http://schemas.openxmlformats.org/drawingml/2006/main" xmlns:r="http://schemas.openxmlformats.org/officeDocument/2006/relationships" xmlns:p188="http://schemas.microsoft.com/office/powerpoint/2018/8/main">
  <p188:cm id="{615DDD06-8F42-408C-A048-82DDF9E400C1}" authorId="{A2C799F0-806B-B886-C51B-512AF491EE66}" created="2022-11-15T10:09:29.173">
    <pc:sldMkLst xmlns:pc="http://schemas.microsoft.com/office/powerpoint/2013/main/command">
      <pc:docMk/>
      <pc:sldMk cId="2848841581" sldId="4698"/>
    </pc:sldMkLst>
    <p188:txBody>
      <a:bodyPr/>
      <a:lstStyle/>
      <a:p>
        <a:r>
          <a:rPr lang="es-ES"/>
          <a:t>Overall, you could give more info about how to connect with people and how to keep and storage the information. 
Should an Excel document be feasible to collect the information or are any other programs that can be used to store data?</a:t>
        </a:r>
      </a:p>
    </p188:txBody>
  </p188:cm>
</p188:cmLst>
</file>

<file path=ppt/comments/modernComment_1270_E3955D99.xml><?xml version="1.0" encoding="utf-8"?>
<p188:cmLst xmlns:a="http://schemas.openxmlformats.org/drawingml/2006/main" xmlns:r="http://schemas.openxmlformats.org/officeDocument/2006/relationships" xmlns:p188="http://schemas.microsoft.com/office/powerpoint/2018/8/main">
  <p188:cm id="{C2A3BAEA-507D-47A8-83C9-E756C8301D71}" authorId="{A2C799F0-806B-B886-C51B-512AF491EE66}" created="2022-11-15T10:11:14.169">
    <ac:deMkLst xmlns:ac="http://schemas.microsoft.com/office/drawing/2013/main/command">
      <pc:docMk xmlns:pc="http://schemas.microsoft.com/office/powerpoint/2013/main/command"/>
      <pc:sldMk xmlns:pc="http://schemas.microsoft.com/office/powerpoint/2013/main/command" cId="3818216857" sldId="4720"/>
      <ac:spMk id="4" creationId="{9E0FD84C-0DB0-A747-9C28-9505FE9A7E00}"/>
    </ac:deMkLst>
    <p188:txBody>
      <a:bodyPr/>
      <a:lstStyle/>
      <a:p>
        <a:r>
          <a:rPr lang="es-ES"/>
          <a:t>Maybe provide an example, as hypothesis can be biased or not adjust to the objectives described. Therefore a handy step-by-step will be useful. </a:t>
        </a:r>
      </a:p>
    </p188:txBody>
  </p188:cm>
</p188:cmLst>
</file>

<file path=ppt/comments/modernComment_1280_2A7C6F59.xml><?xml version="1.0" encoding="utf-8"?>
<p188:cmLst xmlns:a="http://schemas.openxmlformats.org/drawingml/2006/main" xmlns:r="http://schemas.openxmlformats.org/officeDocument/2006/relationships" xmlns:p188="http://schemas.microsoft.com/office/powerpoint/2018/8/main">
  <p188:cm id="{298D0931-2D55-4D7A-A485-C66D76605FEB}" authorId="{A2C799F0-806B-B886-C51B-512AF491EE66}" created="2022-11-15T10:15:03.160">
    <ac:txMkLst xmlns:ac="http://schemas.microsoft.com/office/drawing/2013/main/command">
      <pc:docMk xmlns:pc="http://schemas.microsoft.com/office/powerpoint/2013/main/command"/>
      <pc:sldMk xmlns:pc="http://schemas.microsoft.com/office/powerpoint/2013/main/command" cId="712798041" sldId="4736"/>
      <ac:spMk id="13" creationId="{743AFC4E-C384-FF06-DF3E-7BE8C3344FDB}"/>
      <ac:txMk cp="16" len="10">
        <ac:context len="27" hash="3394145065"/>
      </ac:txMk>
    </ac:txMkLst>
    <p188:pos x="7756656" y="265224"/>
    <p188:txBody>
      <a:bodyPr/>
      <a:lstStyle/>
      <a:p>
        <a:r>
          <a:rPr lang="es-ES"/>
          <a:t>Maybe  you can add a short explanation of what BlockChain is
</a:t>
        </a:r>
      </a:p>
    </p188:txBody>
  </p188:cm>
</p188:cmLst>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196333-61F0-416C-A0E0-1230C8011DF7}" type="doc">
      <dgm:prSet loTypeId="urn:microsoft.com/office/officeart/2008/layout/LinedList" loCatId="list" qsTypeId="urn:microsoft.com/office/officeart/2005/8/quickstyle/simple4" qsCatId="simple" csTypeId="urn:microsoft.com/office/officeart/2005/8/colors/accent1_2" csCatId="accent1" phldr="1"/>
      <dgm:spPr/>
      <dgm:t>
        <a:bodyPr/>
        <a:lstStyle/>
        <a:p>
          <a:endParaRPr lang="en-ZA"/>
        </a:p>
      </dgm:t>
    </dgm:pt>
    <dgm:pt modelId="{105DB9BB-DC58-44F8-BC00-0C8983D35F62}">
      <dgm:prSet phldrT="[Text]" custT="1"/>
      <dgm:spPr/>
      <dgm:t>
        <a:bodyPr/>
        <a:lstStyle/>
        <a:p>
          <a:r>
            <a:rPr lang="en-ZA" sz="2400" dirty="0" err="1">
              <a:effectLst>
                <a:outerShdw blurRad="38100" dist="38100" dir="2700000" algn="tl">
                  <a:srgbClr val="000000">
                    <a:alpha val="43137"/>
                  </a:srgbClr>
                </a:outerShdw>
              </a:effectLst>
            </a:rPr>
            <a:t>Datavores</a:t>
          </a:r>
          <a:endParaRPr lang="en-ZA" sz="2400" dirty="0">
            <a:effectLst>
              <a:outerShdw blurRad="38100" dist="38100" dir="2700000" algn="tl">
                <a:srgbClr val="000000">
                  <a:alpha val="43137"/>
                </a:srgbClr>
              </a:outerShdw>
            </a:effectLst>
          </a:endParaRPr>
        </a:p>
      </dgm:t>
    </dgm:pt>
    <dgm:pt modelId="{B5BE60CF-3D81-4F13-BCE5-7572894EFC20}" type="parTrans" cxnId="{2334F97A-1112-49B2-A30A-3A718CEC8B60}">
      <dgm:prSet/>
      <dgm:spPr/>
      <dgm:t>
        <a:bodyPr/>
        <a:lstStyle/>
        <a:p>
          <a:endParaRPr lang="en-ZA"/>
        </a:p>
      </dgm:t>
    </dgm:pt>
    <dgm:pt modelId="{9009D282-BD0A-47DE-8BC1-D8CF3E68AD3D}" type="sibTrans" cxnId="{2334F97A-1112-49B2-A30A-3A718CEC8B60}">
      <dgm:prSet/>
      <dgm:spPr/>
      <dgm:t>
        <a:bodyPr/>
        <a:lstStyle/>
        <a:p>
          <a:endParaRPr lang="en-ZA"/>
        </a:p>
      </dgm:t>
    </dgm:pt>
    <dgm:pt modelId="{74628715-70D9-4E5B-AAB8-7ED46AD313C4}">
      <dgm:prSet phldrT="[Text]" custT="1"/>
      <dgm:spPr/>
      <dgm:t>
        <a:bodyPr/>
        <a:lstStyle/>
        <a:p>
          <a:r>
            <a:rPr lang="en-GB" sz="2400" dirty="0">
              <a:solidFill>
                <a:srgbClr val="000000"/>
              </a:solidFill>
              <a:effectLst/>
            </a:rPr>
            <a:t>Make strong use of data and analysis for decision–making.</a:t>
          </a:r>
          <a:endParaRPr lang="en-ZA" sz="2400" dirty="0">
            <a:solidFill>
              <a:srgbClr val="000000"/>
            </a:solidFill>
            <a:effectLst/>
          </a:endParaRPr>
        </a:p>
      </dgm:t>
    </dgm:pt>
    <dgm:pt modelId="{C06EDF9D-D491-4EFD-93A3-2FB445DA8F8E}" type="parTrans" cxnId="{310B4329-0585-4EC7-8CDF-C3F048C0CCB2}">
      <dgm:prSet/>
      <dgm:spPr/>
      <dgm:t>
        <a:bodyPr/>
        <a:lstStyle/>
        <a:p>
          <a:endParaRPr lang="en-ZA"/>
        </a:p>
      </dgm:t>
    </dgm:pt>
    <dgm:pt modelId="{5F249EC5-57A8-4ED9-80B7-B5F9D0F8EC71}" type="sibTrans" cxnId="{310B4329-0585-4EC7-8CDF-C3F048C0CCB2}">
      <dgm:prSet/>
      <dgm:spPr/>
      <dgm:t>
        <a:bodyPr/>
        <a:lstStyle/>
        <a:p>
          <a:endParaRPr lang="en-ZA"/>
        </a:p>
      </dgm:t>
    </dgm:pt>
    <dgm:pt modelId="{D18B0A13-24DB-4BC8-A97A-ECA35EDD70D1}">
      <dgm:prSet custT="1"/>
      <dgm:spPr/>
      <dgm:t>
        <a:bodyPr/>
        <a:lstStyle/>
        <a:p>
          <a:r>
            <a:rPr lang="en-ZA" sz="2400" dirty="0">
              <a:effectLst>
                <a:outerShdw blurRad="38100" dist="38100" dir="2700000" algn="tl">
                  <a:srgbClr val="000000">
                    <a:alpha val="43137"/>
                  </a:srgbClr>
                </a:outerShdw>
              </a:effectLst>
            </a:rPr>
            <a:t>Data Builders</a:t>
          </a:r>
        </a:p>
      </dgm:t>
    </dgm:pt>
    <dgm:pt modelId="{163F9A7E-C3C0-4E15-97BA-44B12502494B}" type="parTrans" cxnId="{CA7F0669-EEE2-47C2-9E3F-544F7FBF8AF1}">
      <dgm:prSet/>
      <dgm:spPr/>
      <dgm:t>
        <a:bodyPr/>
        <a:lstStyle/>
        <a:p>
          <a:endParaRPr lang="en-ZA"/>
        </a:p>
      </dgm:t>
    </dgm:pt>
    <dgm:pt modelId="{04D00F56-EEB5-4436-8582-FA840AF1C59B}" type="sibTrans" cxnId="{CA7F0669-EEE2-47C2-9E3F-544F7FBF8AF1}">
      <dgm:prSet/>
      <dgm:spPr/>
      <dgm:t>
        <a:bodyPr/>
        <a:lstStyle/>
        <a:p>
          <a:endParaRPr lang="en-ZA"/>
        </a:p>
      </dgm:t>
    </dgm:pt>
    <dgm:pt modelId="{598717C7-13F4-4455-A9D7-A7ADAF20FA51}">
      <dgm:prSet custT="1"/>
      <dgm:spPr/>
      <dgm:t>
        <a:bodyPr/>
        <a:lstStyle/>
        <a:p>
          <a:r>
            <a:rPr lang="en-ZA" sz="2400" dirty="0">
              <a:solidFill>
                <a:srgbClr val="000000"/>
              </a:solidFill>
              <a:effectLst/>
            </a:rPr>
            <a:t>Use big datasets requiring </a:t>
          </a:r>
          <a:r>
            <a:rPr lang="en-GB" sz="2400" dirty="0">
              <a:solidFill>
                <a:srgbClr val="000000"/>
              </a:solidFill>
              <a:effectLst/>
            </a:rPr>
            <a:t>dedicated servers for parallel processing.</a:t>
          </a:r>
          <a:endParaRPr lang="en-ZA" sz="2400" dirty="0">
            <a:solidFill>
              <a:srgbClr val="000000"/>
            </a:solidFill>
            <a:effectLst/>
          </a:endParaRPr>
        </a:p>
      </dgm:t>
    </dgm:pt>
    <dgm:pt modelId="{4A9AE695-F122-4287-BB9F-BC6500228CB1}" type="parTrans" cxnId="{AAD3E4DC-1998-4E2E-93BF-9CEED76DAD2F}">
      <dgm:prSet/>
      <dgm:spPr/>
      <dgm:t>
        <a:bodyPr/>
        <a:lstStyle/>
        <a:p>
          <a:endParaRPr lang="en-ZA"/>
        </a:p>
      </dgm:t>
    </dgm:pt>
    <dgm:pt modelId="{6C29CBD6-0E17-41A2-BDB3-822359D945F9}" type="sibTrans" cxnId="{AAD3E4DC-1998-4E2E-93BF-9CEED76DAD2F}">
      <dgm:prSet/>
      <dgm:spPr/>
      <dgm:t>
        <a:bodyPr/>
        <a:lstStyle/>
        <a:p>
          <a:endParaRPr lang="en-ZA"/>
        </a:p>
      </dgm:t>
    </dgm:pt>
    <dgm:pt modelId="{7B2AF63A-9B11-4DF3-BAA7-F3A2132F63F2}">
      <dgm:prSet custT="1"/>
      <dgm:spPr/>
      <dgm:t>
        <a:bodyPr/>
        <a:lstStyle/>
        <a:p>
          <a:r>
            <a:rPr lang="en-ZA" sz="2400" dirty="0">
              <a:effectLst>
                <a:outerShdw blurRad="38100" dist="38100" dir="2700000" algn="tl">
                  <a:srgbClr val="000000">
                    <a:alpha val="43137"/>
                  </a:srgbClr>
                </a:outerShdw>
              </a:effectLst>
            </a:rPr>
            <a:t>Data Mixers</a:t>
          </a:r>
        </a:p>
      </dgm:t>
    </dgm:pt>
    <dgm:pt modelId="{53C02626-8140-403B-9DF6-D5DE44B0B7F3}" type="parTrans" cxnId="{49AB85F9-0635-44A8-A675-A1C5CDBCCC71}">
      <dgm:prSet/>
      <dgm:spPr/>
      <dgm:t>
        <a:bodyPr/>
        <a:lstStyle/>
        <a:p>
          <a:endParaRPr lang="en-ZA"/>
        </a:p>
      </dgm:t>
    </dgm:pt>
    <dgm:pt modelId="{F38FBF02-0F13-4758-AAAB-5220D0822E0D}" type="sibTrans" cxnId="{49AB85F9-0635-44A8-A675-A1C5CDBCCC71}">
      <dgm:prSet/>
      <dgm:spPr/>
      <dgm:t>
        <a:bodyPr/>
        <a:lstStyle/>
        <a:p>
          <a:endParaRPr lang="en-ZA"/>
        </a:p>
      </dgm:t>
    </dgm:pt>
    <dgm:pt modelId="{C1339724-90A4-4F2A-8882-8EFD6C62AF15}">
      <dgm:prSet custT="1"/>
      <dgm:spPr/>
      <dgm:t>
        <a:bodyPr/>
        <a:lstStyle/>
        <a:p>
          <a:r>
            <a:rPr lang="en-ZA" sz="2400" dirty="0">
              <a:solidFill>
                <a:srgbClr val="000000"/>
              </a:solidFill>
              <a:effectLst/>
            </a:rPr>
            <a:t>Combine data from a variety of sources. </a:t>
          </a:r>
        </a:p>
      </dgm:t>
    </dgm:pt>
    <dgm:pt modelId="{999B95EC-5302-4260-8084-2BED21A853BC}" type="parTrans" cxnId="{61FA4DEF-D5DC-4FBF-89B7-417DEED72EDB}">
      <dgm:prSet/>
      <dgm:spPr/>
      <dgm:t>
        <a:bodyPr/>
        <a:lstStyle/>
        <a:p>
          <a:endParaRPr lang="en-ZA"/>
        </a:p>
      </dgm:t>
    </dgm:pt>
    <dgm:pt modelId="{BE640070-4355-42FA-B993-D7121B5D9907}" type="sibTrans" cxnId="{61FA4DEF-D5DC-4FBF-89B7-417DEED72EDB}">
      <dgm:prSet/>
      <dgm:spPr/>
      <dgm:t>
        <a:bodyPr/>
        <a:lstStyle/>
        <a:p>
          <a:endParaRPr lang="en-ZA"/>
        </a:p>
      </dgm:t>
    </dgm:pt>
    <dgm:pt modelId="{56E6CA4E-B7A1-427D-9538-F6AD13D01BE2}">
      <dgm:prSet custT="1"/>
      <dgm:spPr/>
      <dgm:t>
        <a:bodyPr/>
        <a:lstStyle/>
        <a:p>
          <a:r>
            <a:rPr lang="en-ZA" sz="2400" dirty="0" err="1">
              <a:effectLst>
                <a:outerShdw blurRad="38100" dist="38100" dir="2700000" algn="tl">
                  <a:srgbClr val="000000">
                    <a:alpha val="43137"/>
                  </a:srgbClr>
                </a:outerShdw>
              </a:effectLst>
            </a:rPr>
            <a:t>Dataphobes</a:t>
          </a:r>
          <a:endParaRPr lang="en-ZA" sz="2400" dirty="0">
            <a:effectLst>
              <a:outerShdw blurRad="38100" dist="38100" dir="2700000" algn="tl">
                <a:srgbClr val="000000">
                  <a:alpha val="43137"/>
                </a:srgbClr>
              </a:outerShdw>
            </a:effectLst>
          </a:endParaRPr>
        </a:p>
      </dgm:t>
    </dgm:pt>
    <dgm:pt modelId="{1B4CFBF4-7F1B-4970-BE4F-EDF795C4E5C3}" type="parTrans" cxnId="{98079761-9A05-4AF2-AA3C-A8A669585F31}">
      <dgm:prSet/>
      <dgm:spPr/>
      <dgm:t>
        <a:bodyPr/>
        <a:lstStyle/>
        <a:p>
          <a:endParaRPr lang="en-ZA"/>
        </a:p>
      </dgm:t>
    </dgm:pt>
    <dgm:pt modelId="{34BB637E-CB68-49AD-B12B-DD3C88F6E5C4}" type="sibTrans" cxnId="{98079761-9A05-4AF2-AA3C-A8A669585F31}">
      <dgm:prSet/>
      <dgm:spPr/>
      <dgm:t>
        <a:bodyPr/>
        <a:lstStyle/>
        <a:p>
          <a:endParaRPr lang="en-ZA"/>
        </a:p>
      </dgm:t>
    </dgm:pt>
    <dgm:pt modelId="{8BBF2917-2817-4D40-B993-43B0EAAE97FB}">
      <dgm:prSet custT="1"/>
      <dgm:spPr/>
      <dgm:t>
        <a:bodyPr/>
        <a:lstStyle/>
        <a:p>
          <a:r>
            <a:rPr lang="en-GB" sz="2400" dirty="0">
              <a:solidFill>
                <a:srgbClr val="000000"/>
              </a:solidFill>
              <a:effectLst/>
            </a:rPr>
            <a:t>Work with small datasets and few data sources, and do not use data or analysis to make decisions. </a:t>
          </a:r>
          <a:endParaRPr lang="en-ZA" sz="2400" dirty="0">
            <a:solidFill>
              <a:srgbClr val="000000"/>
            </a:solidFill>
            <a:effectLst/>
          </a:endParaRPr>
        </a:p>
      </dgm:t>
    </dgm:pt>
    <dgm:pt modelId="{9AB3DA9D-D1A9-4553-9D8D-7937FDA1B1C1}" type="parTrans" cxnId="{310F7641-C24A-49F8-9592-8AB75E9D4633}">
      <dgm:prSet/>
      <dgm:spPr/>
      <dgm:t>
        <a:bodyPr/>
        <a:lstStyle/>
        <a:p>
          <a:endParaRPr lang="en-ZA"/>
        </a:p>
      </dgm:t>
    </dgm:pt>
    <dgm:pt modelId="{EBF402F4-84D3-42B7-84EE-782FD092686E}" type="sibTrans" cxnId="{310F7641-C24A-49F8-9592-8AB75E9D4633}">
      <dgm:prSet/>
      <dgm:spPr/>
      <dgm:t>
        <a:bodyPr/>
        <a:lstStyle/>
        <a:p>
          <a:endParaRPr lang="en-ZA"/>
        </a:p>
      </dgm:t>
    </dgm:pt>
    <dgm:pt modelId="{88ED5BFF-AB9D-41DE-875B-7940EAA70A0C}" type="pres">
      <dgm:prSet presAssocID="{00196333-61F0-416C-A0E0-1230C8011DF7}" presName="vert0" presStyleCnt="0">
        <dgm:presLayoutVars>
          <dgm:dir/>
          <dgm:animOne val="branch"/>
          <dgm:animLvl val="lvl"/>
        </dgm:presLayoutVars>
      </dgm:prSet>
      <dgm:spPr/>
    </dgm:pt>
    <dgm:pt modelId="{DCB50194-8DFC-4E41-9E8D-D99C7BD27F60}" type="pres">
      <dgm:prSet presAssocID="{105DB9BB-DC58-44F8-BC00-0C8983D35F62}" presName="thickLine" presStyleLbl="alignNode1" presStyleIdx="0" presStyleCnt="4"/>
      <dgm:spPr/>
    </dgm:pt>
    <dgm:pt modelId="{49230091-8008-4F33-9787-FFCFC5AD148F}" type="pres">
      <dgm:prSet presAssocID="{105DB9BB-DC58-44F8-BC00-0C8983D35F62}" presName="horz1" presStyleCnt="0"/>
      <dgm:spPr/>
    </dgm:pt>
    <dgm:pt modelId="{55D264F7-8B4B-4BA4-82AF-7CC56B8BCD17}" type="pres">
      <dgm:prSet presAssocID="{105DB9BB-DC58-44F8-BC00-0C8983D35F62}" presName="tx1" presStyleLbl="revTx" presStyleIdx="0" presStyleCnt="8"/>
      <dgm:spPr/>
    </dgm:pt>
    <dgm:pt modelId="{A26A4C78-C7FD-468A-816F-30915429CB4B}" type="pres">
      <dgm:prSet presAssocID="{105DB9BB-DC58-44F8-BC00-0C8983D35F62}" presName="vert1" presStyleCnt="0"/>
      <dgm:spPr/>
    </dgm:pt>
    <dgm:pt modelId="{C42D616A-5686-44C6-BDAA-8C2BE125BF12}" type="pres">
      <dgm:prSet presAssocID="{74628715-70D9-4E5B-AAB8-7ED46AD313C4}" presName="vertSpace2a" presStyleCnt="0"/>
      <dgm:spPr/>
    </dgm:pt>
    <dgm:pt modelId="{40808D08-BAC1-49F5-A258-CDA5E200ACD0}" type="pres">
      <dgm:prSet presAssocID="{74628715-70D9-4E5B-AAB8-7ED46AD313C4}" presName="horz2" presStyleCnt="0"/>
      <dgm:spPr/>
    </dgm:pt>
    <dgm:pt modelId="{12B38966-6097-4C48-88BF-B46807AA2079}" type="pres">
      <dgm:prSet presAssocID="{74628715-70D9-4E5B-AAB8-7ED46AD313C4}" presName="horzSpace2" presStyleCnt="0"/>
      <dgm:spPr/>
    </dgm:pt>
    <dgm:pt modelId="{84F0FE91-2E71-4FBE-A1B6-FFC922BFF2AD}" type="pres">
      <dgm:prSet presAssocID="{74628715-70D9-4E5B-AAB8-7ED46AD313C4}" presName="tx2" presStyleLbl="revTx" presStyleIdx="1" presStyleCnt="8"/>
      <dgm:spPr/>
    </dgm:pt>
    <dgm:pt modelId="{17BEF433-3678-4DFF-BC3B-5652EFBEE6B2}" type="pres">
      <dgm:prSet presAssocID="{74628715-70D9-4E5B-AAB8-7ED46AD313C4}" presName="vert2" presStyleCnt="0"/>
      <dgm:spPr/>
    </dgm:pt>
    <dgm:pt modelId="{90A702D6-1ECC-4276-9E96-0215876A10C7}" type="pres">
      <dgm:prSet presAssocID="{74628715-70D9-4E5B-AAB8-7ED46AD313C4}" presName="thinLine2b" presStyleLbl="callout" presStyleIdx="0" presStyleCnt="4"/>
      <dgm:spPr/>
    </dgm:pt>
    <dgm:pt modelId="{10049918-AE53-45C8-B596-139A9DCBEE21}" type="pres">
      <dgm:prSet presAssocID="{74628715-70D9-4E5B-AAB8-7ED46AD313C4}" presName="vertSpace2b" presStyleCnt="0"/>
      <dgm:spPr/>
    </dgm:pt>
    <dgm:pt modelId="{12880CEE-6DA4-4100-8C98-74A8D305B721}" type="pres">
      <dgm:prSet presAssocID="{D18B0A13-24DB-4BC8-A97A-ECA35EDD70D1}" presName="thickLine" presStyleLbl="alignNode1" presStyleIdx="1" presStyleCnt="4"/>
      <dgm:spPr/>
    </dgm:pt>
    <dgm:pt modelId="{CBCE7354-6A5E-4818-A24B-CE2D4872C4DA}" type="pres">
      <dgm:prSet presAssocID="{D18B0A13-24DB-4BC8-A97A-ECA35EDD70D1}" presName="horz1" presStyleCnt="0"/>
      <dgm:spPr/>
    </dgm:pt>
    <dgm:pt modelId="{9E9044C4-6391-4BD9-91E8-D97D09D454AE}" type="pres">
      <dgm:prSet presAssocID="{D18B0A13-24DB-4BC8-A97A-ECA35EDD70D1}" presName="tx1" presStyleLbl="revTx" presStyleIdx="2" presStyleCnt="8"/>
      <dgm:spPr/>
    </dgm:pt>
    <dgm:pt modelId="{8B99C86C-7CFD-442F-8B04-DBE3FD9A43AC}" type="pres">
      <dgm:prSet presAssocID="{D18B0A13-24DB-4BC8-A97A-ECA35EDD70D1}" presName="vert1" presStyleCnt="0"/>
      <dgm:spPr/>
    </dgm:pt>
    <dgm:pt modelId="{4EE43B99-2BC7-488B-8ABD-66EFB999428D}" type="pres">
      <dgm:prSet presAssocID="{598717C7-13F4-4455-A9D7-A7ADAF20FA51}" presName="vertSpace2a" presStyleCnt="0"/>
      <dgm:spPr/>
    </dgm:pt>
    <dgm:pt modelId="{077A18C7-0E9C-41E3-8A62-676C6C5018B4}" type="pres">
      <dgm:prSet presAssocID="{598717C7-13F4-4455-A9D7-A7ADAF20FA51}" presName="horz2" presStyleCnt="0"/>
      <dgm:spPr/>
    </dgm:pt>
    <dgm:pt modelId="{724F8A36-7E85-4FE5-93F6-D9964A4DB348}" type="pres">
      <dgm:prSet presAssocID="{598717C7-13F4-4455-A9D7-A7ADAF20FA51}" presName="horzSpace2" presStyleCnt="0"/>
      <dgm:spPr/>
    </dgm:pt>
    <dgm:pt modelId="{247A017C-2017-4E09-922A-BCAFFE50988D}" type="pres">
      <dgm:prSet presAssocID="{598717C7-13F4-4455-A9D7-A7ADAF20FA51}" presName="tx2" presStyleLbl="revTx" presStyleIdx="3" presStyleCnt="8"/>
      <dgm:spPr/>
    </dgm:pt>
    <dgm:pt modelId="{E36C3607-8D7F-4D76-BBD2-7955421F2BA2}" type="pres">
      <dgm:prSet presAssocID="{598717C7-13F4-4455-A9D7-A7ADAF20FA51}" presName="vert2" presStyleCnt="0"/>
      <dgm:spPr/>
    </dgm:pt>
    <dgm:pt modelId="{27463DA6-7330-43A6-8665-AA1FAB70D5C5}" type="pres">
      <dgm:prSet presAssocID="{598717C7-13F4-4455-A9D7-A7ADAF20FA51}" presName="thinLine2b" presStyleLbl="callout" presStyleIdx="1" presStyleCnt="4"/>
      <dgm:spPr/>
    </dgm:pt>
    <dgm:pt modelId="{DB6DA8D9-DD62-4CFF-80E0-0F1A9A2FCFE5}" type="pres">
      <dgm:prSet presAssocID="{598717C7-13F4-4455-A9D7-A7ADAF20FA51}" presName="vertSpace2b" presStyleCnt="0"/>
      <dgm:spPr/>
    </dgm:pt>
    <dgm:pt modelId="{988EB53C-98C2-455A-918C-0AD5D7F08027}" type="pres">
      <dgm:prSet presAssocID="{7B2AF63A-9B11-4DF3-BAA7-F3A2132F63F2}" presName="thickLine" presStyleLbl="alignNode1" presStyleIdx="2" presStyleCnt="4"/>
      <dgm:spPr/>
    </dgm:pt>
    <dgm:pt modelId="{6D55AE05-7B88-43DE-A6D5-DEFD96DF9363}" type="pres">
      <dgm:prSet presAssocID="{7B2AF63A-9B11-4DF3-BAA7-F3A2132F63F2}" presName="horz1" presStyleCnt="0"/>
      <dgm:spPr/>
    </dgm:pt>
    <dgm:pt modelId="{B9E26D21-C59E-4F49-B4C1-9403B8ECC5F3}" type="pres">
      <dgm:prSet presAssocID="{7B2AF63A-9B11-4DF3-BAA7-F3A2132F63F2}" presName="tx1" presStyleLbl="revTx" presStyleIdx="4" presStyleCnt="8"/>
      <dgm:spPr/>
    </dgm:pt>
    <dgm:pt modelId="{858A7F9A-E6E0-4CD1-8507-E120F458EAFB}" type="pres">
      <dgm:prSet presAssocID="{7B2AF63A-9B11-4DF3-BAA7-F3A2132F63F2}" presName="vert1" presStyleCnt="0"/>
      <dgm:spPr/>
    </dgm:pt>
    <dgm:pt modelId="{F69EF9A3-BAFA-4B9B-ACE4-473538F5F53C}" type="pres">
      <dgm:prSet presAssocID="{C1339724-90A4-4F2A-8882-8EFD6C62AF15}" presName="vertSpace2a" presStyleCnt="0"/>
      <dgm:spPr/>
    </dgm:pt>
    <dgm:pt modelId="{3F940876-E376-4E50-80B9-03816CF3F030}" type="pres">
      <dgm:prSet presAssocID="{C1339724-90A4-4F2A-8882-8EFD6C62AF15}" presName="horz2" presStyleCnt="0"/>
      <dgm:spPr/>
    </dgm:pt>
    <dgm:pt modelId="{4BDFDA6E-1066-4C40-AC2A-0844D601C2DC}" type="pres">
      <dgm:prSet presAssocID="{C1339724-90A4-4F2A-8882-8EFD6C62AF15}" presName="horzSpace2" presStyleCnt="0"/>
      <dgm:spPr/>
    </dgm:pt>
    <dgm:pt modelId="{9800C497-D5CB-4E9E-9699-0BBBA24E067C}" type="pres">
      <dgm:prSet presAssocID="{C1339724-90A4-4F2A-8882-8EFD6C62AF15}" presName="tx2" presStyleLbl="revTx" presStyleIdx="5" presStyleCnt="8"/>
      <dgm:spPr/>
    </dgm:pt>
    <dgm:pt modelId="{B600A285-67F5-4C7F-B627-D32CFF5CCE38}" type="pres">
      <dgm:prSet presAssocID="{C1339724-90A4-4F2A-8882-8EFD6C62AF15}" presName="vert2" presStyleCnt="0"/>
      <dgm:spPr/>
    </dgm:pt>
    <dgm:pt modelId="{C2F91489-08DA-402C-98CA-8CD02F851209}" type="pres">
      <dgm:prSet presAssocID="{C1339724-90A4-4F2A-8882-8EFD6C62AF15}" presName="thinLine2b" presStyleLbl="callout" presStyleIdx="2" presStyleCnt="4"/>
      <dgm:spPr/>
    </dgm:pt>
    <dgm:pt modelId="{D5002508-7251-499A-8393-836A0A44A01C}" type="pres">
      <dgm:prSet presAssocID="{C1339724-90A4-4F2A-8882-8EFD6C62AF15}" presName="vertSpace2b" presStyleCnt="0"/>
      <dgm:spPr/>
    </dgm:pt>
    <dgm:pt modelId="{67E10E2D-676B-4C16-BDA8-4C828482022F}" type="pres">
      <dgm:prSet presAssocID="{56E6CA4E-B7A1-427D-9538-F6AD13D01BE2}" presName="thickLine" presStyleLbl="alignNode1" presStyleIdx="3" presStyleCnt="4"/>
      <dgm:spPr/>
    </dgm:pt>
    <dgm:pt modelId="{7F22C941-284A-4B2A-91AC-A047B05454AB}" type="pres">
      <dgm:prSet presAssocID="{56E6CA4E-B7A1-427D-9538-F6AD13D01BE2}" presName="horz1" presStyleCnt="0"/>
      <dgm:spPr/>
    </dgm:pt>
    <dgm:pt modelId="{F5BFD7A9-2D3F-4DE7-9554-1A14B3859C8C}" type="pres">
      <dgm:prSet presAssocID="{56E6CA4E-B7A1-427D-9538-F6AD13D01BE2}" presName="tx1" presStyleLbl="revTx" presStyleIdx="6" presStyleCnt="8"/>
      <dgm:spPr/>
    </dgm:pt>
    <dgm:pt modelId="{204EFA64-D3BA-49CF-A370-FA6DF8E004A2}" type="pres">
      <dgm:prSet presAssocID="{56E6CA4E-B7A1-427D-9538-F6AD13D01BE2}" presName="vert1" presStyleCnt="0"/>
      <dgm:spPr/>
    </dgm:pt>
    <dgm:pt modelId="{0511B1E5-6524-42D1-90A7-C5D56B328869}" type="pres">
      <dgm:prSet presAssocID="{8BBF2917-2817-4D40-B993-43B0EAAE97FB}" presName="vertSpace2a" presStyleCnt="0"/>
      <dgm:spPr/>
    </dgm:pt>
    <dgm:pt modelId="{DCBE926F-BDFF-4359-86B8-E3253EAAF0E0}" type="pres">
      <dgm:prSet presAssocID="{8BBF2917-2817-4D40-B993-43B0EAAE97FB}" presName="horz2" presStyleCnt="0"/>
      <dgm:spPr/>
    </dgm:pt>
    <dgm:pt modelId="{D9FC389F-C037-4327-B8EF-C603A734759F}" type="pres">
      <dgm:prSet presAssocID="{8BBF2917-2817-4D40-B993-43B0EAAE97FB}" presName="horzSpace2" presStyleCnt="0"/>
      <dgm:spPr/>
    </dgm:pt>
    <dgm:pt modelId="{60A93187-5423-4B44-954E-AE9CDD16407B}" type="pres">
      <dgm:prSet presAssocID="{8BBF2917-2817-4D40-B993-43B0EAAE97FB}" presName="tx2" presStyleLbl="revTx" presStyleIdx="7" presStyleCnt="8"/>
      <dgm:spPr/>
    </dgm:pt>
    <dgm:pt modelId="{3F43D261-854B-4FA4-8AD3-5E5AC8B092BE}" type="pres">
      <dgm:prSet presAssocID="{8BBF2917-2817-4D40-B993-43B0EAAE97FB}" presName="vert2" presStyleCnt="0"/>
      <dgm:spPr/>
    </dgm:pt>
    <dgm:pt modelId="{BF1B621C-1C74-476E-9ACD-0ECC3776717E}" type="pres">
      <dgm:prSet presAssocID="{8BBF2917-2817-4D40-B993-43B0EAAE97FB}" presName="thinLine2b" presStyleLbl="callout" presStyleIdx="3" presStyleCnt="4"/>
      <dgm:spPr/>
    </dgm:pt>
    <dgm:pt modelId="{11D7CCF0-E7D0-4EC2-B0BF-7EBAF8ACDA85}" type="pres">
      <dgm:prSet presAssocID="{8BBF2917-2817-4D40-B993-43B0EAAE97FB}" presName="vertSpace2b" presStyleCnt="0"/>
      <dgm:spPr/>
    </dgm:pt>
  </dgm:ptLst>
  <dgm:cxnLst>
    <dgm:cxn modelId="{B5AE8D02-03F7-4927-BBE2-5CFEC1B0157C}" type="presOf" srcId="{56E6CA4E-B7A1-427D-9538-F6AD13D01BE2}" destId="{F5BFD7A9-2D3F-4DE7-9554-1A14B3859C8C}" srcOrd="0" destOrd="0" presId="urn:microsoft.com/office/officeart/2008/layout/LinedList"/>
    <dgm:cxn modelId="{29A46812-24AB-4ED5-93EC-EB11E366726F}" type="presOf" srcId="{D18B0A13-24DB-4BC8-A97A-ECA35EDD70D1}" destId="{9E9044C4-6391-4BD9-91E8-D97D09D454AE}" srcOrd="0" destOrd="0" presId="urn:microsoft.com/office/officeart/2008/layout/LinedList"/>
    <dgm:cxn modelId="{310B4329-0585-4EC7-8CDF-C3F048C0CCB2}" srcId="{105DB9BB-DC58-44F8-BC00-0C8983D35F62}" destId="{74628715-70D9-4E5B-AAB8-7ED46AD313C4}" srcOrd="0" destOrd="0" parTransId="{C06EDF9D-D491-4EFD-93A3-2FB445DA8F8E}" sibTransId="{5F249EC5-57A8-4ED9-80B7-B5F9D0F8EC71}"/>
    <dgm:cxn modelId="{310F7641-C24A-49F8-9592-8AB75E9D4633}" srcId="{56E6CA4E-B7A1-427D-9538-F6AD13D01BE2}" destId="{8BBF2917-2817-4D40-B993-43B0EAAE97FB}" srcOrd="0" destOrd="0" parTransId="{9AB3DA9D-D1A9-4553-9D8D-7937FDA1B1C1}" sibTransId="{EBF402F4-84D3-42B7-84EE-782FD092686E}"/>
    <dgm:cxn modelId="{98079761-9A05-4AF2-AA3C-A8A669585F31}" srcId="{00196333-61F0-416C-A0E0-1230C8011DF7}" destId="{56E6CA4E-B7A1-427D-9538-F6AD13D01BE2}" srcOrd="3" destOrd="0" parTransId="{1B4CFBF4-7F1B-4970-BE4F-EDF795C4E5C3}" sibTransId="{34BB637E-CB68-49AD-B12B-DD3C88F6E5C4}"/>
    <dgm:cxn modelId="{CA7F0669-EEE2-47C2-9E3F-544F7FBF8AF1}" srcId="{00196333-61F0-416C-A0E0-1230C8011DF7}" destId="{D18B0A13-24DB-4BC8-A97A-ECA35EDD70D1}" srcOrd="1" destOrd="0" parTransId="{163F9A7E-C3C0-4E15-97BA-44B12502494B}" sibTransId="{04D00F56-EEB5-4436-8582-FA840AF1C59B}"/>
    <dgm:cxn modelId="{A993BB69-CAEC-49C0-BB49-90DCE533C2B0}" type="presOf" srcId="{C1339724-90A4-4F2A-8882-8EFD6C62AF15}" destId="{9800C497-D5CB-4E9E-9699-0BBBA24E067C}" srcOrd="0" destOrd="0" presId="urn:microsoft.com/office/officeart/2008/layout/LinedList"/>
    <dgm:cxn modelId="{89B2B44A-685E-494E-AF29-5246118B8721}" type="presOf" srcId="{7B2AF63A-9B11-4DF3-BAA7-F3A2132F63F2}" destId="{B9E26D21-C59E-4F49-B4C1-9403B8ECC5F3}" srcOrd="0" destOrd="0" presId="urn:microsoft.com/office/officeart/2008/layout/LinedList"/>
    <dgm:cxn modelId="{F2DC716B-254D-4ADB-8960-E63774B60E2A}" type="presOf" srcId="{105DB9BB-DC58-44F8-BC00-0C8983D35F62}" destId="{55D264F7-8B4B-4BA4-82AF-7CC56B8BCD17}" srcOrd="0" destOrd="0" presId="urn:microsoft.com/office/officeart/2008/layout/LinedList"/>
    <dgm:cxn modelId="{FDFE206C-6AFB-4D81-A709-5A622669E183}" type="presOf" srcId="{74628715-70D9-4E5B-AAB8-7ED46AD313C4}" destId="{84F0FE91-2E71-4FBE-A1B6-FFC922BFF2AD}" srcOrd="0" destOrd="0" presId="urn:microsoft.com/office/officeart/2008/layout/LinedList"/>
    <dgm:cxn modelId="{5F506572-755F-4076-91D4-D81D5596267D}" type="presOf" srcId="{598717C7-13F4-4455-A9D7-A7ADAF20FA51}" destId="{247A017C-2017-4E09-922A-BCAFFE50988D}" srcOrd="0" destOrd="0" presId="urn:microsoft.com/office/officeart/2008/layout/LinedList"/>
    <dgm:cxn modelId="{2334F97A-1112-49B2-A30A-3A718CEC8B60}" srcId="{00196333-61F0-416C-A0E0-1230C8011DF7}" destId="{105DB9BB-DC58-44F8-BC00-0C8983D35F62}" srcOrd="0" destOrd="0" parTransId="{B5BE60CF-3D81-4F13-BCE5-7572894EFC20}" sibTransId="{9009D282-BD0A-47DE-8BC1-D8CF3E68AD3D}"/>
    <dgm:cxn modelId="{F57E78B0-17CA-4090-8361-6D078224B97F}" type="presOf" srcId="{00196333-61F0-416C-A0E0-1230C8011DF7}" destId="{88ED5BFF-AB9D-41DE-875B-7940EAA70A0C}" srcOrd="0" destOrd="0" presId="urn:microsoft.com/office/officeart/2008/layout/LinedList"/>
    <dgm:cxn modelId="{FB3467D1-C1C2-47D4-896F-2D6CBE860831}" type="presOf" srcId="{8BBF2917-2817-4D40-B993-43B0EAAE97FB}" destId="{60A93187-5423-4B44-954E-AE9CDD16407B}" srcOrd="0" destOrd="0" presId="urn:microsoft.com/office/officeart/2008/layout/LinedList"/>
    <dgm:cxn modelId="{AAD3E4DC-1998-4E2E-93BF-9CEED76DAD2F}" srcId="{D18B0A13-24DB-4BC8-A97A-ECA35EDD70D1}" destId="{598717C7-13F4-4455-A9D7-A7ADAF20FA51}" srcOrd="0" destOrd="0" parTransId="{4A9AE695-F122-4287-BB9F-BC6500228CB1}" sibTransId="{6C29CBD6-0E17-41A2-BDB3-822359D945F9}"/>
    <dgm:cxn modelId="{61FA4DEF-D5DC-4FBF-89B7-417DEED72EDB}" srcId="{7B2AF63A-9B11-4DF3-BAA7-F3A2132F63F2}" destId="{C1339724-90A4-4F2A-8882-8EFD6C62AF15}" srcOrd="0" destOrd="0" parTransId="{999B95EC-5302-4260-8084-2BED21A853BC}" sibTransId="{BE640070-4355-42FA-B993-D7121B5D9907}"/>
    <dgm:cxn modelId="{49AB85F9-0635-44A8-A675-A1C5CDBCCC71}" srcId="{00196333-61F0-416C-A0E0-1230C8011DF7}" destId="{7B2AF63A-9B11-4DF3-BAA7-F3A2132F63F2}" srcOrd="2" destOrd="0" parTransId="{53C02626-8140-403B-9DF6-D5DE44B0B7F3}" sibTransId="{F38FBF02-0F13-4758-AAAB-5220D0822E0D}"/>
    <dgm:cxn modelId="{B728A650-3A26-4E4B-8D2C-A4F49F4A15A0}" type="presParOf" srcId="{88ED5BFF-AB9D-41DE-875B-7940EAA70A0C}" destId="{DCB50194-8DFC-4E41-9E8D-D99C7BD27F60}" srcOrd="0" destOrd="0" presId="urn:microsoft.com/office/officeart/2008/layout/LinedList"/>
    <dgm:cxn modelId="{FD777D5A-0F8F-48FB-B8AC-967405DE600B}" type="presParOf" srcId="{88ED5BFF-AB9D-41DE-875B-7940EAA70A0C}" destId="{49230091-8008-4F33-9787-FFCFC5AD148F}" srcOrd="1" destOrd="0" presId="urn:microsoft.com/office/officeart/2008/layout/LinedList"/>
    <dgm:cxn modelId="{0F52320E-CA8B-4C3B-B2AD-4B22CF58412E}" type="presParOf" srcId="{49230091-8008-4F33-9787-FFCFC5AD148F}" destId="{55D264F7-8B4B-4BA4-82AF-7CC56B8BCD17}" srcOrd="0" destOrd="0" presId="urn:microsoft.com/office/officeart/2008/layout/LinedList"/>
    <dgm:cxn modelId="{8039487D-EEFB-4754-B647-F8DB7F630B17}" type="presParOf" srcId="{49230091-8008-4F33-9787-FFCFC5AD148F}" destId="{A26A4C78-C7FD-468A-816F-30915429CB4B}" srcOrd="1" destOrd="0" presId="urn:microsoft.com/office/officeart/2008/layout/LinedList"/>
    <dgm:cxn modelId="{C6C3C69A-3596-4AD7-B433-94E13B5C2402}" type="presParOf" srcId="{A26A4C78-C7FD-468A-816F-30915429CB4B}" destId="{C42D616A-5686-44C6-BDAA-8C2BE125BF12}" srcOrd="0" destOrd="0" presId="urn:microsoft.com/office/officeart/2008/layout/LinedList"/>
    <dgm:cxn modelId="{9819D12B-5A9C-4CD0-80FD-B3ED78EB0F77}" type="presParOf" srcId="{A26A4C78-C7FD-468A-816F-30915429CB4B}" destId="{40808D08-BAC1-49F5-A258-CDA5E200ACD0}" srcOrd="1" destOrd="0" presId="urn:microsoft.com/office/officeart/2008/layout/LinedList"/>
    <dgm:cxn modelId="{D16122DA-0D29-4184-BB98-D5F1645F96E4}" type="presParOf" srcId="{40808D08-BAC1-49F5-A258-CDA5E200ACD0}" destId="{12B38966-6097-4C48-88BF-B46807AA2079}" srcOrd="0" destOrd="0" presId="urn:microsoft.com/office/officeart/2008/layout/LinedList"/>
    <dgm:cxn modelId="{8F2F2D0B-578F-4273-B54D-E3FB0B6F225C}" type="presParOf" srcId="{40808D08-BAC1-49F5-A258-CDA5E200ACD0}" destId="{84F0FE91-2E71-4FBE-A1B6-FFC922BFF2AD}" srcOrd="1" destOrd="0" presId="urn:microsoft.com/office/officeart/2008/layout/LinedList"/>
    <dgm:cxn modelId="{0EFEF537-3921-43C1-A345-05C0098126CE}" type="presParOf" srcId="{40808D08-BAC1-49F5-A258-CDA5E200ACD0}" destId="{17BEF433-3678-4DFF-BC3B-5652EFBEE6B2}" srcOrd="2" destOrd="0" presId="urn:microsoft.com/office/officeart/2008/layout/LinedList"/>
    <dgm:cxn modelId="{FCF1A6DC-A53B-4222-96C0-822B4FD37FC9}" type="presParOf" srcId="{A26A4C78-C7FD-468A-816F-30915429CB4B}" destId="{90A702D6-1ECC-4276-9E96-0215876A10C7}" srcOrd="2" destOrd="0" presId="urn:microsoft.com/office/officeart/2008/layout/LinedList"/>
    <dgm:cxn modelId="{8EBF5CCE-7DBC-4589-AB7C-2171BD8EB60C}" type="presParOf" srcId="{A26A4C78-C7FD-468A-816F-30915429CB4B}" destId="{10049918-AE53-45C8-B596-139A9DCBEE21}" srcOrd="3" destOrd="0" presId="urn:microsoft.com/office/officeart/2008/layout/LinedList"/>
    <dgm:cxn modelId="{D049DCAC-6FDE-40EA-9377-C6B534040D20}" type="presParOf" srcId="{88ED5BFF-AB9D-41DE-875B-7940EAA70A0C}" destId="{12880CEE-6DA4-4100-8C98-74A8D305B721}" srcOrd="2" destOrd="0" presId="urn:microsoft.com/office/officeart/2008/layout/LinedList"/>
    <dgm:cxn modelId="{9352DC18-8485-464F-9C62-D1E2ABB6D86D}" type="presParOf" srcId="{88ED5BFF-AB9D-41DE-875B-7940EAA70A0C}" destId="{CBCE7354-6A5E-4818-A24B-CE2D4872C4DA}" srcOrd="3" destOrd="0" presId="urn:microsoft.com/office/officeart/2008/layout/LinedList"/>
    <dgm:cxn modelId="{BFCB5F3E-B253-4BEF-8097-F4EB5A19D0DA}" type="presParOf" srcId="{CBCE7354-6A5E-4818-A24B-CE2D4872C4DA}" destId="{9E9044C4-6391-4BD9-91E8-D97D09D454AE}" srcOrd="0" destOrd="0" presId="urn:microsoft.com/office/officeart/2008/layout/LinedList"/>
    <dgm:cxn modelId="{8E4C9824-ACD9-4FAD-9DCE-C28FE47D1757}" type="presParOf" srcId="{CBCE7354-6A5E-4818-A24B-CE2D4872C4DA}" destId="{8B99C86C-7CFD-442F-8B04-DBE3FD9A43AC}" srcOrd="1" destOrd="0" presId="urn:microsoft.com/office/officeart/2008/layout/LinedList"/>
    <dgm:cxn modelId="{97585410-EA82-4B31-8B04-19DBF61C5B5E}" type="presParOf" srcId="{8B99C86C-7CFD-442F-8B04-DBE3FD9A43AC}" destId="{4EE43B99-2BC7-488B-8ABD-66EFB999428D}" srcOrd="0" destOrd="0" presId="urn:microsoft.com/office/officeart/2008/layout/LinedList"/>
    <dgm:cxn modelId="{1FB6C93A-00DB-4B7F-99C4-ED76AFD88E5A}" type="presParOf" srcId="{8B99C86C-7CFD-442F-8B04-DBE3FD9A43AC}" destId="{077A18C7-0E9C-41E3-8A62-676C6C5018B4}" srcOrd="1" destOrd="0" presId="urn:microsoft.com/office/officeart/2008/layout/LinedList"/>
    <dgm:cxn modelId="{7B73E97A-8DCE-469A-8E98-9BA435E00234}" type="presParOf" srcId="{077A18C7-0E9C-41E3-8A62-676C6C5018B4}" destId="{724F8A36-7E85-4FE5-93F6-D9964A4DB348}" srcOrd="0" destOrd="0" presId="urn:microsoft.com/office/officeart/2008/layout/LinedList"/>
    <dgm:cxn modelId="{E7A1F66F-848E-4927-9E8B-CC7B0C7E9417}" type="presParOf" srcId="{077A18C7-0E9C-41E3-8A62-676C6C5018B4}" destId="{247A017C-2017-4E09-922A-BCAFFE50988D}" srcOrd="1" destOrd="0" presId="urn:microsoft.com/office/officeart/2008/layout/LinedList"/>
    <dgm:cxn modelId="{373B866B-27F6-4157-8859-C7FE2DC4D594}" type="presParOf" srcId="{077A18C7-0E9C-41E3-8A62-676C6C5018B4}" destId="{E36C3607-8D7F-4D76-BBD2-7955421F2BA2}" srcOrd="2" destOrd="0" presId="urn:microsoft.com/office/officeart/2008/layout/LinedList"/>
    <dgm:cxn modelId="{3ACEE113-5E8F-44DB-8D3E-0FA2F95AE96D}" type="presParOf" srcId="{8B99C86C-7CFD-442F-8B04-DBE3FD9A43AC}" destId="{27463DA6-7330-43A6-8665-AA1FAB70D5C5}" srcOrd="2" destOrd="0" presId="urn:microsoft.com/office/officeart/2008/layout/LinedList"/>
    <dgm:cxn modelId="{09C3EBF5-5803-4684-9224-68C8F02D9C4A}" type="presParOf" srcId="{8B99C86C-7CFD-442F-8B04-DBE3FD9A43AC}" destId="{DB6DA8D9-DD62-4CFF-80E0-0F1A9A2FCFE5}" srcOrd="3" destOrd="0" presId="urn:microsoft.com/office/officeart/2008/layout/LinedList"/>
    <dgm:cxn modelId="{E45FB798-156D-45ED-8465-4914D2D31256}" type="presParOf" srcId="{88ED5BFF-AB9D-41DE-875B-7940EAA70A0C}" destId="{988EB53C-98C2-455A-918C-0AD5D7F08027}" srcOrd="4" destOrd="0" presId="urn:microsoft.com/office/officeart/2008/layout/LinedList"/>
    <dgm:cxn modelId="{395A4193-2E8F-4807-8CB6-48A1AAC912A4}" type="presParOf" srcId="{88ED5BFF-AB9D-41DE-875B-7940EAA70A0C}" destId="{6D55AE05-7B88-43DE-A6D5-DEFD96DF9363}" srcOrd="5" destOrd="0" presId="urn:microsoft.com/office/officeart/2008/layout/LinedList"/>
    <dgm:cxn modelId="{CACA2DE6-D338-4700-912D-373F913378FF}" type="presParOf" srcId="{6D55AE05-7B88-43DE-A6D5-DEFD96DF9363}" destId="{B9E26D21-C59E-4F49-B4C1-9403B8ECC5F3}" srcOrd="0" destOrd="0" presId="urn:microsoft.com/office/officeart/2008/layout/LinedList"/>
    <dgm:cxn modelId="{D82B017A-D531-49DD-B59F-198E44F6AB6C}" type="presParOf" srcId="{6D55AE05-7B88-43DE-A6D5-DEFD96DF9363}" destId="{858A7F9A-E6E0-4CD1-8507-E120F458EAFB}" srcOrd="1" destOrd="0" presId="urn:microsoft.com/office/officeart/2008/layout/LinedList"/>
    <dgm:cxn modelId="{FE5779B5-90DE-4FDE-B4ED-F4C9A5C5A789}" type="presParOf" srcId="{858A7F9A-E6E0-4CD1-8507-E120F458EAFB}" destId="{F69EF9A3-BAFA-4B9B-ACE4-473538F5F53C}" srcOrd="0" destOrd="0" presId="urn:microsoft.com/office/officeart/2008/layout/LinedList"/>
    <dgm:cxn modelId="{6E3F2D10-8318-4B7E-811B-487CCF10723C}" type="presParOf" srcId="{858A7F9A-E6E0-4CD1-8507-E120F458EAFB}" destId="{3F940876-E376-4E50-80B9-03816CF3F030}" srcOrd="1" destOrd="0" presId="urn:microsoft.com/office/officeart/2008/layout/LinedList"/>
    <dgm:cxn modelId="{30DDB69D-46E5-49C9-AC6B-40CAFD0127FA}" type="presParOf" srcId="{3F940876-E376-4E50-80B9-03816CF3F030}" destId="{4BDFDA6E-1066-4C40-AC2A-0844D601C2DC}" srcOrd="0" destOrd="0" presId="urn:microsoft.com/office/officeart/2008/layout/LinedList"/>
    <dgm:cxn modelId="{BD1E4229-EFC6-4211-BBD0-DB60B8F29F59}" type="presParOf" srcId="{3F940876-E376-4E50-80B9-03816CF3F030}" destId="{9800C497-D5CB-4E9E-9699-0BBBA24E067C}" srcOrd="1" destOrd="0" presId="urn:microsoft.com/office/officeart/2008/layout/LinedList"/>
    <dgm:cxn modelId="{1E010ED9-4B02-4863-BE5E-42104AF12557}" type="presParOf" srcId="{3F940876-E376-4E50-80B9-03816CF3F030}" destId="{B600A285-67F5-4C7F-B627-D32CFF5CCE38}" srcOrd="2" destOrd="0" presId="urn:microsoft.com/office/officeart/2008/layout/LinedList"/>
    <dgm:cxn modelId="{E163C151-C5A5-44D5-9A89-6788B44979B9}" type="presParOf" srcId="{858A7F9A-E6E0-4CD1-8507-E120F458EAFB}" destId="{C2F91489-08DA-402C-98CA-8CD02F851209}" srcOrd="2" destOrd="0" presId="urn:microsoft.com/office/officeart/2008/layout/LinedList"/>
    <dgm:cxn modelId="{BA520030-F879-4AF0-A365-BCB395C4AA61}" type="presParOf" srcId="{858A7F9A-E6E0-4CD1-8507-E120F458EAFB}" destId="{D5002508-7251-499A-8393-836A0A44A01C}" srcOrd="3" destOrd="0" presId="urn:microsoft.com/office/officeart/2008/layout/LinedList"/>
    <dgm:cxn modelId="{422DA5F5-643A-461A-9D79-B413A2E6F3A5}" type="presParOf" srcId="{88ED5BFF-AB9D-41DE-875B-7940EAA70A0C}" destId="{67E10E2D-676B-4C16-BDA8-4C828482022F}" srcOrd="6" destOrd="0" presId="urn:microsoft.com/office/officeart/2008/layout/LinedList"/>
    <dgm:cxn modelId="{DE6472DE-FFC4-4E1A-818A-D319872D8579}" type="presParOf" srcId="{88ED5BFF-AB9D-41DE-875B-7940EAA70A0C}" destId="{7F22C941-284A-4B2A-91AC-A047B05454AB}" srcOrd="7" destOrd="0" presId="urn:microsoft.com/office/officeart/2008/layout/LinedList"/>
    <dgm:cxn modelId="{6AFF1E11-DD32-4C8E-A983-B697F28C62BE}" type="presParOf" srcId="{7F22C941-284A-4B2A-91AC-A047B05454AB}" destId="{F5BFD7A9-2D3F-4DE7-9554-1A14B3859C8C}" srcOrd="0" destOrd="0" presId="urn:microsoft.com/office/officeart/2008/layout/LinedList"/>
    <dgm:cxn modelId="{CCA514EB-7788-4C98-8572-415AD6A60BFF}" type="presParOf" srcId="{7F22C941-284A-4B2A-91AC-A047B05454AB}" destId="{204EFA64-D3BA-49CF-A370-FA6DF8E004A2}" srcOrd="1" destOrd="0" presId="urn:microsoft.com/office/officeart/2008/layout/LinedList"/>
    <dgm:cxn modelId="{01857052-1736-44A0-A658-9389723246AB}" type="presParOf" srcId="{204EFA64-D3BA-49CF-A370-FA6DF8E004A2}" destId="{0511B1E5-6524-42D1-90A7-C5D56B328869}" srcOrd="0" destOrd="0" presId="urn:microsoft.com/office/officeart/2008/layout/LinedList"/>
    <dgm:cxn modelId="{308683CB-83AE-4D3A-99B6-2DF88E7BF139}" type="presParOf" srcId="{204EFA64-D3BA-49CF-A370-FA6DF8E004A2}" destId="{DCBE926F-BDFF-4359-86B8-E3253EAAF0E0}" srcOrd="1" destOrd="0" presId="urn:microsoft.com/office/officeart/2008/layout/LinedList"/>
    <dgm:cxn modelId="{EF0AC7BD-2B6B-4F83-B90B-1BEE00F4AEAA}" type="presParOf" srcId="{DCBE926F-BDFF-4359-86B8-E3253EAAF0E0}" destId="{D9FC389F-C037-4327-B8EF-C603A734759F}" srcOrd="0" destOrd="0" presId="urn:microsoft.com/office/officeart/2008/layout/LinedList"/>
    <dgm:cxn modelId="{51389CF9-93C8-404B-A93A-3DE4BB60B288}" type="presParOf" srcId="{DCBE926F-BDFF-4359-86B8-E3253EAAF0E0}" destId="{60A93187-5423-4B44-954E-AE9CDD16407B}" srcOrd="1" destOrd="0" presId="urn:microsoft.com/office/officeart/2008/layout/LinedList"/>
    <dgm:cxn modelId="{CE2E8126-9D6E-4157-8ED6-BC7D9C2F81FB}" type="presParOf" srcId="{DCBE926F-BDFF-4359-86B8-E3253EAAF0E0}" destId="{3F43D261-854B-4FA4-8AD3-5E5AC8B092BE}" srcOrd="2" destOrd="0" presId="urn:microsoft.com/office/officeart/2008/layout/LinedList"/>
    <dgm:cxn modelId="{942A67F7-40EC-45A3-8B2D-DABD81EBD0E0}" type="presParOf" srcId="{204EFA64-D3BA-49CF-A370-FA6DF8E004A2}" destId="{BF1B621C-1C74-476E-9ACD-0ECC3776717E}" srcOrd="2" destOrd="0" presId="urn:microsoft.com/office/officeart/2008/layout/LinedList"/>
    <dgm:cxn modelId="{7370FB59-CA9A-44AF-8ABD-E44CE7BA47A4}" type="presParOf" srcId="{204EFA64-D3BA-49CF-A370-FA6DF8E004A2}" destId="{11D7CCF0-E7D0-4EC2-B0BF-7EBAF8ACDA85}" srcOrd="3"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4C56002C-43B8-4E3C-A01D-950CD65166B7}"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09819DF-9D2B-468D-98B0-3551F47C9EDC}">
      <dgm:prSet phldrT="[Text]" custT="1"/>
      <dgm:spPr/>
      <dgm:t>
        <a:bodyPr/>
        <a:lstStyle/>
        <a:p>
          <a:r>
            <a:rPr lang="en-GB" sz="2400" dirty="0">
              <a:effectLst>
                <a:outerShdw blurRad="38100" dist="38100" dir="2700000" algn="tl">
                  <a:srgbClr val="000000">
                    <a:alpha val="43137"/>
                  </a:srgbClr>
                </a:outerShdw>
              </a:effectLst>
            </a:rPr>
            <a:t>Describe the nature, scope, context and purposes of the processing</a:t>
          </a:r>
          <a:endParaRPr lang="en-ZA" sz="2400" dirty="0">
            <a:effectLst>
              <a:outerShdw blurRad="38100" dist="38100" dir="2700000" algn="tl">
                <a:srgbClr val="000000">
                  <a:alpha val="43137"/>
                </a:srgbClr>
              </a:outerShdw>
            </a:effectLst>
          </a:endParaRPr>
        </a:p>
      </dgm:t>
    </dgm:pt>
    <dgm:pt modelId="{51F0791A-DEFB-4AA7-8183-8BB02781A375}" type="parTrans" cxnId="{1066E7FF-C10D-4971-BA3D-D9F382F905A8}">
      <dgm:prSet/>
      <dgm:spPr/>
      <dgm:t>
        <a:bodyPr/>
        <a:lstStyle/>
        <a:p>
          <a:endParaRPr lang="en-ZA"/>
        </a:p>
      </dgm:t>
    </dgm:pt>
    <dgm:pt modelId="{C72112CA-2AEF-45C6-B57D-06BA2B3BB55F}" type="sibTrans" cxnId="{1066E7FF-C10D-4971-BA3D-D9F382F905A8}">
      <dgm:prSet/>
      <dgm:spPr/>
      <dgm:t>
        <a:bodyPr/>
        <a:lstStyle/>
        <a:p>
          <a:endParaRPr lang="en-ZA"/>
        </a:p>
      </dgm:t>
    </dgm:pt>
    <dgm:pt modelId="{BE9ECE73-C7F1-4FEE-89B9-0A057292D463}">
      <dgm:prSet custT="1"/>
      <dgm:spPr/>
      <dgm:t>
        <a:bodyPr/>
        <a:lstStyle/>
        <a:p>
          <a:r>
            <a:rPr lang="en-GB" sz="2400" dirty="0">
              <a:effectLst>
                <a:outerShdw blurRad="38100" dist="38100" dir="2700000" algn="tl">
                  <a:srgbClr val="000000">
                    <a:alpha val="43137"/>
                  </a:srgbClr>
                </a:outerShdw>
              </a:effectLst>
            </a:rPr>
            <a:t>Assess necessity, proportionality and compliance measures</a:t>
          </a:r>
          <a:endParaRPr lang="en-ZA" sz="2400" dirty="0">
            <a:effectLst>
              <a:outerShdw blurRad="38100" dist="38100" dir="2700000" algn="tl">
                <a:srgbClr val="000000">
                  <a:alpha val="43137"/>
                </a:srgbClr>
              </a:outerShdw>
            </a:effectLst>
          </a:endParaRPr>
        </a:p>
      </dgm:t>
    </dgm:pt>
    <dgm:pt modelId="{FCBBB996-37E3-4975-953B-C68D5C689586}" type="parTrans" cxnId="{A69CD03C-32F6-4101-90C9-AC87FC5FF1E7}">
      <dgm:prSet/>
      <dgm:spPr/>
      <dgm:t>
        <a:bodyPr/>
        <a:lstStyle/>
        <a:p>
          <a:endParaRPr lang="en-ZA"/>
        </a:p>
      </dgm:t>
    </dgm:pt>
    <dgm:pt modelId="{20CFAE82-87E7-4CEE-8426-7A2BA0FCA3BF}" type="sibTrans" cxnId="{A69CD03C-32F6-4101-90C9-AC87FC5FF1E7}">
      <dgm:prSet/>
      <dgm:spPr/>
      <dgm:t>
        <a:bodyPr/>
        <a:lstStyle/>
        <a:p>
          <a:endParaRPr lang="en-ZA"/>
        </a:p>
      </dgm:t>
    </dgm:pt>
    <dgm:pt modelId="{7BB5BD74-6F1E-4AAC-BCF5-6175A3DF7960}">
      <dgm:prSet custT="1"/>
      <dgm:spPr/>
      <dgm:t>
        <a:bodyPr/>
        <a:lstStyle/>
        <a:p>
          <a:r>
            <a:rPr lang="en-GB" sz="2400" dirty="0">
              <a:effectLst>
                <a:outerShdw blurRad="38100" dist="38100" dir="2700000" algn="tl">
                  <a:srgbClr val="000000">
                    <a:alpha val="43137"/>
                  </a:srgbClr>
                </a:outerShdw>
              </a:effectLst>
            </a:rPr>
            <a:t>Identify and assess risks to individuals</a:t>
          </a:r>
          <a:endParaRPr lang="en-ZA" sz="2400" dirty="0">
            <a:effectLst>
              <a:outerShdw blurRad="38100" dist="38100" dir="2700000" algn="tl">
                <a:srgbClr val="000000">
                  <a:alpha val="43137"/>
                </a:srgbClr>
              </a:outerShdw>
            </a:effectLst>
          </a:endParaRPr>
        </a:p>
      </dgm:t>
    </dgm:pt>
    <dgm:pt modelId="{43AA0902-2E8E-4ACA-971A-E9C23BAA6558}" type="parTrans" cxnId="{12D5E9FA-142E-4B7B-BF11-1D2D9C3FF2DA}">
      <dgm:prSet/>
      <dgm:spPr/>
      <dgm:t>
        <a:bodyPr/>
        <a:lstStyle/>
        <a:p>
          <a:endParaRPr lang="en-ZA"/>
        </a:p>
      </dgm:t>
    </dgm:pt>
    <dgm:pt modelId="{AC38FA90-A368-4DD9-BA13-489C3ACB1A35}" type="sibTrans" cxnId="{12D5E9FA-142E-4B7B-BF11-1D2D9C3FF2DA}">
      <dgm:prSet/>
      <dgm:spPr/>
      <dgm:t>
        <a:bodyPr/>
        <a:lstStyle/>
        <a:p>
          <a:endParaRPr lang="en-ZA"/>
        </a:p>
      </dgm:t>
    </dgm:pt>
    <dgm:pt modelId="{1A59C4B1-F4E7-4D71-B6DE-4922BDAF52A8}">
      <dgm:prSet custT="1"/>
      <dgm:spPr/>
      <dgm:t>
        <a:bodyPr/>
        <a:lstStyle/>
        <a:p>
          <a:r>
            <a:rPr lang="en-GB" sz="2400" dirty="0">
              <a:effectLst>
                <a:outerShdw blurRad="38100" dist="38100" dir="2700000" algn="tl">
                  <a:srgbClr val="000000">
                    <a:alpha val="43137"/>
                  </a:srgbClr>
                </a:outerShdw>
              </a:effectLst>
            </a:rPr>
            <a:t>Identify any additional measures to mitigate those risks</a:t>
          </a:r>
          <a:endParaRPr lang="en-ZA" sz="2400" dirty="0">
            <a:effectLst>
              <a:outerShdw blurRad="38100" dist="38100" dir="2700000" algn="tl">
                <a:srgbClr val="000000">
                  <a:alpha val="43137"/>
                </a:srgbClr>
              </a:outerShdw>
            </a:effectLst>
          </a:endParaRPr>
        </a:p>
      </dgm:t>
    </dgm:pt>
    <dgm:pt modelId="{6D60387D-BD0A-45C2-B7F6-BCC40EA80890}" type="parTrans" cxnId="{273851C1-8D27-438C-9A47-B59B7616F15F}">
      <dgm:prSet/>
      <dgm:spPr/>
      <dgm:t>
        <a:bodyPr/>
        <a:lstStyle/>
        <a:p>
          <a:endParaRPr lang="en-ZA"/>
        </a:p>
      </dgm:t>
    </dgm:pt>
    <dgm:pt modelId="{BCE48B09-B3D3-4070-9E20-BD5A353A539E}" type="sibTrans" cxnId="{273851C1-8D27-438C-9A47-B59B7616F15F}">
      <dgm:prSet/>
      <dgm:spPr/>
      <dgm:t>
        <a:bodyPr/>
        <a:lstStyle/>
        <a:p>
          <a:endParaRPr lang="en-ZA"/>
        </a:p>
      </dgm:t>
    </dgm:pt>
    <dgm:pt modelId="{77FC3E4A-1135-42B5-803B-B1608B29C9E2}" type="pres">
      <dgm:prSet presAssocID="{4C56002C-43B8-4E3C-A01D-950CD65166B7}" presName="diagram" presStyleCnt="0">
        <dgm:presLayoutVars>
          <dgm:dir/>
          <dgm:resizeHandles val="exact"/>
        </dgm:presLayoutVars>
      </dgm:prSet>
      <dgm:spPr/>
    </dgm:pt>
    <dgm:pt modelId="{FB01F2BE-574D-4558-9374-4495B0E5A04D}" type="pres">
      <dgm:prSet presAssocID="{D09819DF-9D2B-468D-98B0-3551F47C9EDC}" presName="node" presStyleLbl="node1" presStyleIdx="0" presStyleCnt="4" custScaleY="121989">
        <dgm:presLayoutVars>
          <dgm:bulletEnabled val="1"/>
        </dgm:presLayoutVars>
      </dgm:prSet>
      <dgm:spPr/>
    </dgm:pt>
    <dgm:pt modelId="{3EA9FC34-AC41-4574-AE8E-5E3DDFB58C40}" type="pres">
      <dgm:prSet presAssocID="{C72112CA-2AEF-45C6-B57D-06BA2B3BB55F}" presName="sibTrans" presStyleCnt="0"/>
      <dgm:spPr/>
    </dgm:pt>
    <dgm:pt modelId="{662805F4-09BC-4095-9D16-D5A4911BD8F8}" type="pres">
      <dgm:prSet presAssocID="{BE9ECE73-C7F1-4FEE-89B9-0A057292D463}" presName="node" presStyleLbl="node1" presStyleIdx="1" presStyleCnt="4" custScaleY="121989">
        <dgm:presLayoutVars>
          <dgm:bulletEnabled val="1"/>
        </dgm:presLayoutVars>
      </dgm:prSet>
      <dgm:spPr/>
    </dgm:pt>
    <dgm:pt modelId="{9104C868-61C2-4853-9930-EBCE28F74117}" type="pres">
      <dgm:prSet presAssocID="{20CFAE82-87E7-4CEE-8426-7A2BA0FCA3BF}" presName="sibTrans" presStyleCnt="0"/>
      <dgm:spPr/>
    </dgm:pt>
    <dgm:pt modelId="{A896728E-EA13-4952-B766-5326AABA1797}" type="pres">
      <dgm:prSet presAssocID="{7BB5BD74-6F1E-4AAC-BCF5-6175A3DF7960}" presName="node" presStyleLbl="node1" presStyleIdx="2" presStyleCnt="4" custScaleY="121989">
        <dgm:presLayoutVars>
          <dgm:bulletEnabled val="1"/>
        </dgm:presLayoutVars>
      </dgm:prSet>
      <dgm:spPr/>
    </dgm:pt>
    <dgm:pt modelId="{EAAAE866-4F6A-4B1E-8119-4E7D96AAED00}" type="pres">
      <dgm:prSet presAssocID="{AC38FA90-A368-4DD9-BA13-489C3ACB1A35}" presName="sibTrans" presStyleCnt="0"/>
      <dgm:spPr/>
    </dgm:pt>
    <dgm:pt modelId="{B2B65696-7A78-4456-9A4D-01E8388BAB00}" type="pres">
      <dgm:prSet presAssocID="{1A59C4B1-F4E7-4D71-B6DE-4922BDAF52A8}" presName="node" presStyleLbl="node1" presStyleIdx="3" presStyleCnt="4" custScaleY="121989">
        <dgm:presLayoutVars>
          <dgm:bulletEnabled val="1"/>
        </dgm:presLayoutVars>
      </dgm:prSet>
      <dgm:spPr/>
    </dgm:pt>
  </dgm:ptLst>
  <dgm:cxnLst>
    <dgm:cxn modelId="{37A0CA31-E8B2-42CA-AFFD-5AF1A978493A}" type="presOf" srcId="{4C56002C-43B8-4E3C-A01D-950CD65166B7}" destId="{77FC3E4A-1135-42B5-803B-B1608B29C9E2}" srcOrd="0" destOrd="0" presId="urn:microsoft.com/office/officeart/2005/8/layout/default"/>
    <dgm:cxn modelId="{A69CD03C-32F6-4101-90C9-AC87FC5FF1E7}" srcId="{4C56002C-43B8-4E3C-A01D-950CD65166B7}" destId="{BE9ECE73-C7F1-4FEE-89B9-0A057292D463}" srcOrd="1" destOrd="0" parTransId="{FCBBB996-37E3-4975-953B-C68D5C689586}" sibTransId="{20CFAE82-87E7-4CEE-8426-7A2BA0FCA3BF}"/>
    <dgm:cxn modelId="{B02CD56E-4FC2-4BC0-857B-45F5CADBFA91}" type="presOf" srcId="{1A59C4B1-F4E7-4D71-B6DE-4922BDAF52A8}" destId="{B2B65696-7A78-4456-9A4D-01E8388BAB00}" srcOrd="0" destOrd="0" presId="urn:microsoft.com/office/officeart/2005/8/layout/default"/>
    <dgm:cxn modelId="{8A6525AE-C423-4FC8-906A-0D9BB5911023}" type="presOf" srcId="{BE9ECE73-C7F1-4FEE-89B9-0A057292D463}" destId="{662805F4-09BC-4095-9D16-D5A4911BD8F8}" srcOrd="0" destOrd="0" presId="urn:microsoft.com/office/officeart/2005/8/layout/default"/>
    <dgm:cxn modelId="{83E2B5C0-2DA5-49C3-AE50-071B3E2CD18E}" type="presOf" srcId="{7BB5BD74-6F1E-4AAC-BCF5-6175A3DF7960}" destId="{A896728E-EA13-4952-B766-5326AABA1797}" srcOrd="0" destOrd="0" presId="urn:microsoft.com/office/officeart/2005/8/layout/default"/>
    <dgm:cxn modelId="{273851C1-8D27-438C-9A47-B59B7616F15F}" srcId="{4C56002C-43B8-4E3C-A01D-950CD65166B7}" destId="{1A59C4B1-F4E7-4D71-B6DE-4922BDAF52A8}" srcOrd="3" destOrd="0" parTransId="{6D60387D-BD0A-45C2-B7F6-BCC40EA80890}" sibTransId="{BCE48B09-B3D3-4070-9E20-BD5A353A539E}"/>
    <dgm:cxn modelId="{3EDDB8D5-9B72-4294-A6D7-88E4A0116420}" type="presOf" srcId="{D09819DF-9D2B-468D-98B0-3551F47C9EDC}" destId="{FB01F2BE-574D-4558-9374-4495B0E5A04D}" srcOrd="0" destOrd="0" presId="urn:microsoft.com/office/officeart/2005/8/layout/default"/>
    <dgm:cxn modelId="{12D5E9FA-142E-4B7B-BF11-1D2D9C3FF2DA}" srcId="{4C56002C-43B8-4E3C-A01D-950CD65166B7}" destId="{7BB5BD74-6F1E-4AAC-BCF5-6175A3DF7960}" srcOrd="2" destOrd="0" parTransId="{43AA0902-2E8E-4ACA-971A-E9C23BAA6558}" sibTransId="{AC38FA90-A368-4DD9-BA13-489C3ACB1A35}"/>
    <dgm:cxn modelId="{1066E7FF-C10D-4971-BA3D-D9F382F905A8}" srcId="{4C56002C-43B8-4E3C-A01D-950CD65166B7}" destId="{D09819DF-9D2B-468D-98B0-3551F47C9EDC}" srcOrd="0" destOrd="0" parTransId="{51F0791A-DEFB-4AA7-8183-8BB02781A375}" sibTransId="{C72112CA-2AEF-45C6-B57D-06BA2B3BB55F}"/>
    <dgm:cxn modelId="{F1D6E4EF-94FB-40E8-BE5D-94EC50932378}" type="presParOf" srcId="{77FC3E4A-1135-42B5-803B-B1608B29C9E2}" destId="{FB01F2BE-574D-4558-9374-4495B0E5A04D}" srcOrd="0" destOrd="0" presId="urn:microsoft.com/office/officeart/2005/8/layout/default"/>
    <dgm:cxn modelId="{D9038424-92DD-455E-A022-CD03899CCC5E}" type="presParOf" srcId="{77FC3E4A-1135-42B5-803B-B1608B29C9E2}" destId="{3EA9FC34-AC41-4574-AE8E-5E3DDFB58C40}" srcOrd="1" destOrd="0" presId="urn:microsoft.com/office/officeart/2005/8/layout/default"/>
    <dgm:cxn modelId="{1B7D54FB-DF86-4500-9FBC-6265AE0F9F0D}" type="presParOf" srcId="{77FC3E4A-1135-42B5-803B-B1608B29C9E2}" destId="{662805F4-09BC-4095-9D16-D5A4911BD8F8}" srcOrd="2" destOrd="0" presId="urn:microsoft.com/office/officeart/2005/8/layout/default"/>
    <dgm:cxn modelId="{D5FD4828-D851-443E-91DC-22B572D0D211}" type="presParOf" srcId="{77FC3E4A-1135-42B5-803B-B1608B29C9E2}" destId="{9104C868-61C2-4853-9930-EBCE28F74117}" srcOrd="3" destOrd="0" presId="urn:microsoft.com/office/officeart/2005/8/layout/default"/>
    <dgm:cxn modelId="{B61E099B-283F-43E0-91B9-04CCBE23A3F5}" type="presParOf" srcId="{77FC3E4A-1135-42B5-803B-B1608B29C9E2}" destId="{A896728E-EA13-4952-B766-5326AABA1797}" srcOrd="4" destOrd="0" presId="urn:microsoft.com/office/officeart/2005/8/layout/default"/>
    <dgm:cxn modelId="{8D57D076-FB77-4A6D-A723-C6998C808066}" type="presParOf" srcId="{77FC3E4A-1135-42B5-803B-B1608B29C9E2}" destId="{EAAAE866-4F6A-4B1E-8119-4E7D96AAED00}" srcOrd="5" destOrd="0" presId="urn:microsoft.com/office/officeart/2005/8/layout/default"/>
    <dgm:cxn modelId="{1CD0372C-DAE5-487A-A03C-4F1212884F0F}" type="presParOf" srcId="{77FC3E4A-1135-42B5-803B-B1608B29C9E2}" destId="{B2B65696-7A78-4456-9A4D-01E8388BAB00}" srcOrd="6"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30080F3-1E2E-49D2-A9A6-55146C358945}" type="doc">
      <dgm:prSet loTypeId="urn:microsoft.com/office/officeart/2005/8/layout/process1" loCatId="process" qsTypeId="urn:microsoft.com/office/officeart/2005/8/quickstyle/simple4" qsCatId="simple" csTypeId="urn:microsoft.com/office/officeart/2005/8/colors/accent1_2" csCatId="accent1" phldr="1"/>
      <dgm:spPr/>
    </dgm:pt>
    <dgm:pt modelId="{9FF1A6B8-0B00-4C4F-A4EB-8F0BCC53EA17}">
      <dgm:prSet phldrT="[Text]"/>
      <dgm:spPr/>
      <dgm:t>
        <a:bodyPr/>
        <a:lstStyle/>
        <a:p>
          <a:r>
            <a:rPr lang="en-ZA" dirty="0">
              <a:effectLst>
                <a:outerShdw blurRad="38100" dist="38100" dir="2700000" algn="tl">
                  <a:srgbClr val="000000">
                    <a:alpha val="43137"/>
                  </a:srgbClr>
                </a:outerShdw>
              </a:effectLst>
            </a:rPr>
            <a:t>1. Define your purpose</a:t>
          </a:r>
        </a:p>
      </dgm:t>
    </dgm:pt>
    <dgm:pt modelId="{DAA20742-C458-4C56-BE04-5B70F06BBA8D}" type="parTrans" cxnId="{B7DB84D6-1D21-4EF4-83A2-3E617025E38E}">
      <dgm:prSet/>
      <dgm:spPr/>
      <dgm:t>
        <a:bodyPr/>
        <a:lstStyle/>
        <a:p>
          <a:endParaRPr lang="en-ZA"/>
        </a:p>
      </dgm:t>
    </dgm:pt>
    <dgm:pt modelId="{5FD8D1DC-51FB-4382-ADCF-3A706DD6CF5B}" type="sibTrans" cxnId="{B7DB84D6-1D21-4EF4-83A2-3E617025E38E}">
      <dgm:prSet/>
      <dgm:spPr/>
      <dgm:t>
        <a:bodyPr/>
        <a:lstStyle/>
        <a:p>
          <a:endParaRPr lang="en-ZA"/>
        </a:p>
      </dgm:t>
    </dgm:pt>
    <dgm:pt modelId="{F9CE198E-F533-434C-993E-B9681DDD7850}">
      <dgm:prSet/>
      <dgm:spPr/>
      <dgm:t>
        <a:bodyPr/>
        <a:lstStyle/>
        <a:p>
          <a:r>
            <a:rPr lang="en-GB" dirty="0">
              <a:effectLst>
                <a:outerShdw blurRad="38100" dist="38100" dir="2700000" algn="tl">
                  <a:srgbClr val="000000">
                    <a:alpha val="43137"/>
                  </a:srgbClr>
                </a:outerShdw>
              </a:effectLst>
            </a:rPr>
            <a:t>2. Be as specific as possible</a:t>
          </a:r>
          <a:endParaRPr lang="en-ZA" dirty="0">
            <a:effectLst>
              <a:outerShdw blurRad="38100" dist="38100" dir="2700000" algn="tl">
                <a:srgbClr val="000000">
                  <a:alpha val="43137"/>
                </a:srgbClr>
              </a:outerShdw>
            </a:effectLst>
          </a:endParaRPr>
        </a:p>
      </dgm:t>
    </dgm:pt>
    <dgm:pt modelId="{AA39C1D6-5A13-434E-B68A-D5D35879C43A}" type="parTrans" cxnId="{DAF7C082-FBA0-43A9-BFB0-2405960DC00A}">
      <dgm:prSet/>
      <dgm:spPr/>
      <dgm:t>
        <a:bodyPr/>
        <a:lstStyle/>
        <a:p>
          <a:endParaRPr lang="en-ZA"/>
        </a:p>
      </dgm:t>
    </dgm:pt>
    <dgm:pt modelId="{ED387281-1280-40AA-8B19-D7E81F3D62C0}" type="sibTrans" cxnId="{DAF7C082-FBA0-43A9-BFB0-2405960DC00A}">
      <dgm:prSet/>
      <dgm:spPr/>
      <dgm:t>
        <a:bodyPr/>
        <a:lstStyle/>
        <a:p>
          <a:endParaRPr lang="en-ZA"/>
        </a:p>
      </dgm:t>
    </dgm:pt>
    <dgm:pt modelId="{D3E6B59C-1145-4590-B2B6-6E17D74D47A5}">
      <dgm:prSet/>
      <dgm:spPr/>
      <dgm:t>
        <a:bodyPr/>
        <a:lstStyle/>
        <a:p>
          <a:r>
            <a:rPr lang="en-GB" dirty="0">
              <a:effectLst>
                <a:outerShdw blurRad="38100" dist="38100" dir="2700000" algn="tl">
                  <a:srgbClr val="000000">
                    <a:alpha val="43137"/>
                  </a:srgbClr>
                </a:outerShdw>
              </a:effectLst>
            </a:rPr>
            <a:t>3. Decide if you need to adjust or augment data collection</a:t>
          </a:r>
          <a:endParaRPr lang="en-ZA" dirty="0">
            <a:effectLst>
              <a:outerShdw blurRad="38100" dist="38100" dir="2700000" algn="tl">
                <a:srgbClr val="000000">
                  <a:alpha val="43137"/>
                </a:srgbClr>
              </a:outerShdw>
            </a:effectLst>
          </a:endParaRPr>
        </a:p>
      </dgm:t>
    </dgm:pt>
    <dgm:pt modelId="{98AFD530-2FED-4223-B4FC-5B2FDBFA51C3}" type="parTrans" cxnId="{C3B9A45A-B425-44E1-A89D-B39545F47144}">
      <dgm:prSet/>
      <dgm:spPr/>
      <dgm:t>
        <a:bodyPr/>
        <a:lstStyle/>
        <a:p>
          <a:endParaRPr lang="en-ZA"/>
        </a:p>
      </dgm:t>
    </dgm:pt>
    <dgm:pt modelId="{A5AE4FFA-E494-4026-8DB2-FF2E666503C1}" type="sibTrans" cxnId="{C3B9A45A-B425-44E1-A89D-B39545F47144}">
      <dgm:prSet/>
      <dgm:spPr/>
      <dgm:t>
        <a:bodyPr/>
        <a:lstStyle/>
        <a:p>
          <a:endParaRPr lang="en-ZA"/>
        </a:p>
      </dgm:t>
    </dgm:pt>
    <dgm:pt modelId="{63321131-7EED-4F9F-9755-E4144F83F1B9}" type="pres">
      <dgm:prSet presAssocID="{730080F3-1E2E-49D2-A9A6-55146C358945}" presName="Name0" presStyleCnt="0">
        <dgm:presLayoutVars>
          <dgm:dir/>
          <dgm:resizeHandles val="exact"/>
        </dgm:presLayoutVars>
      </dgm:prSet>
      <dgm:spPr/>
    </dgm:pt>
    <dgm:pt modelId="{7516EE60-C34A-4D09-A3A2-B7CB14577C06}" type="pres">
      <dgm:prSet presAssocID="{9FF1A6B8-0B00-4C4F-A4EB-8F0BCC53EA17}" presName="node" presStyleLbl="node1" presStyleIdx="0" presStyleCnt="3">
        <dgm:presLayoutVars>
          <dgm:bulletEnabled val="1"/>
        </dgm:presLayoutVars>
      </dgm:prSet>
      <dgm:spPr/>
    </dgm:pt>
    <dgm:pt modelId="{48B2439A-51E0-4C46-8B4E-3F658CED034A}" type="pres">
      <dgm:prSet presAssocID="{5FD8D1DC-51FB-4382-ADCF-3A706DD6CF5B}" presName="sibTrans" presStyleLbl="sibTrans2D1" presStyleIdx="0" presStyleCnt="2"/>
      <dgm:spPr/>
    </dgm:pt>
    <dgm:pt modelId="{9EC2A736-6454-48D9-8515-53FABB4E8846}" type="pres">
      <dgm:prSet presAssocID="{5FD8D1DC-51FB-4382-ADCF-3A706DD6CF5B}" presName="connectorText" presStyleLbl="sibTrans2D1" presStyleIdx="0" presStyleCnt="2"/>
      <dgm:spPr/>
    </dgm:pt>
    <dgm:pt modelId="{67E64387-A9E9-43DC-9EF3-56AD70127E5A}" type="pres">
      <dgm:prSet presAssocID="{F9CE198E-F533-434C-993E-B9681DDD7850}" presName="node" presStyleLbl="node1" presStyleIdx="1" presStyleCnt="3">
        <dgm:presLayoutVars>
          <dgm:bulletEnabled val="1"/>
        </dgm:presLayoutVars>
      </dgm:prSet>
      <dgm:spPr/>
    </dgm:pt>
    <dgm:pt modelId="{E094566B-4D87-4E1F-9326-56BCDC9886B3}" type="pres">
      <dgm:prSet presAssocID="{ED387281-1280-40AA-8B19-D7E81F3D62C0}" presName="sibTrans" presStyleLbl="sibTrans2D1" presStyleIdx="1" presStyleCnt="2"/>
      <dgm:spPr/>
    </dgm:pt>
    <dgm:pt modelId="{A7E19578-262D-4D22-8366-A2F3711323F6}" type="pres">
      <dgm:prSet presAssocID="{ED387281-1280-40AA-8B19-D7E81F3D62C0}" presName="connectorText" presStyleLbl="sibTrans2D1" presStyleIdx="1" presStyleCnt="2"/>
      <dgm:spPr/>
    </dgm:pt>
    <dgm:pt modelId="{C3E82436-2572-4E6B-95D4-0BADF4C92E71}" type="pres">
      <dgm:prSet presAssocID="{D3E6B59C-1145-4590-B2B6-6E17D74D47A5}" presName="node" presStyleLbl="node1" presStyleIdx="2" presStyleCnt="3">
        <dgm:presLayoutVars>
          <dgm:bulletEnabled val="1"/>
        </dgm:presLayoutVars>
      </dgm:prSet>
      <dgm:spPr/>
    </dgm:pt>
  </dgm:ptLst>
  <dgm:cxnLst>
    <dgm:cxn modelId="{4168E52D-4922-47CA-9E52-6A48EAF3BEB9}" type="presOf" srcId="{F9CE198E-F533-434C-993E-B9681DDD7850}" destId="{67E64387-A9E9-43DC-9EF3-56AD70127E5A}" srcOrd="0" destOrd="0" presId="urn:microsoft.com/office/officeart/2005/8/layout/process1"/>
    <dgm:cxn modelId="{8C1A6537-146A-4547-99F4-DEF94C9A3061}" type="presOf" srcId="{ED387281-1280-40AA-8B19-D7E81F3D62C0}" destId="{A7E19578-262D-4D22-8366-A2F3711323F6}" srcOrd="1" destOrd="0" presId="urn:microsoft.com/office/officeart/2005/8/layout/process1"/>
    <dgm:cxn modelId="{93C11441-C11B-46BD-BF11-962190BDEF3D}" type="presOf" srcId="{5FD8D1DC-51FB-4382-ADCF-3A706DD6CF5B}" destId="{9EC2A736-6454-48D9-8515-53FABB4E8846}" srcOrd="1" destOrd="0" presId="urn:microsoft.com/office/officeart/2005/8/layout/process1"/>
    <dgm:cxn modelId="{793F1A67-0829-4BD5-A0C8-B239AE5B19AF}" type="presOf" srcId="{D3E6B59C-1145-4590-B2B6-6E17D74D47A5}" destId="{C3E82436-2572-4E6B-95D4-0BADF4C92E71}" srcOrd="0" destOrd="0" presId="urn:microsoft.com/office/officeart/2005/8/layout/process1"/>
    <dgm:cxn modelId="{5594F651-82FD-45CF-9D14-FE27230B7605}" type="presOf" srcId="{5FD8D1DC-51FB-4382-ADCF-3A706DD6CF5B}" destId="{48B2439A-51E0-4C46-8B4E-3F658CED034A}" srcOrd="0" destOrd="0" presId="urn:microsoft.com/office/officeart/2005/8/layout/process1"/>
    <dgm:cxn modelId="{BCE95653-F6CD-4E94-861A-A95CE277A956}" type="presOf" srcId="{ED387281-1280-40AA-8B19-D7E81F3D62C0}" destId="{E094566B-4D87-4E1F-9326-56BCDC9886B3}" srcOrd="0" destOrd="0" presId="urn:microsoft.com/office/officeart/2005/8/layout/process1"/>
    <dgm:cxn modelId="{C3B9A45A-B425-44E1-A89D-B39545F47144}" srcId="{730080F3-1E2E-49D2-A9A6-55146C358945}" destId="{D3E6B59C-1145-4590-B2B6-6E17D74D47A5}" srcOrd="2" destOrd="0" parTransId="{98AFD530-2FED-4223-B4FC-5B2FDBFA51C3}" sibTransId="{A5AE4FFA-E494-4026-8DB2-FF2E666503C1}"/>
    <dgm:cxn modelId="{DAF7C082-FBA0-43A9-BFB0-2405960DC00A}" srcId="{730080F3-1E2E-49D2-A9A6-55146C358945}" destId="{F9CE198E-F533-434C-993E-B9681DDD7850}" srcOrd="1" destOrd="0" parTransId="{AA39C1D6-5A13-434E-B68A-D5D35879C43A}" sibTransId="{ED387281-1280-40AA-8B19-D7E81F3D62C0}"/>
    <dgm:cxn modelId="{C4FE7993-5957-4A3B-B22C-6D4667632F7D}" type="presOf" srcId="{730080F3-1E2E-49D2-A9A6-55146C358945}" destId="{63321131-7EED-4F9F-9755-E4144F83F1B9}" srcOrd="0" destOrd="0" presId="urn:microsoft.com/office/officeart/2005/8/layout/process1"/>
    <dgm:cxn modelId="{B7DB84D6-1D21-4EF4-83A2-3E617025E38E}" srcId="{730080F3-1E2E-49D2-A9A6-55146C358945}" destId="{9FF1A6B8-0B00-4C4F-A4EB-8F0BCC53EA17}" srcOrd="0" destOrd="0" parTransId="{DAA20742-C458-4C56-BE04-5B70F06BBA8D}" sibTransId="{5FD8D1DC-51FB-4382-ADCF-3A706DD6CF5B}"/>
    <dgm:cxn modelId="{CA6F2CEF-868D-40C4-9E0A-1C0791686DE4}" type="presOf" srcId="{9FF1A6B8-0B00-4C4F-A4EB-8F0BCC53EA17}" destId="{7516EE60-C34A-4D09-A3A2-B7CB14577C06}" srcOrd="0" destOrd="0" presId="urn:microsoft.com/office/officeart/2005/8/layout/process1"/>
    <dgm:cxn modelId="{F519A583-D430-48C8-9D2C-8FE49C5825F7}" type="presParOf" srcId="{63321131-7EED-4F9F-9755-E4144F83F1B9}" destId="{7516EE60-C34A-4D09-A3A2-B7CB14577C06}" srcOrd="0" destOrd="0" presId="urn:microsoft.com/office/officeart/2005/8/layout/process1"/>
    <dgm:cxn modelId="{A1739F8B-8F47-40FF-AFA2-1E5561A5F5A7}" type="presParOf" srcId="{63321131-7EED-4F9F-9755-E4144F83F1B9}" destId="{48B2439A-51E0-4C46-8B4E-3F658CED034A}" srcOrd="1" destOrd="0" presId="urn:microsoft.com/office/officeart/2005/8/layout/process1"/>
    <dgm:cxn modelId="{54C74530-C6A6-49B0-B74B-8E4BF1B77D4F}" type="presParOf" srcId="{48B2439A-51E0-4C46-8B4E-3F658CED034A}" destId="{9EC2A736-6454-48D9-8515-53FABB4E8846}" srcOrd="0" destOrd="0" presId="urn:microsoft.com/office/officeart/2005/8/layout/process1"/>
    <dgm:cxn modelId="{266ED574-6D10-4A3A-A5E6-A616F2539ED0}" type="presParOf" srcId="{63321131-7EED-4F9F-9755-E4144F83F1B9}" destId="{67E64387-A9E9-43DC-9EF3-56AD70127E5A}" srcOrd="2" destOrd="0" presId="urn:microsoft.com/office/officeart/2005/8/layout/process1"/>
    <dgm:cxn modelId="{B271FB18-3A85-4B3A-B23B-8A84E5D4A6D8}" type="presParOf" srcId="{63321131-7EED-4F9F-9755-E4144F83F1B9}" destId="{E094566B-4D87-4E1F-9326-56BCDC9886B3}" srcOrd="3" destOrd="0" presId="urn:microsoft.com/office/officeart/2005/8/layout/process1"/>
    <dgm:cxn modelId="{4C086DD9-9D8E-49D1-9428-E54750DA8EAF}" type="presParOf" srcId="{E094566B-4D87-4E1F-9326-56BCDC9886B3}" destId="{A7E19578-262D-4D22-8366-A2F3711323F6}" srcOrd="0" destOrd="0" presId="urn:microsoft.com/office/officeart/2005/8/layout/process1"/>
    <dgm:cxn modelId="{D5744D16-5797-4806-B993-6EB7E45A536D}" type="presParOf" srcId="{63321131-7EED-4F9F-9755-E4144F83F1B9}" destId="{C3E82436-2572-4E6B-95D4-0BADF4C92E71}"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7DFDF704-DE2F-4698-9BC4-3CC946C6324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103E7D88-0C04-48C7-A1EE-0B77527072E5}">
      <dgm:prSet phldrT="[Text]" custT="1"/>
      <dgm:spPr/>
      <dgm:t>
        <a:bodyPr/>
        <a:lstStyle/>
        <a:p>
          <a:r>
            <a:rPr lang="en-ZA" sz="1800" dirty="0">
              <a:effectLst>
                <a:outerShdw blurRad="38100" dist="38100" dir="2700000" algn="tl">
                  <a:srgbClr val="000000">
                    <a:alpha val="43137"/>
                  </a:srgbClr>
                </a:outerShdw>
              </a:effectLst>
            </a:rPr>
            <a:t>1. Rephrase the question.</a:t>
          </a:r>
        </a:p>
      </dgm:t>
    </dgm:pt>
    <dgm:pt modelId="{2EEF8F97-2DFC-4C6A-A601-8E2E4F7C795D}" type="parTrans" cxnId="{3706446C-5BA6-4B0D-A3C7-2179E2A3E510}">
      <dgm:prSet/>
      <dgm:spPr/>
      <dgm:t>
        <a:bodyPr/>
        <a:lstStyle/>
        <a:p>
          <a:endParaRPr lang="en-ZA"/>
        </a:p>
      </dgm:t>
    </dgm:pt>
    <dgm:pt modelId="{AED2A308-8CF5-4D98-9F94-6999DFF83603}" type="sibTrans" cxnId="{3706446C-5BA6-4B0D-A3C7-2179E2A3E510}">
      <dgm:prSet/>
      <dgm:spPr/>
      <dgm:t>
        <a:bodyPr/>
        <a:lstStyle/>
        <a:p>
          <a:endParaRPr lang="en-ZA"/>
        </a:p>
      </dgm:t>
    </dgm:pt>
    <dgm:pt modelId="{DC343D53-108C-4C07-9D4A-13DDCA8074AB}">
      <dgm:prSet custT="1"/>
      <dgm:spPr/>
      <dgm:t>
        <a:bodyPr/>
        <a:lstStyle/>
        <a:p>
          <a:r>
            <a:rPr lang="en-GB" sz="1800">
              <a:effectLst>
                <a:outerShdw blurRad="38100" dist="38100" dir="2700000" algn="tl">
                  <a:srgbClr val="000000">
                    <a:alpha val="43137"/>
                  </a:srgbClr>
                </a:outerShdw>
              </a:effectLst>
            </a:rPr>
            <a:t>2. Consider a broader or narrower version of the question.</a:t>
          </a:r>
          <a:endParaRPr lang="en-ZA" sz="1800">
            <a:effectLst>
              <a:outerShdw blurRad="38100" dist="38100" dir="2700000" algn="tl">
                <a:srgbClr val="000000">
                  <a:alpha val="43137"/>
                </a:srgbClr>
              </a:outerShdw>
            </a:effectLst>
          </a:endParaRPr>
        </a:p>
      </dgm:t>
    </dgm:pt>
    <dgm:pt modelId="{5B56E3F2-AC64-4D7F-92C6-AD4563B916BB}" type="parTrans" cxnId="{7A1255CE-3DBE-4ACF-9C2C-652FF7167A32}">
      <dgm:prSet/>
      <dgm:spPr/>
      <dgm:t>
        <a:bodyPr/>
        <a:lstStyle/>
        <a:p>
          <a:endParaRPr lang="en-ZA"/>
        </a:p>
      </dgm:t>
    </dgm:pt>
    <dgm:pt modelId="{D53C20C1-3608-4564-A673-77E6C9B467D7}" type="sibTrans" cxnId="{7A1255CE-3DBE-4ACF-9C2C-652FF7167A32}">
      <dgm:prSet/>
      <dgm:spPr/>
      <dgm:t>
        <a:bodyPr/>
        <a:lstStyle/>
        <a:p>
          <a:endParaRPr lang="en-ZA"/>
        </a:p>
      </dgm:t>
    </dgm:pt>
    <dgm:pt modelId="{50420CA2-3CCB-4CE9-8E82-3F3DE34774DD}">
      <dgm:prSet custT="1"/>
      <dgm:spPr/>
      <dgm:t>
        <a:bodyPr/>
        <a:lstStyle/>
        <a:p>
          <a:r>
            <a:rPr lang="en-GB" sz="1800">
              <a:effectLst>
                <a:outerShdw blurRad="38100" dist="38100" dir="2700000" algn="tl">
                  <a:srgbClr val="000000">
                    <a:alpha val="43137"/>
                  </a:srgbClr>
                </a:outerShdw>
              </a:effectLst>
            </a:rPr>
            <a:t>3. Rewrite your question statement from the perspective of different stakeholders.</a:t>
          </a:r>
          <a:endParaRPr lang="en-ZA" sz="1800">
            <a:effectLst>
              <a:outerShdw blurRad="38100" dist="38100" dir="2700000" algn="tl">
                <a:srgbClr val="000000">
                  <a:alpha val="43137"/>
                </a:srgbClr>
              </a:outerShdw>
            </a:effectLst>
          </a:endParaRPr>
        </a:p>
      </dgm:t>
    </dgm:pt>
    <dgm:pt modelId="{D18248B9-4A30-4CE5-A236-5A06EA71F4E4}" type="parTrans" cxnId="{DDBB3F9C-F6CC-410E-A425-9C5289EA7BA6}">
      <dgm:prSet/>
      <dgm:spPr/>
      <dgm:t>
        <a:bodyPr/>
        <a:lstStyle/>
        <a:p>
          <a:endParaRPr lang="en-ZA"/>
        </a:p>
      </dgm:t>
    </dgm:pt>
    <dgm:pt modelId="{7EF2584F-5AA7-46A8-8A97-632680931D94}" type="sibTrans" cxnId="{DDBB3F9C-F6CC-410E-A425-9C5289EA7BA6}">
      <dgm:prSet/>
      <dgm:spPr/>
      <dgm:t>
        <a:bodyPr/>
        <a:lstStyle/>
        <a:p>
          <a:endParaRPr lang="en-ZA"/>
        </a:p>
      </dgm:t>
    </dgm:pt>
    <dgm:pt modelId="{C7BC0D97-E876-4A47-A36F-E8774ADC23B7}">
      <dgm:prSet custT="1"/>
      <dgm:spPr/>
      <dgm:t>
        <a:bodyPr/>
        <a:lstStyle/>
        <a:p>
          <a:r>
            <a:rPr lang="en-GB" sz="1800" dirty="0">
              <a:effectLst>
                <a:outerShdw blurRad="38100" dist="38100" dir="2700000" algn="tl">
                  <a:srgbClr val="000000">
                    <a:alpha val="43137"/>
                  </a:srgbClr>
                </a:outerShdw>
              </a:effectLst>
            </a:rPr>
            <a:t>4. Assume there is more than one possible solution.</a:t>
          </a:r>
          <a:endParaRPr lang="en-ZA" sz="1800" dirty="0">
            <a:effectLst>
              <a:outerShdw blurRad="38100" dist="38100" dir="2700000" algn="tl">
                <a:srgbClr val="000000">
                  <a:alpha val="43137"/>
                </a:srgbClr>
              </a:outerShdw>
            </a:effectLst>
          </a:endParaRPr>
        </a:p>
      </dgm:t>
    </dgm:pt>
    <dgm:pt modelId="{47000812-4135-4E30-8F6E-EBD13A833E9B}" type="parTrans" cxnId="{2458D74B-7F42-4AAE-93A3-1D6269A02A6A}">
      <dgm:prSet/>
      <dgm:spPr/>
      <dgm:t>
        <a:bodyPr/>
        <a:lstStyle/>
        <a:p>
          <a:endParaRPr lang="en-ZA"/>
        </a:p>
      </dgm:t>
    </dgm:pt>
    <dgm:pt modelId="{B8702C4B-E1BD-4928-A35B-1F08D6270DA2}" type="sibTrans" cxnId="{2458D74B-7F42-4AAE-93A3-1D6269A02A6A}">
      <dgm:prSet/>
      <dgm:spPr/>
      <dgm:t>
        <a:bodyPr/>
        <a:lstStyle/>
        <a:p>
          <a:endParaRPr lang="en-ZA"/>
        </a:p>
      </dgm:t>
    </dgm:pt>
    <dgm:pt modelId="{E3BBF0F9-D422-4696-8D66-FA107B2D9A8E}">
      <dgm:prSet custT="1"/>
      <dgm:spPr/>
      <dgm:t>
        <a:bodyPr/>
        <a:lstStyle/>
        <a:p>
          <a:r>
            <a:rPr lang="en-GB" sz="1800" dirty="0">
              <a:effectLst>
                <a:outerShdw blurRad="38100" dist="38100" dir="2700000" algn="tl">
                  <a:srgbClr val="000000">
                    <a:alpha val="43137"/>
                  </a:srgbClr>
                </a:outerShdw>
              </a:effectLst>
            </a:rPr>
            <a:t>5. Use language to frame the question in a more exciting way.</a:t>
          </a:r>
          <a:endParaRPr lang="en-ZA" sz="1800" dirty="0">
            <a:effectLst>
              <a:outerShdw blurRad="38100" dist="38100" dir="2700000" algn="tl">
                <a:srgbClr val="000000">
                  <a:alpha val="43137"/>
                </a:srgbClr>
              </a:outerShdw>
            </a:effectLst>
          </a:endParaRPr>
        </a:p>
      </dgm:t>
    </dgm:pt>
    <dgm:pt modelId="{310AA9F8-ABA2-4E14-AAA8-BE78C525F870}" type="parTrans" cxnId="{B334FB7A-2713-4891-97E5-4C88EAE01BE2}">
      <dgm:prSet/>
      <dgm:spPr/>
      <dgm:t>
        <a:bodyPr/>
        <a:lstStyle/>
        <a:p>
          <a:endParaRPr lang="en-ZA"/>
        </a:p>
      </dgm:t>
    </dgm:pt>
    <dgm:pt modelId="{B1E84436-8D0A-4226-84AC-C811F9968590}" type="sibTrans" cxnId="{B334FB7A-2713-4891-97E5-4C88EAE01BE2}">
      <dgm:prSet/>
      <dgm:spPr/>
      <dgm:t>
        <a:bodyPr/>
        <a:lstStyle/>
        <a:p>
          <a:endParaRPr lang="en-ZA"/>
        </a:p>
      </dgm:t>
    </dgm:pt>
    <dgm:pt modelId="{6CFB9749-7A13-428A-94E2-CB8187299283}">
      <dgm:prSet custT="1"/>
      <dgm:spPr/>
      <dgm:t>
        <a:bodyPr/>
        <a:lstStyle/>
        <a:p>
          <a:r>
            <a:rPr lang="en-GB" sz="1800">
              <a:effectLst>
                <a:outerShdw blurRad="38100" dist="38100" dir="2700000" algn="tl">
                  <a:srgbClr val="000000">
                    <a:alpha val="43137"/>
                  </a:srgbClr>
                </a:outerShdw>
              </a:effectLst>
            </a:rPr>
            <a:t>6. Reverse the question and think about what you would do to generate an opposite intended result.</a:t>
          </a:r>
          <a:endParaRPr lang="en-ZA" sz="1800">
            <a:effectLst>
              <a:outerShdw blurRad="38100" dist="38100" dir="2700000" algn="tl">
                <a:srgbClr val="000000">
                  <a:alpha val="43137"/>
                </a:srgbClr>
              </a:outerShdw>
            </a:effectLst>
          </a:endParaRPr>
        </a:p>
      </dgm:t>
    </dgm:pt>
    <dgm:pt modelId="{1071CFAB-669D-4404-8C5B-F01430A7D47C}" type="parTrans" cxnId="{373C6EF0-0378-4FC5-8E6E-18BFA3C2B834}">
      <dgm:prSet/>
      <dgm:spPr/>
      <dgm:t>
        <a:bodyPr/>
        <a:lstStyle/>
        <a:p>
          <a:endParaRPr lang="en-ZA"/>
        </a:p>
      </dgm:t>
    </dgm:pt>
    <dgm:pt modelId="{3B4BC3F6-A866-4644-82BC-099A93DFCA0F}" type="sibTrans" cxnId="{373C6EF0-0378-4FC5-8E6E-18BFA3C2B834}">
      <dgm:prSet/>
      <dgm:spPr/>
      <dgm:t>
        <a:bodyPr/>
        <a:lstStyle/>
        <a:p>
          <a:endParaRPr lang="en-ZA"/>
        </a:p>
      </dgm:t>
    </dgm:pt>
    <dgm:pt modelId="{75F6F45B-915A-47F4-9C85-A7BCF788F0DA}" type="pres">
      <dgm:prSet presAssocID="{7DFDF704-DE2F-4698-9BC4-3CC946C6324E}" presName="diagram" presStyleCnt="0">
        <dgm:presLayoutVars>
          <dgm:dir/>
          <dgm:resizeHandles val="exact"/>
        </dgm:presLayoutVars>
      </dgm:prSet>
      <dgm:spPr/>
    </dgm:pt>
    <dgm:pt modelId="{5BE19932-8067-4438-ACB8-58874A956FE8}" type="pres">
      <dgm:prSet presAssocID="{103E7D88-0C04-48C7-A1EE-0B77527072E5}" presName="node" presStyleLbl="node1" presStyleIdx="0" presStyleCnt="6">
        <dgm:presLayoutVars>
          <dgm:bulletEnabled val="1"/>
        </dgm:presLayoutVars>
      </dgm:prSet>
      <dgm:spPr/>
    </dgm:pt>
    <dgm:pt modelId="{D3302C40-A5A5-48B5-9F93-0CDA9F9A5C80}" type="pres">
      <dgm:prSet presAssocID="{AED2A308-8CF5-4D98-9F94-6999DFF83603}" presName="sibTrans" presStyleCnt="0"/>
      <dgm:spPr/>
    </dgm:pt>
    <dgm:pt modelId="{E0A6EAA3-D9F6-4150-8525-859323E9FA01}" type="pres">
      <dgm:prSet presAssocID="{DC343D53-108C-4C07-9D4A-13DDCA8074AB}" presName="node" presStyleLbl="node1" presStyleIdx="1" presStyleCnt="6">
        <dgm:presLayoutVars>
          <dgm:bulletEnabled val="1"/>
        </dgm:presLayoutVars>
      </dgm:prSet>
      <dgm:spPr/>
    </dgm:pt>
    <dgm:pt modelId="{072C3F8B-3C11-468A-9A48-DF72D541A9CD}" type="pres">
      <dgm:prSet presAssocID="{D53C20C1-3608-4564-A673-77E6C9B467D7}" presName="sibTrans" presStyleCnt="0"/>
      <dgm:spPr/>
    </dgm:pt>
    <dgm:pt modelId="{FC5996B8-A0D2-4BEA-9BAA-CC71FF8C7A9B}" type="pres">
      <dgm:prSet presAssocID="{50420CA2-3CCB-4CE9-8E82-3F3DE34774DD}" presName="node" presStyleLbl="node1" presStyleIdx="2" presStyleCnt="6">
        <dgm:presLayoutVars>
          <dgm:bulletEnabled val="1"/>
        </dgm:presLayoutVars>
      </dgm:prSet>
      <dgm:spPr/>
    </dgm:pt>
    <dgm:pt modelId="{1138F1BA-9AFF-45C4-9A96-0540AF36F495}" type="pres">
      <dgm:prSet presAssocID="{7EF2584F-5AA7-46A8-8A97-632680931D94}" presName="sibTrans" presStyleCnt="0"/>
      <dgm:spPr/>
    </dgm:pt>
    <dgm:pt modelId="{4C9F8E85-2A48-47DF-A9CF-6DABD2EE1A7C}" type="pres">
      <dgm:prSet presAssocID="{C7BC0D97-E876-4A47-A36F-E8774ADC23B7}" presName="node" presStyleLbl="node1" presStyleIdx="3" presStyleCnt="6">
        <dgm:presLayoutVars>
          <dgm:bulletEnabled val="1"/>
        </dgm:presLayoutVars>
      </dgm:prSet>
      <dgm:spPr/>
    </dgm:pt>
    <dgm:pt modelId="{F6728028-82CD-49F4-AE11-09BBDCA59FA5}" type="pres">
      <dgm:prSet presAssocID="{B8702C4B-E1BD-4928-A35B-1F08D6270DA2}" presName="sibTrans" presStyleCnt="0"/>
      <dgm:spPr/>
    </dgm:pt>
    <dgm:pt modelId="{086F071C-1E50-4F2C-8572-566F3BFA62B0}" type="pres">
      <dgm:prSet presAssocID="{E3BBF0F9-D422-4696-8D66-FA107B2D9A8E}" presName="node" presStyleLbl="node1" presStyleIdx="4" presStyleCnt="6">
        <dgm:presLayoutVars>
          <dgm:bulletEnabled val="1"/>
        </dgm:presLayoutVars>
      </dgm:prSet>
      <dgm:spPr/>
    </dgm:pt>
    <dgm:pt modelId="{00F99539-A1E9-4295-B119-560E6291B38C}" type="pres">
      <dgm:prSet presAssocID="{B1E84436-8D0A-4226-84AC-C811F9968590}" presName="sibTrans" presStyleCnt="0"/>
      <dgm:spPr/>
    </dgm:pt>
    <dgm:pt modelId="{F686311B-D1E7-4C50-BDBE-090812028122}" type="pres">
      <dgm:prSet presAssocID="{6CFB9749-7A13-428A-94E2-CB8187299283}" presName="node" presStyleLbl="node1" presStyleIdx="5" presStyleCnt="6">
        <dgm:presLayoutVars>
          <dgm:bulletEnabled val="1"/>
        </dgm:presLayoutVars>
      </dgm:prSet>
      <dgm:spPr/>
    </dgm:pt>
  </dgm:ptLst>
  <dgm:cxnLst>
    <dgm:cxn modelId="{60032400-582D-4528-B2C6-2918D66F0165}" type="presOf" srcId="{C7BC0D97-E876-4A47-A36F-E8774ADC23B7}" destId="{4C9F8E85-2A48-47DF-A9CF-6DABD2EE1A7C}" srcOrd="0" destOrd="0" presId="urn:microsoft.com/office/officeart/2005/8/layout/default"/>
    <dgm:cxn modelId="{A3973D2B-2E42-4328-B528-2B32C948EFF3}" type="presOf" srcId="{50420CA2-3CCB-4CE9-8E82-3F3DE34774DD}" destId="{FC5996B8-A0D2-4BEA-9BAA-CC71FF8C7A9B}" srcOrd="0" destOrd="0" presId="urn:microsoft.com/office/officeart/2005/8/layout/default"/>
    <dgm:cxn modelId="{2458D74B-7F42-4AAE-93A3-1D6269A02A6A}" srcId="{7DFDF704-DE2F-4698-9BC4-3CC946C6324E}" destId="{C7BC0D97-E876-4A47-A36F-E8774ADC23B7}" srcOrd="3" destOrd="0" parTransId="{47000812-4135-4E30-8F6E-EBD13A833E9B}" sibTransId="{B8702C4B-E1BD-4928-A35B-1F08D6270DA2}"/>
    <dgm:cxn modelId="{3706446C-5BA6-4B0D-A3C7-2179E2A3E510}" srcId="{7DFDF704-DE2F-4698-9BC4-3CC946C6324E}" destId="{103E7D88-0C04-48C7-A1EE-0B77527072E5}" srcOrd="0" destOrd="0" parTransId="{2EEF8F97-2DFC-4C6A-A601-8E2E4F7C795D}" sibTransId="{AED2A308-8CF5-4D98-9F94-6999DFF83603}"/>
    <dgm:cxn modelId="{AD3F2D54-4C55-40F8-958A-F12A8FF2E76F}" type="presOf" srcId="{6CFB9749-7A13-428A-94E2-CB8187299283}" destId="{F686311B-D1E7-4C50-BDBE-090812028122}" srcOrd="0" destOrd="0" presId="urn:microsoft.com/office/officeart/2005/8/layout/default"/>
    <dgm:cxn modelId="{20787957-EB1D-43E2-91D7-52C4354DCDCD}" type="presOf" srcId="{E3BBF0F9-D422-4696-8D66-FA107B2D9A8E}" destId="{086F071C-1E50-4F2C-8572-566F3BFA62B0}" srcOrd="0" destOrd="0" presId="urn:microsoft.com/office/officeart/2005/8/layout/default"/>
    <dgm:cxn modelId="{B334FB7A-2713-4891-97E5-4C88EAE01BE2}" srcId="{7DFDF704-DE2F-4698-9BC4-3CC946C6324E}" destId="{E3BBF0F9-D422-4696-8D66-FA107B2D9A8E}" srcOrd="4" destOrd="0" parTransId="{310AA9F8-ABA2-4E14-AAA8-BE78C525F870}" sibTransId="{B1E84436-8D0A-4226-84AC-C811F9968590}"/>
    <dgm:cxn modelId="{DDBB3F9C-F6CC-410E-A425-9C5289EA7BA6}" srcId="{7DFDF704-DE2F-4698-9BC4-3CC946C6324E}" destId="{50420CA2-3CCB-4CE9-8E82-3F3DE34774DD}" srcOrd="2" destOrd="0" parTransId="{D18248B9-4A30-4CE5-A236-5A06EA71F4E4}" sibTransId="{7EF2584F-5AA7-46A8-8A97-632680931D94}"/>
    <dgm:cxn modelId="{7B66F5AE-5A0B-4EF9-AF36-1B4C96C93DAE}" type="presOf" srcId="{DC343D53-108C-4C07-9D4A-13DDCA8074AB}" destId="{E0A6EAA3-D9F6-4150-8525-859323E9FA01}" srcOrd="0" destOrd="0" presId="urn:microsoft.com/office/officeart/2005/8/layout/default"/>
    <dgm:cxn modelId="{F6FF07B5-30DF-4025-9260-BCD07F46ABAB}" type="presOf" srcId="{103E7D88-0C04-48C7-A1EE-0B77527072E5}" destId="{5BE19932-8067-4438-ACB8-58874A956FE8}" srcOrd="0" destOrd="0" presId="urn:microsoft.com/office/officeart/2005/8/layout/default"/>
    <dgm:cxn modelId="{7A1255CE-3DBE-4ACF-9C2C-652FF7167A32}" srcId="{7DFDF704-DE2F-4698-9BC4-3CC946C6324E}" destId="{DC343D53-108C-4C07-9D4A-13DDCA8074AB}" srcOrd="1" destOrd="0" parTransId="{5B56E3F2-AC64-4D7F-92C6-AD4563B916BB}" sibTransId="{D53C20C1-3608-4564-A673-77E6C9B467D7}"/>
    <dgm:cxn modelId="{58BEB8D9-4F89-471F-B018-2D5D7768B406}" type="presOf" srcId="{7DFDF704-DE2F-4698-9BC4-3CC946C6324E}" destId="{75F6F45B-915A-47F4-9C85-A7BCF788F0DA}" srcOrd="0" destOrd="0" presId="urn:microsoft.com/office/officeart/2005/8/layout/default"/>
    <dgm:cxn modelId="{373C6EF0-0378-4FC5-8E6E-18BFA3C2B834}" srcId="{7DFDF704-DE2F-4698-9BC4-3CC946C6324E}" destId="{6CFB9749-7A13-428A-94E2-CB8187299283}" srcOrd="5" destOrd="0" parTransId="{1071CFAB-669D-4404-8C5B-F01430A7D47C}" sibTransId="{3B4BC3F6-A866-4644-82BC-099A93DFCA0F}"/>
    <dgm:cxn modelId="{D684CC38-C986-4986-AF06-D212FCC0490F}" type="presParOf" srcId="{75F6F45B-915A-47F4-9C85-A7BCF788F0DA}" destId="{5BE19932-8067-4438-ACB8-58874A956FE8}" srcOrd="0" destOrd="0" presId="urn:microsoft.com/office/officeart/2005/8/layout/default"/>
    <dgm:cxn modelId="{6D36F521-2F65-46C8-B8E8-AB60FF25E572}" type="presParOf" srcId="{75F6F45B-915A-47F4-9C85-A7BCF788F0DA}" destId="{D3302C40-A5A5-48B5-9F93-0CDA9F9A5C80}" srcOrd="1" destOrd="0" presId="urn:microsoft.com/office/officeart/2005/8/layout/default"/>
    <dgm:cxn modelId="{8ED7043E-D58C-420B-9A62-8F29DB91EF0B}" type="presParOf" srcId="{75F6F45B-915A-47F4-9C85-A7BCF788F0DA}" destId="{E0A6EAA3-D9F6-4150-8525-859323E9FA01}" srcOrd="2" destOrd="0" presId="urn:microsoft.com/office/officeart/2005/8/layout/default"/>
    <dgm:cxn modelId="{E0DED305-5490-4364-B2CD-BE6407BEB76F}" type="presParOf" srcId="{75F6F45B-915A-47F4-9C85-A7BCF788F0DA}" destId="{072C3F8B-3C11-468A-9A48-DF72D541A9CD}" srcOrd="3" destOrd="0" presId="urn:microsoft.com/office/officeart/2005/8/layout/default"/>
    <dgm:cxn modelId="{A31A990D-AC74-49CE-8C03-D41C79363B40}" type="presParOf" srcId="{75F6F45B-915A-47F4-9C85-A7BCF788F0DA}" destId="{FC5996B8-A0D2-4BEA-9BAA-CC71FF8C7A9B}" srcOrd="4" destOrd="0" presId="urn:microsoft.com/office/officeart/2005/8/layout/default"/>
    <dgm:cxn modelId="{CBD0527A-38E6-4B3E-A33E-EDD5906B05FE}" type="presParOf" srcId="{75F6F45B-915A-47F4-9C85-A7BCF788F0DA}" destId="{1138F1BA-9AFF-45C4-9A96-0540AF36F495}" srcOrd="5" destOrd="0" presId="urn:microsoft.com/office/officeart/2005/8/layout/default"/>
    <dgm:cxn modelId="{8588CCE3-492E-4B37-8CD9-27803A542B4D}" type="presParOf" srcId="{75F6F45B-915A-47F4-9C85-A7BCF788F0DA}" destId="{4C9F8E85-2A48-47DF-A9CF-6DABD2EE1A7C}" srcOrd="6" destOrd="0" presId="urn:microsoft.com/office/officeart/2005/8/layout/default"/>
    <dgm:cxn modelId="{553D2BD5-AAA0-49EE-9B2B-2A004FC326CD}" type="presParOf" srcId="{75F6F45B-915A-47F4-9C85-A7BCF788F0DA}" destId="{F6728028-82CD-49F4-AE11-09BBDCA59FA5}" srcOrd="7" destOrd="0" presId="urn:microsoft.com/office/officeart/2005/8/layout/default"/>
    <dgm:cxn modelId="{05F98FF9-A54D-4F99-951C-7C878261698D}" type="presParOf" srcId="{75F6F45B-915A-47F4-9C85-A7BCF788F0DA}" destId="{086F071C-1E50-4F2C-8572-566F3BFA62B0}" srcOrd="8" destOrd="0" presId="urn:microsoft.com/office/officeart/2005/8/layout/default"/>
    <dgm:cxn modelId="{DFC8119F-61A7-4847-BC1B-2083B95D4D36}" type="presParOf" srcId="{75F6F45B-915A-47F4-9C85-A7BCF788F0DA}" destId="{00F99539-A1E9-4295-B119-560E6291B38C}" srcOrd="9" destOrd="0" presId="urn:microsoft.com/office/officeart/2005/8/layout/default"/>
    <dgm:cxn modelId="{425C49E6-766B-41F6-A235-9BDF6FE6CB82}" type="presParOf" srcId="{75F6F45B-915A-47F4-9C85-A7BCF788F0DA}" destId="{F686311B-D1E7-4C50-BDBE-090812028122}" srcOrd="10"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en-ZA" sz="2400" dirty="0">
              <a:effectLst>
                <a:outerShdw blurRad="38100" dist="38100" dir="2700000" algn="tl">
                  <a:srgbClr val="000000">
                    <a:alpha val="43137"/>
                  </a:srgbClr>
                </a:outerShdw>
              </a:effectLst>
            </a:rPr>
            <a:t>Remote assistance</a:t>
          </a: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5CFB52C6-BF51-4574-B923-100608572564}">
      <dgm:prSet custT="1"/>
      <dgm:spPr/>
      <dgm:t>
        <a:bodyPr/>
        <a:lstStyle/>
        <a:p>
          <a:r>
            <a:rPr lang="en-ZA" sz="2400" dirty="0">
              <a:effectLst>
                <a:outerShdw blurRad="38100" dist="38100" dir="2700000" algn="tl">
                  <a:srgbClr val="000000">
                    <a:alpha val="43137"/>
                  </a:srgbClr>
                </a:outerShdw>
              </a:effectLst>
            </a:rPr>
            <a:t>On the job training</a:t>
          </a:r>
        </a:p>
      </dgm:t>
    </dgm:pt>
    <dgm:pt modelId="{AEDB195A-A30C-4E7A-9FCA-A28B0D4011C6}" type="parTrans" cxnId="{58CD412E-CB0A-408B-982A-364D1D57DE69}">
      <dgm:prSet/>
      <dgm:spPr/>
      <dgm:t>
        <a:bodyPr/>
        <a:lstStyle/>
        <a:p>
          <a:endParaRPr lang="en-ZA"/>
        </a:p>
      </dgm:t>
    </dgm:pt>
    <dgm:pt modelId="{CA9DC783-2198-4E80-9AA3-18FBC6F12F1B}" type="sibTrans" cxnId="{58CD412E-CB0A-408B-982A-364D1D57DE69}">
      <dgm:prSet/>
      <dgm:spPr/>
      <dgm:t>
        <a:bodyPr/>
        <a:lstStyle/>
        <a:p>
          <a:endParaRPr lang="en-ZA"/>
        </a:p>
      </dgm:t>
    </dgm:pt>
    <dgm:pt modelId="{B5886060-FCE7-4EB4-91D9-82AA7D4C1F92}">
      <dgm:prSet custT="1"/>
      <dgm:spPr/>
      <dgm:t>
        <a:bodyPr/>
        <a:lstStyle/>
        <a:p>
          <a:r>
            <a:rPr lang="en-ZA" sz="2400">
              <a:effectLst>
                <a:outerShdw blurRad="38100" dist="38100" dir="2700000" algn="tl">
                  <a:srgbClr val="000000">
                    <a:alpha val="43137"/>
                  </a:srgbClr>
                </a:outerShdw>
              </a:effectLst>
            </a:rPr>
            <a:t>Remote collaborations</a:t>
          </a:r>
        </a:p>
      </dgm:t>
    </dgm:pt>
    <dgm:pt modelId="{6EFB922E-2CD0-4033-A8D6-DA6ACAD944F4}" type="parTrans" cxnId="{288244F6-A0A1-4963-8DF4-F72B4B4FE4C6}">
      <dgm:prSet/>
      <dgm:spPr/>
      <dgm:t>
        <a:bodyPr/>
        <a:lstStyle/>
        <a:p>
          <a:endParaRPr lang="en-ZA"/>
        </a:p>
      </dgm:t>
    </dgm:pt>
    <dgm:pt modelId="{00D87BA5-8FDA-4835-A0A3-E3E844B95EAB}" type="sibTrans" cxnId="{288244F6-A0A1-4963-8DF4-F72B4B4FE4C6}">
      <dgm:prSet/>
      <dgm:spPr/>
      <dgm:t>
        <a:bodyPr/>
        <a:lstStyle/>
        <a:p>
          <a:endParaRPr lang="en-ZA"/>
        </a:p>
      </dgm:t>
    </dgm:pt>
    <dgm:pt modelId="{9B3572A7-2F69-4DF2-A486-29894A9A42A6}">
      <dgm:prSet custT="1"/>
      <dgm:spPr/>
      <dgm:t>
        <a:bodyPr/>
        <a:lstStyle/>
        <a:p>
          <a:r>
            <a:rPr lang="en-ZA" sz="2400">
              <a:effectLst>
                <a:outerShdw blurRad="38100" dist="38100" dir="2700000" algn="tl">
                  <a:srgbClr val="000000">
                    <a:alpha val="43137"/>
                  </a:srgbClr>
                </a:outerShdw>
              </a:effectLst>
            </a:rPr>
            <a:t>Computer assisted tasks</a:t>
          </a:r>
        </a:p>
      </dgm:t>
    </dgm:pt>
    <dgm:pt modelId="{6243F889-3635-458C-A88B-641D091014DA}" type="parTrans" cxnId="{416AFF8C-BC10-4645-8346-88CEE224DD98}">
      <dgm:prSet/>
      <dgm:spPr/>
      <dgm:t>
        <a:bodyPr/>
        <a:lstStyle/>
        <a:p>
          <a:endParaRPr lang="en-ZA"/>
        </a:p>
      </dgm:t>
    </dgm:pt>
    <dgm:pt modelId="{8C65A83A-3120-45CB-9879-D74E08A7D2A8}" type="sibTrans" cxnId="{416AFF8C-BC10-4645-8346-88CEE224DD98}">
      <dgm:prSet/>
      <dgm:spPr/>
      <dgm:t>
        <a:bodyPr/>
        <a:lstStyle/>
        <a:p>
          <a:endParaRPr lang="en-ZA"/>
        </a:p>
      </dgm:t>
    </dgm:pt>
    <dgm:pt modelId="{FA04E90E-94D1-4735-9326-3A45C2678A81}">
      <dgm:prSet custT="1"/>
      <dgm:spPr/>
      <dgm:t>
        <a:bodyPr/>
        <a:lstStyle/>
        <a:p>
          <a:r>
            <a:rPr lang="en-ZA" sz="2400">
              <a:effectLst>
                <a:outerShdw blurRad="38100" dist="38100" dir="2700000" algn="tl">
                  <a:srgbClr val="000000">
                    <a:alpha val="43137"/>
                  </a:srgbClr>
                </a:outerShdw>
              </a:effectLst>
            </a:rPr>
            <a:t>Product maintenance</a:t>
          </a:r>
        </a:p>
      </dgm:t>
    </dgm:pt>
    <dgm:pt modelId="{541D6891-5DBC-4FB5-A392-6288EDB92D91}" type="parTrans" cxnId="{0A511244-DE9C-4297-A5A7-2FCB5E68B0D5}">
      <dgm:prSet/>
      <dgm:spPr/>
      <dgm:t>
        <a:bodyPr/>
        <a:lstStyle/>
        <a:p>
          <a:endParaRPr lang="en-ZA"/>
        </a:p>
      </dgm:t>
    </dgm:pt>
    <dgm:pt modelId="{B5BC9462-9A30-4785-B5DC-C35D1C9E8E0E}" type="sibTrans" cxnId="{0A511244-DE9C-4297-A5A7-2FCB5E68B0D5}">
      <dgm:prSet/>
      <dgm:spPr/>
      <dgm:t>
        <a:bodyPr/>
        <a:lstStyle/>
        <a:p>
          <a:endParaRPr lang="en-ZA"/>
        </a:p>
      </dgm:t>
    </dgm:pt>
    <dgm:pt modelId="{84BB1387-6D12-44B7-BBE9-92FB87AC50FC}">
      <dgm:prSet custT="1"/>
      <dgm:spPr/>
      <dgm:t>
        <a:bodyPr/>
        <a:lstStyle/>
        <a:p>
          <a:r>
            <a:rPr lang="en-GB" sz="2400">
              <a:effectLst>
                <a:outerShdw blurRad="38100" dist="38100" dir="2700000" algn="tl">
                  <a:srgbClr val="000000">
                    <a:alpha val="43137"/>
                  </a:srgbClr>
                </a:outerShdw>
              </a:effectLst>
            </a:rPr>
            <a:t>Knowledge sharing – recording historical task for training</a:t>
          </a:r>
          <a:endParaRPr lang="en-ZA" sz="2400">
            <a:effectLst>
              <a:outerShdw blurRad="38100" dist="38100" dir="2700000" algn="tl">
                <a:srgbClr val="000000">
                  <a:alpha val="43137"/>
                </a:srgbClr>
              </a:outerShdw>
            </a:effectLst>
          </a:endParaRPr>
        </a:p>
      </dgm:t>
    </dgm:pt>
    <dgm:pt modelId="{8C3D4F67-C75F-4355-A238-7517610DF822}" type="parTrans" cxnId="{6C035D44-B796-4D9B-A363-762AAAE066D0}">
      <dgm:prSet/>
      <dgm:spPr/>
      <dgm:t>
        <a:bodyPr/>
        <a:lstStyle/>
        <a:p>
          <a:endParaRPr lang="en-ZA"/>
        </a:p>
      </dgm:t>
    </dgm:pt>
    <dgm:pt modelId="{68B8987D-F9A1-4D48-BE49-A60732C27BC5}" type="sibTrans" cxnId="{6C035D44-B796-4D9B-A363-762AAAE066D0}">
      <dgm:prSet/>
      <dgm:spPr/>
      <dgm:t>
        <a:bodyPr/>
        <a:lstStyle/>
        <a:p>
          <a:endParaRPr lang="en-ZA"/>
        </a:p>
      </dgm:t>
    </dgm:pt>
    <dgm:pt modelId="{CCE34423-DDCF-4ACA-A3EB-90FB31D291FC}">
      <dgm:prSet custT="1"/>
      <dgm:spPr/>
      <dgm:t>
        <a:bodyPr/>
        <a:lstStyle/>
        <a:p>
          <a:r>
            <a:rPr lang="en-ZA" sz="2400">
              <a:effectLst>
                <a:outerShdw blurRad="38100" dist="38100" dir="2700000" algn="tl">
                  <a:srgbClr val="000000">
                    <a:alpha val="43137"/>
                  </a:srgbClr>
                </a:outerShdw>
              </a:effectLst>
            </a:rPr>
            <a:t>Sales – design</a:t>
          </a:r>
        </a:p>
      </dgm:t>
    </dgm:pt>
    <dgm:pt modelId="{E60A4FCC-EC2A-4D57-8E53-9609155E5B7A}" type="parTrans" cxnId="{4F7DF206-1763-40DE-A7EA-D788E101A039}">
      <dgm:prSet/>
      <dgm:spPr/>
      <dgm:t>
        <a:bodyPr/>
        <a:lstStyle/>
        <a:p>
          <a:endParaRPr lang="en-ZA"/>
        </a:p>
      </dgm:t>
    </dgm:pt>
    <dgm:pt modelId="{0F8A09B7-7D81-4D7E-99BE-3E906044C565}" type="sibTrans" cxnId="{4F7DF206-1763-40DE-A7EA-D788E101A039}">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pt>
    <dgm:pt modelId="{19A43C6D-F989-4C5D-861E-C690513145E3}" type="pres">
      <dgm:prSet presAssocID="{01C46814-A29B-4B29-8414-06635DC40897}" presName="node" presStyleLbl="node1" presStyleIdx="0" presStyleCnt="7" custScaleX="119255" custScaleY="113537">
        <dgm:presLayoutVars>
          <dgm:bulletEnabled val="1"/>
        </dgm:presLayoutVars>
      </dgm:prSet>
      <dgm:spPr/>
    </dgm:pt>
    <dgm:pt modelId="{6E2B5388-7B0D-471E-A701-6302A6D34A53}" type="pres">
      <dgm:prSet presAssocID="{3C8C4F06-4C70-49E8-8F7B-4F8A872E1473}" presName="sibTrans" presStyleCnt="0"/>
      <dgm:spPr/>
    </dgm:pt>
    <dgm:pt modelId="{AE1D274E-7472-4404-8C97-FCC0E01DC424}" type="pres">
      <dgm:prSet presAssocID="{5CFB52C6-BF51-4574-B923-100608572564}" presName="node" presStyleLbl="node1" presStyleIdx="1" presStyleCnt="7" custScaleX="119255" custScaleY="113537">
        <dgm:presLayoutVars>
          <dgm:bulletEnabled val="1"/>
        </dgm:presLayoutVars>
      </dgm:prSet>
      <dgm:spPr/>
    </dgm:pt>
    <dgm:pt modelId="{70698B6C-1300-4F80-8774-4B260FA26AD1}" type="pres">
      <dgm:prSet presAssocID="{CA9DC783-2198-4E80-9AA3-18FBC6F12F1B}" presName="sibTrans" presStyleCnt="0"/>
      <dgm:spPr/>
    </dgm:pt>
    <dgm:pt modelId="{0F4F184D-E78E-4511-8C61-4CE42614968C}" type="pres">
      <dgm:prSet presAssocID="{B5886060-FCE7-4EB4-91D9-82AA7D4C1F92}" presName="node" presStyleLbl="node1" presStyleIdx="2" presStyleCnt="7" custScaleX="119255" custScaleY="113537">
        <dgm:presLayoutVars>
          <dgm:bulletEnabled val="1"/>
        </dgm:presLayoutVars>
      </dgm:prSet>
      <dgm:spPr/>
    </dgm:pt>
    <dgm:pt modelId="{C1D2B086-B9AD-4794-9C7E-DA8EFAC70CC0}" type="pres">
      <dgm:prSet presAssocID="{00D87BA5-8FDA-4835-A0A3-E3E844B95EAB}" presName="sibTrans" presStyleCnt="0"/>
      <dgm:spPr/>
    </dgm:pt>
    <dgm:pt modelId="{BEA81A2C-CD96-4E65-9463-A078A179EF03}" type="pres">
      <dgm:prSet presAssocID="{9B3572A7-2F69-4DF2-A486-29894A9A42A6}" presName="node" presStyleLbl="node1" presStyleIdx="3" presStyleCnt="7" custScaleX="119255" custScaleY="113537">
        <dgm:presLayoutVars>
          <dgm:bulletEnabled val="1"/>
        </dgm:presLayoutVars>
      </dgm:prSet>
      <dgm:spPr/>
    </dgm:pt>
    <dgm:pt modelId="{5EA372CB-41D5-4A0D-8617-5EEFEBA448CB}" type="pres">
      <dgm:prSet presAssocID="{8C65A83A-3120-45CB-9879-D74E08A7D2A8}" presName="sibTrans" presStyleCnt="0"/>
      <dgm:spPr/>
    </dgm:pt>
    <dgm:pt modelId="{BA517B32-0A94-44B0-ACC3-0C47903532B7}" type="pres">
      <dgm:prSet presAssocID="{FA04E90E-94D1-4735-9326-3A45C2678A81}" presName="node" presStyleLbl="node1" presStyleIdx="4" presStyleCnt="7" custScaleX="119255" custScaleY="113537">
        <dgm:presLayoutVars>
          <dgm:bulletEnabled val="1"/>
        </dgm:presLayoutVars>
      </dgm:prSet>
      <dgm:spPr/>
    </dgm:pt>
    <dgm:pt modelId="{97F0222C-5157-4AA2-8BF4-B0741C6130AC}" type="pres">
      <dgm:prSet presAssocID="{B5BC9462-9A30-4785-B5DC-C35D1C9E8E0E}" presName="sibTrans" presStyleCnt="0"/>
      <dgm:spPr/>
    </dgm:pt>
    <dgm:pt modelId="{CF3AB257-EC61-41F6-97B0-E7DBC48B7B57}" type="pres">
      <dgm:prSet presAssocID="{84BB1387-6D12-44B7-BBE9-92FB87AC50FC}" presName="node" presStyleLbl="node1" presStyleIdx="5" presStyleCnt="7" custScaleX="119255" custScaleY="113537">
        <dgm:presLayoutVars>
          <dgm:bulletEnabled val="1"/>
        </dgm:presLayoutVars>
      </dgm:prSet>
      <dgm:spPr/>
    </dgm:pt>
    <dgm:pt modelId="{3599D73E-75F3-4FC6-A6F4-9F38C9B98296}" type="pres">
      <dgm:prSet presAssocID="{68B8987D-F9A1-4D48-BE49-A60732C27BC5}" presName="sibTrans" presStyleCnt="0"/>
      <dgm:spPr/>
    </dgm:pt>
    <dgm:pt modelId="{0A396CB4-50A9-4D86-86E5-2BCCABFCBCCE}" type="pres">
      <dgm:prSet presAssocID="{CCE34423-DDCF-4ACA-A3EB-90FB31D291FC}" presName="node" presStyleLbl="node1" presStyleIdx="6" presStyleCnt="7" custScaleX="119255" custScaleY="113537">
        <dgm:presLayoutVars>
          <dgm:bulletEnabled val="1"/>
        </dgm:presLayoutVars>
      </dgm:prSet>
      <dgm:spPr/>
    </dgm:pt>
  </dgm:ptLst>
  <dgm:cxnLst>
    <dgm:cxn modelId="{4F7DF206-1763-40DE-A7EA-D788E101A039}" srcId="{87F0DA28-4728-4F5A-9107-96CE5365B509}" destId="{CCE34423-DDCF-4ACA-A3EB-90FB31D291FC}" srcOrd="6" destOrd="0" parTransId="{E60A4FCC-EC2A-4D57-8E53-9609155E5B7A}" sibTransId="{0F8A09B7-7D81-4D7E-99BE-3E906044C565}"/>
    <dgm:cxn modelId="{937EB70E-5BB4-4FA0-A26F-C28021FECB50}" type="presOf" srcId="{5CFB52C6-BF51-4574-B923-100608572564}" destId="{AE1D274E-7472-4404-8C97-FCC0E01DC424}" srcOrd="0" destOrd="0" presId="urn:microsoft.com/office/officeart/2005/8/layout/default"/>
    <dgm:cxn modelId="{56C8CD29-0D15-46EB-98AD-F4229CEC66D3}" type="presOf" srcId="{FA04E90E-94D1-4735-9326-3A45C2678A81}" destId="{BA517B32-0A94-44B0-ACC3-0C47903532B7}" srcOrd="0" destOrd="0" presId="urn:microsoft.com/office/officeart/2005/8/layout/default"/>
    <dgm:cxn modelId="{58CD412E-CB0A-408B-982A-364D1D57DE69}" srcId="{87F0DA28-4728-4F5A-9107-96CE5365B509}" destId="{5CFB52C6-BF51-4574-B923-100608572564}" srcOrd="1" destOrd="0" parTransId="{AEDB195A-A30C-4E7A-9FCA-A28B0D4011C6}" sibTransId="{CA9DC783-2198-4E80-9AA3-18FBC6F12F1B}"/>
    <dgm:cxn modelId="{19D45B37-5737-4F82-BB3A-23D069E75461}" type="presOf" srcId="{CCE34423-DDCF-4ACA-A3EB-90FB31D291FC}" destId="{0A396CB4-50A9-4D86-86E5-2BCCABFCBCCE}" srcOrd="0" destOrd="0" presId="urn:microsoft.com/office/officeart/2005/8/layout/default"/>
    <dgm:cxn modelId="{D01E3F39-6ACE-421E-A322-3444E96B95DD}" type="presOf" srcId="{01C46814-A29B-4B29-8414-06635DC40897}" destId="{19A43C6D-F989-4C5D-861E-C690513145E3}" srcOrd="0" destOrd="0" presId="urn:microsoft.com/office/officeart/2005/8/layout/default"/>
    <dgm:cxn modelId="{0A511244-DE9C-4297-A5A7-2FCB5E68B0D5}" srcId="{87F0DA28-4728-4F5A-9107-96CE5365B509}" destId="{FA04E90E-94D1-4735-9326-3A45C2678A81}" srcOrd="4" destOrd="0" parTransId="{541D6891-5DBC-4FB5-A392-6288EDB92D91}" sibTransId="{B5BC9462-9A30-4785-B5DC-C35D1C9E8E0E}"/>
    <dgm:cxn modelId="{6C035D44-B796-4D9B-A363-762AAAE066D0}" srcId="{87F0DA28-4728-4F5A-9107-96CE5365B509}" destId="{84BB1387-6D12-44B7-BBE9-92FB87AC50FC}" srcOrd="5" destOrd="0" parTransId="{8C3D4F67-C75F-4355-A238-7517610DF822}" sibTransId="{68B8987D-F9A1-4D48-BE49-A60732C27BC5}"/>
    <dgm:cxn modelId="{416AFF8C-BC10-4645-8346-88CEE224DD98}" srcId="{87F0DA28-4728-4F5A-9107-96CE5365B509}" destId="{9B3572A7-2F69-4DF2-A486-29894A9A42A6}" srcOrd="3" destOrd="0" parTransId="{6243F889-3635-458C-A88B-641D091014DA}" sibTransId="{8C65A83A-3120-45CB-9879-D74E08A7D2A8}"/>
    <dgm:cxn modelId="{9E5BF09D-C09B-4489-868A-279362439A1B}" type="presOf" srcId="{9B3572A7-2F69-4DF2-A486-29894A9A42A6}" destId="{BEA81A2C-CD96-4E65-9463-A078A179EF03}" srcOrd="0" destOrd="0" presId="urn:microsoft.com/office/officeart/2005/8/layout/default"/>
    <dgm:cxn modelId="{984EDBBF-23AB-4456-8DFC-F7014BA608C4}" type="presOf" srcId="{84BB1387-6D12-44B7-BBE9-92FB87AC50FC}" destId="{CF3AB257-EC61-41F6-97B0-E7DBC48B7B57}" srcOrd="0" destOrd="0" presId="urn:microsoft.com/office/officeart/2005/8/layout/default"/>
    <dgm:cxn modelId="{46C743C6-83C6-483E-9504-5A05515FF431}" type="presOf" srcId="{B5886060-FCE7-4EB4-91D9-82AA7D4C1F92}" destId="{0F4F184D-E78E-4511-8C61-4CE42614968C}"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88244F6-A0A1-4963-8DF4-F72B4B4FE4C6}" srcId="{87F0DA28-4728-4F5A-9107-96CE5365B509}" destId="{B5886060-FCE7-4EB4-91D9-82AA7D4C1F92}" srcOrd="2" destOrd="0" parTransId="{6EFB922E-2CD0-4033-A8D6-DA6ACAD944F4}" sibTransId="{00D87BA5-8FDA-4835-A0A3-E3E844B95EAB}"/>
    <dgm:cxn modelId="{2CFBEAF8-3717-4F99-A2DD-D0EAF0977856}" srcId="{87F0DA28-4728-4F5A-9107-96CE5365B509}" destId="{01C46814-A29B-4B29-8414-06635DC40897}" srcOrd="0" destOrd="0" parTransId="{D3092FCF-3F46-47BF-908C-162FE7E4585E}" sibTransId="{3C8C4F06-4C70-49E8-8F7B-4F8A872E1473}"/>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41C1788B-2FBA-4745-9E41-C0802C5CA578}" type="presParOf" srcId="{475BBAF3-48E0-4B79-9016-18D3BE652329}" destId="{AE1D274E-7472-4404-8C97-FCC0E01DC424}" srcOrd="2" destOrd="0" presId="urn:microsoft.com/office/officeart/2005/8/layout/default"/>
    <dgm:cxn modelId="{20E835FE-535D-4B85-9C3B-471855B202A6}" type="presParOf" srcId="{475BBAF3-48E0-4B79-9016-18D3BE652329}" destId="{70698B6C-1300-4F80-8774-4B260FA26AD1}" srcOrd="3" destOrd="0" presId="urn:microsoft.com/office/officeart/2005/8/layout/default"/>
    <dgm:cxn modelId="{9997F56B-0CD4-47D3-AFB3-FD24E99CA8DB}" type="presParOf" srcId="{475BBAF3-48E0-4B79-9016-18D3BE652329}" destId="{0F4F184D-E78E-4511-8C61-4CE42614968C}" srcOrd="4" destOrd="0" presId="urn:microsoft.com/office/officeart/2005/8/layout/default"/>
    <dgm:cxn modelId="{E38A831F-1606-476B-9A64-B2BBA35C3913}" type="presParOf" srcId="{475BBAF3-48E0-4B79-9016-18D3BE652329}" destId="{C1D2B086-B9AD-4794-9C7E-DA8EFAC70CC0}" srcOrd="5" destOrd="0" presId="urn:microsoft.com/office/officeart/2005/8/layout/default"/>
    <dgm:cxn modelId="{1D9BD1ED-5E01-4C54-B7F2-BF4FA8184C51}" type="presParOf" srcId="{475BBAF3-48E0-4B79-9016-18D3BE652329}" destId="{BEA81A2C-CD96-4E65-9463-A078A179EF03}" srcOrd="6" destOrd="0" presId="urn:microsoft.com/office/officeart/2005/8/layout/default"/>
    <dgm:cxn modelId="{184041EE-A798-4321-93FE-731B7A18C1B1}" type="presParOf" srcId="{475BBAF3-48E0-4B79-9016-18D3BE652329}" destId="{5EA372CB-41D5-4A0D-8617-5EEFEBA448CB}" srcOrd="7" destOrd="0" presId="urn:microsoft.com/office/officeart/2005/8/layout/default"/>
    <dgm:cxn modelId="{D20D71EE-DCEE-4AE6-B5B2-C206C40198D7}" type="presParOf" srcId="{475BBAF3-48E0-4B79-9016-18D3BE652329}" destId="{BA517B32-0A94-44B0-ACC3-0C47903532B7}" srcOrd="8" destOrd="0" presId="urn:microsoft.com/office/officeart/2005/8/layout/default"/>
    <dgm:cxn modelId="{05FFC1F5-D620-4780-82BF-8B1AC46116B8}" type="presParOf" srcId="{475BBAF3-48E0-4B79-9016-18D3BE652329}" destId="{97F0222C-5157-4AA2-8BF4-B0741C6130AC}" srcOrd="9" destOrd="0" presId="urn:microsoft.com/office/officeart/2005/8/layout/default"/>
    <dgm:cxn modelId="{88EBD62F-7811-435A-91DD-7BA85861948F}" type="presParOf" srcId="{475BBAF3-48E0-4B79-9016-18D3BE652329}" destId="{CF3AB257-EC61-41F6-97B0-E7DBC48B7B57}" srcOrd="10" destOrd="0" presId="urn:microsoft.com/office/officeart/2005/8/layout/default"/>
    <dgm:cxn modelId="{371C8000-9416-4B59-8489-7F3E0C2E8DCA}" type="presParOf" srcId="{475BBAF3-48E0-4B79-9016-18D3BE652329}" destId="{3599D73E-75F3-4FC6-A6F4-9F38C9B98296}" srcOrd="11" destOrd="0" presId="urn:microsoft.com/office/officeart/2005/8/layout/default"/>
    <dgm:cxn modelId="{A158244A-93D0-492A-8D00-7C2321971DCF}" type="presParOf" srcId="{475BBAF3-48E0-4B79-9016-18D3BE652329}" destId="{0A396CB4-50A9-4D86-86E5-2BCCABFCBCCE}" srcOrd="1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7F0DA28-4728-4F5A-9107-96CE5365B5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1C46814-A29B-4B29-8414-06635DC40897}">
      <dgm:prSet phldrT="[Text]" custT="1"/>
      <dgm:spPr/>
      <dgm:t>
        <a:bodyPr/>
        <a:lstStyle/>
        <a:p>
          <a:r>
            <a:rPr lang="en-ZA" sz="2400" dirty="0">
              <a:effectLst>
                <a:outerShdw blurRad="38100" dist="38100" dir="2700000" algn="tl">
                  <a:srgbClr val="000000">
                    <a:alpha val="43137"/>
                  </a:srgbClr>
                </a:outerShdw>
              </a:effectLst>
            </a:rPr>
            <a:t>Virtual tours</a:t>
          </a:r>
        </a:p>
      </dgm:t>
    </dgm:pt>
    <dgm:pt modelId="{D3092FCF-3F46-47BF-908C-162FE7E4585E}" type="parTrans" cxnId="{2CFBEAF8-3717-4F99-A2DD-D0EAF0977856}">
      <dgm:prSet/>
      <dgm:spPr/>
      <dgm:t>
        <a:bodyPr/>
        <a:lstStyle/>
        <a:p>
          <a:endParaRPr lang="en-ZA"/>
        </a:p>
      </dgm:t>
    </dgm:pt>
    <dgm:pt modelId="{3C8C4F06-4C70-49E8-8F7B-4F8A872E1473}" type="sibTrans" cxnId="{2CFBEAF8-3717-4F99-A2DD-D0EAF0977856}">
      <dgm:prSet/>
      <dgm:spPr/>
      <dgm:t>
        <a:bodyPr/>
        <a:lstStyle/>
        <a:p>
          <a:endParaRPr lang="en-ZA"/>
        </a:p>
      </dgm:t>
    </dgm:pt>
    <dgm:pt modelId="{3D944BC8-15FF-4D26-ADA4-789310D3CC30}">
      <dgm:prSet custT="1"/>
      <dgm:spPr/>
      <dgm:t>
        <a:bodyPr/>
        <a:lstStyle/>
        <a:p>
          <a:r>
            <a:rPr lang="en-ZA" sz="2400" dirty="0">
              <a:effectLst>
                <a:outerShdw blurRad="38100" dist="38100" dir="2700000" algn="tl">
                  <a:srgbClr val="000000">
                    <a:alpha val="43137"/>
                  </a:srgbClr>
                </a:outerShdw>
              </a:effectLst>
            </a:rPr>
            <a:t>Point of view training</a:t>
          </a:r>
        </a:p>
      </dgm:t>
    </dgm:pt>
    <dgm:pt modelId="{DC1D5C1B-62FD-4121-B1D7-805B376B8046}" type="parTrans" cxnId="{134FEA94-5ACD-44EF-855C-2267D0A636D4}">
      <dgm:prSet/>
      <dgm:spPr/>
      <dgm:t>
        <a:bodyPr/>
        <a:lstStyle/>
        <a:p>
          <a:endParaRPr lang="en-ZA"/>
        </a:p>
      </dgm:t>
    </dgm:pt>
    <dgm:pt modelId="{B6426F8D-E882-4F17-B45D-B79CAE22E72D}" type="sibTrans" cxnId="{134FEA94-5ACD-44EF-855C-2267D0A636D4}">
      <dgm:prSet/>
      <dgm:spPr/>
      <dgm:t>
        <a:bodyPr/>
        <a:lstStyle/>
        <a:p>
          <a:endParaRPr lang="en-ZA"/>
        </a:p>
      </dgm:t>
    </dgm:pt>
    <dgm:pt modelId="{6A633BDA-7FB0-4D51-993B-E4E9EC4C47D8}">
      <dgm:prSet custT="1"/>
      <dgm:spPr/>
      <dgm:t>
        <a:bodyPr/>
        <a:lstStyle/>
        <a:p>
          <a:r>
            <a:rPr lang="en-ZA" sz="2400" dirty="0">
              <a:effectLst>
                <a:outerShdw blurRad="38100" dist="38100" dir="2700000" algn="tl">
                  <a:srgbClr val="000000">
                    <a:alpha val="43137"/>
                  </a:srgbClr>
                </a:outerShdw>
              </a:effectLst>
            </a:rPr>
            <a:t>Gaming</a:t>
          </a:r>
        </a:p>
      </dgm:t>
    </dgm:pt>
    <dgm:pt modelId="{442AC041-4253-458F-BB7C-C986E02768AB}" type="parTrans" cxnId="{99B44135-A86A-4A67-B5CD-7AAB06C367DA}">
      <dgm:prSet/>
      <dgm:spPr/>
      <dgm:t>
        <a:bodyPr/>
        <a:lstStyle/>
        <a:p>
          <a:endParaRPr lang="en-ZA"/>
        </a:p>
      </dgm:t>
    </dgm:pt>
    <dgm:pt modelId="{A89FA8AD-EA9E-4E0E-82B0-910DA5663B1B}" type="sibTrans" cxnId="{99B44135-A86A-4A67-B5CD-7AAB06C367DA}">
      <dgm:prSet/>
      <dgm:spPr/>
      <dgm:t>
        <a:bodyPr/>
        <a:lstStyle/>
        <a:p>
          <a:endParaRPr lang="en-ZA"/>
        </a:p>
      </dgm:t>
    </dgm:pt>
    <dgm:pt modelId="{475BBAF3-48E0-4B79-9016-18D3BE652329}" type="pres">
      <dgm:prSet presAssocID="{87F0DA28-4728-4F5A-9107-96CE5365B509}" presName="diagram" presStyleCnt="0">
        <dgm:presLayoutVars>
          <dgm:dir/>
          <dgm:resizeHandles val="exact"/>
        </dgm:presLayoutVars>
      </dgm:prSet>
      <dgm:spPr/>
    </dgm:pt>
    <dgm:pt modelId="{19A43C6D-F989-4C5D-861E-C690513145E3}" type="pres">
      <dgm:prSet presAssocID="{01C46814-A29B-4B29-8414-06635DC40897}" presName="node" presStyleLbl="node1" presStyleIdx="0" presStyleCnt="3" custScaleX="119255" custScaleY="100726">
        <dgm:presLayoutVars>
          <dgm:bulletEnabled val="1"/>
        </dgm:presLayoutVars>
      </dgm:prSet>
      <dgm:spPr/>
    </dgm:pt>
    <dgm:pt modelId="{6E2B5388-7B0D-471E-A701-6302A6D34A53}" type="pres">
      <dgm:prSet presAssocID="{3C8C4F06-4C70-49E8-8F7B-4F8A872E1473}" presName="sibTrans" presStyleCnt="0"/>
      <dgm:spPr/>
    </dgm:pt>
    <dgm:pt modelId="{DE2FFBA3-7223-4E3F-8FC0-499709F9B5E7}" type="pres">
      <dgm:prSet presAssocID="{3D944BC8-15FF-4D26-ADA4-789310D3CC30}" presName="node" presStyleLbl="node1" presStyleIdx="1" presStyleCnt="3">
        <dgm:presLayoutVars>
          <dgm:bulletEnabled val="1"/>
        </dgm:presLayoutVars>
      </dgm:prSet>
      <dgm:spPr/>
    </dgm:pt>
    <dgm:pt modelId="{DEEE596D-6007-482F-A1E0-88490B569D1D}" type="pres">
      <dgm:prSet presAssocID="{B6426F8D-E882-4F17-B45D-B79CAE22E72D}" presName="sibTrans" presStyleCnt="0"/>
      <dgm:spPr/>
    </dgm:pt>
    <dgm:pt modelId="{4271505F-BE80-4F3B-8FF8-ED0807DC46BA}" type="pres">
      <dgm:prSet presAssocID="{6A633BDA-7FB0-4D51-993B-E4E9EC4C47D8}" presName="node" presStyleLbl="node1" presStyleIdx="2" presStyleCnt="3">
        <dgm:presLayoutVars>
          <dgm:bulletEnabled val="1"/>
        </dgm:presLayoutVars>
      </dgm:prSet>
      <dgm:spPr/>
    </dgm:pt>
  </dgm:ptLst>
  <dgm:cxnLst>
    <dgm:cxn modelId="{99B44135-A86A-4A67-B5CD-7AAB06C367DA}" srcId="{87F0DA28-4728-4F5A-9107-96CE5365B509}" destId="{6A633BDA-7FB0-4D51-993B-E4E9EC4C47D8}" srcOrd="2" destOrd="0" parTransId="{442AC041-4253-458F-BB7C-C986E02768AB}" sibTransId="{A89FA8AD-EA9E-4E0E-82B0-910DA5663B1B}"/>
    <dgm:cxn modelId="{D01E3F39-6ACE-421E-A322-3444E96B95DD}" type="presOf" srcId="{01C46814-A29B-4B29-8414-06635DC40897}" destId="{19A43C6D-F989-4C5D-861E-C690513145E3}" srcOrd="0" destOrd="0" presId="urn:microsoft.com/office/officeart/2005/8/layout/default"/>
    <dgm:cxn modelId="{134FEA94-5ACD-44EF-855C-2267D0A636D4}" srcId="{87F0DA28-4728-4F5A-9107-96CE5365B509}" destId="{3D944BC8-15FF-4D26-ADA4-789310D3CC30}" srcOrd="1" destOrd="0" parTransId="{DC1D5C1B-62FD-4121-B1D7-805B376B8046}" sibTransId="{B6426F8D-E882-4F17-B45D-B79CAE22E72D}"/>
    <dgm:cxn modelId="{A6E8AE9E-2DAF-4CBF-AD20-942E31E1F361}" type="presOf" srcId="{6A633BDA-7FB0-4D51-993B-E4E9EC4C47D8}" destId="{4271505F-BE80-4F3B-8FF8-ED0807DC46BA}" srcOrd="0" destOrd="0" presId="urn:microsoft.com/office/officeart/2005/8/layout/default"/>
    <dgm:cxn modelId="{F61103B5-E53C-47B5-8FB3-0A7A60EC13DD}" type="presOf" srcId="{3D944BC8-15FF-4D26-ADA4-789310D3CC30}" destId="{DE2FFBA3-7223-4E3F-8FC0-499709F9B5E7}" srcOrd="0" destOrd="0" presId="urn:microsoft.com/office/officeart/2005/8/layout/default"/>
    <dgm:cxn modelId="{5D3CFEEA-640B-49BF-92D9-B1D219B9DB80}" type="presOf" srcId="{87F0DA28-4728-4F5A-9107-96CE5365B509}" destId="{475BBAF3-48E0-4B79-9016-18D3BE652329}" srcOrd="0" destOrd="0" presId="urn:microsoft.com/office/officeart/2005/8/layout/default"/>
    <dgm:cxn modelId="{2CFBEAF8-3717-4F99-A2DD-D0EAF0977856}" srcId="{87F0DA28-4728-4F5A-9107-96CE5365B509}" destId="{01C46814-A29B-4B29-8414-06635DC40897}" srcOrd="0" destOrd="0" parTransId="{D3092FCF-3F46-47BF-908C-162FE7E4585E}" sibTransId="{3C8C4F06-4C70-49E8-8F7B-4F8A872E1473}"/>
    <dgm:cxn modelId="{A4F93FC8-A0F8-4F8D-A62B-9975CC3E0546}" type="presParOf" srcId="{475BBAF3-48E0-4B79-9016-18D3BE652329}" destId="{19A43C6D-F989-4C5D-861E-C690513145E3}" srcOrd="0" destOrd="0" presId="urn:microsoft.com/office/officeart/2005/8/layout/default"/>
    <dgm:cxn modelId="{137C417F-7F80-42D6-AA4E-1A4D53678580}" type="presParOf" srcId="{475BBAF3-48E0-4B79-9016-18D3BE652329}" destId="{6E2B5388-7B0D-471E-A701-6302A6D34A53}" srcOrd="1" destOrd="0" presId="urn:microsoft.com/office/officeart/2005/8/layout/default"/>
    <dgm:cxn modelId="{924F51A1-32AB-48E3-9C3D-193B1C4EF920}" type="presParOf" srcId="{475BBAF3-48E0-4B79-9016-18D3BE652329}" destId="{DE2FFBA3-7223-4E3F-8FC0-499709F9B5E7}" srcOrd="2" destOrd="0" presId="urn:microsoft.com/office/officeart/2005/8/layout/default"/>
    <dgm:cxn modelId="{C2A81DBA-9CB4-427B-B001-4AD598B8EA69}" type="presParOf" srcId="{475BBAF3-48E0-4B79-9016-18D3BE652329}" destId="{DEEE596D-6007-482F-A1E0-88490B569D1D}" srcOrd="3" destOrd="0" presId="urn:microsoft.com/office/officeart/2005/8/layout/default"/>
    <dgm:cxn modelId="{B1B14B63-E701-40D1-AB12-DDF7CF9FBF7B}" type="presParOf" srcId="{475BBAF3-48E0-4B79-9016-18D3BE652329}" destId="{4271505F-BE80-4F3B-8FF8-ED0807DC46B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3D4E8577-0CEA-4F6E-A762-1BB3B0DDD8A4}">
      <dgm:prSet phldrT="[Text]"/>
      <dgm:spPr/>
      <dgm:t>
        <a:bodyPr/>
        <a:lstStyle/>
        <a:p>
          <a:r>
            <a:rPr lang="en-GB" dirty="0">
              <a:effectLst>
                <a:outerShdw blurRad="38100" dist="38100" dir="2700000" algn="tl">
                  <a:srgbClr val="000000">
                    <a:alpha val="43137"/>
                  </a:srgbClr>
                </a:outerShdw>
              </a:effectLst>
            </a:rPr>
            <a:t>Why do we need Virtual Reality? Do we need it? </a:t>
          </a:r>
          <a:endParaRPr lang="en-ZA" dirty="0">
            <a:effectLst>
              <a:outerShdw blurRad="38100" dist="38100" dir="2700000" algn="tl">
                <a:srgbClr val="000000">
                  <a:alpha val="43137"/>
                </a:srgbClr>
              </a:outerShdw>
            </a:effectLst>
          </a:endParaRPr>
        </a:p>
      </dgm:t>
    </dgm:pt>
    <dgm:pt modelId="{F061EED8-6C58-4F9A-AD3F-8D3CAA7261BE}" type="parTrans" cxnId="{A7C72B71-8B85-4739-8020-A09ACB1D760C}">
      <dgm:prSet/>
      <dgm:spPr/>
      <dgm:t>
        <a:bodyPr/>
        <a:lstStyle/>
        <a:p>
          <a:endParaRPr lang="en-ZA"/>
        </a:p>
      </dgm:t>
    </dgm:pt>
    <dgm:pt modelId="{66F00F28-F995-42F9-A188-31B0250DA6FE}" type="sibTrans" cxnId="{A7C72B71-8B85-4739-8020-A09ACB1D760C}">
      <dgm:prSet/>
      <dgm:spPr/>
      <dgm:t>
        <a:bodyPr/>
        <a:lstStyle/>
        <a:p>
          <a:endParaRPr lang="en-ZA"/>
        </a:p>
      </dgm:t>
    </dgm:pt>
    <dgm:pt modelId="{E4DB855F-0FCC-4165-8F8D-20B410287441}">
      <dgm:prSet/>
      <dgm:spPr/>
      <dgm:t>
        <a:bodyPr/>
        <a:lstStyle/>
        <a:p>
          <a:r>
            <a:rPr lang="en-GB" dirty="0">
              <a:effectLst>
                <a:outerShdw blurRad="38100" dist="38100" dir="2700000" algn="tl">
                  <a:srgbClr val="000000">
                    <a:alpha val="43137"/>
                  </a:srgbClr>
                </a:outerShdw>
              </a:effectLst>
            </a:rPr>
            <a:t>What purpose and function will it fulfil? </a:t>
          </a:r>
          <a:endParaRPr lang="en-ZA" dirty="0">
            <a:effectLst>
              <a:outerShdw blurRad="38100" dist="38100" dir="2700000" algn="tl">
                <a:srgbClr val="000000">
                  <a:alpha val="43137"/>
                </a:srgbClr>
              </a:outerShdw>
            </a:effectLst>
          </a:endParaRPr>
        </a:p>
      </dgm:t>
    </dgm:pt>
    <dgm:pt modelId="{379C6C44-E71E-413D-B824-97041F23CCA9}" type="parTrans" cxnId="{6C99E182-0261-4564-A5B9-1812EEE0F8CA}">
      <dgm:prSet/>
      <dgm:spPr/>
      <dgm:t>
        <a:bodyPr/>
        <a:lstStyle/>
        <a:p>
          <a:endParaRPr lang="en-ZA"/>
        </a:p>
      </dgm:t>
    </dgm:pt>
    <dgm:pt modelId="{90644B11-8F3F-4090-8A87-43CE9FBC4315}" type="sibTrans" cxnId="{6C99E182-0261-4564-A5B9-1812EEE0F8CA}">
      <dgm:prSet/>
      <dgm:spPr/>
      <dgm:t>
        <a:bodyPr/>
        <a:lstStyle/>
        <a:p>
          <a:endParaRPr lang="en-ZA"/>
        </a:p>
      </dgm:t>
    </dgm:pt>
    <dgm:pt modelId="{5A2D7D95-8061-461A-87A2-165B11ACB049}">
      <dgm:prSet/>
      <dgm:spPr/>
      <dgm:t>
        <a:bodyPr/>
        <a:lstStyle/>
        <a:p>
          <a:r>
            <a:rPr lang="en-GB">
              <a:effectLst>
                <a:outerShdw blurRad="38100" dist="38100" dir="2700000" algn="tl">
                  <a:srgbClr val="000000">
                    <a:alpha val="43137"/>
                  </a:srgbClr>
                </a:outerShdw>
              </a:effectLst>
            </a:rPr>
            <a:t>How will the technology be used and managed?</a:t>
          </a:r>
          <a:endParaRPr lang="en-ZA">
            <a:effectLst>
              <a:outerShdw blurRad="38100" dist="38100" dir="2700000" algn="tl">
                <a:srgbClr val="000000">
                  <a:alpha val="43137"/>
                </a:srgbClr>
              </a:outerShdw>
            </a:effectLst>
          </a:endParaRPr>
        </a:p>
      </dgm:t>
    </dgm:pt>
    <dgm:pt modelId="{9C3C5549-0DFD-403E-9B77-4D9D04492652}" type="parTrans" cxnId="{10BA5250-05EF-47D4-844B-C6B7B76DCC7C}">
      <dgm:prSet/>
      <dgm:spPr/>
      <dgm:t>
        <a:bodyPr/>
        <a:lstStyle/>
        <a:p>
          <a:endParaRPr lang="en-ZA"/>
        </a:p>
      </dgm:t>
    </dgm:pt>
    <dgm:pt modelId="{C15DB14C-C8C8-4A7A-874B-376451246381}" type="sibTrans" cxnId="{10BA5250-05EF-47D4-844B-C6B7B76DCC7C}">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C191D585-F948-4F26-A7F5-EF1041DD9F3C}" type="pres">
      <dgm:prSet presAssocID="{3D4E8577-0CEA-4F6E-A762-1BB3B0DDD8A4}" presName="node" presStyleLbl="node1" presStyleIdx="0" presStyleCnt="3">
        <dgm:presLayoutVars>
          <dgm:bulletEnabled val="1"/>
        </dgm:presLayoutVars>
      </dgm:prSet>
      <dgm:spPr/>
    </dgm:pt>
    <dgm:pt modelId="{183543D3-D797-4297-BF8E-B45EFFE01657}" type="pres">
      <dgm:prSet presAssocID="{66F00F28-F995-42F9-A188-31B0250DA6FE}" presName="sibTrans" presStyleCnt="0"/>
      <dgm:spPr/>
    </dgm:pt>
    <dgm:pt modelId="{6B45D7C2-D064-461B-84CE-26CA5D7E1296}" type="pres">
      <dgm:prSet presAssocID="{E4DB855F-0FCC-4165-8F8D-20B410287441}" presName="node" presStyleLbl="node1" presStyleIdx="1" presStyleCnt="3">
        <dgm:presLayoutVars>
          <dgm:bulletEnabled val="1"/>
        </dgm:presLayoutVars>
      </dgm:prSet>
      <dgm:spPr/>
    </dgm:pt>
    <dgm:pt modelId="{CCB228D9-4F3F-4E35-BE24-1FB2897E14EB}" type="pres">
      <dgm:prSet presAssocID="{90644B11-8F3F-4090-8A87-43CE9FBC4315}" presName="sibTrans" presStyleCnt="0"/>
      <dgm:spPr/>
    </dgm:pt>
    <dgm:pt modelId="{C987D7B3-37BF-49AB-8829-06F6CB99D61F}" type="pres">
      <dgm:prSet presAssocID="{5A2D7D95-8061-461A-87A2-165B11ACB049}" presName="node" presStyleLbl="node1" presStyleIdx="2" presStyleCnt="3">
        <dgm:presLayoutVars>
          <dgm:bulletEnabled val="1"/>
        </dgm:presLayoutVars>
      </dgm:prSet>
      <dgm:spPr/>
    </dgm:pt>
  </dgm:ptLst>
  <dgm:cxnLst>
    <dgm:cxn modelId="{9DA6B426-58D3-48AB-A5CA-A2DCE43A6A7F}" type="presOf" srcId="{5A2D7D95-8061-461A-87A2-165B11ACB049}" destId="{C987D7B3-37BF-49AB-8829-06F6CB99D61F}" srcOrd="0" destOrd="0" presId="urn:microsoft.com/office/officeart/2005/8/layout/default"/>
    <dgm:cxn modelId="{10BA5250-05EF-47D4-844B-C6B7B76DCC7C}" srcId="{AF06D97F-2BCA-4E45-9797-1E7ACD4FFDDE}" destId="{5A2D7D95-8061-461A-87A2-165B11ACB049}" srcOrd="2" destOrd="0" parTransId="{9C3C5549-0DFD-403E-9B77-4D9D04492652}" sibTransId="{C15DB14C-C8C8-4A7A-874B-376451246381}"/>
    <dgm:cxn modelId="{A7C72B71-8B85-4739-8020-A09ACB1D760C}" srcId="{AF06D97F-2BCA-4E45-9797-1E7ACD4FFDDE}" destId="{3D4E8577-0CEA-4F6E-A762-1BB3B0DDD8A4}" srcOrd="0" destOrd="0" parTransId="{F061EED8-6C58-4F9A-AD3F-8D3CAA7261BE}" sibTransId="{66F00F28-F995-42F9-A188-31B0250DA6FE}"/>
    <dgm:cxn modelId="{6C99E182-0261-4564-A5B9-1812EEE0F8CA}" srcId="{AF06D97F-2BCA-4E45-9797-1E7ACD4FFDDE}" destId="{E4DB855F-0FCC-4165-8F8D-20B410287441}" srcOrd="1" destOrd="0" parTransId="{379C6C44-E71E-413D-B824-97041F23CCA9}" sibTransId="{90644B11-8F3F-4090-8A87-43CE9FBC4315}"/>
    <dgm:cxn modelId="{2A5377B3-0638-4948-8AC5-180D0529CB68}" type="presOf" srcId="{AF06D97F-2BCA-4E45-9797-1E7ACD4FFDDE}" destId="{6D77BC6D-2266-4447-A40D-B45DA44284FD}" srcOrd="0" destOrd="0" presId="urn:microsoft.com/office/officeart/2005/8/layout/default"/>
    <dgm:cxn modelId="{7F86D3B3-D039-4233-9CA6-B81B5FC50CF9}" type="presOf" srcId="{3D4E8577-0CEA-4F6E-A762-1BB3B0DDD8A4}" destId="{C191D585-F948-4F26-A7F5-EF1041DD9F3C}" srcOrd="0" destOrd="0" presId="urn:microsoft.com/office/officeart/2005/8/layout/default"/>
    <dgm:cxn modelId="{08FCBCB8-DCE6-4EA6-8511-2890C5001E44}" type="presOf" srcId="{E4DB855F-0FCC-4165-8F8D-20B410287441}" destId="{6B45D7C2-D064-461B-84CE-26CA5D7E1296}" srcOrd="0" destOrd="0" presId="urn:microsoft.com/office/officeart/2005/8/layout/default"/>
    <dgm:cxn modelId="{ED019DCC-25BE-41C4-816C-85F33AFD733E}" type="presParOf" srcId="{6D77BC6D-2266-4447-A40D-B45DA44284FD}" destId="{C191D585-F948-4F26-A7F5-EF1041DD9F3C}" srcOrd="0" destOrd="0" presId="urn:microsoft.com/office/officeart/2005/8/layout/default"/>
    <dgm:cxn modelId="{60C199E2-4B04-451E-823E-DBF09D50A98F}" type="presParOf" srcId="{6D77BC6D-2266-4447-A40D-B45DA44284FD}" destId="{183543D3-D797-4297-BF8E-B45EFFE01657}" srcOrd="1" destOrd="0" presId="urn:microsoft.com/office/officeart/2005/8/layout/default"/>
    <dgm:cxn modelId="{0B32770F-67DC-4FA3-987B-ED1D73769983}" type="presParOf" srcId="{6D77BC6D-2266-4447-A40D-B45DA44284FD}" destId="{6B45D7C2-D064-461B-84CE-26CA5D7E1296}" srcOrd="2" destOrd="0" presId="urn:microsoft.com/office/officeart/2005/8/layout/default"/>
    <dgm:cxn modelId="{CCBF9B92-E3A1-4D46-9947-54D70BC01AD8}" type="presParOf" srcId="{6D77BC6D-2266-4447-A40D-B45DA44284FD}" destId="{CCB228D9-4F3F-4E35-BE24-1FB2897E14EB}" srcOrd="3" destOrd="0" presId="urn:microsoft.com/office/officeart/2005/8/layout/default"/>
    <dgm:cxn modelId="{3BE412F2-845B-4689-95AA-81E5E845D0A4}" type="presParOf" srcId="{6D77BC6D-2266-4447-A40D-B45DA44284FD}" destId="{C987D7B3-37BF-49AB-8829-06F6CB99D61F}"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AF06D97F-2BCA-4E45-9797-1E7ACD4FFDDE}"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93E7CECB-240D-4275-8563-E9218DE01599}">
      <dgm:prSet/>
      <dgm:spPr/>
      <dgm:t>
        <a:bodyPr/>
        <a:lstStyle/>
        <a:p>
          <a:r>
            <a:rPr lang="en-GB" dirty="0">
              <a:effectLst>
                <a:outerShdw blurRad="38100" dist="38100" dir="2700000" algn="tl">
                  <a:srgbClr val="000000">
                    <a:alpha val="43137"/>
                  </a:srgbClr>
                </a:outerShdw>
              </a:effectLst>
            </a:rPr>
            <a:t>How will these devices fit into our existing ICT resources and at what cost?</a:t>
          </a:r>
          <a:endParaRPr lang="en-ZA" dirty="0">
            <a:effectLst>
              <a:outerShdw blurRad="38100" dist="38100" dir="2700000" algn="tl">
                <a:srgbClr val="000000">
                  <a:alpha val="43137"/>
                </a:srgbClr>
              </a:outerShdw>
            </a:effectLst>
          </a:endParaRPr>
        </a:p>
      </dgm:t>
    </dgm:pt>
    <dgm:pt modelId="{1960E6AC-8F51-4BA6-8EB5-66DD10D58F86}" type="parTrans" cxnId="{4096C426-3A2B-43F1-8A7E-5E4A5B2644EA}">
      <dgm:prSet/>
      <dgm:spPr/>
      <dgm:t>
        <a:bodyPr/>
        <a:lstStyle/>
        <a:p>
          <a:endParaRPr lang="en-ZA"/>
        </a:p>
      </dgm:t>
    </dgm:pt>
    <dgm:pt modelId="{E92999CA-7EBF-49F3-BBBB-A104AD8DA11A}" type="sibTrans" cxnId="{4096C426-3A2B-43F1-8A7E-5E4A5B2644EA}">
      <dgm:prSet/>
      <dgm:spPr/>
      <dgm:t>
        <a:bodyPr/>
        <a:lstStyle/>
        <a:p>
          <a:endParaRPr lang="en-ZA"/>
        </a:p>
      </dgm:t>
    </dgm:pt>
    <dgm:pt modelId="{F621ED9D-EBE8-49D4-B94A-47AEB79C7A04}">
      <dgm:prSet/>
      <dgm:spPr/>
      <dgm:t>
        <a:bodyPr/>
        <a:lstStyle/>
        <a:p>
          <a:r>
            <a:rPr lang="en-GB" dirty="0">
              <a:effectLst>
                <a:outerShdw blurRad="38100" dist="38100" dir="2700000" algn="tl">
                  <a:srgbClr val="000000">
                    <a:alpha val="43137"/>
                  </a:srgbClr>
                </a:outerShdw>
              </a:effectLst>
            </a:rPr>
            <a:t>How will we train our workers to use VR? </a:t>
          </a:r>
          <a:endParaRPr lang="en-ZA" dirty="0">
            <a:effectLst>
              <a:outerShdw blurRad="38100" dist="38100" dir="2700000" algn="tl">
                <a:srgbClr val="000000">
                  <a:alpha val="43137"/>
                </a:srgbClr>
              </a:outerShdw>
            </a:effectLst>
          </a:endParaRPr>
        </a:p>
      </dgm:t>
    </dgm:pt>
    <dgm:pt modelId="{BE8582F3-AA07-4298-825B-7026F5AED068}" type="parTrans" cxnId="{5193604A-6084-4E3F-BCA0-3D338FA20399}">
      <dgm:prSet/>
      <dgm:spPr/>
      <dgm:t>
        <a:bodyPr/>
        <a:lstStyle/>
        <a:p>
          <a:endParaRPr lang="en-ZA"/>
        </a:p>
      </dgm:t>
    </dgm:pt>
    <dgm:pt modelId="{5EED2F00-9DDC-479E-B2F3-380F46BFD9B9}" type="sibTrans" cxnId="{5193604A-6084-4E3F-BCA0-3D338FA20399}">
      <dgm:prSet/>
      <dgm:spPr/>
      <dgm:t>
        <a:bodyPr/>
        <a:lstStyle/>
        <a:p>
          <a:endParaRPr lang="en-ZA"/>
        </a:p>
      </dgm:t>
    </dgm:pt>
    <dgm:pt modelId="{18320FA3-A1FF-4FC8-B6DA-B043FFFAD6F0}">
      <dgm:prSet/>
      <dgm:spPr/>
      <dgm:t>
        <a:bodyPr/>
        <a:lstStyle/>
        <a:p>
          <a:r>
            <a:rPr lang="en-GB" dirty="0">
              <a:effectLst>
                <a:outerShdw blurRad="38100" dist="38100" dir="2700000" algn="tl">
                  <a:srgbClr val="000000">
                    <a:alpha val="43137"/>
                  </a:srgbClr>
                </a:outerShdw>
              </a:effectLst>
            </a:rPr>
            <a:t>How would we measure improved outcomes?</a:t>
          </a:r>
          <a:endParaRPr lang="en-ZA" dirty="0">
            <a:effectLst>
              <a:outerShdw blurRad="38100" dist="38100" dir="2700000" algn="tl">
                <a:srgbClr val="000000">
                  <a:alpha val="43137"/>
                </a:srgbClr>
              </a:outerShdw>
            </a:effectLst>
          </a:endParaRPr>
        </a:p>
      </dgm:t>
    </dgm:pt>
    <dgm:pt modelId="{8A32152D-29B0-4FA1-B999-1F04D31C926A}" type="parTrans" cxnId="{AB71137B-7D05-42BD-B10D-21C84424BC21}">
      <dgm:prSet/>
      <dgm:spPr/>
      <dgm:t>
        <a:bodyPr/>
        <a:lstStyle/>
        <a:p>
          <a:endParaRPr lang="en-ZA"/>
        </a:p>
      </dgm:t>
    </dgm:pt>
    <dgm:pt modelId="{08EB1F28-EE94-47DD-BB4C-D936635E5F9B}" type="sibTrans" cxnId="{AB71137B-7D05-42BD-B10D-21C84424BC21}">
      <dgm:prSet/>
      <dgm:spPr/>
      <dgm:t>
        <a:bodyPr/>
        <a:lstStyle/>
        <a:p>
          <a:endParaRPr lang="en-ZA"/>
        </a:p>
      </dgm:t>
    </dgm:pt>
    <dgm:pt modelId="{6D77BC6D-2266-4447-A40D-B45DA44284FD}" type="pres">
      <dgm:prSet presAssocID="{AF06D97F-2BCA-4E45-9797-1E7ACD4FFDDE}" presName="diagram" presStyleCnt="0">
        <dgm:presLayoutVars>
          <dgm:dir/>
          <dgm:resizeHandles val="exact"/>
        </dgm:presLayoutVars>
      </dgm:prSet>
      <dgm:spPr/>
    </dgm:pt>
    <dgm:pt modelId="{2DC94318-DD2B-4993-8CD1-90ADFDF42CF1}" type="pres">
      <dgm:prSet presAssocID="{93E7CECB-240D-4275-8563-E9218DE01599}" presName="node" presStyleLbl="node1" presStyleIdx="0" presStyleCnt="3">
        <dgm:presLayoutVars>
          <dgm:bulletEnabled val="1"/>
        </dgm:presLayoutVars>
      </dgm:prSet>
      <dgm:spPr/>
    </dgm:pt>
    <dgm:pt modelId="{F804D61E-DD20-4DDC-8AFD-2E251C54A1D3}" type="pres">
      <dgm:prSet presAssocID="{E92999CA-7EBF-49F3-BBBB-A104AD8DA11A}" presName="sibTrans" presStyleCnt="0"/>
      <dgm:spPr/>
    </dgm:pt>
    <dgm:pt modelId="{0727BFD0-C6BF-4182-9525-47651B4129C5}" type="pres">
      <dgm:prSet presAssocID="{F621ED9D-EBE8-49D4-B94A-47AEB79C7A04}" presName="node" presStyleLbl="node1" presStyleIdx="1" presStyleCnt="3">
        <dgm:presLayoutVars>
          <dgm:bulletEnabled val="1"/>
        </dgm:presLayoutVars>
      </dgm:prSet>
      <dgm:spPr/>
    </dgm:pt>
    <dgm:pt modelId="{B7CC9B72-AFE8-40D9-82F2-FFA7C45ADBA3}" type="pres">
      <dgm:prSet presAssocID="{5EED2F00-9DDC-479E-B2F3-380F46BFD9B9}" presName="sibTrans" presStyleCnt="0"/>
      <dgm:spPr/>
    </dgm:pt>
    <dgm:pt modelId="{90828DDD-7E0D-4499-B411-012A56AC74C3}" type="pres">
      <dgm:prSet presAssocID="{18320FA3-A1FF-4FC8-B6DA-B043FFFAD6F0}" presName="node" presStyleLbl="node1" presStyleIdx="2" presStyleCnt="3">
        <dgm:presLayoutVars>
          <dgm:bulletEnabled val="1"/>
        </dgm:presLayoutVars>
      </dgm:prSet>
      <dgm:spPr/>
    </dgm:pt>
  </dgm:ptLst>
  <dgm:cxnLst>
    <dgm:cxn modelId="{4096C426-3A2B-43F1-8A7E-5E4A5B2644EA}" srcId="{AF06D97F-2BCA-4E45-9797-1E7ACD4FFDDE}" destId="{93E7CECB-240D-4275-8563-E9218DE01599}" srcOrd="0" destOrd="0" parTransId="{1960E6AC-8F51-4BA6-8EB5-66DD10D58F86}" sibTransId="{E92999CA-7EBF-49F3-BBBB-A104AD8DA11A}"/>
    <dgm:cxn modelId="{C1AAD12D-F40E-4341-9823-193992D60056}" type="presOf" srcId="{93E7CECB-240D-4275-8563-E9218DE01599}" destId="{2DC94318-DD2B-4993-8CD1-90ADFDF42CF1}" srcOrd="0" destOrd="0" presId="urn:microsoft.com/office/officeart/2005/8/layout/default"/>
    <dgm:cxn modelId="{5193604A-6084-4E3F-BCA0-3D338FA20399}" srcId="{AF06D97F-2BCA-4E45-9797-1E7ACD4FFDDE}" destId="{F621ED9D-EBE8-49D4-B94A-47AEB79C7A04}" srcOrd="1" destOrd="0" parTransId="{BE8582F3-AA07-4298-825B-7026F5AED068}" sibTransId="{5EED2F00-9DDC-479E-B2F3-380F46BFD9B9}"/>
    <dgm:cxn modelId="{AB71137B-7D05-42BD-B10D-21C84424BC21}" srcId="{AF06D97F-2BCA-4E45-9797-1E7ACD4FFDDE}" destId="{18320FA3-A1FF-4FC8-B6DA-B043FFFAD6F0}" srcOrd="2" destOrd="0" parTransId="{8A32152D-29B0-4FA1-B999-1F04D31C926A}" sibTransId="{08EB1F28-EE94-47DD-BB4C-D936635E5F9B}"/>
    <dgm:cxn modelId="{62942B81-4506-411C-A233-61D2437AE632}" type="presOf" srcId="{F621ED9D-EBE8-49D4-B94A-47AEB79C7A04}" destId="{0727BFD0-C6BF-4182-9525-47651B4129C5}" srcOrd="0" destOrd="0" presId="urn:microsoft.com/office/officeart/2005/8/layout/default"/>
    <dgm:cxn modelId="{DBF870AD-895B-4D5C-8898-694E6DDD59B3}" type="presOf" srcId="{18320FA3-A1FF-4FC8-B6DA-B043FFFAD6F0}" destId="{90828DDD-7E0D-4499-B411-012A56AC74C3}" srcOrd="0" destOrd="0" presId="urn:microsoft.com/office/officeart/2005/8/layout/default"/>
    <dgm:cxn modelId="{2A5377B3-0638-4948-8AC5-180D0529CB68}" type="presOf" srcId="{AF06D97F-2BCA-4E45-9797-1E7ACD4FFDDE}" destId="{6D77BC6D-2266-4447-A40D-B45DA44284FD}" srcOrd="0" destOrd="0" presId="urn:microsoft.com/office/officeart/2005/8/layout/default"/>
    <dgm:cxn modelId="{F81BB5DA-2CC5-42A9-AED9-8D8D02C35ADD}" type="presParOf" srcId="{6D77BC6D-2266-4447-A40D-B45DA44284FD}" destId="{2DC94318-DD2B-4993-8CD1-90ADFDF42CF1}" srcOrd="0" destOrd="0" presId="urn:microsoft.com/office/officeart/2005/8/layout/default"/>
    <dgm:cxn modelId="{728A8C56-E33B-43CB-AF32-31B3125512A9}" type="presParOf" srcId="{6D77BC6D-2266-4447-A40D-B45DA44284FD}" destId="{F804D61E-DD20-4DDC-8AFD-2E251C54A1D3}" srcOrd="1" destOrd="0" presId="urn:microsoft.com/office/officeart/2005/8/layout/default"/>
    <dgm:cxn modelId="{BF120D94-847D-487C-B7B7-405BFEE0EC75}" type="presParOf" srcId="{6D77BC6D-2266-4447-A40D-B45DA44284FD}" destId="{0727BFD0-C6BF-4182-9525-47651B4129C5}" srcOrd="2" destOrd="0" presId="urn:microsoft.com/office/officeart/2005/8/layout/default"/>
    <dgm:cxn modelId="{5C5BC821-B5B1-4E24-81E3-065BFD2CB83A}" type="presParOf" srcId="{6D77BC6D-2266-4447-A40D-B45DA44284FD}" destId="{B7CC9B72-AFE8-40D9-82F2-FFA7C45ADBA3}" srcOrd="3" destOrd="0" presId="urn:microsoft.com/office/officeart/2005/8/layout/default"/>
    <dgm:cxn modelId="{59A31F3C-8316-44F1-BBD1-85E6E0F325B2}" type="presParOf" srcId="{6D77BC6D-2266-4447-A40D-B45DA44284FD}" destId="{90828DDD-7E0D-4499-B411-012A56AC74C3}" srcOrd="4" destOrd="0" presId="urn:microsoft.com/office/officeart/2005/8/layout/defaul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06317E6-5EA4-405E-90D9-D4396C95CEAF}" type="doc">
      <dgm:prSet loTypeId="urn:microsoft.com/office/officeart/2005/8/layout/hList1" loCatId="list" qsTypeId="urn:microsoft.com/office/officeart/2005/8/quickstyle/simple4" qsCatId="simple" csTypeId="urn:microsoft.com/office/officeart/2005/8/colors/accent1_2" csCatId="accent1" phldr="1"/>
      <dgm:spPr/>
      <dgm:t>
        <a:bodyPr/>
        <a:lstStyle/>
        <a:p>
          <a:endParaRPr lang="en-ZA"/>
        </a:p>
      </dgm:t>
    </dgm:pt>
    <dgm:pt modelId="{94A0770F-743B-4C1E-BC54-3BA3EFD3FBFB}">
      <dgm:prSet phldrT="[Text]" custT="1"/>
      <dgm:spPr/>
      <dgm:t>
        <a:bodyPr/>
        <a:lstStyle/>
        <a:p>
          <a:r>
            <a:rPr lang="en-ZA" sz="2400" dirty="0">
              <a:effectLst>
                <a:outerShdw blurRad="38100" dist="38100" dir="2700000" algn="tl">
                  <a:srgbClr val="000000">
                    <a:alpha val="43137"/>
                  </a:srgbClr>
                </a:outerShdw>
              </a:effectLst>
            </a:rPr>
            <a:t>CRM</a:t>
          </a:r>
        </a:p>
      </dgm:t>
    </dgm:pt>
    <dgm:pt modelId="{0F1D8C03-4526-475A-A848-89896FE34D80}" type="parTrans" cxnId="{317CF1D4-7768-48D3-A439-FD00FB8254B8}">
      <dgm:prSet/>
      <dgm:spPr/>
      <dgm:t>
        <a:bodyPr/>
        <a:lstStyle/>
        <a:p>
          <a:endParaRPr lang="en-ZA"/>
        </a:p>
      </dgm:t>
    </dgm:pt>
    <dgm:pt modelId="{05359C02-FDAC-49C4-8754-6E5937F81A0D}" type="sibTrans" cxnId="{317CF1D4-7768-48D3-A439-FD00FB8254B8}">
      <dgm:prSet/>
      <dgm:spPr/>
      <dgm:t>
        <a:bodyPr/>
        <a:lstStyle/>
        <a:p>
          <a:endParaRPr lang="en-ZA"/>
        </a:p>
      </dgm:t>
    </dgm:pt>
    <dgm:pt modelId="{2A910406-DEBA-4833-958D-D3E96AA5F6EF}">
      <dgm:prSet phldrT="[Text]" custT="1"/>
      <dgm:spPr/>
      <dgm:t>
        <a:bodyPr/>
        <a:lstStyle/>
        <a:p>
          <a:r>
            <a:rPr lang="en-GB" sz="2400" dirty="0">
              <a:solidFill>
                <a:srgbClr val="000000"/>
              </a:solidFill>
              <a:effectLst/>
            </a:rPr>
            <a:t>Track customer behaviour throughout the sales cycle to understand current needs and predict future needs.</a:t>
          </a:r>
          <a:endParaRPr lang="en-ZA" sz="2400" dirty="0">
            <a:solidFill>
              <a:srgbClr val="000000"/>
            </a:solidFill>
            <a:effectLst/>
          </a:endParaRPr>
        </a:p>
      </dgm:t>
    </dgm:pt>
    <dgm:pt modelId="{2C68814D-C1B1-4103-B16C-AA3F937FB76E}" type="parTrans" cxnId="{C64D72D1-83D6-4230-9F4F-170D408832A6}">
      <dgm:prSet/>
      <dgm:spPr/>
      <dgm:t>
        <a:bodyPr/>
        <a:lstStyle/>
        <a:p>
          <a:endParaRPr lang="en-ZA"/>
        </a:p>
      </dgm:t>
    </dgm:pt>
    <dgm:pt modelId="{7ED260A4-3C22-417E-9331-F3287C81EACA}" type="sibTrans" cxnId="{C64D72D1-83D6-4230-9F4F-170D408832A6}">
      <dgm:prSet/>
      <dgm:spPr/>
      <dgm:t>
        <a:bodyPr/>
        <a:lstStyle/>
        <a:p>
          <a:endParaRPr lang="en-ZA"/>
        </a:p>
      </dgm:t>
    </dgm:pt>
    <dgm:pt modelId="{DC19865A-3472-49C1-928E-383A8A200A53}">
      <dgm:prSet phldrT="[Text]" custT="1"/>
      <dgm:spPr/>
      <dgm:t>
        <a:bodyPr/>
        <a:lstStyle/>
        <a:p>
          <a:r>
            <a:rPr lang="en-ZA" sz="2400" dirty="0">
              <a:effectLst>
                <a:outerShdw blurRad="38100" dist="38100" dir="2700000" algn="tl">
                  <a:srgbClr val="000000">
                    <a:alpha val="43137"/>
                  </a:srgbClr>
                </a:outerShdw>
              </a:effectLst>
            </a:rPr>
            <a:t>Website and Social Analytics</a:t>
          </a:r>
        </a:p>
      </dgm:t>
    </dgm:pt>
    <dgm:pt modelId="{1EC386A4-8E27-412C-81A3-2A23BE14E693}" type="parTrans" cxnId="{BB9BB75E-1987-4634-B3CE-B9D390B3247B}">
      <dgm:prSet/>
      <dgm:spPr/>
      <dgm:t>
        <a:bodyPr/>
        <a:lstStyle/>
        <a:p>
          <a:endParaRPr lang="en-ZA"/>
        </a:p>
      </dgm:t>
    </dgm:pt>
    <dgm:pt modelId="{14725A52-F6D5-4E8D-A990-C51FFB12CD29}" type="sibTrans" cxnId="{BB9BB75E-1987-4634-B3CE-B9D390B3247B}">
      <dgm:prSet/>
      <dgm:spPr/>
      <dgm:t>
        <a:bodyPr/>
        <a:lstStyle/>
        <a:p>
          <a:endParaRPr lang="en-ZA"/>
        </a:p>
      </dgm:t>
    </dgm:pt>
    <dgm:pt modelId="{52DB92BC-66B6-4B43-B994-603C4D275C6A}">
      <dgm:prSet custT="1"/>
      <dgm:spPr/>
      <dgm:t>
        <a:bodyPr/>
        <a:lstStyle/>
        <a:p>
          <a:r>
            <a:rPr lang="en-GB" sz="2400" dirty="0">
              <a:solidFill>
                <a:srgbClr val="000000"/>
              </a:solidFill>
              <a:effectLst/>
            </a:rPr>
            <a:t>Analyse website and social media traffic and user behaviour to evaluate effectiveness of your digital strategy and gain market insights.</a:t>
          </a:r>
          <a:endParaRPr lang="en-ZA" sz="2400" dirty="0">
            <a:solidFill>
              <a:srgbClr val="000000"/>
            </a:solidFill>
            <a:effectLst/>
          </a:endParaRPr>
        </a:p>
      </dgm:t>
    </dgm:pt>
    <dgm:pt modelId="{B1D055EA-3022-40CF-BF26-94EAE89D3C89}" type="parTrans" cxnId="{FBCEB6D2-DC01-4B04-B080-133B30FB805F}">
      <dgm:prSet/>
      <dgm:spPr/>
      <dgm:t>
        <a:bodyPr/>
        <a:lstStyle/>
        <a:p>
          <a:endParaRPr lang="en-ZA"/>
        </a:p>
      </dgm:t>
    </dgm:pt>
    <dgm:pt modelId="{CB1DB64F-61CA-4E48-BB83-F761AD1B2D66}" type="sibTrans" cxnId="{FBCEB6D2-DC01-4B04-B080-133B30FB805F}">
      <dgm:prSet/>
      <dgm:spPr/>
      <dgm:t>
        <a:bodyPr/>
        <a:lstStyle/>
        <a:p>
          <a:endParaRPr lang="en-ZA"/>
        </a:p>
      </dgm:t>
    </dgm:pt>
    <dgm:pt modelId="{6F5CA5E0-14D1-4B53-8FB8-2529DB481C84}">
      <dgm:prSet custT="1"/>
      <dgm:spPr/>
      <dgm:t>
        <a:bodyPr/>
        <a:lstStyle/>
        <a:p>
          <a:r>
            <a:rPr lang="en-ZA" sz="2400" dirty="0">
              <a:effectLst>
                <a:outerShdw blurRad="38100" dist="38100" dir="2700000" algn="tl">
                  <a:srgbClr val="000000">
                    <a:alpha val="43137"/>
                  </a:srgbClr>
                </a:outerShdw>
              </a:effectLst>
            </a:rPr>
            <a:t>Web Based VOIP</a:t>
          </a:r>
        </a:p>
      </dgm:t>
    </dgm:pt>
    <dgm:pt modelId="{E139C1CD-849A-4CAB-9BCC-EB337A9AB141}" type="parTrans" cxnId="{ECEA0120-3B41-4FF4-A350-9A4E8451F296}">
      <dgm:prSet/>
      <dgm:spPr/>
      <dgm:t>
        <a:bodyPr/>
        <a:lstStyle/>
        <a:p>
          <a:endParaRPr lang="en-ZA"/>
        </a:p>
      </dgm:t>
    </dgm:pt>
    <dgm:pt modelId="{05CA0854-A0CB-4EF4-A571-A7CE960B9D79}" type="sibTrans" cxnId="{ECEA0120-3B41-4FF4-A350-9A4E8451F296}">
      <dgm:prSet/>
      <dgm:spPr/>
      <dgm:t>
        <a:bodyPr/>
        <a:lstStyle/>
        <a:p>
          <a:endParaRPr lang="en-ZA"/>
        </a:p>
      </dgm:t>
    </dgm:pt>
    <dgm:pt modelId="{58E4369D-9AFD-4979-A8B5-A5A0F74DD5EB}">
      <dgm:prSet custT="1"/>
      <dgm:spPr/>
      <dgm:t>
        <a:bodyPr/>
        <a:lstStyle/>
        <a:p>
          <a:r>
            <a:rPr lang="en-GB" sz="2400" dirty="0">
              <a:solidFill>
                <a:srgbClr val="000000"/>
              </a:solidFill>
              <a:effectLst/>
            </a:rPr>
            <a:t>Monitor source and destination of a call as well as call agent performance to evaluate a comprehensive range of products and services.</a:t>
          </a:r>
          <a:endParaRPr lang="en-ZA" sz="2400" dirty="0">
            <a:solidFill>
              <a:srgbClr val="000000"/>
            </a:solidFill>
            <a:effectLst/>
          </a:endParaRPr>
        </a:p>
      </dgm:t>
    </dgm:pt>
    <dgm:pt modelId="{1C974D5D-8766-4424-A877-8B897AF2562D}" type="parTrans" cxnId="{4495AE6E-91AC-4AB3-8FBA-433C88C0509E}">
      <dgm:prSet/>
      <dgm:spPr/>
      <dgm:t>
        <a:bodyPr/>
        <a:lstStyle/>
        <a:p>
          <a:endParaRPr lang="en-ZA"/>
        </a:p>
      </dgm:t>
    </dgm:pt>
    <dgm:pt modelId="{4DBA7A67-BA9E-4629-823D-852C88B4EAEE}" type="sibTrans" cxnId="{4495AE6E-91AC-4AB3-8FBA-433C88C0509E}">
      <dgm:prSet/>
      <dgm:spPr/>
      <dgm:t>
        <a:bodyPr/>
        <a:lstStyle/>
        <a:p>
          <a:endParaRPr lang="en-ZA"/>
        </a:p>
      </dgm:t>
    </dgm:pt>
    <dgm:pt modelId="{7C08124A-5DAF-4E39-B6C4-EF8DC0D888F0}" type="pres">
      <dgm:prSet presAssocID="{606317E6-5EA4-405E-90D9-D4396C95CEAF}" presName="Name0" presStyleCnt="0">
        <dgm:presLayoutVars>
          <dgm:dir/>
          <dgm:animLvl val="lvl"/>
          <dgm:resizeHandles val="exact"/>
        </dgm:presLayoutVars>
      </dgm:prSet>
      <dgm:spPr/>
    </dgm:pt>
    <dgm:pt modelId="{50CC0CF1-3382-45C2-A38D-E3D9D08B1F88}" type="pres">
      <dgm:prSet presAssocID="{94A0770F-743B-4C1E-BC54-3BA3EFD3FBFB}" presName="composite" presStyleCnt="0"/>
      <dgm:spPr/>
    </dgm:pt>
    <dgm:pt modelId="{1B8FE036-D124-4BEA-8B0E-9489393AC1A5}" type="pres">
      <dgm:prSet presAssocID="{94A0770F-743B-4C1E-BC54-3BA3EFD3FBFB}" presName="parTx" presStyleLbl="alignNode1" presStyleIdx="0" presStyleCnt="3" custScaleY="100000">
        <dgm:presLayoutVars>
          <dgm:chMax val="0"/>
          <dgm:chPref val="0"/>
          <dgm:bulletEnabled val="1"/>
        </dgm:presLayoutVars>
      </dgm:prSet>
      <dgm:spPr/>
    </dgm:pt>
    <dgm:pt modelId="{FDF6B116-B8F9-405E-91F3-1C37C8FDDC58}" type="pres">
      <dgm:prSet presAssocID="{94A0770F-743B-4C1E-BC54-3BA3EFD3FBFB}" presName="desTx" presStyleLbl="alignAccFollowNode1" presStyleIdx="0" presStyleCnt="3">
        <dgm:presLayoutVars>
          <dgm:bulletEnabled val="1"/>
        </dgm:presLayoutVars>
      </dgm:prSet>
      <dgm:spPr/>
    </dgm:pt>
    <dgm:pt modelId="{8B4703CA-C9EA-4FAA-983B-E066F15070FB}" type="pres">
      <dgm:prSet presAssocID="{05359C02-FDAC-49C4-8754-6E5937F81A0D}" presName="space" presStyleCnt="0"/>
      <dgm:spPr/>
    </dgm:pt>
    <dgm:pt modelId="{DCD63A41-91CB-4382-B6B5-7564DC7C2D7B}" type="pres">
      <dgm:prSet presAssocID="{DC19865A-3472-49C1-928E-383A8A200A53}" presName="composite" presStyleCnt="0"/>
      <dgm:spPr/>
    </dgm:pt>
    <dgm:pt modelId="{DBDAD1EF-B43E-4338-9EBE-97CD11466680}" type="pres">
      <dgm:prSet presAssocID="{DC19865A-3472-49C1-928E-383A8A200A53}" presName="parTx" presStyleLbl="alignNode1" presStyleIdx="1" presStyleCnt="3" custScaleY="100000">
        <dgm:presLayoutVars>
          <dgm:chMax val="0"/>
          <dgm:chPref val="0"/>
          <dgm:bulletEnabled val="1"/>
        </dgm:presLayoutVars>
      </dgm:prSet>
      <dgm:spPr/>
    </dgm:pt>
    <dgm:pt modelId="{08A0D6E3-A5CC-4B7C-B27C-5AC881AB6C62}" type="pres">
      <dgm:prSet presAssocID="{DC19865A-3472-49C1-928E-383A8A200A53}" presName="desTx" presStyleLbl="alignAccFollowNode1" presStyleIdx="1" presStyleCnt="3">
        <dgm:presLayoutVars>
          <dgm:bulletEnabled val="1"/>
        </dgm:presLayoutVars>
      </dgm:prSet>
      <dgm:spPr/>
    </dgm:pt>
    <dgm:pt modelId="{ABFD7ECD-5B2C-4A39-A86C-19A18A4F9ACE}" type="pres">
      <dgm:prSet presAssocID="{14725A52-F6D5-4E8D-A990-C51FFB12CD29}" presName="space" presStyleCnt="0"/>
      <dgm:spPr/>
    </dgm:pt>
    <dgm:pt modelId="{3C85550F-895B-409D-B830-2077CAF6D187}" type="pres">
      <dgm:prSet presAssocID="{6F5CA5E0-14D1-4B53-8FB8-2529DB481C84}" presName="composite" presStyleCnt="0"/>
      <dgm:spPr/>
    </dgm:pt>
    <dgm:pt modelId="{0B3689E9-981C-4773-A361-439A45678CE8}" type="pres">
      <dgm:prSet presAssocID="{6F5CA5E0-14D1-4B53-8FB8-2529DB481C84}" presName="parTx" presStyleLbl="alignNode1" presStyleIdx="2" presStyleCnt="3" custScaleY="100000">
        <dgm:presLayoutVars>
          <dgm:chMax val="0"/>
          <dgm:chPref val="0"/>
          <dgm:bulletEnabled val="1"/>
        </dgm:presLayoutVars>
      </dgm:prSet>
      <dgm:spPr/>
    </dgm:pt>
    <dgm:pt modelId="{1E82BC35-14E1-4D5C-B59B-1687821861ED}" type="pres">
      <dgm:prSet presAssocID="{6F5CA5E0-14D1-4B53-8FB8-2529DB481C84}" presName="desTx" presStyleLbl="alignAccFollowNode1" presStyleIdx="2" presStyleCnt="3">
        <dgm:presLayoutVars>
          <dgm:bulletEnabled val="1"/>
        </dgm:presLayoutVars>
      </dgm:prSet>
      <dgm:spPr/>
    </dgm:pt>
  </dgm:ptLst>
  <dgm:cxnLst>
    <dgm:cxn modelId="{2100470D-C05B-4A36-846B-BAB6F250C74F}" type="presOf" srcId="{606317E6-5EA4-405E-90D9-D4396C95CEAF}" destId="{7C08124A-5DAF-4E39-B6C4-EF8DC0D888F0}" srcOrd="0" destOrd="0" presId="urn:microsoft.com/office/officeart/2005/8/layout/hList1"/>
    <dgm:cxn modelId="{ECEA0120-3B41-4FF4-A350-9A4E8451F296}" srcId="{606317E6-5EA4-405E-90D9-D4396C95CEAF}" destId="{6F5CA5E0-14D1-4B53-8FB8-2529DB481C84}" srcOrd="2" destOrd="0" parTransId="{E139C1CD-849A-4CAB-9BCC-EB337A9AB141}" sibTransId="{05CA0854-A0CB-4EF4-A571-A7CE960B9D79}"/>
    <dgm:cxn modelId="{63A9BB2A-14E1-4144-9965-EFD669A1F8DC}" type="presOf" srcId="{6F5CA5E0-14D1-4B53-8FB8-2529DB481C84}" destId="{0B3689E9-981C-4773-A361-439A45678CE8}" srcOrd="0" destOrd="0" presId="urn:microsoft.com/office/officeart/2005/8/layout/hList1"/>
    <dgm:cxn modelId="{42F3D938-74DC-4AD7-AE66-FEB7B33D738B}" type="presOf" srcId="{DC19865A-3472-49C1-928E-383A8A200A53}" destId="{DBDAD1EF-B43E-4338-9EBE-97CD11466680}" srcOrd="0" destOrd="0" presId="urn:microsoft.com/office/officeart/2005/8/layout/hList1"/>
    <dgm:cxn modelId="{BB9BB75E-1987-4634-B3CE-B9D390B3247B}" srcId="{606317E6-5EA4-405E-90D9-D4396C95CEAF}" destId="{DC19865A-3472-49C1-928E-383A8A200A53}" srcOrd="1" destOrd="0" parTransId="{1EC386A4-8E27-412C-81A3-2A23BE14E693}" sibTransId="{14725A52-F6D5-4E8D-A990-C51FFB12CD29}"/>
    <dgm:cxn modelId="{4495AE6E-91AC-4AB3-8FBA-433C88C0509E}" srcId="{6F5CA5E0-14D1-4B53-8FB8-2529DB481C84}" destId="{58E4369D-9AFD-4979-A8B5-A5A0F74DD5EB}" srcOrd="0" destOrd="0" parTransId="{1C974D5D-8766-4424-A877-8B897AF2562D}" sibTransId="{4DBA7A67-BA9E-4629-823D-852C88B4EAEE}"/>
    <dgm:cxn modelId="{876C1170-3FF1-4038-A0BF-63F8EA2091FA}" type="presOf" srcId="{94A0770F-743B-4C1E-BC54-3BA3EFD3FBFB}" destId="{1B8FE036-D124-4BEA-8B0E-9489393AC1A5}" srcOrd="0" destOrd="0" presId="urn:microsoft.com/office/officeart/2005/8/layout/hList1"/>
    <dgm:cxn modelId="{1CFC7D76-D629-4270-A754-D070D8C7648B}" type="presOf" srcId="{2A910406-DEBA-4833-958D-D3E96AA5F6EF}" destId="{FDF6B116-B8F9-405E-91F3-1C37C8FDDC58}" srcOrd="0" destOrd="0" presId="urn:microsoft.com/office/officeart/2005/8/layout/hList1"/>
    <dgm:cxn modelId="{DE8CCBB3-E408-4A38-B794-C7FAE4991840}" type="presOf" srcId="{58E4369D-9AFD-4979-A8B5-A5A0F74DD5EB}" destId="{1E82BC35-14E1-4D5C-B59B-1687821861ED}" srcOrd="0" destOrd="0" presId="urn:microsoft.com/office/officeart/2005/8/layout/hList1"/>
    <dgm:cxn modelId="{0226C2B6-A662-4202-B2F0-3AB7ED7D522C}" type="presOf" srcId="{52DB92BC-66B6-4B43-B994-603C4D275C6A}" destId="{08A0D6E3-A5CC-4B7C-B27C-5AC881AB6C62}" srcOrd="0" destOrd="0" presId="urn:microsoft.com/office/officeart/2005/8/layout/hList1"/>
    <dgm:cxn modelId="{C64D72D1-83D6-4230-9F4F-170D408832A6}" srcId="{94A0770F-743B-4C1E-BC54-3BA3EFD3FBFB}" destId="{2A910406-DEBA-4833-958D-D3E96AA5F6EF}" srcOrd="0" destOrd="0" parTransId="{2C68814D-C1B1-4103-B16C-AA3F937FB76E}" sibTransId="{7ED260A4-3C22-417E-9331-F3287C81EACA}"/>
    <dgm:cxn modelId="{FBCEB6D2-DC01-4B04-B080-133B30FB805F}" srcId="{DC19865A-3472-49C1-928E-383A8A200A53}" destId="{52DB92BC-66B6-4B43-B994-603C4D275C6A}" srcOrd="0" destOrd="0" parTransId="{B1D055EA-3022-40CF-BF26-94EAE89D3C89}" sibTransId="{CB1DB64F-61CA-4E48-BB83-F761AD1B2D66}"/>
    <dgm:cxn modelId="{317CF1D4-7768-48D3-A439-FD00FB8254B8}" srcId="{606317E6-5EA4-405E-90D9-D4396C95CEAF}" destId="{94A0770F-743B-4C1E-BC54-3BA3EFD3FBFB}" srcOrd="0" destOrd="0" parTransId="{0F1D8C03-4526-475A-A848-89896FE34D80}" sibTransId="{05359C02-FDAC-49C4-8754-6E5937F81A0D}"/>
    <dgm:cxn modelId="{9580FB19-6399-4817-ABC4-092160769959}" type="presParOf" srcId="{7C08124A-5DAF-4E39-B6C4-EF8DC0D888F0}" destId="{50CC0CF1-3382-45C2-A38D-E3D9D08B1F88}" srcOrd="0" destOrd="0" presId="urn:microsoft.com/office/officeart/2005/8/layout/hList1"/>
    <dgm:cxn modelId="{7E4E5595-5AFF-48CB-8287-4FDF7111E24E}" type="presParOf" srcId="{50CC0CF1-3382-45C2-A38D-E3D9D08B1F88}" destId="{1B8FE036-D124-4BEA-8B0E-9489393AC1A5}" srcOrd="0" destOrd="0" presId="urn:microsoft.com/office/officeart/2005/8/layout/hList1"/>
    <dgm:cxn modelId="{12E3CF37-10A0-4474-829D-DCEF8CBA2F88}" type="presParOf" srcId="{50CC0CF1-3382-45C2-A38D-E3D9D08B1F88}" destId="{FDF6B116-B8F9-405E-91F3-1C37C8FDDC58}" srcOrd="1" destOrd="0" presId="urn:microsoft.com/office/officeart/2005/8/layout/hList1"/>
    <dgm:cxn modelId="{E994505A-A5C1-4630-923A-CE5C82AC865D}" type="presParOf" srcId="{7C08124A-5DAF-4E39-B6C4-EF8DC0D888F0}" destId="{8B4703CA-C9EA-4FAA-983B-E066F15070FB}" srcOrd="1" destOrd="0" presId="urn:microsoft.com/office/officeart/2005/8/layout/hList1"/>
    <dgm:cxn modelId="{76ED4FE9-AB91-4483-8781-9823E92AE601}" type="presParOf" srcId="{7C08124A-5DAF-4E39-B6C4-EF8DC0D888F0}" destId="{DCD63A41-91CB-4382-B6B5-7564DC7C2D7B}" srcOrd="2" destOrd="0" presId="urn:microsoft.com/office/officeart/2005/8/layout/hList1"/>
    <dgm:cxn modelId="{AB7AAB69-809C-472E-BFEF-AB5576A45BE6}" type="presParOf" srcId="{DCD63A41-91CB-4382-B6B5-7564DC7C2D7B}" destId="{DBDAD1EF-B43E-4338-9EBE-97CD11466680}" srcOrd="0" destOrd="0" presId="urn:microsoft.com/office/officeart/2005/8/layout/hList1"/>
    <dgm:cxn modelId="{0B0165C2-D916-4F19-98CB-6F3B6DC66DBD}" type="presParOf" srcId="{DCD63A41-91CB-4382-B6B5-7564DC7C2D7B}" destId="{08A0D6E3-A5CC-4B7C-B27C-5AC881AB6C62}" srcOrd="1" destOrd="0" presId="urn:microsoft.com/office/officeart/2005/8/layout/hList1"/>
    <dgm:cxn modelId="{40579703-4B39-4778-AFFF-77DB96C3D73A}" type="presParOf" srcId="{7C08124A-5DAF-4E39-B6C4-EF8DC0D888F0}" destId="{ABFD7ECD-5B2C-4A39-A86C-19A18A4F9ACE}" srcOrd="3" destOrd="0" presId="urn:microsoft.com/office/officeart/2005/8/layout/hList1"/>
    <dgm:cxn modelId="{92EE41B8-398C-4A21-B787-ECFD37DF33C7}" type="presParOf" srcId="{7C08124A-5DAF-4E39-B6C4-EF8DC0D888F0}" destId="{3C85550F-895B-409D-B830-2077CAF6D187}" srcOrd="4" destOrd="0" presId="urn:microsoft.com/office/officeart/2005/8/layout/hList1"/>
    <dgm:cxn modelId="{CE401F07-E608-4309-90D8-E1FF854AC54D}" type="presParOf" srcId="{3C85550F-895B-409D-B830-2077CAF6D187}" destId="{0B3689E9-981C-4773-A361-439A45678CE8}" srcOrd="0" destOrd="0" presId="urn:microsoft.com/office/officeart/2005/8/layout/hList1"/>
    <dgm:cxn modelId="{E833C4D6-DEFC-47F8-A743-9C3FEB6C24C8}" type="presParOf" srcId="{3C85550F-895B-409D-B830-2077CAF6D187}" destId="{1E82BC35-14E1-4D5C-B59B-1687821861ED}"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11C6388-C7FC-4187-8AFA-E8D67D707F67}" type="doc">
      <dgm:prSet loTypeId="urn:microsoft.com/office/officeart/2005/8/layout/chevron1" loCatId="process" qsTypeId="urn:microsoft.com/office/officeart/2005/8/quickstyle/simple4" qsCatId="simple" csTypeId="urn:microsoft.com/office/officeart/2005/8/colors/accent1_2" csCatId="accent1" phldr="1"/>
      <dgm:spPr/>
      <dgm:t>
        <a:bodyPr/>
        <a:lstStyle/>
        <a:p>
          <a:endParaRPr lang="en-ZA"/>
        </a:p>
      </dgm:t>
    </dgm:pt>
    <dgm:pt modelId="{03595EFD-7CEA-461E-BC12-6A194B368C00}">
      <dgm:prSet phldrT="[Text]" custT="1"/>
      <dgm:spPr/>
      <dgm:t>
        <a:bodyPr/>
        <a:lstStyle/>
        <a:p>
          <a:r>
            <a:rPr lang="en-ZA" sz="2400" b="1" dirty="0">
              <a:effectLst>
                <a:outerShdw blurRad="38100" dist="38100" dir="2700000" algn="tl">
                  <a:srgbClr val="000000">
                    <a:alpha val="43137"/>
                  </a:srgbClr>
                </a:outerShdw>
              </a:effectLst>
            </a:rPr>
            <a:t>Maximise Data Capture</a:t>
          </a:r>
        </a:p>
      </dgm:t>
    </dgm:pt>
    <dgm:pt modelId="{22152D6C-AD90-4024-BF7B-CF44BD56A646}" type="parTrans" cxnId="{380E3D77-6DB2-4158-9DB3-E2CDB7F88939}">
      <dgm:prSet/>
      <dgm:spPr/>
      <dgm:t>
        <a:bodyPr/>
        <a:lstStyle/>
        <a:p>
          <a:endParaRPr lang="en-ZA"/>
        </a:p>
      </dgm:t>
    </dgm:pt>
    <dgm:pt modelId="{65924F63-4DED-4350-97A2-D91A93E4B28F}" type="sibTrans" cxnId="{380E3D77-6DB2-4158-9DB3-E2CDB7F88939}">
      <dgm:prSet/>
      <dgm:spPr/>
      <dgm:t>
        <a:bodyPr/>
        <a:lstStyle/>
        <a:p>
          <a:endParaRPr lang="en-ZA"/>
        </a:p>
      </dgm:t>
    </dgm:pt>
    <dgm:pt modelId="{40D933CB-DF17-443F-9C22-A8076928F615}">
      <dgm:prSet phldrT="[Text]" custT="1"/>
      <dgm:spPr/>
      <dgm:t>
        <a:bodyPr/>
        <a:lstStyle/>
        <a:p>
          <a:r>
            <a:rPr lang="en-GB" sz="1800" b="1" dirty="0">
              <a:solidFill>
                <a:srgbClr val="000000"/>
              </a:solidFill>
            </a:rPr>
            <a:t>Make the CRM software easy to use</a:t>
          </a:r>
          <a:r>
            <a:rPr lang="en-GB" sz="1800" dirty="0">
              <a:solidFill>
                <a:srgbClr val="000000"/>
              </a:solidFill>
            </a:rPr>
            <a:t>. Find out what each department really wants the CRM to do, and customize it. </a:t>
          </a:r>
          <a:endParaRPr lang="en-ZA" sz="1800" dirty="0">
            <a:solidFill>
              <a:srgbClr val="000000"/>
            </a:solidFill>
          </a:endParaRPr>
        </a:p>
      </dgm:t>
    </dgm:pt>
    <dgm:pt modelId="{806F29A2-F206-41C1-AD97-6FFD63EB883A}" type="parTrans" cxnId="{D8881853-3C3E-46A1-AC72-62E280DC7AFE}">
      <dgm:prSet/>
      <dgm:spPr/>
      <dgm:t>
        <a:bodyPr/>
        <a:lstStyle/>
        <a:p>
          <a:endParaRPr lang="en-ZA"/>
        </a:p>
      </dgm:t>
    </dgm:pt>
    <dgm:pt modelId="{680FF979-5E6B-49EE-89E7-4E5465A7C5A4}" type="sibTrans" cxnId="{D8881853-3C3E-46A1-AC72-62E280DC7AFE}">
      <dgm:prSet/>
      <dgm:spPr/>
      <dgm:t>
        <a:bodyPr/>
        <a:lstStyle/>
        <a:p>
          <a:endParaRPr lang="en-ZA"/>
        </a:p>
      </dgm:t>
    </dgm:pt>
    <dgm:pt modelId="{4C7E3403-79D1-494C-ADFF-40C82FCD5820}">
      <dgm:prSet custT="1"/>
      <dgm:spPr/>
      <dgm:t>
        <a:bodyPr/>
        <a:lstStyle/>
        <a:p>
          <a:r>
            <a:rPr lang="en-ZA" sz="2400" b="1" dirty="0">
              <a:effectLst>
                <a:outerShdw blurRad="38100" dist="38100" dir="2700000" algn="tl">
                  <a:srgbClr val="000000">
                    <a:alpha val="43137"/>
                  </a:srgbClr>
                </a:outerShdw>
              </a:effectLst>
            </a:rPr>
            <a:t>Ensure the Quality of Data</a:t>
          </a:r>
        </a:p>
      </dgm:t>
    </dgm:pt>
    <dgm:pt modelId="{8FAB2397-29BB-4A57-B507-AC10F900A7C7}" type="parTrans" cxnId="{ED804FC6-0C27-47C4-ADC8-0FAC96533CE8}">
      <dgm:prSet/>
      <dgm:spPr/>
      <dgm:t>
        <a:bodyPr/>
        <a:lstStyle/>
        <a:p>
          <a:endParaRPr lang="en-ZA"/>
        </a:p>
      </dgm:t>
    </dgm:pt>
    <dgm:pt modelId="{CE0DFC12-17D0-40C9-BAED-F4B7B186CD11}" type="sibTrans" cxnId="{ED804FC6-0C27-47C4-ADC8-0FAC96533CE8}">
      <dgm:prSet/>
      <dgm:spPr/>
      <dgm:t>
        <a:bodyPr/>
        <a:lstStyle/>
        <a:p>
          <a:endParaRPr lang="en-ZA"/>
        </a:p>
      </dgm:t>
    </dgm:pt>
    <dgm:pt modelId="{4F5815D4-C648-425B-9615-FE87F483969E}">
      <dgm:prSet custT="1"/>
      <dgm:spPr/>
      <dgm:t>
        <a:bodyPr/>
        <a:lstStyle/>
        <a:p>
          <a:r>
            <a:rPr lang="en-GB" sz="1800" b="1" dirty="0">
              <a:solidFill>
                <a:srgbClr val="000000"/>
              </a:solidFill>
            </a:rPr>
            <a:t>Integrate as many data sources as possible</a:t>
          </a:r>
          <a:r>
            <a:rPr lang="en-GB" sz="1800" dirty="0">
              <a:solidFill>
                <a:srgbClr val="000000"/>
              </a:solidFill>
            </a:rPr>
            <a:t>. Identify other client-facing systems that can be analysed, especially social media.</a:t>
          </a:r>
          <a:endParaRPr lang="en-ZA" sz="1800" dirty="0">
            <a:solidFill>
              <a:srgbClr val="000000"/>
            </a:solidFill>
          </a:endParaRPr>
        </a:p>
      </dgm:t>
    </dgm:pt>
    <dgm:pt modelId="{9A0857EF-81F0-4DAA-BB51-B1E01F164331}" type="parTrans" cxnId="{F0BFE713-F870-4CA6-B365-E7636AC76106}">
      <dgm:prSet/>
      <dgm:spPr/>
      <dgm:t>
        <a:bodyPr/>
        <a:lstStyle/>
        <a:p>
          <a:endParaRPr lang="en-ZA"/>
        </a:p>
      </dgm:t>
    </dgm:pt>
    <dgm:pt modelId="{9E88AD0D-BBBA-4826-B302-B46E8D306315}" type="sibTrans" cxnId="{F0BFE713-F870-4CA6-B365-E7636AC76106}">
      <dgm:prSet/>
      <dgm:spPr/>
      <dgm:t>
        <a:bodyPr/>
        <a:lstStyle/>
        <a:p>
          <a:endParaRPr lang="en-ZA"/>
        </a:p>
      </dgm:t>
    </dgm:pt>
    <dgm:pt modelId="{0F1B01C2-9262-4794-9136-9CF07D9FEB47}">
      <dgm:prSet custT="1"/>
      <dgm:spPr/>
      <dgm:t>
        <a:bodyPr/>
        <a:lstStyle/>
        <a:p>
          <a:endParaRPr lang="en-ZA" sz="1800" dirty="0">
            <a:solidFill>
              <a:srgbClr val="000000"/>
            </a:solidFill>
          </a:endParaRPr>
        </a:p>
      </dgm:t>
    </dgm:pt>
    <dgm:pt modelId="{FE1C3722-0A41-42C4-8680-90C9C3C09F3A}" type="parTrans" cxnId="{C66A1EB1-8149-4205-8DC9-5A46FC85EED0}">
      <dgm:prSet/>
      <dgm:spPr/>
      <dgm:t>
        <a:bodyPr/>
        <a:lstStyle/>
        <a:p>
          <a:endParaRPr lang="en-ZA"/>
        </a:p>
      </dgm:t>
    </dgm:pt>
    <dgm:pt modelId="{60B67AF3-0676-4980-9685-D1421D6B030A}" type="sibTrans" cxnId="{C66A1EB1-8149-4205-8DC9-5A46FC85EED0}">
      <dgm:prSet/>
      <dgm:spPr/>
      <dgm:t>
        <a:bodyPr/>
        <a:lstStyle/>
        <a:p>
          <a:endParaRPr lang="en-ZA"/>
        </a:p>
      </dgm:t>
    </dgm:pt>
    <dgm:pt modelId="{684EF5D5-4D2A-44B7-A629-A591A519A5A1}">
      <dgm:prSet custT="1"/>
      <dgm:spPr/>
      <dgm:t>
        <a:bodyPr/>
        <a:lstStyle/>
        <a:p>
          <a:r>
            <a:rPr lang="en-GB" sz="1800" b="1" dirty="0">
              <a:solidFill>
                <a:srgbClr val="000000"/>
              </a:solidFill>
            </a:rPr>
            <a:t>Keep it up to date</a:t>
          </a:r>
          <a:r>
            <a:rPr lang="en-GB" sz="1800" dirty="0">
              <a:solidFill>
                <a:srgbClr val="000000"/>
              </a:solidFill>
            </a:rPr>
            <a:t>. Have a consistent process for updating and managing customer data</a:t>
          </a:r>
          <a:endParaRPr lang="en-ZA" sz="1800" dirty="0">
            <a:solidFill>
              <a:srgbClr val="000000"/>
            </a:solidFill>
          </a:endParaRPr>
        </a:p>
      </dgm:t>
    </dgm:pt>
    <dgm:pt modelId="{66EE835D-4B9C-4049-92C5-D62DE2C7BF48}" type="parTrans" cxnId="{639AD006-AA3C-425A-9EFA-5433DED3140E}">
      <dgm:prSet/>
      <dgm:spPr/>
      <dgm:t>
        <a:bodyPr/>
        <a:lstStyle/>
        <a:p>
          <a:endParaRPr lang="en-ZA"/>
        </a:p>
      </dgm:t>
    </dgm:pt>
    <dgm:pt modelId="{6467B8DB-8AD3-4C5B-B078-997A426AA279}" type="sibTrans" cxnId="{639AD006-AA3C-425A-9EFA-5433DED3140E}">
      <dgm:prSet/>
      <dgm:spPr/>
      <dgm:t>
        <a:bodyPr/>
        <a:lstStyle/>
        <a:p>
          <a:endParaRPr lang="en-ZA"/>
        </a:p>
      </dgm:t>
    </dgm:pt>
    <dgm:pt modelId="{0AE45F90-707C-4505-B409-470CD6BE8FDE}">
      <dgm:prSet custT="1"/>
      <dgm:spPr/>
      <dgm:t>
        <a:bodyPr/>
        <a:lstStyle/>
        <a:p>
          <a:r>
            <a:rPr lang="en-ZA" sz="2400" b="1" dirty="0">
              <a:effectLst>
                <a:outerShdw blurRad="38100" dist="38100" dir="2700000" algn="tl">
                  <a:srgbClr val="000000">
                    <a:alpha val="43137"/>
                  </a:srgbClr>
                </a:outerShdw>
              </a:effectLst>
            </a:rPr>
            <a:t>Analyse the Data</a:t>
          </a:r>
        </a:p>
      </dgm:t>
    </dgm:pt>
    <dgm:pt modelId="{1AFDA3B2-C865-4DDF-989D-F26F1B78ABAD}" type="parTrans" cxnId="{94C2E9F2-F16A-42CA-B3AF-320D0006C11A}">
      <dgm:prSet/>
      <dgm:spPr/>
      <dgm:t>
        <a:bodyPr/>
        <a:lstStyle/>
        <a:p>
          <a:endParaRPr lang="en-ZA"/>
        </a:p>
      </dgm:t>
    </dgm:pt>
    <dgm:pt modelId="{39042B5F-A47B-44B1-9F2B-487DD8A47B0A}" type="sibTrans" cxnId="{94C2E9F2-F16A-42CA-B3AF-320D0006C11A}">
      <dgm:prSet/>
      <dgm:spPr/>
      <dgm:t>
        <a:bodyPr/>
        <a:lstStyle/>
        <a:p>
          <a:endParaRPr lang="en-ZA"/>
        </a:p>
      </dgm:t>
    </dgm:pt>
    <dgm:pt modelId="{25154DC3-BC11-47EF-8EFC-FFE002CADC24}">
      <dgm:prSet custT="1"/>
      <dgm:spPr/>
      <dgm:t>
        <a:bodyPr/>
        <a:lstStyle/>
        <a:p>
          <a:r>
            <a:rPr lang="en-GB" sz="1800" b="1" dirty="0">
              <a:solidFill>
                <a:srgbClr val="000000"/>
              </a:solidFill>
            </a:rPr>
            <a:t>Define the questions that you want answered</a:t>
          </a:r>
          <a:r>
            <a:rPr lang="en-GB" sz="1800" dirty="0">
              <a:solidFill>
                <a:srgbClr val="000000"/>
              </a:solidFill>
            </a:rPr>
            <a:t>. Then work backwards to determine the right analyses..</a:t>
          </a:r>
          <a:endParaRPr lang="en-ZA" sz="1800" dirty="0">
            <a:solidFill>
              <a:srgbClr val="000000"/>
            </a:solidFill>
          </a:endParaRPr>
        </a:p>
      </dgm:t>
    </dgm:pt>
    <dgm:pt modelId="{7F20482E-48B3-40C4-B1BD-A16BF87A6F7B}" type="parTrans" cxnId="{CE967366-DB70-4994-97B1-B8F3C6B31D27}">
      <dgm:prSet/>
      <dgm:spPr/>
      <dgm:t>
        <a:bodyPr/>
        <a:lstStyle/>
        <a:p>
          <a:endParaRPr lang="en-ZA"/>
        </a:p>
      </dgm:t>
    </dgm:pt>
    <dgm:pt modelId="{F0DD6AD6-2915-42D2-AE67-D5B051DDE7B1}" type="sibTrans" cxnId="{CE967366-DB70-4994-97B1-B8F3C6B31D27}">
      <dgm:prSet/>
      <dgm:spPr/>
      <dgm:t>
        <a:bodyPr/>
        <a:lstStyle/>
        <a:p>
          <a:endParaRPr lang="en-ZA"/>
        </a:p>
      </dgm:t>
    </dgm:pt>
    <dgm:pt modelId="{3B286694-DD9C-48FF-8624-6AB001D3E9FE}" type="pres">
      <dgm:prSet presAssocID="{F11C6388-C7FC-4187-8AFA-E8D67D707F67}" presName="Name0" presStyleCnt="0">
        <dgm:presLayoutVars>
          <dgm:dir/>
          <dgm:animLvl val="lvl"/>
          <dgm:resizeHandles val="exact"/>
        </dgm:presLayoutVars>
      </dgm:prSet>
      <dgm:spPr/>
    </dgm:pt>
    <dgm:pt modelId="{D35A1252-C2B2-40D5-85A8-02D7BDB9C029}" type="pres">
      <dgm:prSet presAssocID="{03595EFD-7CEA-461E-BC12-6A194B368C00}" presName="composite" presStyleCnt="0"/>
      <dgm:spPr/>
    </dgm:pt>
    <dgm:pt modelId="{F65BACE1-F1FF-41AE-92E3-BB4FA0BB262B}" type="pres">
      <dgm:prSet presAssocID="{03595EFD-7CEA-461E-BC12-6A194B368C00}" presName="parTx" presStyleLbl="node1" presStyleIdx="0" presStyleCnt="3">
        <dgm:presLayoutVars>
          <dgm:chMax val="0"/>
          <dgm:chPref val="0"/>
          <dgm:bulletEnabled val="1"/>
        </dgm:presLayoutVars>
      </dgm:prSet>
      <dgm:spPr/>
    </dgm:pt>
    <dgm:pt modelId="{BE24EFFD-7FDB-4667-BDE5-F8B9C9420A36}" type="pres">
      <dgm:prSet presAssocID="{03595EFD-7CEA-461E-BC12-6A194B368C00}" presName="desTx" presStyleLbl="revTx" presStyleIdx="0" presStyleCnt="3">
        <dgm:presLayoutVars>
          <dgm:bulletEnabled val="1"/>
        </dgm:presLayoutVars>
      </dgm:prSet>
      <dgm:spPr/>
    </dgm:pt>
    <dgm:pt modelId="{48972D8C-6E3C-44D7-9BB3-546B27D6F406}" type="pres">
      <dgm:prSet presAssocID="{65924F63-4DED-4350-97A2-D91A93E4B28F}" presName="space" presStyleCnt="0"/>
      <dgm:spPr/>
    </dgm:pt>
    <dgm:pt modelId="{A5005A47-0EA8-4396-AD15-2CDDC390D8E8}" type="pres">
      <dgm:prSet presAssocID="{4C7E3403-79D1-494C-ADFF-40C82FCD5820}" presName="composite" presStyleCnt="0"/>
      <dgm:spPr/>
    </dgm:pt>
    <dgm:pt modelId="{1403170B-10D0-4024-A68B-B80202EB6CC6}" type="pres">
      <dgm:prSet presAssocID="{4C7E3403-79D1-494C-ADFF-40C82FCD5820}" presName="parTx" presStyleLbl="node1" presStyleIdx="1" presStyleCnt="3">
        <dgm:presLayoutVars>
          <dgm:chMax val="0"/>
          <dgm:chPref val="0"/>
          <dgm:bulletEnabled val="1"/>
        </dgm:presLayoutVars>
      </dgm:prSet>
      <dgm:spPr/>
    </dgm:pt>
    <dgm:pt modelId="{921737F3-1B00-40BC-8610-5B5C255313F0}" type="pres">
      <dgm:prSet presAssocID="{4C7E3403-79D1-494C-ADFF-40C82FCD5820}" presName="desTx" presStyleLbl="revTx" presStyleIdx="1" presStyleCnt="3">
        <dgm:presLayoutVars>
          <dgm:bulletEnabled val="1"/>
        </dgm:presLayoutVars>
      </dgm:prSet>
      <dgm:spPr/>
    </dgm:pt>
    <dgm:pt modelId="{3CB93F7B-5060-4279-B753-D1E98E262A03}" type="pres">
      <dgm:prSet presAssocID="{CE0DFC12-17D0-40C9-BAED-F4B7B186CD11}" presName="space" presStyleCnt="0"/>
      <dgm:spPr/>
    </dgm:pt>
    <dgm:pt modelId="{51F9ABD0-F62D-4E4C-96DF-65E6A3EC2B58}" type="pres">
      <dgm:prSet presAssocID="{0AE45F90-707C-4505-B409-470CD6BE8FDE}" presName="composite" presStyleCnt="0"/>
      <dgm:spPr/>
    </dgm:pt>
    <dgm:pt modelId="{EF08BAB7-719C-4AA5-A79C-D8C02D90A9E2}" type="pres">
      <dgm:prSet presAssocID="{0AE45F90-707C-4505-B409-470CD6BE8FDE}" presName="parTx" presStyleLbl="node1" presStyleIdx="2" presStyleCnt="3">
        <dgm:presLayoutVars>
          <dgm:chMax val="0"/>
          <dgm:chPref val="0"/>
          <dgm:bulletEnabled val="1"/>
        </dgm:presLayoutVars>
      </dgm:prSet>
      <dgm:spPr/>
    </dgm:pt>
    <dgm:pt modelId="{CA14E18A-2938-40C5-A68B-E7A6ABF16CBB}" type="pres">
      <dgm:prSet presAssocID="{0AE45F90-707C-4505-B409-470CD6BE8FDE}" presName="desTx" presStyleLbl="revTx" presStyleIdx="2" presStyleCnt="3">
        <dgm:presLayoutVars>
          <dgm:bulletEnabled val="1"/>
        </dgm:presLayoutVars>
      </dgm:prSet>
      <dgm:spPr/>
    </dgm:pt>
  </dgm:ptLst>
  <dgm:cxnLst>
    <dgm:cxn modelId="{639AD006-AA3C-425A-9EFA-5433DED3140E}" srcId="{4C7E3403-79D1-494C-ADFF-40C82FCD5820}" destId="{684EF5D5-4D2A-44B7-A629-A591A519A5A1}" srcOrd="2" destOrd="0" parTransId="{66EE835D-4B9C-4049-92C5-D62DE2C7BF48}" sibTransId="{6467B8DB-8AD3-4C5B-B078-997A426AA279}"/>
    <dgm:cxn modelId="{F0BFE713-F870-4CA6-B365-E7636AC76106}" srcId="{4C7E3403-79D1-494C-ADFF-40C82FCD5820}" destId="{4F5815D4-C648-425B-9615-FE87F483969E}" srcOrd="0" destOrd="0" parTransId="{9A0857EF-81F0-4DAA-BB51-B1E01F164331}" sibTransId="{9E88AD0D-BBBA-4826-B302-B46E8D306315}"/>
    <dgm:cxn modelId="{3D6BC115-0A81-4B3D-B8E8-0C3D58DD6CBF}" type="presOf" srcId="{40D933CB-DF17-443F-9C22-A8076928F615}" destId="{BE24EFFD-7FDB-4667-BDE5-F8B9C9420A36}" srcOrd="0" destOrd="0" presId="urn:microsoft.com/office/officeart/2005/8/layout/chevron1"/>
    <dgm:cxn modelId="{EF359242-EC00-4F83-AAE5-6AD9CD3D6581}" type="presOf" srcId="{0AE45F90-707C-4505-B409-470CD6BE8FDE}" destId="{EF08BAB7-719C-4AA5-A79C-D8C02D90A9E2}" srcOrd="0" destOrd="0" presId="urn:microsoft.com/office/officeart/2005/8/layout/chevron1"/>
    <dgm:cxn modelId="{CE967366-DB70-4994-97B1-B8F3C6B31D27}" srcId="{0AE45F90-707C-4505-B409-470CD6BE8FDE}" destId="{25154DC3-BC11-47EF-8EFC-FFE002CADC24}" srcOrd="0" destOrd="0" parTransId="{7F20482E-48B3-40C4-B1BD-A16BF87A6F7B}" sibTransId="{F0DD6AD6-2915-42D2-AE67-D5B051DDE7B1}"/>
    <dgm:cxn modelId="{0DF1C472-B121-4EE9-A337-51D8F22127AC}" type="presOf" srcId="{4F5815D4-C648-425B-9615-FE87F483969E}" destId="{921737F3-1B00-40BC-8610-5B5C255313F0}" srcOrd="0" destOrd="0" presId="urn:microsoft.com/office/officeart/2005/8/layout/chevron1"/>
    <dgm:cxn modelId="{D8881853-3C3E-46A1-AC72-62E280DC7AFE}" srcId="{03595EFD-7CEA-461E-BC12-6A194B368C00}" destId="{40D933CB-DF17-443F-9C22-A8076928F615}" srcOrd="0" destOrd="0" parTransId="{806F29A2-F206-41C1-AD97-6FFD63EB883A}" sibTransId="{680FF979-5E6B-49EE-89E7-4E5465A7C5A4}"/>
    <dgm:cxn modelId="{380E3D77-6DB2-4158-9DB3-E2CDB7F88939}" srcId="{F11C6388-C7FC-4187-8AFA-E8D67D707F67}" destId="{03595EFD-7CEA-461E-BC12-6A194B368C00}" srcOrd="0" destOrd="0" parTransId="{22152D6C-AD90-4024-BF7B-CF44BD56A646}" sibTransId="{65924F63-4DED-4350-97A2-D91A93E4B28F}"/>
    <dgm:cxn modelId="{C5E41988-B69A-43BE-9399-7ED6E0858F5C}" type="presOf" srcId="{F11C6388-C7FC-4187-8AFA-E8D67D707F67}" destId="{3B286694-DD9C-48FF-8624-6AB001D3E9FE}" srcOrd="0" destOrd="0" presId="urn:microsoft.com/office/officeart/2005/8/layout/chevron1"/>
    <dgm:cxn modelId="{C66A1EB1-8149-4205-8DC9-5A46FC85EED0}" srcId="{4C7E3403-79D1-494C-ADFF-40C82FCD5820}" destId="{0F1B01C2-9262-4794-9136-9CF07D9FEB47}" srcOrd="1" destOrd="0" parTransId="{FE1C3722-0A41-42C4-8680-90C9C3C09F3A}" sibTransId="{60B67AF3-0676-4980-9685-D1421D6B030A}"/>
    <dgm:cxn modelId="{D3D2E1B6-A22F-4BBD-A4C4-8F19EB9EEC83}" type="presOf" srcId="{25154DC3-BC11-47EF-8EFC-FFE002CADC24}" destId="{CA14E18A-2938-40C5-A68B-E7A6ABF16CBB}" srcOrd="0" destOrd="0" presId="urn:microsoft.com/office/officeart/2005/8/layout/chevron1"/>
    <dgm:cxn modelId="{ED804FC6-0C27-47C4-ADC8-0FAC96533CE8}" srcId="{F11C6388-C7FC-4187-8AFA-E8D67D707F67}" destId="{4C7E3403-79D1-494C-ADFF-40C82FCD5820}" srcOrd="1" destOrd="0" parTransId="{8FAB2397-29BB-4A57-B507-AC10F900A7C7}" sibTransId="{CE0DFC12-17D0-40C9-BAED-F4B7B186CD11}"/>
    <dgm:cxn modelId="{273589D0-42E3-4F75-B802-85FAA773507A}" type="presOf" srcId="{4C7E3403-79D1-494C-ADFF-40C82FCD5820}" destId="{1403170B-10D0-4024-A68B-B80202EB6CC6}" srcOrd="0" destOrd="0" presId="urn:microsoft.com/office/officeart/2005/8/layout/chevron1"/>
    <dgm:cxn modelId="{D52325D1-7F09-403C-8B73-4CFEA82FEF07}" type="presOf" srcId="{0F1B01C2-9262-4794-9136-9CF07D9FEB47}" destId="{921737F3-1B00-40BC-8610-5B5C255313F0}" srcOrd="0" destOrd="1" presId="urn:microsoft.com/office/officeart/2005/8/layout/chevron1"/>
    <dgm:cxn modelId="{13FCCCD4-6DE7-4366-8829-1F9FEA7189D1}" type="presOf" srcId="{684EF5D5-4D2A-44B7-A629-A591A519A5A1}" destId="{921737F3-1B00-40BC-8610-5B5C255313F0}" srcOrd="0" destOrd="2" presId="urn:microsoft.com/office/officeart/2005/8/layout/chevron1"/>
    <dgm:cxn modelId="{94C2E9F2-F16A-42CA-B3AF-320D0006C11A}" srcId="{F11C6388-C7FC-4187-8AFA-E8D67D707F67}" destId="{0AE45F90-707C-4505-B409-470CD6BE8FDE}" srcOrd="2" destOrd="0" parTransId="{1AFDA3B2-C865-4DDF-989D-F26F1B78ABAD}" sibTransId="{39042B5F-A47B-44B1-9F2B-487DD8A47B0A}"/>
    <dgm:cxn modelId="{36F488F6-DDCE-49FB-896A-ABCF93A91685}" type="presOf" srcId="{03595EFD-7CEA-461E-BC12-6A194B368C00}" destId="{F65BACE1-F1FF-41AE-92E3-BB4FA0BB262B}" srcOrd="0" destOrd="0" presId="urn:microsoft.com/office/officeart/2005/8/layout/chevron1"/>
    <dgm:cxn modelId="{A5B71CF0-2B37-4763-8C96-6FE2CE3AF805}" type="presParOf" srcId="{3B286694-DD9C-48FF-8624-6AB001D3E9FE}" destId="{D35A1252-C2B2-40D5-85A8-02D7BDB9C029}" srcOrd="0" destOrd="0" presId="urn:microsoft.com/office/officeart/2005/8/layout/chevron1"/>
    <dgm:cxn modelId="{9653A27F-13F8-418C-8029-427E03E88F0B}" type="presParOf" srcId="{D35A1252-C2B2-40D5-85A8-02D7BDB9C029}" destId="{F65BACE1-F1FF-41AE-92E3-BB4FA0BB262B}" srcOrd="0" destOrd="0" presId="urn:microsoft.com/office/officeart/2005/8/layout/chevron1"/>
    <dgm:cxn modelId="{6EF6A373-F451-4F49-A6CF-31E0A01D01D9}" type="presParOf" srcId="{D35A1252-C2B2-40D5-85A8-02D7BDB9C029}" destId="{BE24EFFD-7FDB-4667-BDE5-F8B9C9420A36}" srcOrd="1" destOrd="0" presId="urn:microsoft.com/office/officeart/2005/8/layout/chevron1"/>
    <dgm:cxn modelId="{B9334CA4-D51B-434C-BDD6-3B36A6497DBF}" type="presParOf" srcId="{3B286694-DD9C-48FF-8624-6AB001D3E9FE}" destId="{48972D8C-6E3C-44D7-9BB3-546B27D6F406}" srcOrd="1" destOrd="0" presId="urn:microsoft.com/office/officeart/2005/8/layout/chevron1"/>
    <dgm:cxn modelId="{D4794C16-C019-4A71-B070-F63948018984}" type="presParOf" srcId="{3B286694-DD9C-48FF-8624-6AB001D3E9FE}" destId="{A5005A47-0EA8-4396-AD15-2CDDC390D8E8}" srcOrd="2" destOrd="0" presId="urn:microsoft.com/office/officeart/2005/8/layout/chevron1"/>
    <dgm:cxn modelId="{A81424E0-8F1E-4C99-B537-3C21D7B9F8C1}" type="presParOf" srcId="{A5005A47-0EA8-4396-AD15-2CDDC390D8E8}" destId="{1403170B-10D0-4024-A68B-B80202EB6CC6}" srcOrd="0" destOrd="0" presId="urn:microsoft.com/office/officeart/2005/8/layout/chevron1"/>
    <dgm:cxn modelId="{9902937A-4724-4098-8621-AAD687156680}" type="presParOf" srcId="{A5005A47-0EA8-4396-AD15-2CDDC390D8E8}" destId="{921737F3-1B00-40BC-8610-5B5C255313F0}" srcOrd="1" destOrd="0" presId="urn:microsoft.com/office/officeart/2005/8/layout/chevron1"/>
    <dgm:cxn modelId="{CE187B1D-9897-42CC-AE04-F36F01C64123}" type="presParOf" srcId="{3B286694-DD9C-48FF-8624-6AB001D3E9FE}" destId="{3CB93F7B-5060-4279-B753-D1E98E262A03}" srcOrd="3" destOrd="0" presId="urn:microsoft.com/office/officeart/2005/8/layout/chevron1"/>
    <dgm:cxn modelId="{45618AE0-F944-4819-9308-77B3176DB46C}" type="presParOf" srcId="{3B286694-DD9C-48FF-8624-6AB001D3E9FE}" destId="{51F9ABD0-F62D-4E4C-96DF-65E6A3EC2B58}" srcOrd="4" destOrd="0" presId="urn:microsoft.com/office/officeart/2005/8/layout/chevron1"/>
    <dgm:cxn modelId="{7D0C3F3E-8D30-4335-B7A3-CEFA62F6831D}" type="presParOf" srcId="{51F9ABD0-F62D-4E4C-96DF-65E6A3EC2B58}" destId="{EF08BAB7-719C-4AA5-A79C-D8C02D90A9E2}" srcOrd="0" destOrd="0" presId="urn:microsoft.com/office/officeart/2005/8/layout/chevron1"/>
    <dgm:cxn modelId="{3B8A7BF1-61AF-4FED-B5EF-39DA742469A6}" type="presParOf" srcId="{51F9ABD0-F62D-4E4C-96DF-65E6A3EC2B58}" destId="{CA14E18A-2938-40C5-A68B-E7A6ABF16CBB}" srcOrd="1"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EEE57E-C291-45E0-AA26-541DDC5EEA69}"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81AAC45F-5910-40EE-81B7-E1F4D7FB2A54}">
      <dgm:prSet phldrT="[Text]" custT="1"/>
      <dgm:spPr/>
      <dgm:t>
        <a:bodyPr/>
        <a:lstStyle/>
        <a:p>
          <a:r>
            <a:rPr lang="en-ZA" sz="2400" dirty="0">
              <a:solidFill>
                <a:srgbClr val="000000"/>
              </a:solidFill>
            </a:rPr>
            <a:t>Manage call flow</a:t>
          </a:r>
        </a:p>
      </dgm:t>
    </dgm:pt>
    <dgm:pt modelId="{AC067AA3-7395-4106-8406-B23AA53D4CA4}" type="parTrans" cxnId="{DCE01411-778D-481F-97A9-6FA3994441FB}">
      <dgm:prSet/>
      <dgm:spPr/>
      <dgm:t>
        <a:bodyPr/>
        <a:lstStyle/>
        <a:p>
          <a:endParaRPr lang="en-ZA"/>
        </a:p>
      </dgm:t>
    </dgm:pt>
    <dgm:pt modelId="{722E11D2-B045-416E-A7A4-CE221C0D26C2}" type="sibTrans" cxnId="{DCE01411-778D-481F-97A9-6FA3994441FB}">
      <dgm:prSet/>
      <dgm:spPr/>
      <dgm:t>
        <a:bodyPr/>
        <a:lstStyle/>
        <a:p>
          <a:endParaRPr lang="en-ZA"/>
        </a:p>
      </dgm:t>
    </dgm:pt>
    <dgm:pt modelId="{5E7EC915-8DF6-462C-87FD-AD03CEDAF120}">
      <dgm:prSet custT="1"/>
      <dgm:spPr/>
      <dgm:t>
        <a:bodyPr/>
        <a:lstStyle/>
        <a:p>
          <a:r>
            <a:rPr lang="en-ZA" sz="2400">
              <a:solidFill>
                <a:srgbClr val="000000"/>
              </a:solidFill>
            </a:rPr>
            <a:t>Gain customer insights </a:t>
          </a:r>
        </a:p>
      </dgm:t>
    </dgm:pt>
    <dgm:pt modelId="{E64E45BC-EC13-4471-B227-A1732C17FA1E}" type="parTrans" cxnId="{4BD98DA0-A708-4CE9-B3A9-8A0F4C5BB28C}">
      <dgm:prSet/>
      <dgm:spPr/>
      <dgm:t>
        <a:bodyPr/>
        <a:lstStyle/>
        <a:p>
          <a:endParaRPr lang="en-ZA"/>
        </a:p>
      </dgm:t>
    </dgm:pt>
    <dgm:pt modelId="{B1BC33A8-A3BA-459D-9F3D-2D14D03D0CDB}" type="sibTrans" cxnId="{4BD98DA0-A708-4CE9-B3A9-8A0F4C5BB28C}">
      <dgm:prSet/>
      <dgm:spPr/>
      <dgm:t>
        <a:bodyPr/>
        <a:lstStyle/>
        <a:p>
          <a:endParaRPr lang="en-ZA"/>
        </a:p>
      </dgm:t>
    </dgm:pt>
    <dgm:pt modelId="{43D36CB4-7805-45B5-8FB2-B69989407AFA}">
      <dgm:prSet custT="1"/>
      <dgm:spPr/>
      <dgm:t>
        <a:bodyPr/>
        <a:lstStyle/>
        <a:p>
          <a:r>
            <a:rPr lang="en-GB" sz="2400">
              <a:solidFill>
                <a:srgbClr val="000000"/>
              </a:solidFill>
            </a:rPr>
            <a:t>Identify opportunities for correction and/or need for skills training</a:t>
          </a:r>
          <a:endParaRPr lang="en-ZA" sz="2400">
            <a:solidFill>
              <a:srgbClr val="000000"/>
            </a:solidFill>
          </a:endParaRPr>
        </a:p>
      </dgm:t>
    </dgm:pt>
    <dgm:pt modelId="{63986A54-99BD-46BE-9AF2-47180EF8F888}" type="parTrans" cxnId="{FA4B5CFD-0024-4ACD-AE77-333D59D386DB}">
      <dgm:prSet/>
      <dgm:spPr/>
      <dgm:t>
        <a:bodyPr/>
        <a:lstStyle/>
        <a:p>
          <a:endParaRPr lang="en-ZA"/>
        </a:p>
      </dgm:t>
    </dgm:pt>
    <dgm:pt modelId="{188FE612-6DBF-421B-897E-9081B991E6EF}" type="sibTrans" cxnId="{FA4B5CFD-0024-4ACD-AE77-333D59D386DB}">
      <dgm:prSet/>
      <dgm:spPr/>
      <dgm:t>
        <a:bodyPr/>
        <a:lstStyle/>
        <a:p>
          <a:endParaRPr lang="en-ZA"/>
        </a:p>
      </dgm:t>
    </dgm:pt>
    <dgm:pt modelId="{7167D6D3-3723-4F6D-BA89-64D2D4FACF2C}">
      <dgm:prSet custT="1"/>
      <dgm:spPr/>
      <dgm:t>
        <a:bodyPr/>
        <a:lstStyle/>
        <a:p>
          <a:r>
            <a:rPr lang="en-ZA" sz="2400" dirty="0">
              <a:solidFill>
                <a:srgbClr val="000000"/>
              </a:solidFill>
            </a:rPr>
            <a:t>Recognize high-performers</a:t>
          </a:r>
        </a:p>
      </dgm:t>
    </dgm:pt>
    <dgm:pt modelId="{9E11AE57-2EA4-40A1-B5F3-AF5F413BF18D}" type="parTrans" cxnId="{4D25FCF6-4804-4382-B798-D7B7C5EE626F}">
      <dgm:prSet/>
      <dgm:spPr/>
      <dgm:t>
        <a:bodyPr/>
        <a:lstStyle/>
        <a:p>
          <a:endParaRPr lang="en-ZA"/>
        </a:p>
      </dgm:t>
    </dgm:pt>
    <dgm:pt modelId="{97EB9398-5AD5-4459-AD8A-EB7364B97509}" type="sibTrans" cxnId="{4D25FCF6-4804-4382-B798-D7B7C5EE626F}">
      <dgm:prSet/>
      <dgm:spPr/>
      <dgm:t>
        <a:bodyPr/>
        <a:lstStyle/>
        <a:p>
          <a:endParaRPr lang="en-ZA"/>
        </a:p>
      </dgm:t>
    </dgm:pt>
    <dgm:pt modelId="{98E3CE97-D7EE-4945-AC6E-0FE01317BA0F}" type="pres">
      <dgm:prSet presAssocID="{39EEE57E-C291-45E0-AA26-541DDC5EEA69}" presName="Name0" presStyleCnt="0">
        <dgm:presLayoutVars>
          <dgm:dir/>
          <dgm:resizeHandles val="exact"/>
        </dgm:presLayoutVars>
      </dgm:prSet>
      <dgm:spPr/>
    </dgm:pt>
    <dgm:pt modelId="{4A0B53F1-7698-4E2B-9DD7-E2267AF8DE47}" type="pres">
      <dgm:prSet presAssocID="{81AAC45F-5910-40EE-81B7-E1F4D7FB2A54}" presName="Name5" presStyleLbl="vennNode1" presStyleIdx="0" presStyleCnt="4">
        <dgm:presLayoutVars>
          <dgm:bulletEnabled val="1"/>
        </dgm:presLayoutVars>
      </dgm:prSet>
      <dgm:spPr/>
    </dgm:pt>
    <dgm:pt modelId="{C08BDD5D-2E3F-42C1-8BEC-2445D3B0A33D}" type="pres">
      <dgm:prSet presAssocID="{722E11D2-B045-416E-A7A4-CE221C0D26C2}" presName="space" presStyleCnt="0"/>
      <dgm:spPr/>
    </dgm:pt>
    <dgm:pt modelId="{7EE0428B-E237-491A-95B4-BE569D51A779}" type="pres">
      <dgm:prSet presAssocID="{5E7EC915-8DF6-462C-87FD-AD03CEDAF120}" presName="Name5" presStyleLbl="vennNode1" presStyleIdx="1" presStyleCnt="4">
        <dgm:presLayoutVars>
          <dgm:bulletEnabled val="1"/>
        </dgm:presLayoutVars>
      </dgm:prSet>
      <dgm:spPr/>
    </dgm:pt>
    <dgm:pt modelId="{EB9F49DF-AF61-4065-B086-408795D75EFF}" type="pres">
      <dgm:prSet presAssocID="{B1BC33A8-A3BA-459D-9F3D-2D14D03D0CDB}" presName="space" presStyleCnt="0"/>
      <dgm:spPr/>
    </dgm:pt>
    <dgm:pt modelId="{9B2DD8FE-1DDB-462C-8737-608E21F56437}" type="pres">
      <dgm:prSet presAssocID="{43D36CB4-7805-45B5-8FB2-B69989407AFA}" presName="Name5" presStyleLbl="vennNode1" presStyleIdx="2" presStyleCnt="4">
        <dgm:presLayoutVars>
          <dgm:bulletEnabled val="1"/>
        </dgm:presLayoutVars>
      </dgm:prSet>
      <dgm:spPr/>
    </dgm:pt>
    <dgm:pt modelId="{12253391-6687-48A2-BAF2-46411A4D11DC}" type="pres">
      <dgm:prSet presAssocID="{188FE612-6DBF-421B-897E-9081B991E6EF}" presName="space" presStyleCnt="0"/>
      <dgm:spPr/>
    </dgm:pt>
    <dgm:pt modelId="{A24BBED0-BA74-49F2-9829-9D53F3D59B1E}" type="pres">
      <dgm:prSet presAssocID="{7167D6D3-3723-4F6D-BA89-64D2D4FACF2C}" presName="Name5" presStyleLbl="vennNode1" presStyleIdx="3" presStyleCnt="4">
        <dgm:presLayoutVars>
          <dgm:bulletEnabled val="1"/>
        </dgm:presLayoutVars>
      </dgm:prSet>
      <dgm:spPr/>
    </dgm:pt>
  </dgm:ptLst>
  <dgm:cxnLst>
    <dgm:cxn modelId="{DCE01411-778D-481F-97A9-6FA3994441FB}" srcId="{39EEE57E-C291-45E0-AA26-541DDC5EEA69}" destId="{81AAC45F-5910-40EE-81B7-E1F4D7FB2A54}" srcOrd="0" destOrd="0" parTransId="{AC067AA3-7395-4106-8406-B23AA53D4CA4}" sibTransId="{722E11D2-B045-416E-A7A4-CE221C0D26C2}"/>
    <dgm:cxn modelId="{8C1B4913-45D2-499F-BE05-00B6A61E801A}" type="presOf" srcId="{43D36CB4-7805-45B5-8FB2-B69989407AFA}" destId="{9B2DD8FE-1DDB-462C-8737-608E21F56437}" srcOrd="0" destOrd="0" presId="urn:microsoft.com/office/officeart/2005/8/layout/venn3"/>
    <dgm:cxn modelId="{8FE12758-8EDD-47B2-A839-7210C4346F66}" type="presOf" srcId="{7167D6D3-3723-4F6D-BA89-64D2D4FACF2C}" destId="{A24BBED0-BA74-49F2-9829-9D53F3D59B1E}" srcOrd="0" destOrd="0" presId="urn:microsoft.com/office/officeart/2005/8/layout/venn3"/>
    <dgm:cxn modelId="{4BD98DA0-A708-4CE9-B3A9-8A0F4C5BB28C}" srcId="{39EEE57E-C291-45E0-AA26-541DDC5EEA69}" destId="{5E7EC915-8DF6-462C-87FD-AD03CEDAF120}" srcOrd="1" destOrd="0" parTransId="{E64E45BC-EC13-4471-B227-A1732C17FA1E}" sibTransId="{B1BC33A8-A3BA-459D-9F3D-2D14D03D0CDB}"/>
    <dgm:cxn modelId="{6E2DCDA2-B984-4301-A054-813D34448479}" type="presOf" srcId="{39EEE57E-C291-45E0-AA26-541DDC5EEA69}" destId="{98E3CE97-D7EE-4945-AC6E-0FE01317BA0F}" srcOrd="0" destOrd="0" presId="urn:microsoft.com/office/officeart/2005/8/layout/venn3"/>
    <dgm:cxn modelId="{4FEC3EB4-31B7-450A-A7F9-240DE1441803}" type="presOf" srcId="{81AAC45F-5910-40EE-81B7-E1F4D7FB2A54}" destId="{4A0B53F1-7698-4E2B-9DD7-E2267AF8DE47}" srcOrd="0" destOrd="0" presId="urn:microsoft.com/office/officeart/2005/8/layout/venn3"/>
    <dgm:cxn modelId="{865F9ACF-71F6-4759-918A-4BE5019F01F5}" type="presOf" srcId="{5E7EC915-8DF6-462C-87FD-AD03CEDAF120}" destId="{7EE0428B-E237-491A-95B4-BE569D51A779}" srcOrd="0" destOrd="0" presId="urn:microsoft.com/office/officeart/2005/8/layout/venn3"/>
    <dgm:cxn modelId="{4D25FCF6-4804-4382-B798-D7B7C5EE626F}" srcId="{39EEE57E-C291-45E0-AA26-541DDC5EEA69}" destId="{7167D6D3-3723-4F6D-BA89-64D2D4FACF2C}" srcOrd="3" destOrd="0" parTransId="{9E11AE57-2EA4-40A1-B5F3-AF5F413BF18D}" sibTransId="{97EB9398-5AD5-4459-AD8A-EB7364B97509}"/>
    <dgm:cxn modelId="{FA4B5CFD-0024-4ACD-AE77-333D59D386DB}" srcId="{39EEE57E-C291-45E0-AA26-541DDC5EEA69}" destId="{43D36CB4-7805-45B5-8FB2-B69989407AFA}" srcOrd="2" destOrd="0" parTransId="{63986A54-99BD-46BE-9AF2-47180EF8F888}" sibTransId="{188FE612-6DBF-421B-897E-9081B991E6EF}"/>
    <dgm:cxn modelId="{08C669F8-0334-482D-9C61-CA1FEB188772}" type="presParOf" srcId="{98E3CE97-D7EE-4945-AC6E-0FE01317BA0F}" destId="{4A0B53F1-7698-4E2B-9DD7-E2267AF8DE47}" srcOrd="0" destOrd="0" presId="urn:microsoft.com/office/officeart/2005/8/layout/venn3"/>
    <dgm:cxn modelId="{43351024-8186-418C-8776-DC8ED2161377}" type="presParOf" srcId="{98E3CE97-D7EE-4945-AC6E-0FE01317BA0F}" destId="{C08BDD5D-2E3F-42C1-8BEC-2445D3B0A33D}" srcOrd="1" destOrd="0" presId="urn:microsoft.com/office/officeart/2005/8/layout/venn3"/>
    <dgm:cxn modelId="{C73212BC-7C02-4512-83CA-BCC8F4D0D688}" type="presParOf" srcId="{98E3CE97-D7EE-4945-AC6E-0FE01317BA0F}" destId="{7EE0428B-E237-491A-95B4-BE569D51A779}" srcOrd="2" destOrd="0" presId="urn:microsoft.com/office/officeart/2005/8/layout/venn3"/>
    <dgm:cxn modelId="{4A0E6C2C-5CC4-40E5-B66F-3D8CE96D42C9}" type="presParOf" srcId="{98E3CE97-D7EE-4945-AC6E-0FE01317BA0F}" destId="{EB9F49DF-AF61-4065-B086-408795D75EFF}" srcOrd="3" destOrd="0" presId="urn:microsoft.com/office/officeart/2005/8/layout/venn3"/>
    <dgm:cxn modelId="{64204E04-AD8E-4542-BB7E-7E19C9ECD606}" type="presParOf" srcId="{98E3CE97-D7EE-4945-AC6E-0FE01317BA0F}" destId="{9B2DD8FE-1DDB-462C-8737-608E21F56437}" srcOrd="4" destOrd="0" presId="urn:microsoft.com/office/officeart/2005/8/layout/venn3"/>
    <dgm:cxn modelId="{8449B712-E467-4892-8A43-04E5CD08CC2B}" type="presParOf" srcId="{98E3CE97-D7EE-4945-AC6E-0FE01317BA0F}" destId="{12253391-6687-48A2-BAF2-46411A4D11DC}" srcOrd="5" destOrd="0" presId="urn:microsoft.com/office/officeart/2005/8/layout/venn3"/>
    <dgm:cxn modelId="{028638AE-2EE5-439F-A4CD-2A98CE507B93}" type="presParOf" srcId="{98E3CE97-D7EE-4945-AC6E-0FE01317BA0F}" destId="{A24BBED0-BA74-49F2-9829-9D53F3D59B1E}" srcOrd="6" destOrd="0" presId="urn:microsoft.com/office/officeart/2005/8/layout/venn3"/>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FD1402-ACB5-4E5C-A1CC-353A45F6F782}" type="doc">
      <dgm:prSet loTypeId="urn:microsoft.com/office/officeart/2005/8/layout/hChevron3" loCatId="process" qsTypeId="urn:microsoft.com/office/officeart/2005/8/quickstyle/simple5" qsCatId="simple" csTypeId="urn:microsoft.com/office/officeart/2005/8/colors/accent1_2" csCatId="accent1" phldr="1"/>
      <dgm:spPr/>
    </dgm:pt>
    <dgm:pt modelId="{369B6172-18AE-499C-9C41-068914E3B689}">
      <dgm:prSet phldrT="[Text]" custT="1"/>
      <dgm:spPr/>
      <dgm:t>
        <a:bodyPr/>
        <a:lstStyle/>
        <a:p>
          <a:r>
            <a:rPr lang="en-ZA" sz="2000" dirty="0">
              <a:effectLst>
                <a:outerShdw blurRad="38100" dist="38100" dir="2700000" algn="tl">
                  <a:srgbClr val="000000">
                    <a:alpha val="43137"/>
                  </a:srgbClr>
                </a:outerShdw>
              </a:effectLst>
            </a:rPr>
            <a:t>Strategy/Goal Definition</a:t>
          </a:r>
        </a:p>
      </dgm:t>
    </dgm:pt>
    <dgm:pt modelId="{B7495674-CD3B-4861-8ED4-D43F9C11183C}" type="parTrans" cxnId="{5ABD7909-D14C-4EC8-95A5-F7800A49B67D}">
      <dgm:prSet/>
      <dgm:spPr/>
      <dgm:t>
        <a:bodyPr/>
        <a:lstStyle/>
        <a:p>
          <a:endParaRPr lang="en-ZA"/>
        </a:p>
      </dgm:t>
    </dgm:pt>
    <dgm:pt modelId="{01099E03-780C-4304-BD71-719228E88838}" type="sibTrans" cxnId="{5ABD7909-D14C-4EC8-95A5-F7800A49B67D}">
      <dgm:prSet/>
      <dgm:spPr/>
      <dgm:t>
        <a:bodyPr/>
        <a:lstStyle/>
        <a:p>
          <a:endParaRPr lang="en-ZA"/>
        </a:p>
      </dgm:t>
    </dgm:pt>
    <dgm:pt modelId="{4573A221-3B73-44F7-9501-67177A62F040}">
      <dgm:prSet phldrT="[Text]" custT="1"/>
      <dgm:spPr/>
      <dgm:t>
        <a:bodyPr/>
        <a:lstStyle/>
        <a:p>
          <a:r>
            <a:rPr lang="en-ZA" sz="2000" dirty="0">
              <a:effectLst>
                <a:outerShdw blurRad="38100" dist="38100" dir="2700000" algn="tl">
                  <a:srgbClr val="000000">
                    <a:alpha val="43137"/>
                  </a:srgbClr>
                </a:outerShdw>
              </a:effectLst>
            </a:rPr>
            <a:t>Requirements Analysis</a:t>
          </a:r>
        </a:p>
      </dgm:t>
    </dgm:pt>
    <dgm:pt modelId="{25FFB198-8A33-4EE8-BD13-88ECE3DF08BD}" type="parTrans" cxnId="{0B91CA5E-404F-42EF-A5D1-D77C9D025BD2}">
      <dgm:prSet/>
      <dgm:spPr/>
      <dgm:t>
        <a:bodyPr/>
        <a:lstStyle/>
        <a:p>
          <a:endParaRPr lang="en-ZA"/>
        </a:p>
      </dgm:t>
    </dgm:pt>
    <dgm:pt modelId="{94B4C86F-27A3-4E2B-836A-4351573A60AA}" type="sibTrans" cxnId="{0B91CA5E-404F-42EF-A5D1-D77C9D025BD2}">
      <dgm:prSet/>
      <dgm:spPr/>
      <dgm:t>
        <a:bodyPr/>
        <a:lstStyle/>
        <a:p>
          <a:endParaRPr lang="en-ZA"/>
        </a:p>
      </dgm:t>
    </dgm:pt>
    <dgm:pt modelId="{A075BEE7-1470-412F-BDD9-61096612A4FF}">
      <dgm:prSet phldrT="[Text]" custT="1"/>
      <dgm:spPr/>
      <dgm:t>
        <a:bodyPr/>
        <a:lstStyle/>
        <a:p>
          <a:r>
            <a:rPr lang="en-ZA" sz="2000" dirty="0">
              <a:effectLst>
                <a:outerShdw blurRad="38100" dist="38100" dir="2700000" algn="tl">
                  <a:srgbClr val="000000">
                    <a:alpha val="43137"/>
                  </a:srgbClr>
                </a:outerShdw>
              </a:effectLst>
            </a:rPr>
            <a:t>Software Evaluation</a:t>
          </a:r>
        </a:p>
      </dgm:t>
    </dgm:pt>
    <dgm:pt modelId="{7A4F6F2E-0148-40E4-8306-AFFC4D947D92}" type="parTrans" cxnId="{B07AC6CF-3B6F-4A75-AA89-9BA682F327CC}">
      <dgm:prSet/>
      <dgm:spPr/>
      <dgm:t>
        <a:bodyPr/>
        <a:lstStyle/>
        <a:p>
          <a:endParaRPr lang="en-ZA"/>
        </a:p>
      </dgm:t>
    </dgm:pt>
    <dgm:pt modelId="{F236078D-073D-4A44-B567-662454CA283C}" type="sibTrans" cxnId="{B07AC6CF-3B6F-4A75-AA89-9BA682F327CC}">
      <dgm:prSet/>
      <dgm:spPr/>
      <dgm:t>
        <a:bodyPr/>
        <a:lstStyle/>
        <a:p>
          <a:endParaRPr lang="en-ZA"/>
        </a:p>
      </dgm:t>
    </dgm:pt>
    <dgm:pt modelId="{18199202-34B1-416E-A874-653201EAFC87}">
      <dgm:prSet phldrT="[Text]" custT="1"/>
      <dgm:spPr/>
      <dgm:t>
        <a:bodyPr/>
        <a:lstStyle/>
        <a:p>
          <a:r>
            <a:rPr lang="en-ZA" sz="2000" dirty="0">
              <a:effectLst>
                <a:outerShdw blurRad="38100" dist="38100" dir="2700000" algn="tl">
                  <a:srgbClr val="000000">
                    <a:alpha val="43137"/>
                  </a:srgbClr>
                </a:outerShdw>
              </a:effectLst>
            </a:rPr>
            <a:t>Implementation &amp; Deployment</a:t>
          </a:r>
        </a:p>
      </dgm:t>
    </dgm:pt>
    <dgm:pt modelId="{EF89B63C-1A5B-4A7E-A59D-A7D0870C0C45}" type="parTrans" cxnId="{69FFE2D3-8612-4766-8690-BAA2B94E2A50}">
      <dgm:prSet/>
      <dgm:spPr/>
      <dgm:t>
        <a:bodyPr/>
        <a:lstStyle/>
        <a:p>
          <a:endParaRPr lang="en-ZA"/>
        </a:p>
      </dgm:t>
    </dgm:pt>
    <dgm:pt modelId="{7898A050-ED54-4353-9803-7D5121895B23}" type="sibTrans" cxnId="{69FFE2D3-8612-4766-8690-BAA2B94E2A50}">
      <dgm:prSet/>
      <dgm:spPr/>
      <dgm:t>
        <a:bodyPr/>
        <a:lstStyle/>
        <a:p>
          <a:endParaRPr lang="en-ZA"/>
        </a:p>
      </dgm:t>
    </dgm:pt>
    <dgm:pt modelId="{A8CD54FD-1ABD-404E-925C-735F14E7B02D}" type="pres">
      <dgm:prSet presAssocID="{01FD1402-ACB5-4E5C-A1CC-353A45F6F782}" presName="Name0" presStyleCnt="0">
        <dgm:presLayoutVars>
          <dgm:dir/>
          <dgm:resizeHandles val="exact"/>
        </dgm:presLayoutVars>
      </dgm:prSet>
      <dgm:spPr/>
    </dgm:pt>
    <dgm:pt modelId="{2C5F1448-11FB-41ED-8DEC-FF12873F556D}" type="pres">
      <dgm:prSet presAssocID="{369B6172-18AE-499C-9C41-068914E3B689}" presName="parTxOnly" presStyleLbl="node1" presStyleIdx="0" presStyleCnt="4">
        <dgm:presLayoutVars>
          <dgm:bulletEnabled val="1"/>
        </dgm:presLayoutVars>
      </dgm:prSet>
      <dgm:spPr/>
    </dgm:pt>
    <dgm:pt modelId="{5DB243C3-7038-4D8A-9F2B-E13C146386F9}" type="pres">
      <dgm:prSet presAssocID="{01099E03-780C-4304-BD71-719228E88838}" presName="parSpace" presStyleCnt="0"/>
      <dgm:spPr/>
    </dgm:pt>
    <dgm:pt modelId="{96451E2A-00C5-4683-9EE6-C9E7C3B9B468}" type="pres">
      <dgm:prSet presAssocID="{4573A221-3B73-44F7-9501-67177A62F040}" presName="parTxOnly" presStyleLbl="node1" presStyleIdx="1" presStyleCnt="4">
        <dgm:presLayoutVars>
          <dgm:bulletEnabled val="1"/>
        </dgm:presLayoutVars>
      </dgm:prSet>
      <dgm:spPr/>
    </dgm:pt>
    <dgm:pt modelId="{53302EF9-E15A-4D60-BE5C-313DB7124C55}" type="pres">
      <dgm:prSet presAssocID="{94B4C86F-27A3-4E2B-836A-4351573A60AA}" presName="parSpace" presStyleCnt="0"/>
      <dgm:spPr/>
    </dgm:pt>
    <dgm:pt modelId="{BC15943C-B5AF-403F-85F9-BA617DA9F35A}" type="pres">
      <dgm:prSet presAssocID="{A075BEE7-1470-412F-BDD9-61096612A4FF}" presName="parTxOnly" presStyleLbl="node1" presStyleIdx="2" presStyleCnt="4">
        <dgm:presLayoutVars>
          <dgm:bulletEnabled val="1"/>
        </dgm:presLayoutVars>
      </dgm:prSet>
      <dgm:spPr/>
    </dgm:pt>
    <dgm:pt modelId="{57BC8E24-B6A8-4D5C-A6F5-383816836F88}" type="pres">
      <dgm:prSet presAssocID="{F236078D-073D-4A44-B567-662454CA283C}" presName="parSpace" presStyleCnt="0"/>
      <dgm:spPr/>
    </dgm:pt>
    <dgm:pt modelId="{F7CF5E9F-FF37-493C-A2ED-D6790744888E}" type="pres">
      <dgm:prSet presAssocID="{18199202-34B1-416E-A874-653201EAFC87}" presName="parTxOnly" presStyleLbl="node1" presStyleIdx="3" presStyleCnt="4">
        <dgm:presLayoutVars>
          <dgm:bulletEnabled val="1"/>
        </dgm:presLayoutVars>
      </dgm:prSet>
      <dgm:spPr/>
    </dgm:pt>
  </dgm:ptLst>
  <dgm:cxnLst>
    <dgm:cxn modelId="{5ABD7909-D14C-4EC8-95A5-F7800A49B67D}" srcId="{01FD1402-ACB5-4E5C-A1CC-353A45F6F782}" destId="{369B6172-18AE-499C-9C41-068914E3B689}" srcOrd="0" destOrd="0" parTransId="{B7495674-CD3B-4861-8ED4-D43F9C11183C}" sibTransId="{01099E03-780C-4304-BD71-719228E88838}"/>
    <dgm:cxn modelId="{28E4B33B-FF4A-4D9D-A7CD-AEADB1C8EB24}" type="presOf" srcId="{01FD1402-ACB5-4E5C-A1CC-353A45F6F782}" destId="{A8CD54FD-1ABD-404E-925C-735F14E7B02D}" srcOrd="0" destOrd="0" presId="urn:microsoft.com/office/officeart/2005/8/layout/hChevron3"/>
    <dgm:cxn modelId="{0B91CA5E-404F-42EF-A5D1-D77C9D025BD2}" srcId="{01FD1402-ACB5-4E5C-A1CC-353A45F6F782}" destId="{4573A221-3B73-44F7-9501-67177A62F040}" srcOrd="1" destOrd="0" parTransId="{25FFB198-8A33-4EE8-BD13-88ECE3DF08BD}" sibTransId="{94B4C86F-27A3-4E2B-836A-4351573A60AA}"/>
    <dgm:cxn modelId="{1A3F3CB7-25F5-45A4-829B-49818C72D0A6}" type="presOf" srcId="{369B6172-18AE-499C-9C41-068914E3B689}" destId="{2C5F1448-11FB-41ED-8DEC-FF12873F556D}" srcOrd="0" destOrd="0" presId="urn:microsoft.com/office/officeart/2005/8/layout/hChevron3"/>
    <dgm:cxn modelId="{B07AC6CF-3B6F-4A75-AA89-9BA682F327CC}" srcId="{01FD1402-ACB5-4E5C-A1CC-353A45F6F782}" destId="{A075BEE7-1470-412F-BDD9-61096612A4FF}" srcOrd="2" destOrd="0" parTransId="{7A4F6F2E-0148-40E4-8306-AFFC4D947D92}" sibTransId="{F236078D-073D-4A44-B567-662454CA283C}"/>
    <dgm:cxn modelId="{69FFE2D3-8612-4766-8690-BAA2B94E2A50}" srcId="{01FD1402-ACB5-4E5C-A1CC-353A45F6F782}" destId="{18199202-34B1-416E-A874-653201EAFC87}" srcOrd="3" destOrd="0" parTransId="{EF89B63C-1A5B-4A7E-A59D-A7D0870C0C45}" sibTransId="{7898A050-ED54-4353-9803-7D5121895B23}"/>
    <dgm:cxn modelId="{D9F8B7DA-AD9F-4EE7-86CC-3F84F51E4090}" type="presOf" srcId="{18199202-34B1-416E-A874-653201EAFC87}" destId="{F7CF5E9F-FF37-493C-A2ED-D6790744888E}" srcOrd="0" destOrd="0" presId="urn:microsoft.com/office/officeart/2005/8/layout/hChevron3"/>
    <dgm:cxn modelId="{88142AE5-7805-4127-BF74-20FBB519EE66}" type="presOf" srcId="{4573A221-3B73-44F7-9501-67177A62F040}" destId="{96451E2A-00C5-4683-9EE6-C9E7C3B9B468}" srcOrd="0" destOrd="0" presId="urn:microsoft.com/office/officeart/2005/8/layout/hChevron3"/>
    <dgm:cxn modelId="{DE8D29FB-1FEE-4FAC-8839-92EBDA502C7C}" type="presOf" srcId="{A075BEE7-1470-412F-BDD9-61096612A4FF}" destId="{BC15943C-B5AF-403F-85F9-BA617DA9F35A}" srcOrd="0" destOrd="0" presId="urn:microsoft.com/office/officeart/2005/8/layout/hChevron3"/>
    <dgm:cxn modelId="{B53C4C9D-50C6-4B42-A8FB-4AF3A0D62E6B}" type="presParOf" srcId="{A8CD54FD-1ABD-404E-925C-735F14E7B02D}" destId="{2C5F1448-11FB-41ED-8DEC-FF12873F556D}" srcOrd="0" destOrd="0" presId="urn:microsoft.com/office/officeart/2005/8/layout/hChevron3"/>
    <dgm:cxn modelId="{9D6E5692-C25B-403E-A1CA-D0D2DA55F2A6}" type="presParOf" srcId="{A8CD54FD-1ABD-404E-925C-735F14E7B02D}" destId="{5DB243C3-7038-4D8A-9F2B-E13C146386F9}" srcOrd="1" destOrd="0" presId="urn:microsoft.com/office/officeart/2005/8/layout/hChevron3"/>
    <dgm:cxn modelId="{6D454A70-822B-4E7C-A65E-80B980CFB1EB}" type="presParOf" srcId="{A8CD54FD-1ABD-404E-925C-735F14E7B02D}" destId="{96451E2A-00C5-4683-9EE6-C9E7C3B9B468}" srcOrd="2" destOrd="0" presId="urn:microsoft.com/office/officeart/2005/8/layout/hChevron3"/>
    <dgm:cxn modelId="{73BEF766-C4F9-4687-AA9F-53402BCA3DF3}" type="presParOf" srcId="{A8CD54FD-1ABD-404E-925C-735F14E7B02D}" destId="{53302EF9-E15A-4D60-BE5C-313DB7124C55}" srcOrd="3" destOrd="0" presId="urn:microsoft.com/office/officeart/2005/8/layout/hChevron3"/>
    <dgm:cxn modelId="{A5D4C6B6-8828-425F-84F5-CFD01770AFF8}" type="presParOf" srcId="{A8CD54FD-1ABD-404E-925C-735F14E7B02D}" destId="{BC15943C-B5AF-403F-85F9-BA617DA9F35A}" srcOrd="4" destOrd="0" presId="urn:microsoft.com/office/officeart/2005/8/layout/hChevron3"/>
    <dgm:cxn modelId="{F43E2EE4-26A8-4540-92A5-41119CDBC604}" type="presParOf" srcId="{A8CD54FD-1ABD-404E-925C-735F14E7B02D}" destId="{57BC8E24-B6A8-4D5C-A6F5-383816836F88}" srcOrd="5" destOrd="0" presId="urn:microsoft.com/office/officeart/2005/8/layout/hChevron3"/>
    <dgm:cxn modelId="{62F3FA41-E920-4178-9A98-5FCAC9F8C703}" type="presParOf" srcId="{A8CD54FD-1ABD-404E-925C-735F14E7B02D}" destId="{F7CF5E9F-FF37-493C-A2ED-D6790744888E}" srcOrd="6" destOrd="0" presId="urn:microsoft.com/office/officeart/2005/8/layout/hChevro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E72C1DE-118E-490B-8F8D-76F4D3DB9D1D}" type="doc">
      <dgm:prSet loTypeId="urn:microsoft.com/office/officeart/2005/8/layout/venn3" loCatId="relationship" qsTypeId="urn:microsoft.com/office/officeart/2005/8/quickstyle/simple4" qsCatId="simple" csTypeId="urn:microsoft.com/office/officeart/2005/8/colors/accent1_2" csCatId="accent1" phldr="1"/>
      <dgm:spPr/>
      <dgm:t>
        <a:bodyPr/>
        <a:lstStyle/>
        <a:p>
          <a:endParaRPr lang="en-ZA"/>
        </a:p>
      </dgm:t>
    </dgm:pt>
    <dgm:pt modelId="{79F8CEF9-6C67-4B23-BDCC-EEC033105052}">
      <dgm:prSet phldrT="[Text]" custT="1"/>
      <dgm:spPr/>
      <dgm:t>
        <a:bodyPr/>
        <a:lstStyle/>
        <a:p>
          <a:r>
            <a:rPr lang="en-GB" sz="2400" dirty="0">
              <a:solidFill>
                <a:srgbClr val="000000"/>
              </a:solidFill>
            </a:rPr>
            <a:t>More than 4,000 ransomware attacks occur worldwide daily. </a:t>
          </a:r>
          <a:endParaRPr lang="en-ZA" sz="2400" dirty="0">
            <a:solidFill>
              <a:srgbClr val="000000"/>
            </a:solidFill>
          </a:endParaRPr>
        </a:p>
      </dgm:t>
    </dgm:pt>
    <dgm:pt modelId="{F2EEA5F4-0799-4A97-83DE-931EB2D79D0F}" type="parTrans" cxnId="{D8E28AF5-2A8E-4CD2-989E-BB50284A2142}">
      <dgm:prSet/>
      <dgm:spPr/>
      <dgm:t>
        <a:bodyPr/>
        <a:lstStyle/>
        <a:p>
          <a:endParaRPr lang="en-ZA"/>
        </a:p>
      </dgm:t>
    </dgm:pt>
    <dgm:pt modelId="{B217C4A9-3B80-4CEF-B701-8F5B7DB2622E}" type="sibTrans" cxnId="{D8E28AF5-2A8E-4CD2-989E-BB50284A2142}">
      <dgm:prSet/>
      <dgm:spPr/>
      <dgm:t>
        <a:bodyPr/>
        <a:lstStyle/>
        <a:p>
          <a:endParaRPr lang="en-ZA"/>
        </a:p>
      </dgm:t>
    </dgm:pt>
    <dgm:pt modelId="{4786C160-5BD2-4A7D-B070-D67755268EB9}">
      <dgm:prSet phldrT="[Text]" custT="1"/>
      <dgm:spPr/>
      <dgm:t>
        <a:bodyPr/>
        <a:lstStyle/>
        <a:p>
          <a:r>
            <a:rPr lang="en-GB" sz="2400" dirty="0">
              <a:solidFill>
                <a:srgbClr val="000000"/>
              </a:solidFill>
            </a:rPr>
            <a:t>At least 80% of companies in Europe have experienced at least one cybersecurity incident in 2016.</a:t>
          </a:r>
          <a:endParaRPr lang="en-ZA" sz="2400" dirty="0">
            <a:solidFill>
              <a:srgbClr val="000000"/>
            </a:solidFill>
          </a:endParaRPr>
        </a:p>
      </dgm:t>
    </dgm:pt>
    <dgm:pt modelId="{4F335FB9-27E0-44C0-B36C-BCF99A8BE2C9}" type="parTrans" cxnId="{1FC356AF-D33C-408E-A664-DF5B57103635}">
      <dgm:prSet/>
      <dgm:spPr/>
      <dgm:t>
        <a:bodyPr/>
        <a:lstStyle/>
        <a:p>
          <a:endParaRPr lang="en-ZA"/>
        </a:p>
      </dgm:t>
    </dgm:pt>
    <dgm:pt modelId="{598740F8-26A5-4264-AF03-17AD37F93D06}" type="sibTrans" cxnId="{1FC356AF-D33C-408E-A664-DF5B57103635}">
      <dgm:prSet/>
      <dgm:spPr/>
      <dgm:t>
        <a:bodyPr/>
        <a:lstStyle/>
        <a:p>
          <a:endParaRPr lang="en-ZA"/>
        </a:p>
      </dgm:t>
    </dgm:pt>
    <dgm:pt modelId="{8D03518A-BF66-4AC7-AA2D-A285B66E8B66}">
      <dgm:prSet phldrT="[Text]" custT="1"/>
      <dgm:spPr/>
      <dgm:t>
        <a:bodyPr/>
        <a:lstStyle/>
        <a:p>
          <a:r>
            <a:rPr lang="en-GB" sz="2400" dirty="0">
              <a:solidFill>
                <a:srgbClr val="000000"/>
              </a:solidFill>
            </a:rPr>
            <a:t>60% of SMEs that were victims of cyber attacks did not recover and shut down within 6 months.</a:t>
          </a:r>
          <a:endParaRPr lang="en-ZA" sz="2400" dirty="0">
            <a:solidFill>
              <a:srgbClr val="000000"/>
            </a:solidFill>
          </a:endParaRPr>
        </a:p>
      </dgm:t>
    </dgm:pt>
    <dgm:pt modelId="{7882CF97-D1E8-4350-B388-7DA074F02B7D}" type="parTrans" cxnId="{D0B052D4-D412-4000-B70C-F5C31AC2A91D}">
      <dgm:prSet/>
      <dgm:spPr/>
      <dgm:t>
        <a:bodyPr/>
        <a:lstStyle/>
        <a:p>
          <a:endParaRPr lang="en-ZA"/>
        </a:p>
      </dgm:t>
    </dgm:pt>
    <dgm:pt modelId="{F66931A1-1586-46BF-8D8A-6A87499A3232}" type="sibTrans" cxnId="{D0B052D4-D412-4000-B70C-F5C31AC2A91D}">
      <dgm:prSet/>
      <dgm:spPr/>
      <dgm:t>
        <a:bodyPr/>
        <a:lstStyle/>
        <a:p>
          <a:endParaRPr lang="en-ZA"/>
        </a:p>
      </dgm:t>
    </dgm:pt>
    <dgm:pt modelId="{7BB8E493-7894-4B00-9962-A3B22036301B}" type="pres">
      <dgm:prSet presAssocID="{DE72C1DE-118E-490B-8F8D-76F4D3DB9D1D}" presName="Name0" presStyleCnt="0">
        <dgm:presLayoutVars>
          <dgm:dir/>
          <dgm:resizeHandles val="exact"/>
        </dgm:presLayoutVars>
      </dgm:prSet>
      <dgm:spPr/>
    </dgm:pt>
    <dgm:pt modelId="{2E4B6019-E746-408C-8ACB-50107C7584E0}" type="pres">
      <dgm:prSet presAssocID="{79F8CEF9-6C67-4B23-BDCC-EEC033105052}" presName="Name5" presStyleLbl="vennNode1" presStyleIdx="0" presStyleCnt="3">
        <dgm:presLayoutVars>
          <dgm:bulletEnabled val="1"/>
        </dgm:presLayoutVars>
      </dgm:prSet>
      <dgm:spPr/>
    </dgm:pt>
    <dgm:pt modelId="{6834C89A-F716-4B8C-967F-816FEF3CC74F}" type="pres">
      <dgm:prSet presAssocID="{B217C4A9-3B80-4CEF-B701-8F5B7DB2622E}" presName="space" presStyleCnt="0"/>
      <dgm:spPr/>
    </dgm:pt>
    <dgm:pt modelId="{1D5138B6-6D19-4475-B022-ABCB201FC3F8}" type="pres">
      <dgm:prSet presAssocID="{4786C160-5BD2-4A7D-B070-D67755268EB9}" presName="Name5" presStyleLbl="vennNode1" presStyleIdx="1" presStyleCnt="3">
        <dgm:presLayoutVars>
          <dgm:bulletEnabled val="1"/>
        </dgm:presLayoutVars>
      </dgm:prSet>
      <dgm:spPr/>
    </dgm:pt>
    <dgm:pt modelId="{9C26236D-3AE1-4F69-ACF6-9AB009C103CA}" type="pres">
      <dgm:prSet presAssocID="{598740F8-26A5-4264-AF03-17AD37F93D06}" presName="space" presStyleCnt="0"/>
      <dgm:spPr/>
    </dgm:pt>
    <dgm:pt modelId="{F6AA6628-4A8A-4CE9-BF62-6C67D795DB53}" type="pres">
      <dgm:prSet presAssocID="{8D03518A-BF66-4AC7-AA2D-A285B66E8B66}" presName="Name5" presStyleLbl="vennNode1" presStyleIdx="2" presStyleCnt="3">
        <dgm:presLayoutVars>
          <dgm:bulletEnabled val="1"/>
        </dgm:presLayoutVars>
      </dgm:prSet>
      <dgm:spPr/>
    </dgm:pt>
  </dgm:ptLst>
  <dgm:cxnLst>
    <dgm:cxn modelId="{09002705-AD11-4515-BBF8-F055C53FBBB0}" type="presOf" srcId="{8D03518A-BF66-4AC7-AA2D-A285B66E8B66}" destId="{F6AA6628-4A8A-4CE9-BF62-6C67D795DB53}" srcOrd="0" destOrd="0" presId="urn:microsoft.com/office/officeart/2005/8/layout/venn3"/>
    <dgm:cxn modelId="{3BFB270E-6C6D-4A75-AD3B-F75BF09EBDF4}" type="presOf" srcId="{DE72C1DE-118E-490B-8F8D-76F4D3DB9D1D}" destId="{7BB8E493-7894-4B00-9962-A3B22036301B}" srcOrd="0" destOrd="0" presId="urn:microsoft.com/office/officeart/2005/8/layout/venn3"/>
    <dgm:cxn modelId="{4F30932B-7765-48B7-9390-F5035D2926E8}" type="presOf" srcId="{79F8CEF9-6C67-4B23-BDCC-EEC033105052}" destId="{2E4B6019-E746-408C-8ACB-50107C7584E0}" srcOrd="0" destOrd="0" presId="urn:microsoft.com/office/officeart/2005/8/layout/venn3"/>
    <dgm:cxn modelId="{2183409A-8263-4A12-A267-502617B34A89}" type="presOf" srcId="{4786C160-5BD2-4A7D-B070-D67755268EB9}" destId="{1D5138B6-6D19-4475-B022-ABCB201FC3F8}" srcOrd="0" destOrd="0" presId="urn:microsoft.com/office/officeart/2005/8/layout/venn3"/>
    <dgm:cxn modelId="{1FC356AF-D33C-408E-A664-DF5B57103635}" srcId="{DE72C1DE-118E-490B-8F8D-76F4D3DB9D1D}" destId="{4786C160-5BD2-4A7D-B070-D67755268EB9}" srcOrd="1" destOrd="0" parTransId="{4F335FB9-27E0-44C0-B36C-BCF99A8BE2C9}" sibTransId="{598740F8-26A5-4264-AF03-17AD37F93D06}"/>
    <dgm:cxn modelId="{D0B052D4-D412-4000-B70C-F5C31AC2A91D}" srcId="{DE72C1DE-118E-490B-8F8D-76F4D3DB9D1D}" destId="{8D03518A-BF66-4AC7-AA2D-A285B66E8B66}" srcOrd="2" destOrd="0" parTransId="{7882CF97-D1E8-4350-B388-7DA074F02B7D}" sibTransId="{F66931A1-1586-46BF-8D8A-6A87499A3232}"/>
    <dgm:cxn modelId="{D8E28AF5-2A8E-4CD2-989E-BB50284A2142}" srcId="{DE72C1DE-118E-490B-8F8D-76F4D3DB9D1D}" destId="{79F8CEF9-6C67-4B23-BDCC-EEC033105052}" srcOrd="0" destOrd="0" parTransId="{F2EEA5F4-0799-4A97-83DE-931EB2D79D0F}" sibTransId="{B217C4A9-3B80-4CEF-B701-8F5B7DB2622E}"/>
    <dgm:cxn modelId="{D83CA132-2A61-4828-9C23-F67911EA9C75}" type="presParOf" srcId="{7BB8E493-7894-4B00-9962-A3B22036301B}" destId="{2E4B6019-E746-408C-8ACB-50107C7584E0}" srcOrd="0" destOrd="0" presId="urn:microsoft.com/office/officeart/2005/8/layout/venn3"/>
    <dgm:cxn modelId="{121EF22D-BD41-46C5-970D-3F77BDF2A7C4}" type="presParOf" srcId="{7BB8E493-7894-4B00-9962-A3B22036301B}" destId="{6834C89A-F716-4B8C-967F-816FEF3CC74F}" srcOrd="1" destOrd="0" presId="urn:microsoft.com/office/officeart/2005/8/layout/venn3"/>
    <dgm:cxn modelId="{C13D68FF-6774-41F7-A8D0-EF4A58FCA197}" type="presParOf" srcId="{7BB8E493-7894-4B00-9962-A3B22036301B}" destId="{1D5138B6-6D19-4475-B022-ABCB201FC3F8}" srcOrd="2" destOrd="0" presId="urn:microsoft.com/office/officeart/2005/8/layout/venn3"/>
    <dgm:cxn modelId="{263F787E-27D4-4B64-8961-7B5A3029546A}" type="presParOf" srcId="{7BB8E493-7894-4B00-9962-A3B22036301B}" destId="{9C26236D-3AE1-4F69-ACF6-9AB009C103CA}" srcOrd="3" destOrd="0" presId="urn:microsoft.com/office/officeart/2005/8/layout/venn3"/>
    <dgm:cxn modelId="{4308C519-B843-43B0-AF43-9C30A2A94067}" type="presParOf" srcId="{7BB8E493-7894-4B00-9962-A3B22036301B}" destId="{F6AA6628-4A8A-4CE9-BF62-6C67D795DB53}" srcOrd="4"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A0BB0E3-5A8E-4869-8EE7-9F4B3B7A50A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D248454F-B9DC-4B83-9FD7-FF3A63B79E5C}">
      <dgm:prSet phldrT="[Text]" custT="1"/>
      <dgm:spPr/>
      <dgm:t>
        <a:bodyPr/>
        <a:lstStyle/>
        <a:p>
          <a:r>
            <a:rPr lang="en-ZA" sz="2400" b="1" dirty="0">
              <a:effectLst>
                <a:outerShdw blurRad="38100" dist="38100" dir="2700000" algn="tl">
                  <a:srgbClr val="000000">
                    <a:alpha val="43137"/>
                  </a:srgbClr>
                </a:outerShdw>
              </a:effectLst>
            </a:rPr>
            <a:t>Financial information</a:t>
          </a:r>
        </a:p>
      </dgm:t>
    </dgm:pt>
    <dgm:pt modelId="{B82B22C1-6C9F-4050-847A-3A7937177367}" type="parTrans" cxnId="{8631FE5A-122A-41D9-92B5-DC3D4308EA5A}">
      <dgm:prSet/>
      <dgm:spPr/>
      <dgm:t>
        <a:bodyPr/>
        <a:lstStyle/>
        <a:p>
          <a:endParaRPr lang="en-ZA"/>
        </a:p>
      </dgm:t>
    </dgm:pt>
    <dgm:pt modelId="{9E26986A-DBF0-47FC-8D33-C886DEC966FA}" type="sibTrans" cxnId="{8631FE5A-122A-41D9-92B5-DC3D4308EA5A}">
      <dgm:prSet/>
      <dgm:spPr/>
      <dgm:t>
        <a:bodyPr/>
        <a:lstStyle/>
        <a:p>
          <a:endParaRPr lang="en-ZA"/>
        </a:p>
      </dgm:t>
    </dgm:pt>
    <dgm:pt modelId="{159B54B4-C7F7-4010-A966-FDB96C8A1E01}">
      <dgm:prSet custT="1"/>
      <dgm:spPr/>
      <dgm:t>
        <a:bodyPr/>
        <a:lstStyle/>
        <a:p>
          <a:r>
            <a:rPr lang="en-ZA" sz="1800" dirty="0"/>
            <a:t>Credit card</a:t>
          </a:r>
        </a:p>
      </dgm:t>
    </dgm:pt>
    <dgm:pt modelId="{1956FDDB-0303-48A7-863C-1F74FE70687D}" type="parTrans" cxnId="{89FDDEBF-525A-4DBB-A49F-D9D6D4553DE5}">
      <dgm:prSet/>
      <dgm:spPr/>
      <dgm:t>
        <a:bodyPr/>
        <a:lstStyle/>
        <a:p>
          <a:endParaRPr lang="en-ZA"/>
        </a:p>
      </dgm:t>
    </dgm:pt>
    <dgm:pt modelId="{6B9CDDA1-0289-43C6-A7CB-3C3680E89101}" type="sibTrans" cxnId="{89FDDEBF-525A-4DBB-A49F-D9D6D4553DE5}">
      <dgm:prSet/>
      <dgm:spPr/>
      <dgm:t>
        <a:bodyPr/>
        <a:lstStyle/>
        <a:p>
          <a:endParaRPr lang="en-ZA"/>
        </a:p>
      </dgm:t>
    </dgm:pt>
    <dgm:pt modelId="{E79D748D-37F5-4F67-A2F2-DA4DCBDD3AAA}">
      <dgm:prSet custT="1"/>
      <dgm:spPr/>
      <dgm:t>
        <a:bodyPr/>
        <a:lstStyle/>
        <a:p>
          <a:r>
            <a:rPr lang="en-ZA" sz="1800" dirty="0"/>
            <a:t>Account data</a:t>
          </a:r>
        </a:p>
      </dgm:t>
    </dgm:pt>
    <dgm:pt modelId="{A46DFC5D-2B00-4284-99A4-6FB99CB2F169}" type="parTrans" cxnId="{20E1DAE6-4C34-4A52-B4F0-0CBB135ADBE5}">
      <dgm:prSet/>
      <dgm:spPr/>
      <dgm:t>
        <a:bodyPr/>
        <a:lstStyle/>
        <a:p>
          <a:endParaRPr lang="en-ZA"/>
        </a:p>
      </dgm:t>
    </dgm:pt>
    <dgm:pt modelId="{1C2CD055-614D-44B7-8F9E-1339CEB8AD7F}" type="sibTrans" cxnId="{20E1DAE6-4C34-4A52-B4F0-0CBB135ADBE5}">
      <dgm:prSet/>
      <dgm:spPr/>
      <dgm:t>
        <a:bodyPr/>
        <a:lstStyle/>
        <a:p>
          <a:endParaRPr lang="en-ZA"/>
        </a:p>
      </dgm:t>
    </dgm:pt>
    <dgm:pt modelId="{0FAA1281-C967-478C-A2F9-CD7D506B91D7}">
      <dgm:prSet custT="1"/>
      <dgm:spPr/>
      <dgm:t>
        <a:bodyPr/>
        <a:lstStyle/>
        <a:p>
          <a:r>
            <a:rPr lang="en-ZA" sz="1800" dirty="0"/>
            <a:t>Customer number</a:t>
          </a:r>
        </a:p>
      </dgm:t>
    </dgm:pt>
    <dgm:pt modelId="{037B77B8-ABF1-45FC-AFD5-ED45128CEA65}" type="parTrans" cxnId="{5B07E4DB-EE7F-4107-85EE-BDF379285F44}">
      <dgm:prSet/>
      <dgm:spPr/>
      <dgm:t>
        <a:bodyPr/>
        <a:lstStyle/>
        <a:p>
          <a:endParaRPr lang="en-ZA"/>
        </a:p>
      </dgm:t>
    </dgm:pt>
    <dgm:pt modelId="{B9811292-B256-473C-9918-4F0C883832EB}" type="sibTrans" cxnId="{5B07E4DB-EE7F-4107-85EE-BDF379285F44}">
      <dgm:prSet/>
      <dgm:spPr/>
      <dgm:t>
        <a:bodyPr/>
        <a:lstStyle/>
        <a:p>
          <a:endParaRPr lang="en-ZA"/>
        </a:p>
      </dgm:t>
    </dgm:pt>
    <dgm:pt modelId="{3577AE67-C501-4662-9FB1-A24B195DFF14}">
      <dgm:prSet custT="1"/>
      <dgm:spPr/>
      <dgm:t>
        <a:bodyPr/>
        <a:lstStyle/>
        <a:p>
          <a:r>
            <a:rPr lang="en-ZA" sz="2400" b="1" dirty="0">
              <a:effectLst>
                <a:outerShdw blurRad="38100" dist="38100" dir="2700000" algn="tl">
                  <a:srgbClr val="000000">
                    <a:alpha val="43137"/>
                  </a:srgbClr>
                </a:outerShdw>
              </a:effectLst>
            </a:rPr>
            <a:t>Contact information </a:t>
          </a:r>
        </a:p>
      </dgm:t>
    </dgm:pt>
    <dgm:pt modelId="{D01CAE3F-BDDF-445A-B17B-700C8C01C28B}" type="parTrans" cxnId="{7A94FB3A-27DF-4119-AC13-19F6A1FEE1FB}">
      <dgm:prSet/>
      <dgm:spPr/>
      <dgm:t>
        <a:bodyPr/>
        <a:lstStyle/>
        <a:p>
          <a:endParaRPr lang="en-ZA"/>
        </a:p>
      </dgm:t>
    </dgm:pt>
    <dgm:pt modelId="{052BAAD1-3228-409F-ACEF-D3D337050F08}" type="sibTrans" cxnId="{7A94FB3A-27DF-4119-AC13-19F6A1FEE1FB}">
      <dgm:prSet/>
      <dgm:spPr/>
      <dgm:t>
        <a:bodyPr/>
        <a:lstStyle/>
        <a:p>
          <a:endParaRPr lang="en-ZA"/>
        </a:p>
      </dgm:t>
    </dgm:pt>
    <dgm:pt modelId="{4BFA23D3-67E0-4167-86D5-007408804B0C}">
      <dgm:prSet custT="1"/>
      <dgm:spPr/>
      <dgm:t>
        <a:bodyPr/>
        <a:lstStyle/>
        <a:p>
          <a:r>
            <a:rPr lang="en-ZA" sz="1800" dirty="0"/>
            <a:t>Home address</a:t>
          </a:r>
        </a:p>
      </dgm:t>
    </dgm:pt>
    <dgm:pt modelId="{72931EB8-D76D-4F8F-A5D8-A540DCF67BFF}" type="parTrans" cxnId="{071A5617-74FB-41F5-88A5-450F2F048398}">
      <dgm:prSet/>
      <dgm:spPr/>
      <dgm:t>
        <a:bodyPr/>
        <a:lstStyle/>
        <a:p>
          <a:endParaRPr lang="en-ZA"/>
        </a:p>
      </dgm:t>
    </dgm:pt>
    <dgm:pt modelId="{42BD968E-EEA2-45A9-AE62-3500BD362033}" type="sibTrans" cxnId="{071A5617-74FB-41F5-88A5-450F2F048398}">
      <dgm:prSet/>
      <dgm:spPr/>
      <dgm:t>
        <a:bodyPr/>
        <a:lstStyle/>
        <a:p>
          <a:endParaRPr lang="en-ZA"/>
        </a:p>
      </dgm:t>
    </dgm:pt>
    <dgm:pt modelId="{8DF2024F-0644-4FD7-B8E0-E5008E2494BA}">
      <dgm:prSet custT="1"/>
      <dgm:spPr/>
      <dgm:t>
        <a:bodyPr/>
        <a:lstStyle/>
        <a:p>
          <a:r>
            <a:rPr lang="en-ZA" sz="1800" dirty="0"/>
            <a:t>Email address</a:t>
          </a:r>
        </a:p>
      </dgm:t>
    </dgm:pt>
    <dgm:pt modelId="{E8E874A3-B368-4E07-8434-0EC9A789BC07}" type="parTrans" cxnId="{3F421EC4-B762-4249-A727-4D02F3A6CE9D}">
      <dgm:prSet/>
      <dgm:spPr/>
      <dgm:t>
        <a:bodyPr/>
        <a:lstStyle/>
        <a:p>
          <a:endParaRPr lang="en-ZA"/>
        </a:p>
      </dgm:t>
    </dgm:pt>
    <dgm:pt modelId="{F9BC953D-A80B-4899-BF49-CE2B88436EF2}" type="sibTrans" cxnId="{3F421EC4-B762-4249-A727-4D02F3A6CE9D}">
      <dgm:prSet/>
      <dgm:spPr/>
      <dgm:t>
        <a:bodyPr/>
        <a:lstStyle/>
        <a:p>
          <a:endParaRPr lang="en-ZA"/>
        </a:p>
      </dgm:t>
    </dgm:pt>
    <dgm:pt modelId="{04F68145-2406-47A4-9E62-59EDDDEC4D9C}">
      <dgm:prSet custT="1"/>
      <dgm:spPr/>
      <dgm:t>
        <a:bodyPr/>
        <a:lstStyle/>
        <a:p>
          <a:r>
            <a:rPr lang="en-ZA" sz="1800" dirty="0"/>
            <a:t>Telephone number </a:t>
          </a:r>
        </a:p>
      </dgm:t>
    </dgm:pt>
    <dgm:pt modelId="{68EDD821-04E6-4D72-938B-C2D9ADBFBA5C}" type="parTrans" cxnId="{6810976A-3F9D-40C2-BC18-1E007F55F911}">
      <dgm:prSet/>
      <dgm:spPr/>
      <dgm:t>
        <a:bodyPr/>
        <a:lstStyle/>
        <a:p>
          <a:endParaRPr lang="en-ZA"/>
        </a:p>
      </dgm:t>
    </dgm:pt>
    <dgm:pt modelId="{188614DB-7061-4921-AFF9-D75BA35FA966}" type="sibTrans" cxnId="{6810976A-3F9D-40C2-BC18-1E007F55F911}">
      <dgm:prSet/>
      <dgm:spPr/>
      <dgm:t>
        <a:bodyPr/>
        <a:lstStyle/>
        <a:p>
          <a:endParaRPr lang="en-ZA"/>
        </a:p>
      </dgm:t>
    </dgm:pt>
    <dgm:pt modelId="{BCFAF947-E560-4EAB-BB34-26480BBDC51F}">
      <dgm:prSet custT="1"/>
      <dgm:spPr/>
      <dgm:t>
        <a:bodyPr/>
        <a:lstStyle/>
        <a:p>
          <a:r>
            <a:rPr lang="en-ZA" sz="1800" dirty="0"/>
            <a:t>IP address</a:t>
          </a:r>
        </a:p>
      </dgm:t>
    </dgm:pt>
    <dgm:pt modelId="{07DA6AF9-7C95-4278-8B3C-02EC1154E6A8}" type="parTrans" cxnId="{775555B8-AB4C-45AE-BDA7-AAD680E5E4D6}">
      <dgm:prSet/>
      <dgm:spPr/>
      <dgm:t>
        <a:bodyPr/>
        <a:lstStyle/>
        <a:p>
          <a:endParaRPr lang="en-ZA"/>
        </a:p>
      </dgm:t>
    </dgm:pt>
    <dgm:pt modelId="{662E01A1-4E6E-436B-AB61-B622D29D1FF3}" type="sibTrans" cxnId="{775555B8-AB4C-45AE-BDA7-AAD680E5E4D6}">
      <dgm:prSet/>
      <dgm:spPr/>
      <dgm:t>
        <a:bodyPr/>
        <a:lstStyle/>
        <a:p>
          <a:endParaRPr lang="en-ZA"/>
        </a:p>
      </dgm:t>
    </dgm:pt>
    <dgm:pt modelId="{ACE171A2-2B15-47B5-A4A1-C80F11DDDA41}">
      <dgm:prSet custT="1"/>
      <dgm:spPr/>
      <dgm:t>
        <a:bodyPr/>
        <a:lstStyle/>
        <a:p>
          <a:r>
            <a:rPr lang="en-ZA" sz="1800" dirty="0"/>
            <a:t>Location data (GPS)</a:t>
          </a:r>
        </a:p>
      </dgm:t>
    </dgm:pt>
    <dgm:pt modelId="{F05226DC-DC99-44F3-89E9-9CC1D648BC7A}" type="parTrans" cxnId="{58D024A0-50F1-482A-9911-C454E31139D6}">
      <dgm:prSet/>
      <dgm:spPr/>
      <dgm:t>
        <a:bodyPr/>
        <a:lstStyle/>
        <a:p>
          <a:endParaRPr lang="en-ZA"/>
        </a:p>
      </dgm:t>
    </dgm:pt>
    <dgm:pt modelId="{597379A2-E5B0-4627-8B21-84615F6B8C1A}" type="sibTrans" cxnId="{58D024A0-50F1-482A-9911-C454E31139D6}">
      <dgm:prSet/>
      <dgm:spPr/>
      <dgm:t>
        <a:bodyPr/>
        <a:lstStyle/>
        <a:p>
          <a:endParaRPr lang="en-ZA"/>
        </a:p>
      </dgm:t>
    </dgm:pt>
    <dgm:pt modelId="{F4D73F4A-BEF7-4570-8018-83B4D7E2F704}">
      <dgm:prSet custT="1"/>
      <dgm:spPr/>
      <dgm:t>
        <a:bodyPr/>
        <a:lstStyle/>
        <a:p>
          <a:r>
            <a:rPr lang="en-ZA" sz="2400" b="1" dirty="0">
              <a:effectLst>
                <a:outerShdw blurRad="38100" dist="38100" dir="2700000" algn="tl">
                  <a:srgbClr val="000000">
                    <a:alpha val="43137"/>
                  </a:srgbClr>
                </a:outerShdw>
              </a:effectLst>
            </a:rPr>
            <a:t>Other</a:t>
          </a:r>
        </a:p>
      </dgm:t>
    </dgm:pt>
    <dgm:pt modelId="{6AB25CEE-0CFE-4C5C-882A-0751D5A5252F}" type="parTrans" cxnId="{EA71FF9C-E889-4762-A4CB-D9482C5046DF}">
      <dgm:prSet/>
      <dgm:spPr/>
      <dgm:t>
        <a:bodyPr/>
        <a:lstStyle/>
        <a:p>
          <a:endParaRPr lang="en-ZA"/>
        </a:p>
      </dgm:t>
    </dgm:pt>
    <dgm:pt modelId="{F2E4488F-1D0C-4714-8B22-D33B1D4639EB}" type="sibTrans" cxnId="{EA71FF9C-E889-4762-A4CB-D9482C5046DF}">
      <dgm:prSet/>
      <dgm:spPr/>
      <dgm:t>
        <a:bodyPr/>
        <a:lstStyle/>
        <a:p>
          <a:endParaRPr lang="en-ZA"/>
        </a:p>
      </dgm:t>
    </dgm:pt>
    <dgm:pt modelId="{165AB7F3-1CB9-4956-99AB-B8A088533712}">
      <dgm:prSet custT="1"/>
      <dgm:spPr/>
      <dgm:t>
        <a:bodyPr/>
        <a:lstStyle/>
        <a:p>
          <a:r>
            <a:rPr lang="en-ZA" sz="1800" dirty="0"/>
            <a:t>Health records</a:t>
          </a:r>
        </a:p>
      </dgm:t>
    </dgm:pt>
    <dgm:pt modelId="{3A9AD444-1D12-4464-90EF-3D3745D50F43}" type="parTrans" cxnId="{62C0E406-4E8C-4079-8E38-D3CBD1CB2E1F}">
      <dgm:prSet/>
      <dgm:spPr/>
      <dgm:t>
        <a:bodyPr/>
        <a:lstStyle/>
        <a:p>
          <a:endParaRPr lang="en-ZA"/>
        </a:p>
      </dgm:t>
    </dgm:pt>
    <dgm:pt modelId="{F0D8F264-8D5A-4851-AD93-AE6F3FC4CFCA}" type="sibTrans" cxnId="{62C0E406-4E8C-4079-8E38-D3CBD1CB2E1F}">
      <dgm:prSet/>
      <dgm:spPr/>
      <dgm:t>
        <a:bodyPr/>
        <a:lstStyle/>
        <a:p>
          <a:endParaRPr lang="en-ZA"/>
        </a:p>
      </dgm:t>
    </dgm:pt>
    <dgm:pt modelId="{D8D261A2-5837-450F-8F83-0928505B1228}">
      <dgm:prSet custT="1"/>
      <dgm:spPr/>
      <dgm:t>
        <a:bodyPr/>
        <a:lstStyle/>
        <a:p>
          <a:r>
            <a:rPr lang="en-ZA" sz="1800" dirty="0"/>
            <a:t>Credit score rating </a:t>
          </a:r>
        </a:p>
      </dgm:t>
    </dgm:pt>
    <dgm:pt modelId="{F3BEE387-2895-441D-AD5F-F3FAB81A74DC}" type="parTrans" cxnId="{CA7578A9-601D-4ABC-9616-7E937C96CDDA}">
      <dgm:prSet/>
      <dgm:spPr/>
      <dgm:t>
        <a:bodyPr/>
        <a:lstStyle/>
        <a:p>
          <a:endParaRPr lang="en-ZA"/>
        </a:p>
      </dgm:t>
    </dgm:pt>
    <dgm:pt modelId="{F2FF28BF-4AD2-4270-A93A-0C84C18224E2}" type="sibTrans" cxnId="{CA7578A9-601D-4ABC-9616-7E937C96CDDA}">
      <dgm:prSet/>
      <dgm:spPr/>
      <dgm:t>
        <a:bodyPr/>
        <a:lstStyle/>
        <a:p>
          <a:endParaRPr lang="en-ZA"/>
        </a:p>
      </dgm:t>
    </dgm:pt>
    <dgm:pt modelId="{DDC5024C-FBF3-46A3-AB2D-143D429AEBAD}">
      <dgm:prSet custT="1"/>
      <dgm:spPr/>
      <dgm:t>
        <a:bodyPr/>
        <a:lstStyle/>
        <a:p>
          <a:r>
            <a:rPr lang="en-ZA" sz="1800" dirty="0"/>
            <a:t>Examination answers </a:t>
          </a:r>
        </a:p>
      </dgm:t>
    </dgm:pt>
    <dgm:pt modelId="{74664C56-8007-4DDF-BDCB-756D2C5708EF}" type="parTrans" cxnId="{DDFD81C6-8002-4A84-BDD4-B7CFA8B55484}">
      <dgm:prSet/>
      <dgm:spPr/>
      <dgm:t>
        <a:bodyPr/>
        <a:lstStyle/>
        <a:p>
          <a:endParaRPr lang="en-ZA"/>
        </a:p>
      </dgm:t>
    </dgm:pt>
    <dgm:pt modelId="{6F7A4429-8B34-4F9C-97BE-B18CC8FA4613}" type="sibTrans" cxnId="{DDFD81C6-8002-4A84-BDD4-B7CFA8B55484}">
      <dgm:prSet/>
      <dgm:spPr/>
      <dgm:t>
        <a:bodyPr/>
        <a:lstStyle/>
        <a:p>
          <a:endParaRPr lang="en-ZA"/>
        </a:p>
      </dgm:t>
    </dgm:pt>
    <dgm:pt modelId="{39B141C4-F15E-4246-8942-17D2C9E55BF3}">
      <dgm:prSet custT="1"/>
      <dgm:spPr/>
      <dgm:t>
        <a:bodyPr/>
        <a:lstStyle/>
        <a:p>
          <a:r>
            <a:rPr lang="en-ZA" sz="1800" dirty="0"/>
            <a:t>Appearance</a:t>
          </a:r>
        </a:p>
      </dgm:t>
    </dgm:pt>
    <dgm:pt modelId="{31F1A3D6-EDCE-4102-910B-BAB9F768BA47}" type="parTrans" cxnId="{9EB1C4D8-D444-428A-B215-6C33936213BC}">
      <dgm:prSet/>
      <dgm:spPr/>
      <dgm:t>
        <a:bodyPr/>
        <a:lstStyle/>
        <a:p>
          <a:endParaRPr lang="en-ZA"/>
        </a:p>
      </dgm:t>
    </dgm:pt>
    <dgm:pt modelId="{EDACA788-611B-443C-8E39-0969F723B73E}" type="sibTrans" cxnId="{9EB1C4D8-D444-428A-B215-6C33936213BC}">
      <dgm:prSet/>
      <dgm:spPr/>
      <dgm:t>
        <a:bodyPr/>
        <a:lstStyle/>
        <a:p>
          <a:endParaRPr lang="en-ZA"/>
        </a:p>
      </dgm:t>
    </dgm:pt>
    <dgm:pt modelId="{603C91D1-4774-40F5-B994-49884D8FFA03}" type="pres">
      <dgm:prSet presAssocID="{1A0BB0E3-5A8E-4869-8EE7-9F4B3B7A50A9}" presName="diagram" presStyleCnt="0">
        <dgm:presLayoutVars>
          <dgm:dir/>
          <dgm:resizeHandles val="exact"/>
        </dgm:presLayoutVars>
      </dgm:prSet>
      <dgm:spPr/>
    </dgm:pt>
    <dgm:pt modelId="{80A1D0D0-5605-40C8-95E6-0D2B51EA3D50}" type="pres">
      <dgm:prSet presAssocID="{D248454F-B9DC-4B83-9FD7-FF3A63B79E5C}" presName="node" presStyleLbl="node1" presStyleIdx="0" presStyleCnt="3" custScaleY="107397" custLinFactNeighborY="-552">
        <dgm:presLayoutVars>
          <dgm:bulletEnabled val="1"/>
        </dgm:presLayoutVars>
      </dgm:prSet>
      <dgm:spPr/>
    </dgm:pt>
    <dgm:pt modelId="{98197D3C-C10B-4191-B4CE-F23B551AFBD8}" type="pres">
      <dgm:prSet presAssocID="{9E26986A-DBF0-47FC-8D33-C886DEC966FA}" presName="sibTrans" presStyleCnt="0"/>
      <dgm:spPr/>
    </dgm:pt>
    <dgm:pt modelId="{1D9027F3-EACC-4808-88D1-032D08C5C418}" type="pres">
      <dgm:prSet presAssocID="{3577AE67-C501-4662-9FB1-A24B195DFF14}" presName="node" presStyleLbl="node1" presStyleIdx="1" presStyleCnt="3" custScaleY="107397">
        <dgm:presLayoutVars>
          <dgm:bulletEnabled val="1"/>
        </dgm:presLayoutVars>
      </dgm:prSet>
      <dgm:spPr/>
    </dgm:pt>
    <dgm:pt modelId="{0B5D765D-A69A-4FCF-8BE0-7D97A821D094}" type="pres">
      <dgm:prSet presAssocID="{052BAAD1-3228-409F-ACEF-D3D337050F08}" presName="sibTrans" presStyleCnt="0"/>
      <dgm:spPr/>
    </dgm:pt>
    <dgm:pt modelId="{AA46DDE7-DF72-4215-9401-EDB00056C805}" type="pres">
      <dgm:prSet presAssocID="{F4D73F4A-BEF7-4570-8018-83B4D7E2F704}" presName="node" presStyleLbl="node1" presStyleIdx="2" presStyleCnt="3" custScaleY="107397">
        <dgm:presLayoutVars>
          <dgm:bulletEnabled val="1"/>
        </dgm:presLayoutVars>
      </dgm:prSet>
      <dgm:spPr/>
    </dgm:pt>
  </dgm:ptLst>
  <dgm:cxnLst>
    <dgm:cxn modelId="{62C0E406-4E8C-4079-8E38-D3CBD1CB2E1F}" srcId="{F4D73F4A-BEF7-4570-8018-83B4D7E2F704}" destId="{165AB7F3-1CB9-4956-99AB-B8A088533712}" srcOrd="0" destOrd="0" parTransId="{3A9AD444-1D12-4464-90EF-3D3745D50F43}" sibTransId="{F0D8F264-8D5A-4851-AD93-AE6F3FC4CFCA}"/>
    <dgm:cxn modelId="{B0CED40E-129F-4E6F-B8F3-EBC19CDB0D0F}" type="presOf" srcId="{3577AE67-C501-4662-9FB1-A24B195DFF14}" destId="{1D9027F3-EACC-4808-88D1-032D08C5C418}" srcOrd="0" destOrd="0" presId="urn:microsoft.com/office/officeart/2005/8/layout/default"/>
    <dgm:cxn modelId="{3CDAAF10-A171-4633-AEF7-51AA04FB77D2}" type="presOf" srcId="{F4D73F4A-BEF7-4570-8018-83B4D7E2F704}" destId="{AA46DDE7-DF72-4215-9401-EDB00056C805}" srcOrd="0" destOrd="0" presId="urn:microsoft.com/office/officeart/2005/8/layout/default"/>
    <dgm:cxn modelId="{071A5617-74FB-41F5-88A5-450F2F048398}" srcId="{3577AE67-C501-4662-9FB1-A24B195DFF14}" destId="{4BFA23D3-67E0-4167-86D5-007408804B0C}" srcOrd="0" destOrd="0" parTransId="{72931EB8-D76D-4F8F-A5D8-A540DCF67BFF}" sibTransId="{42BD968E-EEA2-45A9-AE62-3500BD362033}"/>
    <dgm:cxn modelId="{48BF6122-2EB7-423F-98B5-E531647DB902}" type="presOf" srcId="{159B54B4-C7F7-4010-A966-FDB96C8A1E01}" destId="{80A1D0D0-5605-40C8-95E6-0D2B51EA3D50}" srcOrd="0" destOrd="1" presId="urn:microsoft.com/office/officeart/2005/8/layout/default"/>
    <dgm:cxn modelId="{D4384824-BCDD-4767-B981-3C5DC116F137}" type="presOf" srcId="{1A0BB0E3-5A8E-4869-8EE7-9F4B3B7A50A9}" destId="{603C91D1-4774-40F5-B994-49884D8FFA03}" srcOrd="0" destOrd="0" presId="urn:microsoft.com/office/officeart/2005/8/layout/default"/>
    <dgm:cxn modelId="{07579B2A-B24E-4349-BA18-906431E56E33}" type="presOf" srcId="{ACE171A2-2B15-47B5-A4A1-C80F11DDDA41}" destId="{1D9027F3-EACC-4808-88D1-032D08C5C418}" srcOrd="0" destOrd="5" presId="urn:microsoft.com/office/officeart/2005/8/layout/default"/>
    <dgm:cxn modelId="{7A94FB3A-27DF-4119-AC13-19F6A1FEE1FB}" srcId="{1A0BB0E3-5A8E-4869-8EE7-9F4B3B7A50A9}" destId="{3577AE67-C501-4662-9FB1-A24B195DFF14}" srcOrd="1" destOrd="0" parTransId="{D01CAE3F-BDDF-445A-B17B-700C8C01C28B}" sibTransId="{052BAAD1-3228-409F-ACEF-D3D337050F08}"/>
    <dgm:cxn modelId="{8BB2043F-389F-4A05-B5B0-7CBCA9128A2D}" type="presOf" srcId="{D8D261A2-5837-450F-8F83-0928505B1228}" destId="{AA46DDE7-DF72-4215-9401-EDB00056C805}" srcOrd="0" destOrd="2" presId="urn:microsoft.com/office/officeart/2005/8/layout/default"/>
    <dgm:cxn modelId="{6810976A-3F9D-40C2-BC18-1E007F55F911}" srcId="{3577AE67-C501-4662-9FB1-A24B195DFF14}" destId="{04F68145-2406-47A4-9E62-59EDDDEC4D9C}" srcOrd="2" destOrd="0" parTransId="{68EDD821-04E6-4D72-938B-C2D9ADBFBA5C}" sibTransId="{188614DB-7061-4921-AFF9-D75BA35FA966}"/>
    <dgm:cxn modelId="{C0A5DF4F-E150-4E52-856B-4AE70D83EC8E}" type="presOf" srcId="{E79D748D-37F5-4F67-A2F2-DA4DCBDD3AAA}" destId="{80A1D0D0-5605-40C8-95E6-0D2B51EA3D50}" srcOrd="0" destOrd="2" presId="urn:microsoft.com/office/officeart/2005/8/layout/default"/>
    <dgm:cxn modelId="{8631FE5A-122A-41D9-92B5-DC3D4308EA5A}" srcId="{1A0BB0E3-5A8E-4869-8EE7-9F4B3B7A50A9}" destId="{D248454F-B9DC-4B83-9FD7-FF3A63B79E5C}" srcOrd="0" destOrd="0" parTransId="{B82B22C1-6C9F-4050-847A-3A7937177367}" sibTransId="{9E26986A-DBF0-47FC-8D33-C886DEC966FA}"/>
    <dgm:cxn modelId="{F8FA5F9C-0F45-41E0-A14A-3964315118AF}" type="presOf" srcId="{0FAA1281-C967-478C-A2F9-CD7D506B91D7}" destId="{80A1D0D0-5605-40C8-95E6-0D2B51EA3D50}" srcOrd="0" destOrd="3" presId="urn:microsoft.com/office/officeart/2005/8/layout/default"/>
    <dgm:cxn modelId="{EA71FF9C-E889-4762-A4CB-D9482C5046DF}" srcId="{1A0BB0E3-5A8E-4869-8EE7-9F4B3B7A50A9}" destId="{F4D73F4A-BEF7-4570-8018-83B4D7E2F704}" srcOrd="2" destOrd="0" parTransId="{6AB25CEE-0CFE-4C5C-882A-0751D5A5252F}" sibTransId="{F2E4488F-1D0C-4714-8B22-D33B1D4639EB}"/>
    <dgm:cxn modelId="{58D024A0-50F1-482A-9911-C454E31139D6}" srcId="{3577AE67-C501-4662-9FB1-A24B195DFF14}" destId="{ACE171A2-2B15-47B5-A4A1-C80F11DDDA41}" srcOrd="4" destOrd="0" parTransId="{F05226DC-DC99-44F3-89E9-9CC1D648BC7A}" sibTransId="{597379A2-E5B0-4627-8B21-84615F6B8C1A}"/>
    <dgm:cxn modelId="{CA7578A9-601D-4ABC-9616-7E937C96CDDA}" srcId="{F4D73F4A-BEF7-4570-8018-83B4D7E2F704}" destId="{D8D261A2-5837-450F-8F83-0928505B1228}" srcOrd="1" destOrd="0" parTransId="{F3BEE387-2895-441D-AD5F-F3FAB81A74DC}" sibTransId="{F2FF28BF-4AD2-4270-A93A-0C84C18224E2}"/>
    <dgm:cxn modelId="{40C6FFAA-7814-4CBB-9AB6-A27B3EC065E3}" type="presOf" srcId="{4BFA23D3-67E0-4167-86D5-007408804B0C}" destId="{1D9027F3-EACC-4808-88D1-032D08C5C418}" srcOrd="0" destOrd="1" presId="urn:microsoft.com/office/officeart/2005/8/layout/default"/>
    <dgm:cxn modelId="{775555B8-AB4C-45AE-BDA7-AAD680E5E4D6}" srcId="{3577AE67-C501-4662-9FB1-A24B195DFF14}" destId="{BCFAF947-E560-4EAB-BB34-26480BBDC51F}" srcOrd="3" destOrd="0" parTransId="{07DA6AF9-7C95-4278-8B3C-02EC1154E6A8}" sibTransId="{662E01A1-4E6E-436B-AB61-B622D29D1FF3}"/>
    <dgm:cxn modelId="{89FDDEBF-525A-4DBB-A49F-D9D6D4553DE5}" srcId="{D248454F-B9DC-4B83-9FD7-FF3A63B79E5C}" destId="{159B54B4-C7F7-4010-A966-FDB96C8A1E01}" srcOrd="0" destOrd="0" parTransId="{1956FDDB-0303-48A7-863C-1F74FE70687D}" sibTransId="{6B9CDDA1-0289-43C6-A7CB-3C3680E89101}"/>
    <dgm:cxn modelId="{8280DCC2-67EC-4E21-908D-84C31E68B143}" type="presOf" srcId="{04F68145-2406-47A4-9E62-59EDDDEC4D9C}" destId="{1D9027F3-EACC-4808-88D1-032D08C5C418}" srcOrd="0" destOrd="3" presId="urn:microsoft.com/office/officeart/2005/8/layout/default"/>
    <dgm:cxn modelId="{3F421EC4-B762-4249-A727-4D02F3A6CE9D}" srcId="{3577AE67-C501-4662-9FB1-A24B195DFF14}" destId="{8DF2024F-0644-4FD7-B8E0-E5008E2494BA}" srcOrd="1" destOrd="0" parTransId="{E8E874A3-B368-4E07-8434-0EC9A789BC07}" sibTransId="{F9BC953D-A80B-4899-BF49-CE2B88436EF2}"/>
    <dgm:cxn modelId="{9CB4E7C4-9955-4504-93C2-74D83E71DDF0}" type="presOf" srcId="{BCFAF947-E560-4EAB-BB34-26480BBDC51F}" destId="{1D9027F3-EACC-4808-88D1-032D08C5C418}" srcOrd="0" destOrd="4" presId="urn:microsoft.com/office/officeart/2005/8/layout/default"/>
    <dgm:cxn modelId="{DDFD81C6-8002-4A84-BDD4-B7CFA8B55484}" srcId="{F4D73F4A-BEF7-4570-8018-83B4D7E2F704}" destId="{DDC5024C-FBF3-46A3-AB2D-143D429AEBAD}" srcOrd="2" destOrd="0" parTransId="{74664C56-8007-4DDF-BDCB-756D2C5708EF}" sibTransId="{6F7A4429-8B34-4F9C-97BE-B18CC8FA4613}"/>
    <dgm:cxn modelId="{D3A33ECA-A4C3-4BA3-9F67-A95715E4F098}" type="presOf" srcId="{DDC5024C-FBF3-46A3-AB2D-143D429AEBAD}" destId="{AA46DDE7-DF72-4215-9401-EDB00056C805}" srcOrd="0" destOrd="3" presId="urn:microsoft.com/office/officeart/2005/8/layout/default"/>
    <dgm:cxn modelId="{0778D8CB-8480-4D26-B598-1BA301D721BD}" type="presOf" srcId="{8DF2024F-0644-4FD7-B8E0-E5008E2494BA}" destId="{1D9027F3-EACC-4808-88D1-032D08C5C418}" srcOrd="0" destOrd="2" presId="urn:microsoft.com/office/officeart/2005/8/layout/default"/>
    <dgm:cxn modelId="{D11D82CD-67FB-4625-BD1B-772F8C69ACFC}" type="presOf" srcId="{165AB7F3-1CB9-4956-99AB-B8A088533712}" destId="{AA46DDE7-DF72-4215-9401-EDB00056C805}" srcOrd="0" destOrd="1" presId="urn:microsoft.com/office/officeart/2005/8/layout/default"/>
    <dgm:cxn modelId="{2FD9D9CD-E147-4BEC-8E16-98540F9D0154}" type="presOf" srcId="{39B141C4-F15E-4246-8942-17D2C9E55BF3}" destId="{AA46DDE7-DF72-4215-9401-EDB00056C805}" srcOrd="0" destOrd="4" presId="urn:microsoft.com/office/officeart/2005/8/layout/default"/>
    <dgm:cxn modelId="{9EB1C4D8-D444-428A-B215-6C33936213BC}" srcId="{F4D73F4A-BEF7-4570-8018-83B4D7E2F704}" destId="{39B141C4-F15E-4246-8942-17D2C9E55BF3}" srcOrd="3" destOrd="0" parTransId="{31F1A3D6-EDCE-4102-910B-BAB9F768BA47}" sibTransId="{EDACA788-611B-443C-8E39-0969F723B73E}"/>
    <dgm:cxn modelId="{5B07E4DB-EE7F-4107-85EE-BDF379285F44}" srcId="{D248454F-B9DC-4B83-9FD7-FF3A63B79E5C}" destId="{0FAA1281-C967-478C-A2F9-CD7D506B91D7}" srcOrd="2" destOrd="0" parTransId="{037B77B8-ABF1-45FC-AFD5-ED45128CEA65}" sibTransId="{B9811292-B256-473C-9918-4F0C883832EB}"/>
    <dgm:cxn modelId="{20E1DAE6-4C34-4A52-B4F0-0CBB135ADBE5}" srcId="{D248454F-B9DC-4B83-9FD7-FF3A63B79E5C}" destId="{E79D748D-37F5-4F67-A2F2-DA4DCBDD3AAA}" srcOrd="1" destOrd="0" parTransId="{A46DFC5D-2B00-4284-99A4-6FB99CB2F169}" sibTransId="{1C2CD055-614D-44B7-8F9E-1339CEB8AD7F}"/>
    <dgm:cxn modelId="{9E3B16EE-4B72-4D5E-9960-7D24C7928391}" type="presOf" srcId="{D248454F-B9DC-4B83-9FD7-FF3A63B79E5C}" destId="{80A1D0D0-5605-40C8-95E6-0D2B51EA3D50}" srcOrd="0" destOrd="0" presId="urn:microsoft.com/office/officeart/2005/8/layout/default"/>
    <dgm:cxn modelId="{AEAD8855-9A1A-4D84-9C39-3D34E94A37B5}" type="presParOf" srcId="{603C91D1-4774-40F5-B994-49884D8FFA03}" destId="{80A1D0D0-5605-40C8-95E6-0D2B51EA3D50}" srcOrd="0" destOrd="0" presId="urn:microsoft.com/office/officeart/2005/8/layout/default"/>
    <dgm:cxn modelId="{0C84495F-ABC5-4E17-9FD3-DCB9E7697F75}" type="presParOf" srcId="{603C91D1-4774-40F5-B994-49884D8FFA03}" destId="{98197D3C-C10B-4191-B4CE-F23B551AFBD8}" srcOrd="1" destOrd="0" presId="urn:microsoft.com/office/officeart/2005/8/layout/default"/>
    <dgm:cxn modelId="{3E70F9A2-92C2-4A29-B1EE-08D45355A7E9}" type="presParOf" srcId="{603C91D1-4774-40F5-B994-49884D8FFA03}" destId="{1D9027F3-EACC-4808-88D1-032D08C5C418}" srcOrd="2" destOrd="0" presId="urn:microsoft.com/office/officeart/2005/8/layout/default"/>
    <dgm:cxn modelId="{DD0427E5-CE38-408D-8D93-666A7D28D024}" type="presParOf" srcId="{603C91D1-4774-40F5-B994-49884D8FFA03}" destId="{0B5D765D-A69A-4FCF-8BE0-7D97A821D094}" srcOrd="3" destOrd="0" presId="urn:microsoft.com/office/officeart/2005/8/layout/default"/>
    <dgm:cxn modelId="{189184B8-5765-4AAF-9E24-94EEF767E939}" type="presParOf" srcId="{603C91D1-4774-40F5-B994-49884D8FFA03}" destId="{AA46DDE7-DF72-4215-9401-EDB00056C805}" srcOrd="4"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D16007CB-85A4-4F46-9EE7-0B47D8DB1009}" type="doc">
      <dgm:prSet loTypeId="urn:microsoft.com/office/officeart/2005/8/layout/default" loCatId="list" qsTypeId="urn:microsoft.com/office/officeart/2005/8/quickstyle/simple4" qsCatId="simple" csTypeId="urn:microsoft.com/office/officeart/2005/8/colors/accent1_2" csCatId="accent1" phldr="1"/>
      <dgm:spPr/>
      <dgm:t>
        <a:bodyPr/>
        <a:lstStyle/>
        <a:p>
          <a:endParaRPr lang="en-ZA"/>
        </a:p>
      </dgm:t>
    </dgm:pt>
    <dgm:pt modelId="{07279955-8929-4753-8E9D-6FC9AB031A63}">
      <dgm:prSet phldrT="[Text]" custT="1"/>
      <dgm:spPr/>
      <dgm:t>
        <a:bodyPr/>
        <a:lstStyle/>
        <a:p>
          <a:r>
            <a:rPr lang="en-GB" sz="2400" dirty="0">
              <a:effectLst>
                <a:outerShdw blurRad="38100" dist="38100" dir="2700000" algn="tl">
                  <a:srgbClr val="000000">
                    <a:alpha val="43137"/>
                  </a:srgbClr>
                </a:outerShdw>
              </a:effectLst>
            </a:rPr>
            <a:t>Maximize the value of information to the organization by ensuring that information is reliable, secure, and accessible for decision making </a:t>
          </a:r>
          <a:endParaRPr lang="en-ZA" sz="2400" dirty="0">
            <a:effectLst>
              <a:outerShdw blurRad="38100" dist="38100" dir="2700000" algn="tl">
                <a:srgbClr val="000000">
                  <a:alpha val="43137"/>
                </a:srgbClr>
              </a:outerShdw>
            </a:effectLst>
          </a:endParaRPr>
        </a:p>
      </dgm:t>
    </dgm:pt>
    <dgm:pt modelId="{63909FAA-7628-4439-801D-784F9FA53F47}" type="parTrans" cxnId="{6553E7A1-E7D4-4155-A002-9B030A3CCEF2}">
      <dgm:prSet/>
      <dgm:spPr/>
      <dgm:t>
        <a:bodyPr/>
        <a:lstStyle/>
        <a:p>
          <a:endParaRPr lang="en-ZA"/>
        </a:p>
      </dgm:t>
    </dgm:pt>
    <dgm:pt modelId="{C6BEAFD3-DB86-43F4-A9F9-B02693001A5B}" type="sibTrans" cxnId="{6553E7A1-E7D4-4155-A002-9B030A3CCEF2}">
      <dgm:prSet/>
      <dgm:spPr/>
      <dgm:t>
        <a:bodyPr/>
        <a:lstStyle/>
        <a:p>
          <a:endParaRPr lang="en-ZA"/>
        </a:p>
      </dgm:t>
    </dgm:pt>
    <dgm:pt modelId="{8E3AACF7-EBB7-45E9-B17C-B7FCED421F8B}">
      <dgm:prSet custT="1"/>
      <dgm:spPr/>
      <dgm:t>
        <a:bodyPr/>
        <a:lstStyle/>
        <a:p>
          <a:r>
            <a:rPr lang="en-GB" sz="2400">
              <a:effectLst>
                <a:outerShdw blurRad="38100" dist="38100" dir="2700000" algn="tl">
                  <a:srgbClr val="000000">
                    <a:alpha val="43137"/>
                  </a:srgbClr>
                </a:outerShdw>
              </a:effectLst>
            </a:rPr>
            <a:t>Protect information so that its value to the organization is not diminished through technology or human error, loss of timely access, inappropriate use, or misadventure.</a:t>
          </a:r>
          <a:endParaRPr lang="en-ZA" sz="2400">
            <a:effectLst>
              <a:outerShdw blurRad="38100" dist="38100" dir="2700000" algn="tl">
                <a:srgbClr val="000000">
                  <a:alpha val="43137"/>
                </a:srgbClr>
              </a:outerShdw>
            </a:effectLst>
          </a:endParaRPr>
        </a:p>
      </dgm:t>
    </dgm:pt>
    <dgm:pt modelId="{BD2AFD01-4FA9-45EE-9695-6969421D5AA9}" type="parTrans" cxnId="{9F7E86F9-7FF1-4498-9F01-3D91D6E5D1A0}">
      <dgm:prSet/>
      <dgm:spPr/>
      <dgm:t>
        <a:bodyPr/>
        <a:lstStyle/>
        <a:p>
          <a:endParaRPr lang="en-ZA"/>
        </a:p>
      </dgm:t>
    </dgm:pt>
    <dgm:pt modelId="{88CB56AD-8E0B-4F33-A2A4-9E869CD01550}" type="sibTrans" cxnId="{9F7E86F9-7FF1-4498-9F01-3D91D6E5D1A0}">
      <dgm:prSet/>
      <dgm:spPr/>
      <dgm:t>
        <a:bodyPr/>
        <a:lstStyle/>
        <a:p>
          <a:endParaRPr lang="en-ZA"/>
        </a:p>
      </dgm:t>
    </dgm:pt>
    <dgm:pt modelId="{D8A5D8B6-3DC7-452C-A32B-85083BF8430A}" type="pres">
      <dgm:prSet presAssocID="{D16007CB-85A4-4F46-9EE7-0B47D8DB1009}" presName="diagram" presStyleCnt="0">
        <dgm:presLayoutVars>
          <dgm:dir/>
          <dgm:resizeHandles val="exact"/>
        </dgm:presLayoutVars>
      </dgm:prSet>
      <dgm:spPr/>
    </dgm:pt>
    <dgm:pt modelId="{C5218293-04D2-4DB5-A18F-25660B9E5D6A}" type="pres">
      <dgm:prSet presAssocID="{07279955-8929-4753-8E9D-6FC9AB031A63}" presName="node" presStyleLbl="node1" presStyleIdx="0" presStyleCnt="2">
        <dgm:presLayoutVars>
          <dgm:bulletEnabled val="1"/>
        </dgm:presLayoutVars>
      </dgm:prSet>
      <dgm:spPr/>
    </dgm:pt>
    <dgm:pt modelId="{4E1C7FE6-229C-4CBB-9772-0F24CD8A8DD3}" type="pres">
      <dgm:prSet presAssocID="{C6BEAFD3-DB86-43F4-A9F9-B02693001A5B}" presName="sibTrans" presStyleCnt="0"/>
      <dgm:spPr/>
    </dgm:pt>
    <dgm:pt modelId="{E62987DC-8F21-41D3-9885-2E27C23D6C08}" type="pres">
      <dgm:prSet presAssocID="{8E3AACF7-EBB7-45E9-B17C-B7FCED421F8B}" presName="node" presStyleLbl="node1" presStyleIdx="1" presStyleCnt="2">
        <dgm:presLayoutVars>
          <dgm:bulletEnabled val="1"/>
        </dgm:presLayoutVars>
      </dgm:prSet>
      <dgm:spPr/>
    </dgm:pt>
  </dgm:ptLst>
  <dgm:cxnLst>
    <dgm:cxn modelId="{995FE67C-54C5-41F5-A9EF-21CA03AA7B83}" type="presOf" srcId="{D16007CB-85A4-4F46-9EE7-0B47D8DB1009}" destId="{D8A5D8B6-3DC7-452C-A32B-85083BF8430A}" srcOrd="0" destOrd="0" presId="urn:microsoft.com/office/officeart/2005/8/layout/default"/>
    <dgm:cxn modelId="{6553E7A1-E7D4-4155-A002-9B030A3CCEF2}" srcId="{D16007CB-85A4-4F46-9EE7-0B47D8DB1009}" destId="{07279955-8929-4753-8E9D-6FC9AB031A63}" srcOrd="0" destOrd="0" parTransId="{63909FAA-7628-4439-801D-784F9FA53F47}" sibTransId="{C6BEAFD3-DB86-43F4-A9F9-B02693001A5B}"/>
    <dgm:cxn modelId="{FDE98FDE-9197-47FD-8AC8-9F300E2A3D08}" type="presOf" srcId="{8E3AACF7-EBB7-45E9-B17C-B7FCED421F8B}" destId="{E62987DC-8F21-41D3-9885-2E27C23D6C08}" srcOrd="0" destOrd="0" presId="urn:microsoft.com/office/officeart/2005/8/layout/default"/>
    <dgm:cxn modelId="{B2FFDAEC-4179-4049-B2BC-9714A36B6191}" type="presOf" srcId="{07279955-8929-4753-8E9D-6FC9AB031A63}" destId="{C5218293-04D2-4DB5-A18F-25660B9E5D6A}" srcOrd="0" destOrd="0" presId="urn:microsoft.com/office/officeart/2005/8/layout/default"/>
    <dgm:cxn modelId="{9F7E86F9-7FF1-4498-9F01-3D91D6E5D1A0}" srcId="{D16007CB-85A4-4F46-9EE7-0B47D8DB1009}" destId="{8E3AACF7-EBB7-45E9-B17C-B7FCED421F8B}" srcOrd="1" destOrd="0" parTransId="{BD2AFD01-4FA9-45EE-9695-6969421D5AA9}" sibTransId="{88CB56AD-8E0B-4F33-A2A4-9E869CD01550}"/>
    <dgm:cxn modelId="{D5D3699C-1042-4CA9-88A4-582EABFF8CC6}" type="presParOf" srcId="{D8A5D8B6-3DC7-452C-A32B-85083BF8430A}" destId="{C5218293-04D2-4DB5-A18F-25660B9E5D6A}" srcOrd="0" destOrd="0" presId="urn:microsoft.com/office/officeart/2005/8/layout/default"/>
    <dgm:cxn modelId="{875654BD-7261-4157-9720-CA4EC33F0DA3}" type="presParOf" srcId="{D8A5D8B6-3DC7-452C-A32B-85083BF8430A}" destId="{4E1C7FE6-229C-4CBB-9772-0F24CD8A8DD3}" srcOrd="1" destOrd="0" presId="urn:microsoft.com/office/officeart/2005/8/layout/default"/>
    <dgm:cxn modelId="{8C8A76F2-7002-4182-8E4F-D9379A4A2315}" type="presParOf" srcId="{D8A5D8B6-3DC7-452C-A32B-85083BF8430A}" destId="{E62987DC-8F21-41D3-9885-2E27C23D6C08}" srcOrd="2" destOrd="0" presId="urn:microsoft.com/office/officeart/2005/8/layout/defaul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3BD705B-E8B9-419C-A34B-D431F2B49AB9}" type="doc">
      <dgm:prSet loTypeId="urn:microsoft.com/office/officeart/2005/8/layout/hList1" loCatId="list" qsTypeId="urn:microsoft.com/office/officeart/2005/8/quickstyle/simple5" qsCatId="simple" csTypeId="urn:microsoft.com/office/officeart/2005/8/colors/accent1_2" csCatId="accent1" phldr="1"/>
      <dgm:spPr/>
      <dgm:t>
        <a:bodyPr/>
        <a:lstStyle/>
        <a:p>
          <a:endParaRPr lang="en-ZA"/>
        </a:p>
      </dgm:t>
    </dgm:pt>
    <dgm:pt modelId="{3B87238B-DBFC-46ED-AAF1-89FF8E8C0C5C}">
      <dgm:prSet phldrT="[Text]" custT="1"/>
      <dgm:spPr/>
      <dgm:t>
        <a:bodyPr/>
        <a:lstStyle/>
        <a:p>
          <a:r>
            <a:rPr lang="en-ZA" sz="2400" b="1" dirty="0">
              <a:effectLst>
                <a:outerShdw blurRad="38100" dist="38100" dir="2700000" algn="tl">
                  <a:srgbClr val="000000">
                    <a:alpha val="43137"/>
                  </a:srgbClr>
                </a:outerShdw>
              </a:effectLst>
            </a:rPr>
            <a:t>UNDERSTAND YOUR RISK </a:t>
          </a:r>
        </a:p>
      </dgm:t>
    </dgm:pt>
    <dgm:pt modelId="{30DDFD26-3C64-4FC0-8850-EC0508817BFE}" type="parTrans" cxnId="{BA2E2ADF-3061-4177-82A6-C2D50EDFA959}">
      <dgm:prSet/>
      <dgm:spPr/>
      <dgm:t>
        <a:bodyPr/>
        <a:lstStyle/>
        <a:p>
          <a:endParaRPr lang="en-ZA"/>
        </a:p>
      </dgm:t>
    </dgm:pt>
    <dgm:pt modelId="{DA5071FD-FC87-493B-AB2C-92176FA9F48D}" type="sibTrans" cxnId="{BA2E2ADF-3061-4177-82A6-C2D50EDFA959}">
      <dgm:prSet/>
      <dgm:spPr/>
      <dgm:t>
        <a:bodyPr/>
        <a:lstStyle/>
        <a:p>
          <a:endParaRPr lang="en-ZA"/>
        </a:p>
      </dgm:t>
    </dgm:pt>
    <dgm:pt modelId="{563CB1DB-BA01-4304-AD85-35832FB50FFA}">
      <dgm:prSet phldrT="[Text]" custT="1"/>
      <dgm:spPr/>
      <dgm:t>
        <a:bodyPr/>
        <a:lstStyle/>
        <a:p>
          <a:r>
            <a:rPr lang="en-ZA" sz="2400" b="1" dirty="0">
              <a:effectLst>
                <a:outerShdw blurRad="38100" dist="38100" dir="2700000" algn="tl">
                  <a:srgbClr val="000000">
                    <a:alpha val="43137"/>
                  </a:srgbClr>
                </a:outerShdw>
              </a:effectLst>
            </a:rPr>
            <a:t>MINIMISE YOUR RISK </a:t>
          </a:r>
        </a:p>
      </dgm:t>
    </dgm:pt>
    <dgm:pt modelId="{7711316B-C70B-45DB-9F6F-12B029494494}" type="parTrans" cxnId="{F4EF52C7-37BE-41BE-81AB-27153176351C}">
      <dgm:prSet/>
      <dgm:spPr/>
      <dgm:t>
        <a:bodyPr/>
        <a:lstStyle/>
        <a:p>
          <a:endParaRPr lang="en-ZA"/>
        </a:p>
      </dgm:t>
    </dgm:pt>
    <dgm:pt modelId="{604EB582-84E4-4883-A121-B46611E91BB6}" type="sibTrans" cxnId="{F4EF52C7-37BE-41BE-81AB-27153176351C}">
      <dgm:prSet/>
      <dgm:spPr/>
      <dgm:t>
        <a:bodyPr/>
        <a:lstStyle/>
        <a:p>
          <a:endParaRPr lang="en-ZA"/>
        </a:p>
      </dgm:t>
    </dgm:pt>
    <dgm:pt modelId="{4A569F37-D189-4F3A-841C-82ACDA2A2ED3}">
      <dgm:prSet phldrT="[Text]" custT="1"/>
      <dgm:spPr/>
      <dgm:t>
        <a:bodyPr/>
        <a:lstStyle/>
        <a:p>
          <a:r>
            <a:rPr lang="en-ZA" sz="2400" b="1" dirty="0">
              <a:effectLst>
                <a:outerShdw blurRad="38100" dist="38100" dir="2700000" algn="tl">
                  <a:srgbClr val="000000">
                    <a:alpha val="43137"/>
                  </a:srgbClr>
                </a:outerShdw>
              </a:effectLst>
            </a:rPr>
            <a:t>CREATE A RESPONSE PLAN </a:t>
          </a:r>
        </a:p>
      </dgm:t>
    </dgm:pt>
    <dgm:pt modelId="{54F7E5A3-6DC3-477F-A0DE-2CF2112AD482}" type="parTrans" cxnId="{5C9BFE8B-484C-4F1A-86FD-9E5183EF02F5}">
      <dgm:prSet/>
      <dgm:spPr/>
      <dgm:t>
        <a:bodyPr/>
        <a:lstStyle/>
        <a:p>
          <a:endParaRPr lang="en-ZA"/>
        </a:p>
      </dgm:t>
    </dgm:pt>
    <dgm:pt modelId="{A3482509-F97C-4B8A-9192-F91B1889C600}" type="sibTrans" cxnId="{5C9BFE8B-484C-4F1A-86FD-9E5183EF02F5}">
      <dgm:prSet/>
      <dgm:spPr/>
      <dgm:t>
        <a:bodyPr/>
        <a:lstStyle/>
        <a:p>
          <a:endParaRPr lang="en-ZA"/>
        </a:p>
      </dgm:t>
    </dgm:pt>
    <dgm:pt modelId="{FB2C70A6-AE8C-4CD4-9754-18B1931D4B50}">
      <dgm:prSet custT="1"/>
      <dgm:spPr/>
      <dgm:t>
        <a:bodyPr/>
        <a:lstStyle/>
        <a:p>
          <a:r>
            <a:rPr lang="en-GB" sz="2000" dirty="0">
              <a:solidFill>
                <a:srgbClr val="000000"/>
              </a:solidFill>
            </a:rPr>
            <a:t>Audit the data and information that is most valuable; ask how it is stored, who has access and how it is protected by both technology and processes. </a:t>
          </a:r>
          <a:endParaRPr lang="en-ZA" sz="2000" dirty="0">
            <a:solidFill>
              <a:srgbClr val="000000"/>
            </a:solidFill>
          </a:endParaRPr>
        </a:p>
      </dgm:t>
    </dgm:pt>
    <dgm:pt modelId="{5EB4E8F4-E72B-43CA-8FFF-DE3278B921CB}" type="parTrans" cxnId="{9832E294-0FBE-49AE-A4C9-01CCA118C8E2}">
      <dgm:prSet/>
      <dgm:spPr/>
      <dgm:t>
        <a:bodyPr/>
        <a:lstStyle/>
        <a:p>
          <a:endParaRPr lang="en-ZA"/>
        </a:p>
      </dgm:t>
    </dgm:pt>
    <dgm:pt modelId="{EE474343-656A-4D91-93FA-2E320DEEE4FD}" type="sibTrans" cxnId="{9832E294-0FBE-49AE-A4C9-01CCA118C8E2}">
      <dgm:prSet/>
      <dgm:spPr/>
      <dgm:t>
        <a:bodyPr/>
        <a:lstStyle/>
        <a:p>
          <a:endParaRPr lang="en-ZA"/>
        </a:p>
      </dgm:t>
    </dgm:pt>
    <dgm:pt modelId="{93E2A558-F2FA-43F4-B968-FE601BC27C43}">
      <dgm:prSet custT="1"/>
      <dgm:spPr/>
      <dgm:t>
        <a:bodyPr/>
        <a:lstStyle/>
        <a:p>
          <a:r>
            <a:rPr lang="en-GB" sz="2000" dirty="0">
              <a:solidFill>
                <a:srgbClr val="000000"/>
              </a:solidFill>
            </a:rPr>
            <a:t>Take action to mitigate the weak points in your current system. </a:t>
          </a:r>
          <a:endParaRPr lang="en-ZA" sz="2000" dirty="0">
            <a:solidFill>
              <a:srgbClr val="000000"/>
            </a:solidFill>
          </a:endParaRPr>
        </a:p>
      </dgm:t>
    </dgm:pt>
    <dgm:pt modelId="{B1B3C4CF-E8A3-426C-8784-EC7055FD1C14}" type="parTrans" cxnId="{B11CBB97-821C-42A8-BE02-AC6CD613FFC2}">
      <dgm:prSet/>
      <dgm:spPr/>
      <dgm:t>
        <a:bodyPr/>
        <a:lstStyle/>
        <a:p>
          <a:endParaRPr lang="en-ZA"/>
        </a:p>
      </dgm:t>
    </dgm:pt>
    <dgm:pt modelId="{69DFC11D-F3F2-45E8-98FE-D1F5A304498D}" type="sibTrans" cxnId="{B11CBB97-821C-42A8-BE02-AC6CD613FFC2}">
      <dgm:prSet/>
      <dgm:spPr/>
      <dgm:t>
        <a:bodyPr/>
        <a:lstStyle/>
        <a:p>
          <a:endParaRPr lang="en-ZA"/>
        </a:p>
      </dgm:t>
    </dgm:pt>
    <dgm:pt modelId="{2DE4B9D5-5752-40B0-A532-F636E6B07A73}">
      <dgm:prSet custT="1"/>
      <dgm:spPr/>
      <dgm:t>
        <a:bodyPr/>
        <a:lstStyle/>
        <a:p>
          <a:r>
            <a:rPr lang="en-ZA" sz="2000" dirty="0">
              <a:solidFill>
                <a:srgbClr val="000000"/>
              </a:solidFill>
            </a:rPr>
            <a:t>Explore cyber-insurance if appropriate.</a:t>
          </a:r>
        </a:p>
      </dgm:t>
    </dgm:pt>
    <dgm:pt modelId="{C1A3380C-31CB-47B5-8A31-B3D44D0808D4}" type="parTrans" cxnId="{AF70A3C6-6839-4755-91C1-89EBA57D14E4}">
      <dgm:prSet/>
      <dgm:spPr/>
      <dgm:t>
        <a:bodyPr/>
        <a:lstStyle/>
        <a:p>
          <a:endParaRPr lang="en-ZA"/>
        </a:p>
      </dgm:t>
    </dgm:pt>
    <dgm:pt modelId="{96842B97-4767-486D-A111-CE9F1822197B}" type="sibTrans" cxnId="{AF70A3C6-6839-4755-91C1-89EBA57D14E4}">
      <dgm:prSet/>
      <dgm:spPr/>
      <dgm:t>
        <a:bodyPr/>
        <a:lstStyle/>
        <a:p>
          <a:endParaRPr lang="en-ZA"/>
        </a:p>
      </dgm:t>
    </dgm:pt>
    <dgm:pt modelId="{4C9C0053-9475-494B-B511-98640A7CB732}">
      <dgm:prSet custT="1"/>
      <dgm:spPr/>
      <dgm:t>
        <a:bodyPr/>
        <a:lstStyle/>
        <a:p>
          <a:r>
            <a:rPr lang="en-GB" sz="2000" dirty="0">
              <a:solidFill>
                <a:srgbClr val="000000"/>
              </a:solidFill>
            </a:rPr>
            <a:t>Develop a plan of action in case of data breach or incident. </a:t>
          </a:r>
          <a:endParaRPr lang="en-ZA" sz="2000" dirty="0">
            <a:solidFill>
              <a:srgbClr val="000000"/>
            </a:solidFill>
          </a:endParaRPr>
        </a:p>
      </dgm:t>
    </dgm:pt>
    <dgm:pt modelId="{2911CC57-D62D-441F-A834-13133DAF245F}" type="parTrans" cxnId="{09EB500C-6F6E-403A-98F6-0832D7AD7294}">
      <dgm:prSet/>
      <dgm:spPr/>
      <dgm:t>
        <a:bodyPr/>
        <a:lstStyle/>
        <a:p>
          <a:endParaRPr lang="en-ZA"/>
        </a:p>
      </dgm:t>
    </dgm:pt>
    <dgm:pt modelId="{35F0944D-33B4-4167-8367-EB7F096F2246}" type="sibTrans" cxnId="{09EB500C-6F6E-403A-98F6-0832D7AD7294}">
      <dgm:prSet/>
      <dgm:spPr/>
      <dgm:t>
        <a:bodyPr/>
        <a:lstStyle/>
        <a:p>
          <a:endParaRPr lang="en-ZA"/>
        </a:p>
      </dgm:t>
    </dgm:pt>
    <dgm:pt modelId="{5E4274F3-8417-4CA2-AD33-97F8FB91C299}">
      <dgm:prSet custT="1"/>
      <dgm:spPr/>
      <dgm:t>
        <a:bodyPr/>
        <a:lstStyle/>
        <a:p>
          <a:r>
            <a:rPr lang="en-ZA" sz="2000" b="1" dirty="0">
              <a:solidFill>
                <a:srgbClr val="000000"/>
              </a:solidFill>
            </a:rPr>
            <a:t>It should include: </a:t>
          </a:r>
        </a:p>
      </dgm:t>
    </dgm:pt>
    <dgm:pt modelId="{54E5BF19-E07F-43BF-92BA-52252B9266F2}" type="parTrans" cxnId="{4253BBAA-8760-45A0-84C8-C0F4B70869D8}">
      <dgm:prSet/>
      <dgm:spPr/>
      <dgm:t>
        <a:bodyPr/>
        <a:lstStyle/>
        <a:p>
          <a:endParaRPr lang="en-ZA"/>
        </a:p>
      </dgm:t>
    </dgm:pt>
    <dgm:pt modelId="{23814DB3-352C-4A8E-BD3B-5B41E47FB7A8}" type="sibTrans" cxnId="{4253BBAA-8760-45A0-84C8-C0F4B70869D8}">
      <dgm:prSet/>
      <dgm:spPr/>
      <dgm:t>
        <a:bodyPr/>
        <a:lstStyle/>
        <a:p>
          <a:endParaRPr lang="en-ZA"/>
        </a:p>
      </dgm:t>
    </dgm:pt>
    <dgm:pt modelId="{1C88FC3B-B7F7-4CEE-8612-094971441E59}">
      <dgm:prSet custT="1"/>
      <dgm:spPr/>
      <dgm:t>
        <a:bodyPr/>
        <a:lstStyle/>
        <a:p>
          <a:pPr>
            <a:buFontTx/>
            <a:buChar char="‒"/>
          </a:pPr>
          <a:r>
            <a:rPr lang="en-ZA" sz="2000" dirty="0">
              <a:solidFill>
                <a:srgbClr val="000000"/>
              </a:solidFill>
            </a:rPr>
            <a:t>Legal response</a:t>
          </a:r>
        </a:p>
      </dgm:t>
    </dgm:pt>
    <dgm:pt modelId="{A734FE5B-3BBA-4510-B9AE-6072643ACB15}" type="parTrans" cxnId="{E01AAE61-461A-489E-92BE-7A938C7F0427}">
      <dgm:prSet/>
      <dgm:spPr/>
      <dgm:t>
        <a:bodyPr/>
        <a:lstStyle/>
        <a:p>
          <a:endParaRPr lang="en-ZA"/>
        </a:p>
      </dgm:t>
    </dgm:pt>
    <dgm:pt modelId="{829A2982-1000-464A-8914-0A5643E4DBC6}" type="sibTrans" cxnId="{E01AAE61-461A-489E-92BE-7A938C7F0427}">
      <dgm:prSet/>
      <dgm:spPr/>
      <dgm:t>
        <a:bodyPr/>
        <a:lstStyle/>
        <a:p>
          <a:endParaRPr lang="en-ZA"/>
        </a:p>
      </dgm:t>
    </dgm:pt>
    <dgm:pt modelId="{4C4792DE-E8B6-4BE0-BEDA-A0078FFA26A3}">
      <dgm:prSet custT="1"/>
      <dgm:spPr/>
      <dgm:t>
        <a:bodyPr/>
        <a:lstStyle/>
        <a:p>
          <a:pPr>
            <a:buFontTx/>
            <a:buChar char="‒"/>
          </a:pPr>
          <a:r>
            <a:rPr lang="en-GB" sz="2000" dirty="0">
              <a:solidFill>
                <a:srgbClr val="000000"/>
              </a:solidFill>
            </a:rPr>
            <a:t>Investigation and rectification of the situation </a:t>
          </a:r>
          <a:endParaRPr lang="en-ZA" sz="2000" dirty="0">
            <a:solidFill>
              <a:srgbClr val="000000"/>
            </a:solidFill>
          </a:endParaRPr>
        </a:p>
      </dgm:t>
    </dgm:pt>
    <dgm:pt modelId="{732F2098-651D-4099-A181-7A2F6FC9607E}" type="parTrans" cxnId="{BDDCC630-17D6-404C-966E-11CDBE1CDC3C}">
      <dgm:prSet/>
      <dgm:spPr/>
      <dgm:t>
        <a:bodyPr/>
        <a:lstStyle/>
        <a:p>
          <a:endParaRPr lang="en-ZA"/>
        </a:p>
      </dgm:t>
    </dgm:pt>
    <dgm:pt modelId="{D79F995C-4A6D-4A45-B913-8B80B78A4AF5}" type="sibTrans" cxnId="{BDDCC630-17D6-404C-966E-11CDBE1CDC3C}">
      <dgm:prSet/>
      <dgm:spPr/>
      <dgm:t>
        <a:bodyPr/>
        <a:lstStyle/>
        <a:p>
          <a:endParaRPr lang="en-ZA"/>
        </a:p>
      </dgm:t>
    </dgm:pt>
    <dgm:pt modelId="{349B7AFD-4F2F-4E04-AF96-47485736CA57}">
      <dgm:prSet custT="1"/>
      <dgm:spPr/>
      <dgm:t>
        <a:bodyPr/>
        <a:lstStyle/>
        <a:p>
          <a:pPr>
            <a:buFontTx/>
            <a:buChar char="‒"/>
          </a:pPr>
          <a:r>
            <a:rPr lang="en-ZA" sz="2000" dirty="0">
              <a:solidFill>
                <a:srgbClr val="000000"/>
              </a:solidFill>
            </a:rPr>
            <a:t>Informing customers</a:t>
          </a:r>
        </a:p>
      </dgm:t>
    </dgm:pt>
    <dgm:pt modelId="{50D00C6A-EA50-433E-83A9-91A277A962C9}" type="parTrans" cxnId="{3898F95F-F145-49E2-A76B-E9BA327916F4}">
      <dgm:prSet/>
      <dgm:spPr/>
      <dgm:t>
        <a:bodyPr/>
        <a:lstStyle/>
        <a:p>
          <a:endParaRPr lang="en-ZA"/>
        </a:p>
      </dgm:t>
    </dgm:pt>
    <dgm:pt modelId="{F956F16C-FA22-45C3-A7D4-B53DD07A3350}" type="sibTrans" cxnId="{3898F95F-F145-49E2-A76B-E9BA327916F4}">
      <dgm:prSet/>
      <dgm:spPr/>
      <dgm:t>
        <a:bodyPr/>
        <a:lstStyle/>
        <a:p>
          <a:endParaRPr lang="en-ZA"/>
        </a:p>
      </dgm:t>
    </dgm:pt>
    <dgm:pt modelId="{48E0DF8C-D9DC-45AF-95DC-DB807E5C3B97}">
      <dgm:prSet custT="1"/>
      <dgm:spPr/>
      <dgm:t>
        <a:bodyPr/>
        <a:lstStyle/>
        <a:p>
          <a:pPr>
            <a:buFontTx/>
            <a:buChar char="‒"/>
          </a:pPr>
          <a:r>
            <a:rPr lang="en-ZA" sz="2000" dirty="0">
              <a:solidFill>
                <a:srgbClr val="000000"/>
              </a:solidFill>
            </a:rPr>
            <a:t>Handling media queries</a:t>
          </a:r>
        </a:p>
      </dgm:t>
    </dgm:pt>
    <dgm:pt modelId="{B044947B-E1C3-4715-9286-BBD7BC05A75B}" type="parTrans" cxnId="{3343F498-4E3E-4D8E-B0E3-2E3F8240132B}">
      <dgm:prSet/>
      <dgm:spPr/>
      <dgm:t>
        <a:bodyPr/>
        <a:lstStyle/>
        <a:p>
          <a:endParaRPr lang="en-ZA"/>
        </a:p>
      </dgm:t>
    </dgm:pt>
    <dgm:pt modelId="{0FF479EA-7521-4C48-B8FC-443DA9FC8D71}" type="sibTrans" cxnId="{3343F498-4E3E-4D8E-B0E3-2E3F8240132B}">
      <dgm:prSet/>
      <dgm:spPr/>
      <dgm:t>
        <a:bodyPr/>
        <a:lstStyle/>
        <a:p>
          <a:endParaRPr lang="en-ZA"/>
        </a:p>
      </dgm:t>
    </dgm:pt>
    <dgm:pt modelId="{5345BD84-B6E0-4F38-B4F6-74857949EC01}">
      <dgm:prSet custT="1"/>
      <dgm:spPr/>
      <dgm:t>
        <a:bodyPr/>
        <a:lstStyle/>
        <a:p>
          <a:endParaRPr lang="en-ZA" sz="2000" dirty="0">
            <a:solidFill>
              <a:srgbClr val="000000"/>
            </a:solidFill>
          </a:endParaRPr>
        </a:p>
      </dgm:t>
    </dgm:pt>
    <dgm:pt modelId="{4EF6DCB4-1616-49D9-8D34-834669A012A4}" type="parTrans" cxnId="{DC3056D8-E352-4E6C-BA08-4173E2B9B2EC}">
      <dgm:prSet/>
      <dgm:spPr/>
      <dgm:t>
        <a:bodyPr/>
        <a:lstStyle/>
        <a:p>
          <a:endParaRPr lang="en-ZA"/>
        </a:p>
      </dgm:t>
    </dgm:pt>
    <dgm:pt modelId="{F0691891-FFD8-4773-9034-3AB3E6E5C4E6}" type="sibTrans" cxnId="{DC3056D8-E352-4E6C-BA08-4173E2B9B2EC}">
      <dgm:prSet/>
      <dgm:spPr/>
      <dgm:t>
        <a:bodyPr/>
        <a:lstStyle/>
        <a:p>
          <a:endParaRPr lang="en-ZA"/>
        </a:p>
      </dgm:t>
    </dgm:pt>
    <dgm:pt modelId="{DC237509-57FA-4FA6-8BC8-E1540E8E1D09}">
      <dgm:prSet custT="1"/>
      <dgm:spPr/>
      <dgm:t>
        <a:bodyPr/>
        <a:lstStyle/>
        <a:p>
          <a:endParaRPr lang="en-ZA" sz="2000" dirty="0">
            <a:solidFill>
              <a:srgbClr val="000000"/>
            </a:solidFill>
          </a:endParaRPr>
        </a:p>
      </dgm:t>
    </dgm:pt>
    <dgm:pt modelId="{E778D680-2800-4CFF-88E6-3B76DDAB44B7}" type="parTrans" cxnId="{7E40C451-EF69-4634-9A39-B512E8F643D0}">
      <dgm:prSet/>
      <dgm:spPr/>
      <dgm:t>
        <a:bodyPr/>
        <a:lstStyle/>
        <a:p>
          <a:endParaRPr lang="en-ZA"/>
        </a:p>
      </dgm:t>
    </dgm:pt>
    <dgm:pt modelId="{15D68774-9CF3-4B33-A10F-7CAFB3A915E1}" type="sibTrans" cxnId="{7E40C451-EF69-4634-9A39-B512E8F643D0}">
      <dgm:prSet/>
      <dgm:spPr/>
      <dgm:t>
        <a:bodyPr/>
        <a:lstStyle/>
        <a:p>
          <a:endParaRPr lang="en-ZA"/>
        </a:p>
      </dgm:t>
    </dgm:pt>
    <dgm:pt modelId="{A149982F-985E-41EA-8D2D-F4B6903D4639}" type="pres">
      <dgm:prSet presAssocID="{53BD705B-E8B9-419C-A34B-D431F2B49AB9}" presName="Name0" presStyleCnt="0">
        <dgm:presLayoutVars>
          <dgm:dir/>
          <dgm:animLvl val="lvl"/>
          <dgm:resizeHandles val="exact"/>
        </dgm:presLayoutVars>
      </dgm:prSet>
      <dgm:spPr/>
    </dgm:pt>
    <dgm:pt modelId="{BA3C1E7C-233E-48E0-A892-EAD0E16CD2EF}" type="pres">
      <dgm:prSet presAssocID="{3B87238B-DBFC-46ED-AAF1-89FF8E8C0C5C}" presName="composite" presStyleCnt="0"/>
      <dgm:spPr/>
    </dgm:pt>
    <dgm:pt modelId="{0837807C-11B7-484B-8B63-AEB37295ACC9}" type="pres">
      <dgm:prSet presAssocID="{3B87238B-DBFC-46ED-AAF1-89FF8E8C0C5C}" presName="parTx" presStyleLbl="alignNode1" presStyleIdx="0" presStyleCnt="3" custScaleY="100000">
        <dgm:presLayoutVars>
          <dgm:chMax val="0"/>
          <dgm:chPref val="0"/>
          <dgm:bulletEnabled val="1"/>
        </dgm:presLayoutVars>
      </dgm:prSet>
      <dgm:spPr/>
    </dgm:pt>
    <dgm:pt modelId="{3841C63F-20A9-405D-8400-50EB0D0AD9C5}" type="pres">
      <dgm:prSet presAssocID="{3B87238B-DBFC-46ED-AAF1-89FF8E8C0C5C}" presName="desTx" presStyleLbl="alignAccFollowNode1" presStyleIdx="0" presStyleCnt="3">
        <dgm:presLayoutVars>
          <dgm:bulletEnabled val="1"/>
        </dgm:presLayoutVars>
      </dgm:prSet>
      <dgm:spPr/>
    </dgm:pt>
    <dgm:pt modelId="{5ADB6B12-2FD0-4E99-9225-E024149E353B}" type="pres">
      <dgm:prSet presAssocID="{DA5071FD-FC87-493B-AB2C-92176FA9F48D}" presName="space" presStyleCnt="0"/>
      <dgm:spPr/>
    </dgm:pt>
    <dgm:pt modelId="{2B6C205A-CC41-42F1-877E-6C3D25F28032}" type="pres">
      <dgm:prSet presAssocID="{563CB1DB-BA01-4304-AD85-35832FB50FFA}" presName="composite" presStyleCnt="0"/>
      <dgm:spPr/>
    </dgm:pt>
    <dgm:pt modelId="{8C45BC25-012D-40FD-8FD9-0AED65D074E5}" type="pres">
      <dgm:prSet presAssocID="{563CB1DB-BA01-4304-AD85-35832FB50FFA}" presName="parTx" presStyleLbl="alignNode1" presStyleIdx="1" presStyleCnt="3" custScaleY="100000">
        <dgm:presLayoutVars>
          <dgm:chMax val="0"/>
          <dgm:chPref val="0"/>
          <dgm:bulletEnabled val="1"/>
        </dgm:presLayoutVars>
      </dgm:prSet>
      <dgm:spPr/>
    </dgm:pt>
    <dgm:pt modelId="{5E833DA4-4005-48DE-AA75-73B330E1F2AB}" type="pres">
      <dgm:prSet presAssocID="{563CB1DB-BA01-4304-AD85-35832FB50FFA}" presName="desTx" presStyleLbl="alignAccFollowNode1" presStyleIdx="1" presStyleCnt="3">
        <dgm:presLayoutVars>
          <dgm:bulletEnabled val="1"/>
        </dgm:presLayoutVars>
      </dgm:prSet>
      <dgm:spPr/>
    </dgm:pt>
    <dgm:pt modelId="{61F18077-109D-4C90-9F42-708520972468}" type="pres">
      <dgm:prSet presAssocID="{604EB582-84E4-4883-A121-B46611E91BB6}" presName="space" presStyleCnt="0"/>
      <dgm:spPr/>
    </dgm:pt>
    <dgm:pt modelId="{EF7D54A1-2002-45AF-AF88-EAC412A3653F}" type="pres">
      <dgm:prSet presAssocID="{4A569F37-D189-4F3A-841C-82ACDA2A2ED3}" presName="composite" presStyleCnt="0"/>
      <dgm:spPr/>
    </dgm:pt>
    <dgm:pt modelId="{082AE49D-BDD0-40E8-BABD-39B645BE44F3}" type="pres">
      <dgm:prSet presAssocID="{4A569F37-D189-4F3A-841C-82ACDA2A2ED3}" presName="parTx" presStyleLbl="alignNode1" presStyleIdx="2" presStyleCnt="3" custScaleY="100000">
        <dgm:presLayoutVars>
          <dgm:chMax val="0"/>
          <dgm:chPref val="0"/>
          <dgm:bulletEnabled val="1"/>
        </dgm:presLayoutVars>
      </dgm:prSet>
      <dgm:spPr/>
    </dgm:pt>
    <dgm:pt modelId="{05D8CF74-9B28-4FE3-9E2B-A79F4ADF6B6E}" type="pres">
      <dgm:prSet presAssocID="{4A569F37-D189-4F3A-841C-82ACDA2A2ED3}" presName="desTx" presStyleLbl="alignAccFollowNode1" presStyleIdx="2" presStyleCnt="3">
        <dgm:presLayoutVars>
          <dgm:bulletEnabled val="1"/>
        </dgm:presLayoutVars>
      </dgm:prSet>
      <dgm:spPr/>
    </dgm:pt>
  </dgm:ptLst>
  <dgm:cxnLst>
    <dgm:cxn modelId="{09EB500C-6F6E-403A-98F6-0832D7AD7294}" srcId="{4A569F37-D189-4F3A-841C-82ACDA2A2ED3}" destId="{4C9C0053-9475-494B-B511-98640A7CB732}" srcOrd="0" destOrd="0" parTransId="{2911CC57-D62D-441F-A834-13133DAF245F}" sibTransId="{35F0944D-33B4-4167-8367-EB7F096F2246}"/>
    <dgm:cxn modelId="{9C77001C-AD5B-4EC9-828D-AA9BDE396F23}" type="presOf" srcId="{2DE4B9D5-5752-40B0-A532-F636E6B07A73}" destId="{5E833DA4-4005-48DE-AA75-73B330E1F2AB}" srcOrd="0" destOrd="2" presId="urn:microsoft.com/office/officeart/2005/8/layout/hList1"/>
    <dgm:cxn modelId="{9069D21F-19C3-4559-A6FB-C7A4E96C2935}" type="presOf" srcId="{48E0DF8C-D9DC-45AF-95DC-DB807E5C3B97}" destId="{05D8CF74-9B28-4FE3-9E2B-A79F4ADF6B6E}" srcOrd="0" destOrd="6" presId="urn:microsoft.com/office/officeart/2005/8/layout/hList1"/>
    <dgm:cxn modelId="{83164D24-B943-42B2-819B-828B229C75A8}" type="presOf" srcId="{1C88FC3B-B7F7-4CEE-8612-094971441E59}" destId="{05D8CF74-9B28-4FE3-9E2B-A79F4ADF6B6E}" srcOrd="0" destOrd="3" presId="urn:microsoft.com/office/officeart/2005/8/layout/hList1"/>
    <dgm:cxn modelId="{F0175328-5F35-4D97-8898-E33817BEEC22}" type="presOf" srcId="{3B87238B-DBFC-46ED-AAF1-89FF8E8C0C5C}" destId="{0837807C-11B7-484B-8B63-AEB37295ACC9}" srcOrd="0" destOrd="0" presId="urn:microsoft.com/office/officeart/2005/8/layout/hList1"/>
    <dgm:cxn modelId="{BDDCC630-17D6-404C-966E-11CDBE1CDC3C}" srcId="{5E4274F3-8417-4CA2-AD33-97F8FB91C299}" destId="{4C4792DE-E8B6-4BE0-BEDA-A0078FFA26A3}" srcOrd="1" destOrd="0" parTransId="{732F2098-651D-4099-A181-7A2F6FC9607E}" sibTransId="{D79F995C-4A6D-4A45-B913-8B80B78A4AF5}"/>
    <dgm:cxn modelId="{96013A3E-2E93-490A-BBAD-B17965BD7A38}" type="presOf" srcId="{5E4274F3-8417-4CA2-AD33-97F8FB91C299}" destId="{05D8CF74-9B28-4FE3-9E2B-A79F4ADF6B6E}" srcOrd="0" destOrd="2" presId="urn:microsoft.com/office/officeart/2005/8/layout/hList1"/>
    <dgm:cxn modelId="{FA40DD5F-B1B4-4F65-9AE4-3CA35C502030}" type="presOf" srcId="{5345BD84-B6E0-4F38-B4F6-74857949EC01}" destId="{5E833DA4-4005-48DE-AA75-73B330E1F2AB}" srcOrd="0" destOrd="1" presId="urn:microsoft.com/office/officeart/2005/8/layout/hList1"/>
    <dgm:cxn modelId="{3898F95F-F145-49E2-A76B-E9BA327916F4}" srcId="{5E4274F3-8417-4CA2-AD33-97F8FB91C299}" destId="{349B7AFD-4F2F-4E04-AF96-47485736CA57}" srcOrd="2" destOrd="0" parTransId="{50D00C6A-EA50-433E-83A9-91A277A962C9}" sibTransId="{F956F16C-FA22-45C3-A7D4-B53DD07A3350}"/>
    <dgm:cxn modelId="{E01AAE61-461A-489E-92BE-7A938C7F0427}" srcId="{5E4274F3-8417-4CA2-AD33-97F8FB91C299}" destId="{1C88FC3B-B7F7-4CEE-8612-094971441E59}" srcOrd="0" destOrd="0" parTransId="{A734FE5B-3BBA-4510-B9AE-6072643ACB15}" sibTransId="{829A2982-1000-464A-8914-0A5643E4DBC6}"/>
    <dgm:cxn modelId="{2653554C-FFA2-4264-ABE9-0A4595CCB498}" type="presOf" srcId="{349B7AFD-4F2F-4E04-AF96-47485736CA57}" destId="{05D8CF74-9B28-4FE3-9E2B-A79F4ADF6B6E}" srcOrd="0" destOrd="5" presId="urn:microsoft.com/office/officeart/2005/8/layout/hList1"/>
    <dgm:cxn modelId="{7E40C451-EF69-4634-9A39-B512E8F643D0}" srcId="{4A569F37-D189-4F3A-841C-82ACDA2A2ED3}" destId="{DC237509-57FA-4FA6-8BC8-E1540E8E1D09}" srcOrd="1" destOrd="0" parTransId="{E778D680-2800-4CFF-88E6-3B76DDAB44B7}" sibTransId="{15D68774-9CF3-4B33-A10F-7CAFB3A915E1}"/>
    <dgm:cxn modelId="{863E407F-5938-4A19-93DF-FD4FA5452F02}" type="presOf" srcId="{563CB1DB-BA01-4304-AD85-35832FB50FFA}" destId="{8C45BC25-012D-40FD-8FD9-0AED65D074E5}" srcOrd="0" destOrd="0" presId="urn:microsoft.com/office/officeart/2005/8/layout/hList1"/>
    <dgm:cxn modelId="{5C9BFE8B-484C-4F1A-86FD-9E5183EF02F5}" srcId="{53BD705B-E8B9-419C-A34B-D431F2B49AB9}" destId="{4A569F37-D189-4F3A-841C-82ACDA2A2ED3}" srcOrd="2" destOrd="0" parTransId="{54F7E5A3-6DC3-477F-A0DE-2CF2112AD482}" sibTransId="{A3482509-F97C-4B8A-9192-F91B1889C600}"/>
    <dgm:cxn modelId="{9832E294-0FBE-49AE-A4C9-01CCA118C8E2}" srcId="{3B87238B-DBFC-46ED-AAF1-89FF8E8C0C5C}" destId="{FB2C70A6-AE8C-4CD4-9754-18B1931D4B50}" srcOrd="0" destOrd="0" parTransId="{5EB4E8F4-E72B-43CA-8FFF-DE3278B921CB}" sibTransId="{EE474343-656A-4D91-93FA-2E320DEEE4FD}"/>
    <dgm:cxn modelId="{B11CBB97-821C-42A8-BE02-AC6CD613FFC2}" srcId="{563CB1DB-BA01-4304-AD85-35832FB50FFA}" destId="{93E2A558-F2FA-43F4-B968-FE601BC27C43}" srcOrd="0" destOrd="0" parTransId="{B1B3C4CF-E8A3-426C-8784-EC7055FD1C14}" sibTransId="{69DFC11D-F3F2-45E8-98FE-D1F5A304498D}"/>
    <dgm:cxn modelId="{3343F498-4E3E-4D8E-B0E3-2E3F8240132B}" srcId="{5E4274F3-8417-4CA2-AD33-97F8FB91C299}" destId="{48E0DF8C-D9DC-45AF-95DC-DB807E5C3B97}" srcOrd="3" destOrd="0" parTransId="{B044947B-E1C3-4715-9286-BBD7BC05A75B}" sibTransId="{0FF479EA-7521-4C48-B8FC-443DA9FC8D71}"/>
    <dgm:cxn modelId="{4253BBAA-8760-45A0-84C8-C0F4B70869D8}" srcId="{4A569F37-D189-4F3A-841C-82ACDA2A2ED3}" destId="{5E4274F3-8417-4CA2-AD33-97F8FB91C299}" srcOrd="2" destOrd="0" parTransId="{54E5BF19-E07F-43BF-92BA-52252B9266F2}" sibTransId="{23814DB3-352C-4A8E-BD3B-5B41E47FB7A8}"/>
    <dgm:cxn modelId="{CB4456BA-8E02-498C-BE17-29A4A1F976AB}" type="presOf" srcId="{DC237509-57FA-4FA6-8BC8-E1540E8E1D09}" destId="{05D8CF74-9B28-4FE3-9E2B-A79F4ADF6B6E}" srcOrd="0" destOrd="1" presId="urn:microsoft.com/office/officeart/2005/8/layout/hList1"/>
    <dgm:cxn modelId="{B7C33ABF-6FD2-46D1-AF0D-67F170A277DE}" type="presOf" srcId="{4C9C0053-9475-494B-B511-98640A7CB732}" destId="{05D8CF74-9B28-4FE3-9E2B-A79F4ADF6B6E}" srcOrd="0" destOrd="0" presId="urn:microsoft.com/office/officeart/2005/8/layout/hList1"/>
    <dgm:cxn modelId="{AF70A3C6-6839-4755-91C1-89EBA57D14E4}" srcId="{563CB1DB-BA01-4304-AD85-35832FB50FFA}" destId="{2DE4B9D5-5752-40B0-A532-F636E6B07A73}" srcOrd="2" destOrd="0" parTransId="{C1A3380C-31CB-47B5-8A31-B3D44D0808D4}" sibTransId="{96842B97-4767-486D-A111-CE9F1822197B}"/>
    <dgm:cxn modelId="{F4EF52C7-37BE-41BE-81AB-27153176351C}" srcId="{53BD705B-E8B9-419C-A34B-D431F2B49AB9}" destId="{563CB1DB-BA01-4304-AD85-35832FB50FFA}" srcOrd="1" destOrd="0" parTransId="{7711316B-C70B-45DB-9F6F-12B029494494}" sibTransId="{604EB582-84E4-4883-A121-B46611E91BB6}"/>
    <dgm:cxn modelId="{69990CD7-7587-4C8E-B275-A445EBFC53B8}" type="presOf" srcId="{4A569F37-D189-4F3A-841C-82ACDA2A2ED3}" destId="{082AE49D-BDD0-40E8-BABD-39B645BE44F3}" srcOrd="0" destOrd="0" presId="urn:microsoft.com/office/officeart/2005/8/layout/hList1"/>
    <dgm:cxn modelId="{DC3056D8-E352-4E6C-BA08-4173E2B9B2EC}" srcId="{563CB1DB-BA01-4304-AD85-35832FB50FFA}" destId="{5345BD84-B6E0-4F38-B4F6-74857949EC01}" srcOrd="1" destOrd="0" parTransId="{4EF6DCB4-1616-49D9-8D34-834669A012A4}" sibTransId="{F0691891-FFD8-4773-9034-3AB3E6E5C4E6}"/>
    <dgm:cxn modelId="{BA2E2ADF-3061-4177-82A6-C2D50EDFA959}" srcId="{53BD705B-E8B9-419C-A34B-D431F2B49AB9}" destId="{3B87238B-DBFC-46ED-AAF1-89FF8E8C0C5C}" srcOrd="0" destOrd="0" parTransId="{30DDFD26-3C64-4FC0-8850-EC0508817BFE}" sibTransId="{DA5071FD-FC87-493B-AB2C-92176FA9F48D}"/>
    <dgm:cxn modelId="{E8207DE4-098A-491C-ACC1-273EBABE9996}" type="presOf" srcId="{FB2C70A6-AE8C-4CD4-9754-18B1931D4B50}" destId="{3841C63F-20A9-405D-8400-50EB0D0AD9C5}" srcOrd="0" destOrd="0" presId="urn:microsoft.com/office/officeart/2005/8/layout/hList1"/>
    <dgm:cxn modelId="{26F646EA-B056-4308-A649-A704A724A877}" type="presOf" srcId="{4C4792DE-E8B6-4BE0-BEDA-A0078FFA26A3}" destId="{05D8CF74-9B28-4FE3-9E2B-A79F4ADF6B6E}" srcOrd="0" destOrd="4" presId="urn:microsoft.com/office/officeart/2005/8/layout/hList1"/>
    <dgm:cxn modelId="{1F53AAF1-1B7D-4F3D-9EE6-0ECF17578524}" type="presOf" srcId="{93E2A558-F2FA-43F4-B968-FE601BC27C43}" destId="{5E833DA4-4005-48DE-AA75-73B330E1F2AB}" srcOrd="0" destOrd="0" presId="urn:microsoft.com/office/officeart/2005/8/layout/hList1"/>
    <dgm:cxn modelId="{A6AC93F4-9134-451C-A20A-3B843250CC43}" type="presOf" srcId="{53BD705B-E8B9-419C-A34B-D431F2B49AB9}" destId="{A149982F-985E-41EA-8D2D-F4B6903D4639}" srcOrd="0" destOrd="0" presId="urn:microsoft.com/office/officeart/2005/8/layout/hList1"/>
    <dgm:cxn modelId="{2AFA2265-198C-4CCE-A979-494110452DC6}" type="presParOf" srcId="{A149982F-985E-41EA-8D2D-F4B6903D4639}" destId="{BA3C1E7C-233E-48E0-A892-EAD0E16CD2EF}" srcOrd="0" destOrd="0" presId="urn:microsoft.com/office/officeart/2005/8/layout/hList1"/>
    <dgm:cxn modelId="{424BB9F2-B656-4CE7-A433-A2C51820792F}" type="presParOf" srcId="{BA3C1E7C-233E-48E0-A892-EAD0E16CD2EF}" destId="{0837807C-11B7-484B-8B63-AEB37295ACC9}" srcOrd="0" destOrd="0" presId="urn:microsoft.com/office/officeart/2005/8/layout/hList1"/>
    <dgm:cxn modelId="{478DAC87-F19F-4C76-B6A4-307026D64B66}" type="presParOf" srcId="{BA3C1E7C-233E-48E0-A892-EAD0E16CD2EF}" destId="{3841C63F-20A9-405D-8400-50EB0D0AD9C5}" srcOrd="1" destOrd="0" presId="urn:microsoft.com/office/officeart/2005/8/layout/hList1"/>
    <dgm:cxn modelId="{933F7925-7D8D-4B5B-A643-857EC1230D2D}" type="presParOf" srcId="{A149982F-985E-41EA-8D2D-F4B6903D4639}" destId="{5ADB6B12-2FD0-4E99-9225-E024149E353B}" srcOrd="1" destOrd="0" presId="urn:microsoft.com/office/officeart/2005/8/layout/hList1"/>
    <dgm:cxn modelId="{12F80A0B-70CC-45DF-97E6-F6831924048E}" type="presParOf" srcId="{A149982F-985E-41EA-8D2D-F4B6903D4639}" destId="{2B6C205A-CC41-42F1-877E-6C3D25F28032}" srcOrd="2" destOrd="0" presId="urn:microsoft.com/office/officeart/2005/8/layout/hList1"/>
    <dgm:cxn modelId="{E19556DC-2E68-4F34-AEFB-9843F2917766}" type="presParOf" srcId="{2B6C205A-CC41-42F1-877E-6C3D25F28032}" destId="{8C45BC25-012D-40FD-8FD9-0AED65D074E5}" srcOrd="0" destOrd="0" presId="urn:microsoft.com/office/officeart/2005/8/layout/hList1"/>
    <dgm:cxn modelId="{9909BC7B-7C55-4A97-A869-9A0B8F46D6F2}" type="presParOf" srcId="{2B6C205A-CC41-42F1-877E-6C3D25F28032}" destId="{5E833DA4-4005-48DE-AA75-73B330E1F2AB}" srcOrd="1" destOrd="0" presId="urn:microsoft.com/office/officeart/2005/8/layout/hList1"/>
    <dgm:cxn modelId="{1AAC37D4-209B-4436-8CF1-BFC68942131C}" type="presParOf" srcId="{A149982F-985E-41EA-8D2D-F4B6903D4639}" destId="{61F18077-109D-4C90-9F42-708520972468}" srcOrd="3" destOrd="0" presId="urn:microsoft.com/office/officeart/2005/8/layout/hList1"/>
    <dgm:cxn modelId="{528EE10F-4E51-44C5-B33A-A26B5139909D}" type="presParOf" srcId="{A149982F-985E-41EA-8D2D-F4B6903D4639}" destId="{EF7D54A1-2002-45AF-AF88-EAC412A3653F}" srcOrd="4" destOrd="0" presId="urn:microsoft.com/office/officeart/2005/8/layout/hList1"/>
    <dgm:cxn modelId="{868E9C16-5D95-4892-A167-0F72D76AA692}" type="presParOf" srcId="{EF7D54A1-2002-45AF-AF88-EAC412A3653F}" destId="{082AE49D-BDD0-40E8-BABD-39B645BE44F3}" srcOrd="0" destOrd="0" presId="urn:microsoft.com/office/officeart/2005/8/layout/hList1"/>
    <dgm:cxn modelId="{A6832673-0812-4DED-8464-ABCAC9DCED51}" type="presParOf" srcId="{EF7D54A1-2002-45AF-AF88-EAC412A3653F}" destId="{05D8CF74-9B28-4FE3-9E2B-A79F4ADF6B6E}"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50194-8DFC-4E41-9E8D-D99C7BD27F60}">
      <dsp:nvSpPr>
        <dsp:cNvPr id="0" name=""/>
        <dsp:cNvSpPr/>
      </dsp:nvSpPr>
      <dsp:spPr>
        <a:xfrm>
          <a:off x="0" y="0"/>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55D264F7-8B4B-4BA4-82AF-7CC56B8BCD17}">
      <dsp:nvSpPr>
        <dsp:cNvPr id="0" name=""/>
        <dsp:cNvSpPr/>
      </dsp:nvSpPr>
      <dsp:spPr>
        <a:xfrm>
          <a:off x="0" y="0"/>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Datavores</a:t>
          </a:r>
          <a:endParaRPr lang="en-ZA" sz="2400" kern="1200" dirty="0">
            <a:effectLst>
              <a:outerShdw blurRad="38100" dist="38100" dir="2700000" algn="tl">
                <a:srgbClr val="000000">
                  <a:alpha val="43137"/>
                </a:srgbClr>
              </a:outerShdw>
            </a:effectLst>
          </a:endParaRPr>
        </a:p>
      </dsp:txBody>
      <dsp:txXfrm>
        <a:off x="0" y="0"/>
        <a:ext cx="2119047" cy="944879"/>
      </dsp:txXfrm>
    </dsp:sp>
    <dsp:sp modelId="{84F0FE91-2E71-4FBE-A1B6-FFC922BFF2AD}">
      <dsp:nvSpPr>
        <dsp:cNvPr id="0" name=""/>
        <dsp:cNvSpPr/>
      </dsp:nvSpPr>
      <dsp:spPr>
        <a:xfrm>
          <a:off x="2277975" y="4290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solidFill>
                <a:srgbClr val="000000"/>
              </a:solidFill>
              <a:effectLst/>
            </a:rPr>
            <a:t>Make strong use of data and analysis for decision–making.</a:t>
          </a:r>
          <a:endParaRPr lang="en-ZA" sz="2400" kern="1200" dirty="0">
            <a:solidFill>
              <a:srgbClr val="000000"/>
            </a:solidFill>
            <a:effectLst/>
          </a:endParaRPr>
        </a:p>
      </dsp:txBody>
      <dsp:txXfrm>
        <a:off x="2277975" y="42907"/>
        <a:ext cx="8317261" cy="858142"/>
      </dsp:txXfrm>
    </dsp:sp>
    <dsp:sp modelId="{90A702D6-1ECC-4276-9E96-0215876A10C7}">
      <dsp:nvSpPr>
        <dsp:cNvPr id="0" name=""/>
        <dsp:cNvSpPr/>
      </dsp:nvSpPr>
      <dsp:spPr>
        <a:xfrm>
          <a:off x="2119047" y="90105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12880CEE-6DA4-4100-8C98-74A8D305B721}">
      <dsp:nvSpPr>
        <dsp:cNvPr id="0" name=""/>
        <dsp:cNvSpPr/>
      </dsp:nvSpPr>
      <dsp:spPr>
        <a:xfrm>
          <a:off x="0" y="94487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9E9044C4-6391-4BD9-91E8-D97D09D454AE}">
      <dsp:nvSpPr>
        <dsp:cNvPr id="0" name=""/>
        <dsp:cNvSpPr/>
      </dsp:nvSpPr>
      <dsp:spPr>
        <a:xfrm>
          <a:off x="0" y="94487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Data Builders</a:t>
          </a:r>
        </a:p>
      </dsp:txBody>
      <dsp:txXfrm>
        <a:off x="0" y="944879"/>
        <a:ext cx="2119047" cy="944879"/>
      </dsp:txXfrm>
    </dsp:sp>
    <dsp:sp modelId="{247A017C-2017-4E09-922A-BCAFFE50988D}">
      <dsp:nvSpPr>
        <dsp:cNvPr id="0" name=""/>
        <dsp:cNvSpPr/>
      </dsp:nvSpPr>
      <dsp:spPr>
        <a:xfrm>
          <a:off x="2277975" y="98778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solidFill>
                <a:srgbClr val="000000"/>
              </a:solidFill>
              <a:effectLst/>
            </a:rPr>
            <a:t>Use big datasets requiring </a:t>
          </a:r>
          <a:r>
            <a:rPr lang="en-GB" sz="2400" kern="1200" dirty="0">
              <a:solidFill>
                <a:srgbClr val="000000"/>
              </a:solidFill>
              <a:effectLst/>
            </a:rPr>
            <a:t>dedicated servers for parallel processing.</a:t>
          </a:r>
          <a:endParaRPr lang="en-ZA" sz="2400" kern="1200" dirty="0">
            <a:solidFill>
              <a:srgbClr val="000000"/>
            </a:solidFill>
            <a:effectLst/>
          </a:endParaRPr>
        </a:p>
      </dsp:txBody>
      <dsp:txXfrm>
        <a:off x="2277975" y="987787"/>
        <a:ext cx="8317261" cy="858142"/>
      </dsp:txXfrm>
    </dsp:sp>
    <dsp:sp modelId="{27463DA6-7330-43A6-8665-AA1FAB70D5C5}">
      <dsp:nvSpPr>
        <dsp:cNvPr id="0" name=""/>
        <dsp:cNvSpPr/>
      </dsp:nvSpPr>
      <dsp:spPr>
        <a:xfrm>
          <a:off x="2119047" y="184593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988EB53C-98C2-455A-918C-0AD5D7F08027}">
      <dsp:nvSpPr>
        <dsp:cNvPr id="0" name=""/>
        <dsp:cNvSpPr/>
      </dsp:nvSpPr>
      <dsp:spPr>
        <a:xfrm>
          <a:off x="0" y="188975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9E26D21-C59E-4F49-B4C1-9403B8ECC5F3}">
      <dsp:nvSpPr>
        <dsp:cNvPr id="0" name=""/>
        <dsp:cNvSpPr/>
      </dsp:nvSpPr>
      <dsp:spPr>
        <a:xfrm>
          <a:off x="0" y="188975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Data Mixers</a:t>
          </a:r>
        </a:p>
      </dsp:txBody>
      <dsp:txXfrm>
        <a:off x="0" y="1889759"/>
        <a:ext cx="2119047" cy="944879"/>
      </dsp:txXfrm>
    </dsp:sp>
    <dsp:sp modelId="{9800C497-D5CB-4E9E-9699-0BBBA24E067C}">
      <dsp:nvSpPr>
        <dsp:cNvPr id="0" name=""/>
        <dsp:cNvSpPr/>
      </dsp:nvSpPr>
      <dsp:spPr>
        <a:xfrm>
          <a:off x="2277975" y="193266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a:solidFill>
                <a:srgbClr val="000000"/>
              </a:solidFill>
              <a:effectLst/>
            </a:rPr>
            <a:t>Combine data from a variety of sources. </a:t>
          </a:r>
        </a:p>
      </dsp:txBody>
      <dsp:txXfrm>
        <a:off x="2277975" y="1932667"/>
        <a:ext cx="8317261" cy="858142"/>
      </dsp:txXfrm>
    </dsp:sp>
    <dsp:sp modelId="{C2F91489-08DA-402C-98CA-8CD02F851209}">
      <dsp:nvSpPr>
        <dsp:cNvPr id="0" name=""/>
        <dsp:cNvSpPr/>
      </dsp:nvSpPr>
      <dsp:spPr>
        <a:xfrm>
          <a:off x="2119047" y="279081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 modelId="{67E10E2D-676B-4C16-BDA8-4C828482022F}">
      <dsp:nvSpPr>
        <dsp:cNvPr id="0" name=""/>
        <dsp:cNvSpPr/>
      </dsp:nvSpPr>
      <dsp:spPr>
        <a:xfrm>
          <a:off x="0" y="2834639"/>
          <a:ext cx="10595237"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BFD7A9-2D3F-4DE7-9554-1A14B3859C8C}">
      <dsp:nvSpPr>
        <dsp:cNvPr id="0" name=""/>
        <dsp:cNvSpPr/>
      </dsp:nvSpPr>
      <dsp:spPr>
        <a:xfrm>
          <a:off x="0" y="2834639"/>
          <a:ext cx="2119047" cy="944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kern="1200" dirty="0" err="1">
              <a:effectLst>
                <a:outerShdw blurRad="38100" dist="38100" dir="2700000" algn="tl">
                  <a:srgbClr val="000000">
                    <a:alpha val="43137"/>
                  </a:srgbClr>
                </a:outerShdw>
              </a:effectLst>
            </a:rPr>
            <a:t>Dataphobes</a:t>
          </a:r>
          <a:endParaRPr lang="en-ZA" sz="2400" kern="1200" dirty="0">
            <a:effectLst>
              <a:outerShdw blurRad="38100" dist="38100" dir="2700000" algn="tl">
                <a:srgbClr val="000000">
                  <a:alpha val="43137"/>
                </a:srgbClr>
              </a:outerShdw>
            </a:effectLst>
          </a:endParaRPr>
        </a:p>
      </dsp:txBody>
      <dsp:txXfrm>
        <a:off x="0" y="2834639"/>
        <a:ext cx="2119047" cy="944879"/>
      </dsp:txXfrm>
    </dsp:sp>
    <dsp:sp modelId="{60A93187-5423-4B44-954E-AE9CDD16407B}">
      <dsp:nvSpPr>
        <dsp:cNvPr id="0" name=""/>
        <dsp:cNvSpPr/>
      </dsp:nvSpPr>
      <dsp:spPr>
        <a:xfrm>
          <a:off x="2277975" y="2877547"/>
          <a:ext cx="8317261" cy="85814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GB" sz="2400" kern="1200" dirty="0">
              <a:solidFill>
                <a:srgbClr val="000000"/>
              </a:solidFill>
              <a:effectLst/>
            </a:rPr>
            <a:t>Work with small datasets and few data sources, and do not use data or analysis to make decisions. </a:t>
          </a:r>
          <a:endParaRPr lang="en-ZA" sz="2400" kern="1200" dirty="0">
            <a:solidFill>
              <a:srgbClr val="000000"/>
            </a:solidFill>
            <a:effectLst/>
          </a:endParaRPr>
        </a:p>
      </dsp:txBody>
      <dsp:txXfrm>
        <a:off x="2277975" y="2877547"/>
        <a:ext cx="8317261" cy="858142"/>
      </dsp:txXfrm>
    </dsp:sp>
    <dsp:sp modelId="{BF1B621C-1C74-476E-9ACD-0ECC3776717E}">
      <dsp:nvSpPr>
        <dsp:cNvPr id="0" name=""/>
        <dsp:cNvSpPr/>
      </dsp:nvSpPr>
      <dsp:spPr>
        <a:xfrm>
          <a:off x="2119047" y="3735690"/>
          <a:ext cx="847618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B01F2BE-574D-4558-9374-4495B0E5A04D}">
      <dsp:nvSpPr>
        <dsp:cNvPr id="0" name=""/>
        <dsp:cNvSpPr/>
      </dsp:nvSpPr>
      <dsp:spPr>
        <a:xfrm>
          <a:off x="3104"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Describe the nature, scope, context and purposes of the processing</a:t>
          </a:r>
          <a:endParaRPr lang="en-ZA" sz="2400" kern="1200" dirty="0">
            <a:effectLst>
              <a:outerShdw blurRad="38100" dist="38100" dir="2700000" algn="tl">
                <a:srgbClr val="000000">
                  <a:alpha val="43137"/>
                </a:srgbClr>
              </a:outerShdw>
            </a:effectLst>
          </a:endParaRPr>
        </a:p>
      </dsp:txBody>
      <dsp:txXfrm>
        <a:off x="3104" y="453449"/>
        <a:ext cx="2462564" cy="1802434"/>
      </dsp:txXfrm>
    </dsp:sp>
    <dsp:sp modelId="{662805F4-09BC-4095-9D16-D5A4911BD8F8}">
      <dsp:nvSpPr>
        <dsp:cNvPr id="0" name=""/>
        <dsp:cNvSpPr/>
      </dsp:nvSpPr>
      <dsp:spPr>
        <a:xfrm>
          <a:off x="2711925"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Assess necessity, proportionality and compliance measures</a:t>
          </a:r>
          <a:endParaRPr lang="en-ZA" sz="2400" kern="1200" dirty="0">
            <a:effectLst>
              <a:outerShdw blurRad="38100" dist="38100" dir="2700000" algn="tl">
                <a:srgbClr val="000000">
                  <a:alpha val="43137"/>
                </a:srgbClr>
              </a:outerShdw>
            </a:effectLst>
          </a:endParaRPr>
        </a:p>
      </dsp:txBody>
      <dsp:txXfrm>
        <a:off x="2711925" y="453449"/>
        <a:ext cx="2462564" cy="1802434"/>
      </dsp:txXfrm>
    </dsp:sp>
    <dsp:sp modelId="{A896728E-EA13-4952-B766-5326AABA1797}">
      <dsp:nvSpPr>
        <dsp:cNvPr id="0" name=""/>
        <dsp:cNvSpPr/>
      </dsp:nvSpPr>
      <dsp:spPr>
        <a:xfrm>
          <a:off x="5420746"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Identify and assess risks to individuals</a:t>
          </a:r>
          <a:endParaRPr lang="en-ZA" sz="2400" kern="1200" dirty="0">
            <a:effectLst>
              <a:outerShdw blurRad="38100" dist="38100" dir="2700000" algn="tl">
                <a:srgbClr val="000000">
                  <a:alpha val="43137"/>
                </a:srgbClr>
              </a:outerShdw>
            </a:effectLst>
          </a:endParaRPr>
        </a:p>
      </dsp:txBody>
      <dsp:txXfrm>
        <a:off x="5420746" y="453449"/>
        <a:ext cx="2462564" cy="1802434"/>
      </dsp:txXfrm>
    </dsp:sp>
    <dsp:sp modelId="{B2B65696-7A78-4456-9A4D-01E8388BAB00}">
      <dsp:nvSpPr>
        <dsp:cNvPr id="0" name=""/>
        <dsp:cNvSpPr/>
      </dsp:nvSpPr>
      <dsp:spPr>
        <a:xfrm>
          <a:off x="8129568" y="453449"/>
          <a:ext cx="2462564" cy="180243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Identify any additional measures to mitigate those risks</a:t>
          </a:r>
          <a:endParaRPr lang="en-ZA" sz="2400" kern="1200" dirty="0">
            <a:effectLst>
              <a:outerShdw blurRad="38100" dist="38100" dir="2700000" algn="tl">
                <a:srgbClr val="000000">
                  <a:alpha val="43137"/>
                </a:srgbClr>
              </a:outerShdw>
            </a:effectLst>
          </a:endParaRPr>
        </a:p>
      </dsp:txBody>
      <dsp:txXfrm>
        <a:off x="8129568" y="453449"/>
        <a:ext cx="2462564" cy="180243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16EE60-C34A-4D09-A3A2-B7CB14577C06}">
      <dsp:nvSpPr>
        <dsp:cNvPr id="0" name=""/>
        <dsp:cNvSpPr/>
      </dsp:nvSpPr>
      <dsp:spPr>
        <a:xfrm>
          <a:off x="9312"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1. Define your purpose</a:t>
          </a:r>
        </a:p>
      </dsp:txBody>
      <dsp:txXfrm>
        <a:off x="58224" y="682951"/>
        <a:ext cx="2685495" cy="1572167"/>
      </dsp:txXfrm>
    </dsp:sp>
    <dsp:sp modelId="{48B2439A-51E0-4C46-8B4E-3F658CED034A}">
      <dsp:nvSpPr>
        <dsp:cNvPr id="0" name=""/>
        <dsp:cNvSpPr/>
      </dsp:nvSpPr>
      <dsp:spPr>
        <a:xfrm>
          <a:off x="3070963"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3070963" y="1261956"/>
        <a:ext cx="413044" cy="414157"/>
      </dsp:txXfrm>
    </dsp:sp>
    <dsp:sp modelId="{67E64387-A9E9-43DC-9EF3-56AD70127E5A}">
      <dsp:nvSpPr>
        <dsp:cNvPr id="0" name=""/>
        <dsp:cNvSpPr/>
      </dsp:nvSpPr>
      <dsp:spPr>
        <a:xfrm>
          <a:off x="3905958"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2. Be as specific as possible</a:t>
          </a:r>
          <a:endParaRPr lang="en-ZA" sz="2400" kern="1200" dirty="0">
            <a:effectLst>
              <a:outerShdw blurRad="38100" dist="38100" dir="2700000" algn="tl">
                <a:srgbClr val="000000">
                  <a:alpha val="43137"/>
                </a:srgbClr>
              </a:outerShdw>
            </a:effectLst>
          </a:endParaRPr>
        </a:p>
      </dsp:txBody>
      <dsp:txXfrm>
        <a:off x="3954870" y="682951"/>
        <a:ext cx="2685495" cy="1572167"/>
      </dsp:txXfrm>
    </dsp:sp>
    <dsp:sp modelId="{E094566B-4D87-4E1F-9326-56BCDC9886B3}">
      <dsp:nvSpPr>
        <dsp:cNvPr id="0" name=""/>
        <dsp:cNvSpPr/>
      </dsp:nvSpPr>
      <dsp:spPr>
        <a:xfrm>
          <a:off x="6967609" y="1123903"/>
          <a:ext cx="590063" cy="690263"/>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844550">
            <a:lnSpc>
              <a:spcPct val="90000"/>
            </a:lnSpc>
            <a:spcBef>
              <a:spcPct val="0"/>
            </a:spcBef>
            <a:spcAft>
              <a:spcPct val="35000"/>
            </a:spcAft>
            <a:buNone/>
          </a:pPr>
          <a:endParaRPr lang="en-ZA" sz="1900" kern="1200"/>
        </a:p>
      </dsp:txBody>
      <dsp:txXfrm>
        <a:off x="6967609" y="1261956"/>
        <a:ext cx="413044" cy="414157"/>
      </dsp:txXfrm>
    </dsp:sp>
    <dsp:sp modelId="{C3E82436-2572-4E6B-95D4-0BADF4C92E71}">
      <dsp:nvSpPr>
        <dsp:cNvPr id="0" name=""/>
        <dsp:cNvSpPr/>
      </dsp:nvSpPr>
      <dsp:spPr>
        <a:xfrm>
          <a:off x="7802605" y="634039"/>
          <a:ext cx="2783319" cy="1669991"/>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3. Decide if you need to adjust or augment data collection</a:t>
          </a:r>
          <a:endParaRPr lang="en-ZA" sz="2400" kern="1200" dirty="0">
            <a:effectLst>
              <a:outerShdw blurRad="38100" dist="38100" dir="2700000" algn="tl">
                <a:srgbClr val="000000">
                  <a:alpha val="43137"/>
                </a:srgbClr>
              </a:outerShdw>
            </a:effectLst>
          </a:endParaRPr>
        </a:p>
      </dsp:txBody>
      <dsp:txXfrm>
        <a:off x="7851517" y="682951"/>
        <a:ext cx="2685495" cy="157216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BE19932-8067-4438-ACB8-58874A956FE8}">
      <dsp:nvSpPr>
        <dsp:cNvPr id="0" name=""/>
        <dsp:cNvSpPr/>
      </dsp:nvSpPr>
      <dsp:spPr>
        <a:xfrm>
          <a:off x="51486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ZA" sz="1800" kern="1200" dirty="0">
              <a:effectLst>
                <a:outerShdw blurRad="38100" dist="38100" dir="2700000" algn="tl">
                  <a:srgbClr val="000000">
                    <a:alpha val="43137"/>
                  </a:srgbClr>
                </a:outerShdw>
              </a:effectLst>
            </a:rPr>
            <a:t>1. Rephrase the question.</a:t>
          </a:r>
        </a:p>
      </dsp:txBody>
      <dsp:txXfrm>
        <a:off x="514867" y="969"/>
        <a:ext cx="2365793" cy="1419476"/>
      </dsp:txXfrm>
    </dsp:sp>
    <dsp:sp modelId="{E0A6EAA3-D9F6-4150-8525-859323E9FA01}">
      <dsp:nvSpPr>
        <dsp:cNvPr id="0" name=""/>
        <dsp:cNvSpPr/>
      </dsp:nvSpPr>
      <dsp:spPr>
        <a:xfrm>
          <a:off x="3117241"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effectLst>
                <a:outerShdw blurRad="38100" dist="38100" dir="2700000" algn="tl">
                  <a:srgbClr val="000000">
                    <a:alpha val="43137"/>
                  </a:srgbClr>
                </a:outerShdw>
              </a:effectLst>
            </a:rPr>
            <a:t>2. Consider a broader or narrower version of the question.</a:t>
          </a:r>
          <a:endParaRPr lang="en-ZA" sz="1800" kern="1200">
            <a:effectLst>
              <a:outerShdw blurRad="38100" dist="38100" dir="2700000" algn="tl">
                <a:srgbClr val="000000">
                  <a:alpha val="43137"/>
                </a:srgbClr>
              </a:outerShdw>
            </a:effectLst>
          </a:endParaRPr>
        </a:p>
      </dsp:txBody>
      <dsp:txXfrm>
        <a:off x="3117241" y="969"/>
        <a:ext cx="2365793" cy="1419476"/>
      </dsp:txXfrm>
    </dsp:sp>
    <dsp:sp modelId="{FC5996B8-A0D2-4BEA-9BAA-CC71FF8C7A9B}">
      <dsp:nvSpPr>
        <dsp:cNvPr id="0" name=""/>
        <dsp:cNvSpPr/>
      </dsp:nvSpPr>
      <dsp:spPr>
        <a:xfrm>
          <a:off x="5719614"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effectLst>
                <a:outerShdw blurRad="38100" dist="38100" dir="2700000" algn="tl">
                  <a:srgbClr val="000000">
                    <a:alpha val="43137"/>
                  </a:srgbClr>
                </a:outerShdw>
              </a:effectLst>
            </a:rPr>
            <a:t>3. Rewrite your question statement from the perspective of different stakeholders.</a:t>
          </a:r>
          <a:endParaRPr lang="en-ZA" sz="1800" kern="1200">
            <a:effectLst>
              <a:outerShdw blurRad="38100" dist="38100" dir="2700000" algn="tl">
                <a:srgbClr val="000000">
                  <a:alpha val="43137"/>
                </a:srgbClr>
              </a:outerShdw>
            </a:effectLst>
          </a:endParaRPr>
        </a:p>
      </dsp:txBody>
      <dsp:txXfrm>
        <a:off x="5719614" y="969"/>
        <a:ext cx="2365793" cy="1419476"/>
      </dsp:txXfrm>
    </dsp:sp>
    <dsp:sp modelId="{4C9F8E85-2A48-47DF-A9CF-6DABD2EE1A7C}">
      <dsp:nvSpPr>
        <dsp:cNvPr id="0" name=""/>
        <dsp:cNvSpPr/>
      </dsp:nvSpPr>
      <dsp:spPr>
        <a:xfrm>
          <a:off x="8321987" y="969"/>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effectLst>
                <a:outerShdw blurRad="38100" dist="38100" dir="2700000" algn="tl">
                  <a:srgbClr val="000000">
                    <a:alpha val="43137"/>
                  </a:srgbClr>
                </a:outerShdw>
              </a:effectLst>
            </a:rPr>
            <a:t>4. Assume there is more than one possible solution.</a:t>
          </a:r>
          <a:endParaRPr lang="en-ZA" sz="1800" kern="1200" dirty="0">
            <a:effectLst>
              <a:outerShdw blurRad="38100" dist="38100" dir="2700000" algn="tl">
                <a:srgbClr val="000000">
                  <a:alpha val="43137"/>
                </a:srgbClr>
              </a:outerShdw>
            </a:effectLst>
          </a:endParaRPr>
        </a:p>
      </dsp:txBody>
      <dsp:txXfrm>
        <a:off x="8321987" y="969"/>
        <a:ext cx="2365793" cy="1419476"/>
      </dsp:txXfrm>
    </dsp:sp>
    <dsp:sp modelId="{086F071C-1E50-4F2C-8572-566F3BFA62B0}">
      <dsp:nvSpPr>
        <dsp:cNvPr id="0" name=""/>
        <dsp:cNvSpPr/>
      </dsp:nvSpPr>
      <dsp:spPr>
        <a:xfrm>
          <a:off x="3117241"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dirty="0">
              <a:effectLst>
                <a:outerShdw blurRad="38100" dist="38100" dir="2700000" algn="tl">
                  <a:srgbClr val="000000">
                    <a:alpha val="43137"/>
                  </a:srgbClr>
                </a:outerShdw>
              </a:effectLst>
            </a:rPr>
            <a:t>5. Use language to frame the question in a more exciting way.</a:t>
          </a:r>
          <a:endParaRPr lang="en-ZA" sz="1800" kern="1200" dirty="0">
            <a:effectLst>
              <a:outerShdw blurRad="38100" dist="38100" dir="2700000" algn="tl">
                <a:srgbClr val="000000">
                  <a:alpha val="43137"/>
                </a:srgbClr>
              </a:outerShdw>
            </a:effectLst>
          </a:endParaRPr>
        </a:p>
      </dsp:txBody>
      <dsp:txXfrm>
        <a:off x="3117241" y="1657024"/>
        <a:ext cx="2365793" cy="1419476"/>
      </dsp:txXfrm>
    </dsp:sp>
    <dsp:sp modelId="{F686311B-D1E7-4C50-BDBE-090812028122}">
      <dsp:nvSpPr>
        <dsp:cNvPr id="0" name=""/>
        <dsp:cNvSpPr/>
      </dsp:nvSpPr>
      <dsp:spPr>
        <a:xfrm>
          <a:off x="5719614" y="1657024"/>
          <a:ext cx="2365793" cy="141947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GB" sz="1800" kern="1200">
              <a:effectLst>
                <a:outerShdw blurRad="38100" dist="38100" dir="2700000" algn="tl">
                  <a:srgbClr val="000000">
                    <a:alpha val="43137"/>
                  </a:srgbClr>
                </a:outerShdw>
              </a:effectLst>
            </a:rPr>
            <a:t>6. Reverse the question and think about what you would do to generate an opposite intended result.</a:t>
          </a:r>
          <a:endParaRPr lang="en-ZA" sz="1800" kern="1200">
            <a:effectLst>
              <a:outerShdw blurRad="38100" dist="38100" dir="2700000" algn="tl">
                <a:srgbClr val="000000">
                  <a:alpha val="43137"/>
                </a:srgbClr>
              </a:outerShdw>
            </a:effectLst>
          </a:endParaRPr>
        </a:p>
      </dsp:txBody>
      <dsp:txXfrm>
        <a:off x="5719614" y="1657024"/>
        <a:ext cx="2365793" cy="141947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792"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Remote assistance</a:t>
          </a:r>
        </a:p>
      </dsp:txBody>
      <dsp:txXfrm>
        <a:off x="5792" y="501806"/>
        <a:ext cx="2563825" cy="1464537"/>
      </dsp:txXfrm>
    </dsp:sp>
    <dsp:sp modelId="{AE1D274E-7472-4404-8C97-FCC0E01DC424}">
      <dsp:nvSpPr>
        <dsp:cNvPr id="0" name=""/>
        <dsp:cNvSpPr/>
      </dsp:nvSpPr>
      <dsp:spPr>
        <a:xfrm>
          <a:off x="2784605"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On the job training</a:t>
          </a:r>
        </a:p>
      </dsp:txBody>
      <dsp:txXfrm>
        <a:off x="2784605" y="501806"/>
        <a:ext cx="2563825" cy="1464537"/>
      </dsp:txXfrm>
    </dsp:sp>
    <dsp:sp modelId="{0F4F184D-E78E-4511-8C61-4CE42614968C}">
      <dsp:nvSpPr>
        <dsp:cNvPr id="0" name=""/>
        <dsp:cNvSpPr/>
      </dsp:nvSpPr>
      <dsp:spPr>
        <a:xfrm>
          <a:off x="5563417"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Remote collaborations</a:t>
          </a:r>
        </a:p>
      </dsp:txBody>
      <dsp:txXfrm>
        <a:off x="5563417" y="501806"/>
        <a:ext cx="2563825" cy="1464537"/>
      </dsp:txXfrm>
    </dsp:sp>
    <dsp:sp modelId="{BEA81A2C-CD96-4E65-9463-A078A179EF03}">
      <dsp:nvSpPr>
        <dsp:cNvPr id="0" name=""/>
        <dsp:cNvSpPr/>
      </dsp:nvSpPr>
      <dsp:spPr>
        <a:xfrm>
          <a:off x="8342230" y="501806"/>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Computer assisted tasks</a:t>
          </a:r>
        </a:p>
      </dsp:txBody>
      <dsp:txXfrm>
        <a:off x="8342230" y="501806"/>
        <a:ext cx="2563825" cy="1464537"/>
      </dsp:txXfrm>
    </dsp:sp>
    <dsp:sp modelId="{BA517B32-0A94-44B0-ACC3-0C47903532B7}">
      <dsp:nvSpPr>
        <dsp:cNvPr id="0" name=""/>
        <dsp:cNvSpPr/>
      </dsp:nvSpPr>
      <dsp:spPr>
        <a:xfrm>
          <a:off x="1395198"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Product maintenance</a:t>
          </a:r>
        </a:p>
      </dsp:txBody>
      <dsp:txXfrm>
        <a:off x="1395198" y="2181331"/>
        <a:ext cx="2563825" cy="1464537"/>
      </dsp:txXfrm>
    </dsp:sp>
    <dsp:sp modelId="{CF3AB257-EC61-41F6-97B0-E7DBC48B7B57}">
      <dsp:nvSpPr>
        <dsp:cNvPr id="0" name=""/>
        <dsp:cNvSpPr/>
      </dsp:nvSpPr>
      <dsp:spPr>
        <a:xfrm>
          <a:off x="4174011"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effectLst>
                <a:outerShdw blurRad="38100" dist="38100" dir="2700000" algn="tl">
                  <a:srgbClr val="000000">
                    <a:alpha val="43137"/>
                  </a:srgbClr>
                </a:outerShdw>
              </a:effectLst>
            </a:rPr>
            <a:t>Knowledge sharing – recording historical task for training</a:t>
          </a:r>
          <a:endParaRPr lang="en-ZA" sz="2400" kern="1200">
            <a:effectLst>
              <a:outerShdw blurRad="38100" dist="38100" dir="2700000" algn="tl">
                <a:srgbClr val="000000">
                  <a:alpha val="43137"/>
                </a:srgbClr>
              </a:outerShdw>
            </a:effectLst>
          </a:endParaRPr>
        </a:p>
      </dsp:txBody>
      <dsp:txXfrm>
        <a:off x="4174011" y="2181331"/>
        <a:ext cx="2563825" cy="1464537"/>
      </dsp:txXfrm>
    </dsp:sp>
    <dsp:sp modelId="{0A396CB4-50A9-4D86-86E5-2BCCABFCBCCE}">
      <dsp:nvSpPr>
        <dsp:cNvPr id="0" name=""/>
        <dsp:cNvSpPr/>
      </dsp:nvSpPr>
      <dsp:spPr>
        <a:xfrm>
          <a:off x="6952824" y="2181331"/>
          <a:ext cx="2563825" cy="1464537"/>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a:effectLst>
                <a:outerShdw blurRad="38100" dist="38100" dir="2700000" algn="tl">
                  <a:srgbClr val="000000">
                    <a:alpha val="43137"/>
                  </a:srgbClr>
                </a:outerShdw>
              </a:effectLst>
            </a:rPr>
            <a:t>Sales – design</a:t>
          </a:r>
        </a:p>
      </dsp:txBody>
      <dsp:txXfrm>
        <a:off x="6952824" y="2181331"/>
        <a:ext cx="2563825" cy="1464537"/>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A43C6D-F989-4C5D-861E-C690513145E3}">
      <dsp:nvSpPr>
        <dsp:cNvPr id="0" name=""/>
        <dsp:cNvSpPr/>
      </dsp:nvSpPr>
      <dsp:spPr>
        <a:xfrm>
          <a:off x="5915" y="1001714"/>
          <a:ext cx="3711114" cy="188070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Virtual tours</a:t>
          </a:r>
        </a:p>
      </dsp:txBody>
      <dsp:txXfrm>
        <a:off x="5915" y="1001714"/>
        <a:ext cx="3711114" cy="1880704"/>
      </dsp:txXfrm>
    </dsp:sp>
    <dsp:sp modelId="{DE2FFBA3-7223-4E3F-8FC0-499709F9B5E7}">
      <dsp:nvSpPr>
        <dsp:cNvPr id="0" name=""/>
        <dsp:cNvSpPr/>
      </dsp:nvSpPr>
      <dsp:spPr>
        <a:xfrm>
          <a:off x="4028221"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Point of view training</a:t>
          </a:r>
        </a:p>
      </dsp:txBody>
      <dsp:txXfrm>
        <a:off x="4028221" y="1008491"/>
        <a:ext cx="3111915" cy="1867149"/>
      </dsp:txXfrm>
    </dsp:sp>
    <dsp:sp modelId="{4271505F-BE80-4F3B-8FF8-ED0807DC46BA}">
      <dsp:nvSpPr>
        <dsp:cNvPr id="0" name=""/>
        <dsp:cNvSpPr/>
      </dsp:nvSpPr>
      <dsp:spPr>
        <a:xfrm>
          <a:off x="7451328" y="1008491"/>
          <a:ext cx="3111915" cy="186714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Gaming</a:t>
          </a:r>
        </a:p>
      </dsp:txBody>
      <dsp:txXfrm>
        <a:off x="7451328" y="1008491"/>
        <a:ext cx="3111915" cy="1867149"/>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91D585-F948-4F26-A7F5-EF1041DD9F3C}">
      <dsp:nvSpPr>
        <dsp:cNvPr id="0" name=""/>
        <dsp:cNvSpPr/>
      </dsp:nvSpPr>
      <dsp:spPr>
        <a:xfrm>
          <a:off x="1548819"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Why do we need Virtual Reality? Do we need it? </a:t>
          </a:r>
          <a:endParaRPr lang="en-ZA" sz="2400" kern="1200" dirty="0">
            <a:effectLst>
              <a:outerShdw blurRad="38100" dist="38100" dir="2700000" algn="tl">
                <a:srgbClr val="000000">
                  <a:alpha val="43137"/>
                </a:srgbClr>
              </a:outerShdw>
            </a:effectLst>
          </a:endParaRPr>
        </a:p>
      </dsp:txBody>
      <dsp:txXfrm>
        <a:off x="1548819" y="301"/>
        <a:ext cx="2592492" cy="1555495"/>
      </dsp:txXfrm>
    </dsp:sp>
    <dsp:sp modelId="{6B45D7C2-D064-461B-84CE-26CA5D7E1296}">
      <dsp:nvSpPr>
        <dsp:cNvPr id="0" name=""/>
        <dsp:cNvSpPr/>
      </dsp:nvSpPr>
      <dsp:spPr>
        <a:xfrm>
          <a:off x="4400562"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What purpose and function will it fulfil? </a:t>
          </a:r>
          <a:endParaRPr lang="en-ZA" sz="2400" kern="1200" dirty="0">
            <a:effectLst>
              <a:outerShdw blurRad="38100" dist="38100" dir="2700000" algn="tl">
                <a:srgbClr val="000000">
                  <a:alpha val="43137"/>
                </a:srgbClr>
              </a:outerShdw>
            </a:effectLst>
          </a:endParaRPr>
        </a:p>
      </dsp:txBody>
      <dsp:txXfrm>
        <a:off x="4400562" y="301"/>
        <a:ext cx="2592492" cy="1555495"/>
      </dsp:txXfrm>
    </dsp:sp>
    <dsp:sp modelId="{C987D7B3-37BF-49AB-8829-06F6CB99D61F}">
      <dsp:nvSpPr>
        <dsp:cNvPr id="0" name=""/>
        <dsp:cNvSpPr/>
      </dsp:nvSpPr>
      <dsp:spPr>
        <a:xfrm>
          <a:off x="7252304" y="301"/>
          <a:ext cx="2592492" cy="1555495"/>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effectLst>
                <a:outerShdw blurRad="38100" dist="38100" dir="2700000" algn="tl">
                  <a:srgbClr val="000000">
                    <a:alpha val="43137"/>
                  </a:srgbClr>
                </a:outerShdw>
              </a:effectLst>
            </a:rPr>
            <a:t>How will the technology be used and managed?</a:t>
          </a:r>
          <a:endParaRPr lang="en-ZA" sz="2400" kern="1200">
            <a:effectLst>
              <a:outerShdw blurRad="38100" dist="38100" dir="2700000" algn="tl">
                <a:srgbClr val="000000">
                  <a:alpha val="43137"/>
                </a:srgbClr>
              </a:outerShdw>
            </a:effectLst>
          </a:endParaRPr>
        </a:p>
      </dsp:txBody>
      <dsp:txXfrm>
        <a:off x="7252304" y="301"/>
        <a:ext cx="2592492" cy="1555495"/>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C94318-DD2B-4993-8CD1-90ADFDF42CF1}">
      <dsp:nvSpPr>
        <dsp:cNvPr id="0" name=""/>
        <dsp:cNvSpPr/>
      </dsp:nvSpPr>
      <dsp:spPr>
        <a:xfrm>
          <a:off x="736700"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How will these devices fit into our existing ICT resources and at what cost?</a:t>
          </a:r>
          <a:endParaRPr lang="en-ZA" sz="2400" kern="1200" dirty="0">
            <a:effectLst>
              <a:outerShdw blurRad="38100" dist="38100" dir="2700000" algn="tl">
                <a:srgbClr val="000000">
                  <a:alpha val="43137"/>
                </a:srgbClr>
              </a:outerShdw>
            </a:effectLst>
          </a:endParaRPr>
        </a:p>
      </dsp:txBody>
      <dsp:txXfrm>
        <a:off x="736700" y="1146"/>
        <a:ext cx="2850574" cy="1710344"/>
      </dsp:txXfrm>
    </dsp:sp>
    <dsp:sp modelId="{0727BFD0-C6BF-4182-9525-47651B4129C5}">
      <dsp:nvSpPr>
        <dsp:cNvPr id="0" name=""/>
        <dsp:cNvSpPr/>
      </dsp:nvSpPr>
      <dsp:spPr>
        <a:xfrm>
          <a:off x="3872331"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How will we train our workers to use VR? </a:t>
          </a:r>
          <a:endParaRPr lang="en-ZA" sz="2400" kern="1200" dirty="0">
            <a:effectLst>
              <a:outerShdw blurRad="38100" dist="38100" dir="2700000" algn="tl">
                <a:srgbClr val="000000">
                  <a:alpha val="43137"/>
                </a:srgbClr>
              </a:outerShdw>
            </a:effectLst>
          </a:endParaRPr>
        </a:p>
      </dsp:txBody>
      <dsp:txXfrm>
        <a:off x="3872331" y="1146"/>
        <a:ext cx="2850574" cy="1710344"/>
      </dsp:txXfrm>
    </dsp:sp>
    <dsp:sp modelId="{90828DDD-7E0D-4499-B411-012A56AC74C3}">
      <dsp:nvSpPr>
        <dsp:cNvPr id="0" name=""/>
        <dsp:cNvSpPr/>
      </dsp:nvSpPr>
      <dsp:spPr>
        <a:xfrm>
          <a:off x="7007962" y="1146"/>
          <a:ext cx="2850574" cy="1710344"/>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How would we measure improved outcomes?</a:t>
          </a:r>
          <a:endParaRPr lang="en-ZA" sz="2400" kern="1200" dirty="0">
            <a:effectLst>
              <a:outerShdw blurRad="38100" dist="38100" dir="2700000" algn="tl">
                <a:srgbClr val="000000">
                  <a:alpha val="43137"/>
                </a:srgbClr>
              </a:outerShdw>
            </a:effectLst>
          </a:endParaRPr>
        </a:p>
      </dsp:txBody>
      <dsp:txXfrm>
        <a:off x="7007962" y="1146"/>
        <a:ext cx="2850574" cy="17103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8FE036-D124-4BEA-8B0E-9489393AC1A5}">
      <dsp:nvSpPr>
        <dsp:cNvPr id="0" name=""/>
        <dsp:cNvSpPr/>
      </dsp:nvSpPr>
      <dsp:spPr>
        <a:xfrm>
          <a:off x="3311" y="17542"/>
          <a:ext cx="3228236" cy="1036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CRM</a:t>
          </a:r>
        </a:p>
      </dsp:txBody>
      <dsp:txXfrm>
        <a:off x="3311" y="17542"/>
        <a:ext cx="3228236" cy="1036800"/>
      </dsp:txXfrm>
    </dsp:sp>
    <dsp:sp modelId="{FDF6B116-B8F9-405E-91F3-1C37C8FDDC58}">
      <dsp:nvSpPr>
        <dsp:cNvPr id="0" name=""/>
        <dsp:cNvSpPr/>
      </dsp:nvSpPr>
      <dsp:spPr>
        <a:xfrm>
          <a:off x="3311" y="1054342"/>
          <a:ext cx="3228236" cy="300165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solidFill>
                <a:srgbClr val="000000"/>
              </a:solidFill>
              <a:effectLst/>
            </a:rPr>
            <a:t>Track customer behaviour throughout the sales cycle to understand current needs and predict future needs.</a:t>
          </a:r>
          <a:endParaRPr lang="en-ZA" sz="2400" kern="1200" dirty="0">
            <a:solidFill>
              <a:srgbClr val="000000"/>
            </a:solidFill>
            <a:effectLst/>
          </a:endParaRPr>
        </a:p>
      </dsp:txBody>
      <dsp:txXfrm>
        <a:off x="3311" y="1054342"/>
        <a:ext cx="3228236" cy="3001657"/>
      </dsp:txXfrm>
    </dsp:sp>
    <dsp:sp modelId="{DBDAD1EF-B43E-4338-9EBE-97CD11466680}">
      <dsp:nvSpPr>
        <dsp:cNvPr id="0" name=""/>
        <dsp:cNvSpPr/>
      </dsp:nvSpPr>
      <dsp:spPr>
        <a:xfrm>
          <a:off x="3683500" y="17542"/>
          <a:ext cx="3228236" cy="1036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Website and Social Analytics</a:t>
          </a:r>
        </a:p>
      </dsp:txBody>
      <dsp:txXfrm>
        <a:off x="3683500" y="17542"/>
        <a:ext cx="3228236" cy="1036800"/>
      </dsp:txXfrm>
    </dsp:sp>
    <dsp:sp modelId="{08A0D6E3-A5CC-4B7C-B27C-5AC881AB6C62}">
      <dsp:nvSpPr>
        <dsp:cNvPr id="0" name=""/>
        <dsp:cNvSpPr/>
      </dsp:nvSpPr>
      <dsp:spPr>
        <a:xfrm>
          <a:off x="3683500" y="1054342"/>
          <a:ext cx="3228236" cy="300165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solidFill>
                <a:srgbClr val="000000"/>
              </a:solidFill>
              <a:effectLst/>
            </a:rPr>
            <a:t>Analyse website and social media traffic and user behaviour to evaluate effectiveness of your digital strategy and gain market insights.</a:t>
          </a:r>
          <a:endParaRPr lang="en-ZA" sz="2400" kern="1200" dirty="0">
            <a:solidFill>
              <a:srgbClr val="000000"/>
            </a:solidFill>
            <a:effectLst/>
          </a:endParaRPr>
        </a:p>
      </dsp:txBody>
      <dsp:txXfrm>
        <a:off x="3683500" y="1054342"/>
        <a:ext cx="3228236" cy="3001657"/>
      </dsp:txXfrm>
    </dsp:sp>
    <dsp:sp modelId="{0B3689E9-981C-4773-A361-439A45678CE8}">
      <dsp:nvSpPr>
        <dsp:cNvPr id="0" name=""/>
        <dsp:cNvSpPr/>
      </dsp:nvSpPr>
      <dsp:spPr>
        <a:xfrm>
          <a:off x="7363689" y="17542"/>
          <a:ext cx="3228236" cy="1036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kern="1200" dirty="0">
              <a:effectLst>
                <a:outerShdw blurRad="38100" dist="38100" dir="2700000" algn="tl">
                  <a:srgbClr val="000000">
                    <a:alpha val="43137"/>
                  </a:srgbClr>
                </a:outerShdw>
              </a:effectLst>
            </a:rPr>
            <a:t>Web Based VOIP</a:t>
          </a:r>
        </a:p>
      </dsp:txBody>
      <dsp:txXfrm>
        <a:off x="7363689" y="17542"/>
        <a:ext cx="3228236" cy="1036800"/>
      </dsp:txXfrm>
    </dsp:sp>
    <dsp:sp modelId="{1E82BC35-14E1-4D5C-B59B-1687821861ED}">
      <dsp:nvSpPr>
        <dsp:cNvPr id="0" name=""/>
        <dsp:cNvSpPr/>
      </dsp:nvSpPr>
      <dsp:spPr>
        <a:xfrm>
          <a:off x="7363689" y="1054342"/>
          <a:ext cx="3228236" cy="3001657"/>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128016" tIns="128016" rIns="170688" bIns="192024" numCol="1" spcCol="1270" anchor="t" anchorCtr="0">
          <a:noAutofit/>
        </a:bodyPr>
        <a:lstStyle/>
        <a:p>
          <a:pPr marL="228600" lvl="1" indent="-228600" algn="l" defTabSz="1066800">
            <a:lnSpc>
              <a:spcPct val="90000"/>
            </a:lnSpc>
            <a:spcBef>
              <a:spcPct val="0"/>
            </a:spcBef>
            <a:spcAft>
              <a:spcPct val="15000"/>
            </a:spcAft>
            <a:buChar char="•"/>
          </a:pPr>
          <a:r>
            <a:rPr lang="en-GB" sz="2400" kern="1200" dirty="0">
              <a:solidFill>
                <a:srgbClr val="000000"/>
              </a:solidFill>
              <a:effectLst/>
            </a:rPr>
            <a:t>Monitor source and destination of a call as well as call agent performance to evaluate a comprehensive range of products and services.</a:t>
          </a:r>
          <a:endParaRPr lang="en-ZA" sz="2400" kern="1200" dirty="0">
            <a:solidFill>
              <a:srgbClr val="000000"/>
            </a:solidFill>
            <a:effectLst/>
          </a:endParaRPr>
        </a:p>
      </dsp:txBody>
      <dsp:txXfrm>
        <a:off x="7363689" y="1054342"/>
        <a:ext cx="3228236" cy="300165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5BACE1-F1FF-41AE-92E3-BB4FA0BB262B}">
      <dsp:nvSpPr>
        <dsp:cNvPr id="0" name=""/>
        <dsp:cNvSpPr/>
      </dsp:nvSpPr>
      <dsp:spPr>
        <a:xfrm>
          <a:off x="3888" y="4051"/>
          <a:ext cx="3673153" cy="1080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Maximise Data Capture</a:t>
          </a:r>
        </a:p>
      </dsp:txBody>
      <dsp:txXfrm>
        <a:off x="543888" y="4051"/>
        <a:ext cx="2593153" cy="1080000"/>
      </dsp:txXfrm>
    </dsp:sp>
    <dsp:sp modelId="{BE24EFFD-7FDB-4667-BDE5-F8B9C9420A36}">
      <dsp:nvSpPr>
        <dsp:cNvPr id="0" name=""/>
        <dsp:cNvSpPr/>
      </dsp:nvSpPr>
      <dsp:spPr>
        <a:xfrm>
          <a:off x="3888" y="1219051"/>
          <a:ext cx="2938523" cy="25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solidFill>
                <a:srgbClr val="000000"/>
              </a:solidFill>
            </a:rPr>
            <a:t>Make the CRM software easy to use</a:t>
          </a:r>
          <a:r>
            <a:rPr lang="en-GB" sz="1800" kern="1200" dirty="0">
              <a:solidFill>
                <a:srgbClr val="000000"/>
              </a:solidFill>
            </a:rPr>
            <a:t>. Find out what each department really wants the CRM to do, and customize it. </a:t>
          </a:r>
          <a:endParaRPr lang="en-ZA" sz="1800" kern="1200" dirty="0">
            <a:solidFill>
              <a:srgbClr val="000000"/>
            </a:solidFill>
          </a:endParaRPr>
        </a:p>
      </dsp:txBody>
      <dsp:txXfrm>
        <a:off x="3888" y="1219051"/>
        <a:ext cx="2938523" cy="2598750"/>
      </dsp:txXfrm>
    </dsp:sp>
    <dsp:sp modelId="{1403170B-10D0-4024-A68B-B80202EB6CC6}">
      <dsp:nvSpPr>
        <dsp:cNvPr id="0" name=""/>
        <dsp:cNvSpPr/>
      </dsp:nvSpPr>
      <dsp:spPr>
        <a:xfrm>
          <a:off x="3461042" y="4051"/>
          <a:ext cx="3673153" cy="1080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Ensure the Quality of Data</a:t>
          </a:r>
        </a:p>
      </dsp:txBody>
      <dsp:txXfrm>
        <a:off x="4001042" y="4051"/>
        <a:ext cx="2593153" cy="1080000"/>
      </dsp:txXfrm>
    </dsp:sp>
    <dsp:sp modelId="{921737F3-1B00-40BC-8610-5B5C255313F0}">
      <dsp:nvSpPr>
        <dsp:cNvPr id="0" name=""/>
        <dsp:cNvSpPr/>
      </dsp:nvSpPr>
      <dsp:spPr>
        <a:xfrm>
          <a:off x="3461042" y="1219051"/>
          <a:ext cx="2938523" cy="25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solidFill>
                <a:srgbClr val="000000"/>
              </a:solidFill>
            </a:rPr>
            <a:t>Integrate as many data sources as possible</a:t>
          </a:r>
          <a:r>
            <a:rPr lang="en-GB" sz="1800" kern="1200" dirty="0">
              <a:solidFill>
                <a:srgbClr val="000000"/>
              </a:solidFill>
            </a:rPr>
            <a:t>. Identify other client-facing systems that can be analysed, especially social media.</a:t>
          </a:r>
          <a:endParaRPr lang="en-ZA" sz="1800" kern="1200" dirty="0">
            <a:solidFill>
              <a:srgbClr val="000000"/>
            </a:solidFill>
          </a:endParaRPr>
        </a:p>
        <a:p>
          <a:pPr marL="171450" lvl="1" indent="-171450" algn="l" defTabSz="800100">
            <a:lnSpc>
              <a:spcPct val="90000"/>
            </a:lnSpc>
            <a:spcBef>
              <a:spcPct val="0"/>
            </a:spcBef>
            <a:spcAft>
              <a:spcPct val="15000"/>
            </a:spcAft>
            <a:buChar char="•"/>
          </a:pPr>
          <a:endParaRPr lang="en-ZA" sz="1800" kern="1200" dirty="0">
            <a:solidFill>
              <a:srgbClr val="000000"/>
            </a:solidFill>
          </a:endParaRPr>
        </a:p>
        <a:p>
          <a:pPr marL="171450" lvl="1" indent="-171450" algn="l" defTabSz="800100">
            <a:lnSpc>
              <a:spcPct val="90000"/>
            </a:lnSpc>
            <a:spcBef>
              <a:spcPct val="0"/>
            </a:spcBef>
            <a:spcAft>
              <a:spcPct val="15000"/>
            </a:spcAft>
            <a:buChar char="•"/>
          </a:pPr>
          <a:r>
            <a:rPr lang="en-GB" sz="1800" b="1" kern="1200" dirty="0">
              <a:solidFill>
                <a:srgbClr val="000000"/>
              </a:solidFill>
            </a:rPr>
            <a:t>Keep it up to date</a:t>
          </a:r>
          <a:r>
            <a:rPr lang="en-GB" sz="1800" kern="1200" dirty="0">
              <a:solidFill>
                <a:srgbClr val="000000"/>
              </a:solidFill>
            </a:rPr>
            <a:t>. Have a consistent process for updating and managing customer data</a:t>
          </a:r>
          <a:endParaRPr lang="en-ZA" sz="1800" kern="1200" dirty="0">
            <a:solidFill>
              <a:srgbClr val="000000"/>
            </a:solidFill>
          </a:endParaRPr>
        </a:p>
      </dsp:txBody>
      <dsp:txXfrm>
        <a:off x="3461042" y="1219051"/>
        <a:ext cx="2938523" cy="2598750"/>
      </dsp:txXfrm>
    </dsp:sp>
    <dsp:sp modelId="{EF08BAB7-719C-4AA5-A79C-D8C02D90A9E2}">
      <dsp:nvSpPr>
        <dsp:cNvPr id="0" name=""/>
        <dsp:cNvSpPr/>
      </dsp:nvSpPr>
      <dsp:spPr>
        <a:xfrm>
          <a:off x="6918195" y="4051"/>
          <a:ext cx="3673153" cy="1080000"/>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Analyse the Data</a:t>
          </a:r>
        </a:p>
      </dsp:txBody>
      <dsp:txXfrm>
        <a:off x="7458195" y="4051"/>
        <a:ext cx="2593153" cy="1080000"/>
      </dsp:txXfrm>
    </dsp:sp>
    <dsp:sp modelId="{CA14E18A-2938-40C5-A68B-E7A6ABF16CBB}">
      <dsp:nvSpPr>
        <dsp:cNvPr id="0" name=""/>
        <dsp:cNvSpPr/>
      </dsp:nvSpPr>
      <dsp:spPr>
        <a:xfrm>
          <a:off x="6918195" y="1219051"/>
          <a:ext cx="2938523" cy="25987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171450" lvl="1" indent="-171450" algn="l" defTabSz="800100">
            <a:lnSpc>
              <a:spcPct val="90000"/>
            </a:lnSpc>
            <a:spcBef>
              <a:spcPct val="0"/>
            </a:spcBef>
            <a:spcAft>
              <a:spcPct val="15000"/>
            </a:spcAft>
            <a:buChar char="•"/>
          </a:pPr>
          <a:r>
            <a:rPr lang="en-GB" sz="1800" b="1" kern="1200" dirty="0">
              <a:solidFill>
                <a:srgbClr val="000000"/>
              </a:solidFill>
            </a:rPr>
            <a:t>Define the questions that you want answered</a:t>
          </a:r>
          <a:r>
            <a:rPr lang="en-GB" sz="1800" kern="1200" dirty="0">
              <a:solidFill>
                <a:srgbClr val="000000"/>
              </a:solidFill>
            </a:rPr>
            <a:t>. Then work backwards to determine the right analyses..</a:t>
          </a:r>
          <a:endParaRPr lang="en-ZA" sz="1800" kern="1200" dirty="0">
            <a:solidFill>
              <a:srgbClr val="000000"/>
            </a:solidFill>
          </a:endParaRPr>
        </a:p>
      </dsp:txBody>
      <dsp:txXfrm>
        <a:off x="6918195" y="1219051"/>
        <a:ext cx="2938523" cy="259875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0B53F1-7698-4E2B-9DD7-E2267AF8DE47}">
      <dsp:nvSpPr>
        <dsp:cNvPr id="0" name=""/>
        <dsp:cNvSpPr/>
      </dsp:nvSpPr>
      <dsp:spPr>
        <a:xfrm>
          <a:off x="3104"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rgbClr val="000000"/>
              </a:solidFill>
            </a:rPr>
            <a:t>Manage call flow</a:t>
          </a:r>
        </a:p>
      </dsp:txBody>
      <dsp:txXfrm>
        <a:off x="459200" y="1608219"/>
        <a:ext cx="2202228" cy="2202228"/>
      </dsp:txXfrm>
    </dsp:sp>
    <dsp:sp modelId="{7EE0428B-E237-491A-95B4-BE569D51A779}">
      <dsp:nvSpPr>
        <dsp:cNvPr id="0" name=""/>
        <dsp:cNvSpPr/>
      </dsp:nvSpPr>
      <dsp:spPr>
        <a:xfrm>
          <a:off x="2494640"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n-ZA" sz="2400" kern="1200">
              <a:solidFill>
                <a:srgbClr val="000000"/>
              </a:solidFill>
            </a:rPr>
            <a:t>Gain customer insights </a:t>
          </a:r>
        </a:p>
      </dsp:txBody>
      <dsp:txXfrm>
        <a:off x="2950736" y="1608219"/>
        <a:ext cx="2202228" cy="2202228"/>
      </dsp:txXfrm>
    </dsp:sp>
    <dsp:sp modelId="{9B2DD8FE-1DDB-462C-8737-608E21F56437}">
      <dsp:nvSpPr>
        <dsp:cNvPr id="0" name=""/>
        <dsp:cNvSpPr/>
      </dsp:nvSpPr>
      <dsp:spPr>
        <a:xfrm>
          <a:off x="4986176"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n-GB" sz="2400" kern="1200">
              <a:solidFill>
                <a:srgbClr val="000000"/>
              </a:solidFill>
            </a:rPr>
            <a:t>Identify opportunities for correction and/or need for skills training</a:t>
          </a:r>
          <a:endParaRPr lang="en-ZA" sz="2400" kern="1200">
            <a:solidFill>
              <a:srgbClr val="000000"/>
            </a:solidFill>
          </a:endParaRPr>
        </a:p>
      </dsp:txBody>
      <dsp:txXfrm>
        <a:off x="5442272" y="1608219"/>
        <a:ext cx="2202228" cy="2202228"/>
      </dsp:txXfrm>
    </dsp:sp>
    <dsp:sp modelId="{A24BBED0-BA74-49F2-9829-9D53F3D59B1E}">
      <dsp:nvSpPr>
        <dsp:cNvPr id="0" name=""/>
        <dsp:cNvSpPr/>
      </dsp:nvSpPr>
      <dsp:spPr>
        <a:xfrm>
          <a:off x="7477713" y="1152123"/>
          <a:ext cx="3114420" cy="3114420"/>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71397" tIns="30480" rIns="171397" bIns="30480" numCol="1" spcCol="1270" anchor="ctr" anchorCtr="0">
          <a:noAutofit/>
        </a:bodyPr>
        <a:lstStyle/>
        <a:p>
          <a:pPr marL="0" lvl="0" indent="0" algn="ctr" defTabSz="1066800">
            <a:lnSpc>
              <a:spcPct val="90000"/>
            </a:lnSpc>
            <a:spcBef>
              <a:spcPct val="0"/>
            </a:spcBef>
            <a:spcAft>
              <a:spcPct val="35000"/>
            </a:spcAft>
            <a:buNone/>
          </a:pPr>
          <a:r>
            <a:rPr lang="en-ZA" sz="2400" kern="1200" dirty="0">
              <a:solidFill>
                <a:srgbClr val="000000"/>
              </a:solidFill>
            </a:rPr>
            <a:t>Recognize high-performers</a:t>
          </a:r>
        </a:p>
      </dsp:txBody>
      <dsp:txXfrm>
        <a:off x="7933809" y="1608219"/>
        <a:ext cx="2202228" cy="220222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5F1448-11FB-41ED-8DEC-FF12873F556D}">
      <dsp:nvSpPr>
        <dsp:cNvPr id="0" name=""/>
        <dsp:cNvSpPr/>
      </dsp:nvSpPr>
      <dsp:spPr>
        <a:xfrm>
          <a:off x="3070" y="2010893"/>
          <a:ext cx="3080317" cy="1232126"/>
        </a:xfrm>
        <a:prstGeom prst="homePlat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0668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Strategy/Goal Definition</a:t>
          </a:r>
        </a:p>
      </dsp:txBody>
      <dsp:txXfrm>
        <a:off x="3070" y="2010893"/>
        <a:ext cx="2772286" cy="1232126"/>
      </dsp:txXfrm>
    </dsp:sp>
    <dsp:sp modelId="{96451E2A-00C5-4683-9EE6-C9E7C3B9B468}">
      <dsp:nvSpPr>
        <dsp:cNvPr id="0" name=""/>
        <dsp:cNvSpPr/>
      </dsp:nvSpPr>
      <dsp:spPr>
        <a:xfrm>
          <a:off x="2467323"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Requirements Analysis</a:t>
          </a:r>
        </a:p>
      </dsp:txBody>
      <dsp:txXfrm>
        <a:off x="3083386" y="2010893"/>
        <a:ext cx="1848191" cy="1232126"/>
      </dsp:txXfrm>
    </dsp:sp>
    <dsp:sp modelId="{BC15943C-B5AF-403F-85F9-BA617DA9F35A}">
      <dsp:nvSpPr>
        <dsp:cNvPr id="0" name=""/>
        <dsp:cNvSpPr/>
      </dsp:nvSpPr>
      <dsp:spPr>
        <a:xfrm>
          <a:off x="4931577"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Software Evaluation</a:t>
          </a:r>
        </a:p>
      </dsp:txBody>
      <dsp:txXfrm>
        <a:off x="5547640" y="2010893"/>
        <a:ext cx="1848191" cy="1232126"/>
      </dsp:txXfrm>
    </dsp:sp>
    <dsp:sp modelId="{F7CF5E9F-FF37-493C-A2ED-D6790744888E}">
      <dsp:nvSpPr>
        <dsp:cNvPr id="0" name=""/>
        <dsp:cNvSpPr/>
      </dsp:nvSpPr>
      <dsp:spPr>
        <a:xfrm>
          <a:off x="7395830" y="2010893"/>
          <a:ext cx="3080317" cy="1232126"/>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80010" tIns="53340" rIns="26670" bIns="53340" numCol="1" spcCol="1270" anchor="ctr" anchorCtr="0">
          <a:noAutofit/>
        </a:bodyPr>
        <a:lstStyle/>
        <a:p>
          <a:pPr marL="0" lvl="0" indent="0" algn="ctr" defTabSz="889000">
            <a:lnSpc>
              <a:spcPct val="90000"/>
            </a:lnSpc>
            <a:spcBef>
              <a:spcPct val="0"/>
            </a:spcBef>
            <a:spcAft>
              <a:spcPct val="35000"/>
            </a:spcAft>
            <a:buNone/>
          </a:pPr>
          <a:r>
            <a:rPr lang="en-ZA" sz="2000" kern="1200" dirty="0">
              <a:effectLst>
                <a:outerShdw blurRad="38100" dist="38100" dir="2700000" algn="tl">
                  <a:srgbClr val="000000">
                    <a:alpha val="43137"/>
                  </a:srgbClr>
                </a:outerShdw>
              </a:effectLst>
            </a:rPr>
            <a:t>Implementation &amp; Deployment</a:t>
          </a:r>
        </a:p>
      </dsp:txBody>
      <dsp:txXfrm>
        <a:off x="8011893" y="2010893"/>
        <a:ext cx="1848191" cy="123212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4B6019-E746-408C-8ACB-50107C7584E0}">
      <dsp:nvSpPr>
        <dsp:cNvPr id="0" name=""/>
        <dsp:cNvSpPr/>
      </dsp:nvSpPr>
      <dsp:spPr>
        <a:xfrm>
          <a:off x="885695"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000000"/>
              </a:solidFill>
            </a:rPr>
            <a:t>More than 4,000 ransomware attacks occur worldwide daily. </a:t>
          </a:r>
          <a:endParaRPr lang="en-ZA" sz="2400" kern="1200" dirty="0">
            <a:solidFill>
              <a:srgbClr val="000000"/>
            </a:solidFill>
          </a:endParaRPr>
        </a:p>
      </dsp:txBody>
      <dsp:txXfrm>
        <a:off x="1382703" y="497681"/>
        <a:ext cx="2399770" cy="2399770"/>
      </dsp:txXfrm>
    </dsp:sp>
    <dsp:sp modelId="{1D5138B6-6D19-4475-B022-ABCB201FC3F8}">
      <dsp:nvSpPr>
        <dsp:cNvPr id="0" name=""/>
        <dsp:cNvSpPr/>
      </dsp:nvSpPr>
      <dsp:spPr>
        <a:xfrm>
          <a:off x="3600725"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000000"/>
              </a:solidFill>
            </a:rPr>
            <a:t>At least 80% of companies in Europe have experienced at least one cybersecurity incident in 2016.</a:t>
          </a:r>
          <a:endParaRPr lang="en-ZA" sz="2400" kern="1200" dirty="0">
            <a:solidFill>
              <a:srgbClr val="000000"/>
            </a:solidFill>
          </a:endParaRPr>
        </a:p>
      </dsp:txBody>
      <dsp:txXfrm>
        <a:off x="4097733" y="497681"/>
        <a:ext cx="2399770" cy="2399770"/>
      </dsp:txXfrm>
    </dsp:sp>
    <dsp:sp modelId="{F6AA6628-4A8A-4CE9-BF62-6C67D795DB53}">
      <dsp:nvSpPr>
        <dsp:cNvPr id="0" name=""/>
        <dsp:cNvSpPr/>
      </dsp:nvSpPr>
      <dsp:spPr>
        <a:xfrm>
          <a:off x="6315754" y="673"/>
          <a:ext cx="3393786" cy="3393786"/>
        </a:xfrm>
        <a:prstGeom prst="ellipse">
          <a:avLst/>
        </a:prstGeom>
        <a:gradFill rotWithShape="0">
          <a:gsLst>
            <a:gs pos="0">
              <a:schemeClr val="accent1">
                <a:alpha val="50000"/>
                <a:hueOff val="0"/>
                <a:satOff val="0"/>
                <a:lumOff val="0"/>
                <a:alphaOff val="0"/>
                <a:satMod val="103000"/>
                <a:lumMod val="102000"/>
                <a:tint val="94000"/>
              </a:schemeClr>
            </a:gs>
            <a:gs pos="50000">
              <a:schemeClr val="accent1">
                <a:alpha val="50000"/>
                <a:hueOff val="0"/>
                <a:satOff val="0"/>
                <a:lumOff val="0"/>
                <a:alphaOff val="0"/>
                <a:satMod val="110000"/>
                <a:lumMod val="100000"/>
                <a:shade val="100000"/>
              </a:schemeClr>
            </a:gs>
            <a:gs pos="100000">
              <a:schemeClr val="accent1">
                <a:alpha val="5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0">
          <a:scrgbClr r="0" g="0" b="0"/>
        </a:effectRef>
        <a:fontRef idx="minor">
          <a:schemeClr val="tx1"/>
        </a:fontRef>
      </dsp:style>
      <dsp:txBody>
        <a:bodyPr spcFirstLastPara="0" vert="horz" wrap="square" lIns="186771" tIns="30480" rIns="186771" bIns="30480" numCol="1" spcCol="1270" anchor="ctr" anchorCtr="0">
          <a:noAutofit/>
        </a:bodyPr>
        <a:lstStyle/>
        <a:p>
          <a:pPr marL="0" lvl="0" indent="0" algn="ctr" defTabSz="1066800">
            <a:lnSpc>
              <a:spcPct val="90000"/>
            </a:lnSpc>
            <a:spcBef>
              <a:spcPct val="0"/>
            </a:spcBef>
            <a:spcAft>
              <a:spcPct val="35000"/>
            </a:spcAft>
            <a:buNone/>
          </a:pPr>
          <a:r>
            <a:rPr lang="en-GB" sz="2400" kern="1200" dirty="0">
              <a:solidFill>
                <a:srgbClr val="000000"/>
              </a:solidFill>
            </a:rPr>
            <a:t>60% of SMEs that were victims of cyber attacks did not recover and shut down within 6 months.</a:t>
          </a:r>
          <a:endParaRPr lang="en-ZA" sz="2400" kern="1200" dirty="0">
            <a:solidFill>
              <a:srgbClr val="000000"/>
            </a:solidFill>
          </a:endParaRPr>
        </a:p>
      </dsp:txBody>
      <dsp:txXfrm>
        <a:off x="6812762" y="497681"/>
        <a:ext cx="2399770" cy="239977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A1D0D0-5605-40C8-95E6-0D2B51EA3D50}">
      <dsp:nvSpPr>
        <dsp:cNvPr id="0" name=""/>
        <dsp:cNvSpPr/>
      </dsp:nvSpPr>
      <dsp:spPr>
        <a:xfrm>
          <a:off x="0" y="508738"/>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Financial information</a:t>
          </a:r>
        </a:p>
        <a:p>
          <a:pPr marL="171450" lvl="1" indent="-171450" algn="l" defTabSz="800100">
            <a:lnSpc>
              <a:spcPct val="90000"/>
            </a:lnSpc>
            <a:spcBef>
              <a:spcPct val="0"/>
            </a:spcBef>
            <a:spcAft>
              <a:spcPct val="15000"/>
            </a:spcAft>
            <a:buChar char="•"/>
          </a:pPr>
          <a:r>
            <a:rPr lang="en-ZA" sz="1800" kern="1200" dirty="0"/>
            <a:t>Credit card</a:t>
          </a:r>
        </a:p>
        <a:p>
          <a:pPr marL="171450" lvl="1" indent="-171450" algn="l" defTabSz="800100">
            <a:lnSpc>
              <a:spcPct val="90000"/>
            </a:lnSpc>
            <a:spcBef>
              <a:spcPct val="0"/>
            </a:spcBef>
            <a:spcAft>
              <a:spcPct val="15000"/>
            </a:spcAft>
            <a:buChar char="•"/>
          </a:pPr>
          <a:r>
            <a:rPr lang="en-ZA" sz="1800" kern="1200" dirty="0"/>
            <a:t>Account data</a:t>
          </a:r>
        </a:p>
        <a:p>
          <a:pPr marL="171450" lvl="1" indent="-171450" algn="l" defTabSz="800100">
            <a:lnSpc>
              <a:spcPct val="90000"/>
            </a:lnSpc>
            <a:spcBef>
              <a:spcPct val="0"/>
            </a:spcBef>
            <a:spcAft>
              <a:spcPct val="15000"/>
            </a:spcAft>
            <a:buChar char="•"/>
          </a:pPr>
          <a:r>
            <a:rPr lang="en-ZA" sz="1800" kern="1200" dirty="0"/>
            <a:t>Customer number</a:t>
          </a:r>
        </a:p>
      </dsp:txBody>
      <dsp:txXfrm>
        <a:off x="0" y="508738"/>
        <a:ext cx="3311011" cy="2133556"/>
      </dsp:txXfrm>
    </dsp:sp>
    <dsp:sp modelId="{1D9027F3-EACC-4808-88D1-032D08C5C418}">
      <dsp:nvSpPr>
        <dsp:cNvPr id="0" name=""/>
        <dsp:cNvSpPr/>
      </dsp:nvSpPr>
      <dsp:spPr>
        <a:xfrm>
          <a:off x="3642112"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Contact information </a:t>
          </a:r>
        </a:p>
        <a:p>
          <a:pPr marL="171450" lvl="1" indent="-171450" algn="l" defTabSz="800100">
            <a:lnSpc>
              <a:spcPct val="90000"/>
            </a:lnSpc>
            <a:spcBef>
              <a:spcPct val="0"/>
            </a:spcBef>
            <a:spcAft>
              <a:spcPct val="15000"/>
            </a:spcAft>
            <a:buChar char="•"/>
          </a:pPr>
          <a:r>
            <a:rPr lang="en-ZA" sz="1800" kern="1200" dirty="0"/>
            <a:t>Home address</a:t>
          </a:r>
        </a:p>
        <a:p>
          <a:pPr marL="171450" lvl="1" indent="-171450" algn="l" defTabSz="800100">
            <a:lnSpc>
              <a:spcPct val="90000"/>
            </a:lnSpc>
            <a:spcBef>
              <a:spcPct val="0"/>
            </a:spcBef>
            <a:spcAft>
              <a:spcPct val="15000"/>
            </a:spcAft>
            <a:buChar char="•"/>
          </a:pPr>
          <a:r>
            <a:rPr lang="en-ZA" sz="1800" kern="1200" dirty="0"/>
            <a:t>Email address</a:t>
          </a:r>
        </a:p>
        <a:p>
          <a:pPr marL="171450" lvl="1" indent="-171450" algn="l" defTabSz="800100">
            <a:lnSpc>
              <a:spcPct val="90000"/>
            </a:lnSpc>
            <a:spcBef>
              <a:spcPct val="0"/>
            </a:spcBef>
            <a:spcAft>
              <a:spcPct val="15000"/>
            </a:spcAft>
            <a:buChar char="•"/>
          </a:pPr>
          <a:r>
            <a:rPr lang="en-ZA" sz="1800" kern="1200" dirty="0"/>
            <a:t>Telephone number </a:t>
          </a:r>
        </a:p>
        <a:p>
          <a:pPr marL="171450" lvl="1" indent="-171450" algn="l" defTabSz="800100">
            <a:lnSpc>
              <a:spcPct val="90000"/>
            </a:lnSpc>
            <a:spcBef>
              <a:spcPct val="0"/>
            </a:spcBef>
            <a:spcAft>
              <a:spcPct val="15000"/>
            </a:spcAft>
            <a:buChar char="•"/>
          </a:pPr>
          <a:r>
            <a:rPr lang="en-ZA" sz="1800" kern="1200" dirty="0"/>
            <a:t>IP address</a:t>
          </a:r>
        </a:p>
        <a:p>
          <a:pPr marL="171450" lvl="1" indent="-171450" algn="l" defTabSz="800100">
            <a:lnSpc>
              <a:spcPct val="90000"/>
            </a:lnSpc>
            <a:spcBef>
              <a:spcPct val="0"/>
            </a:spcBef>
            <a:spcAft>
              <a:spcPct val="15000"/>
            </a:spcAft>
            <a:buChar char="•"/>
          </a:pPr>
          <a:r>
            <a:rPr lang="en-ZA" sz="1800" kern="1200" dirty="0"/>
            <a:t>Location data (GPS)</a:t>
          </a:r>
        </a:p>
      </dsp:txBody>
      <dsp:txXfrm>
        <a:off x="3642112" y="519704"/>
        <a:ext cx="3311011" cy="2133556"/>
      </dsp:txXfrm>
    </dsp:sp>
    <dsp:sp modelId="{AA46DDE7-DF72-4215-9401-EDB00056C805}">
      <dsp:nvSpPr>
        <dsp:cNvPr id="0" name=""/>
        <dsp:cNvSpPr/>
      </dsp:nvSpPr>
      <dsp:spPr>
        <a:xfrm>
          <a:off x="7284225" y="519704"/>
          <a:ext cx="3311011" cy="2133556"/>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Other</a:t>
          </a:r>
        </a:p>
        <a:p>
          <a:pPr marL="171450" lvl="1" indent="-171450" algn="l" defTabSz="800100">
            <a:lnSpc>
              <a:spcPct val="90000"/>
            </a:lnSpc>
            <a:spcBef>
              <a:spcPct val="0"/>
            </a:spcBef>
            <a:spcAft>
              <a:spcPct val="15000"/>
            </a:spcAft>
            <a:buChar char="•"/>
          </a:pPr>
          <a:r>
            <a:rPr lang="en-ZA" sz="1800" kern="1200" dirty="0"/>
            <a:t>Health records</a:t>
          </a:r>
        </a:p>
        <a:p>
          <a:pPr marL="171450" lvl="1" indent="-171450" algn="l" defTabSz="800100">
            <a:lnSpc>
              <a:spcPct val="90000"/>
            </a:lnSpc>
            <a:spcBef>
              <a:spcPct val="0"/>
            </a:spcBef>
            <a:spcAft>
              <a:spcPct val="15000"/>
            </a:spcAft>
            <a:buChar char="•"/>
          </a:pPr>
          <a:r>
            <a:rPr lang="en-ZA" sz="1800" kern="1200" dirty="0"/>
            <a:t>Credit score rating </a:t>
          </a:r>
        </a:p>
        <a:p>
          <a:pPr marL="171450" lvl="1" indent="-171450" algn="l" defTabSz="800100">
            <a:lnSpc>
              <a:spcPct val="90000"/>
            </a:lnSpc>
            <a:spcBef>
              <a:spcPct val="0"/>
            </a:spcBef>
            <a:spcAft>
              <a:spcPct val="15000"/>
            </a:spcAft>
            <a:buChar char="•"/>
          </a:pPr>
          <a:r>
            <a:rPr lang="en-ZA" sz="1800" kern="1200" dirty="0"/>
            <a:t>Examination answers </a:t>
          </a:r>
        </a:p>
        <a:p>
          <a:pPr marL="171450" lvl="1" indent="-171450" algn="l" defTabSz="800100">
            <a:lnSpc>
              <a:spcPct val="90000"/>
            </a:lnSpc>
            <a:spcBef>
              <a:spcPct val="0"/>
            </a:spcBef>
            <a:spcAft>
              <a:spcPct val="15000"/>
            </a:spcAft>
            <a:buChar char="•"/>
          </a:pPr>
          <a:r>
            <a:rPr lang="en-ZA" sz="1800" kern="1200" dirty="0"/>
            <a:t>Appearance</a:t>
          </a:r>
        </a:p>
      </dsp:txBody>
      <dsp:txXfrm>
        <a:off x="7284225" y="519704"/>
        <a:ext cx="3311011" cy="213355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5218293-04D2-4DB5-A18F-25660B9E5D6A}">
      <dsp:nvSpPr>
        <dsp:cNvPr id="0" name=""/>
        <dsp:cNvSpPr/>
      </dsp:nvSpPr>
      <dsp:spPr>
        <a:xfrm>
          <a:off x="984508" y="994"/>
          <a:ext cx="4107723"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dirty="0">
              <a:effectLst>
                <a:outerShdw blurRad="38100" dist="38100" dir="2700000" algn="tl">
                  <a:srgbClr val="000000">
                    <a:alpha val="43137"/>
                  </a:srgbClr>
                </a:outerShdw>
              </a:effectLst>
            </a:rPr>
            <a:t>Maximize the value of information to the organization by ensuring that information is reliable, secure, and accessible for decision making </a:t>
          </a:r>
          <a:endParaRPr lang="en-ZA" sz="2400" kern="1200" dirty="0">
            <a:effectLst>
              <a:outerShdw blurRad="38100" dist="38100" dir="2700000" algn="tl">
                <a:srgbClr val="000000">
                  <a:alpha val="43137"/>
                </a:srgbClr>
              </a:outerShdw>
            </a:effectLst>
          </a:endParaRPr>
        </a:p>
      </dsp:txBody>
      <dsp:txXfrm>
        <a:off x="984508" y="994"/>
        <a:ext cx="4107723" cy="2464633"/>
      </dsp:txXfrm>
    </dsp:sp>
    <dsp:sp modelId="{E62987DC-8F21-41D3-9885-2E27C23D6C08}">
      <dsp:nvSpPr>
        <dsp:cNvPr id="0" name=""/>
        <dsp:cNvSpPr/>
      </dsp:nvSpPr>
      <dsp:spPr>
        <a:xfrm>
          <a:off x="5503004" y="994"/>
          <a:ext cx="4107723" cy="2464633"/>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GB" sz="2400" kern="1200">
              <a:effectLst>
                <a:outerShdw blurRad="38100" dist="38100" dir="2700000" algn="tl">
                  <a:srgbClr val="000000">
                    <a:alpha val="43137"/>
                  </a:srgbClr>
                </a:outerShdw>
              </a:effectLst>
            </a:rPr>
            <a:t>Protect information so that its value to the organization is not diminished through technology or human error, loss of timely access, inappropriate use, or misadventure.</a:t>
          </a:r>
          <a:endParaRPr lang="en-ZA" sz="2400" kern="1200">
            <a:effectLst>
              <a:outerShdw blurRad="38100" dist="38100" dir="2700000" algn="tl">
                <a:srgbClr val="000000">
                  <a:alpha val="43137"/>
                </a:srgbClr>
              </a:outerShdw>
            </a:effectLst>
          </a:endParaRPr>
        </a:p>
      </dsp:txBody>
      <dsp:txXfrm>
        <a:off x="5503004" y="994"/>
        <a:ext cx="4107723" cy="246463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37807C-11B7-484B-8B63-AEB37295ACC9}">
      <dsp:nvSpPr>
        <dsp:cNvPr id="0" name=""/>
        <dsp:cNvSpPr/>
      </dsp:nvSpPr>
      <dsp:spPr>
        <a:xfrm>
          <a:off x="3574" y="5039"/>
          <a:ext cx="3484861" cy="89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UNDERSTAND YOUR RISK </a:t>
          </a:r>
        </a:p>
      </dsp:txBody>
      <dsp:txXfrm>
        <a:off x="3574" y="5039"/>
        <a:ext cx="3484861" cy="892800"/>
      </dsp:txXfrm>
    </dsp:sp>
    <dsp:sp modelId="{3841C63F-20A9-405D-8400-50EB0D0AD9C5}">
      <dsp:nvSpPr>
        <dsp:cNvPr id="0" name=""/>
        <dsp:cNvSpPr/>
      </dsp:nvSpPr>
      <dsp:spPr>
        <a:xfrm>
          <a:off x="3574" y="897839"/>
          <a:ext cx="3484861" cy="36391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solidFill>
                <a:srgbClr val="000000"/>
              </a:solidFill>
            </a:rPr>
            <a:t>Audit the data and information that is most valuable; ask how it is stored, who has access and how it is protected by both technology and processes. </a:t>
          </a:r>
          <a:endParaRPr lang="en-ZA" sz="2000" kern="1200" dirty="0">
            <a:solidFill>
              <a:srgbClr val="000000"/>
            </a:solidFill>
          </a:endParaRPr>
        </a:p>
      </dsp:txBody>
      <dsp:txXfrm>
        <a:off x="3574" y="897839"/>
        <a:ext cx="3484861" cy="3639140"/>
      </dsp:txXfrm>
    </dsp:sp>
    <dsp:sp modelId="{8C45BC25-012D-40FD-8FD9-0AED65D074E5}">
      <dsp:nvSpPr>
        <dsp:cNvPr id="0" name=""/>
        <dsp:cNvSpPr/>
      </dsp:nvSpPr>
      <dsp:spPr>
        <a:xfrm>
          <a:off x="3976316" y="5039"/>
          <a:ext cx="3484861" cy="89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MINIMISE YOUR RISK </a:t>
          </a:r>
        </a:p>
      </dsp:txBody>
      <dsp:txXfrm>
        <a:off x="3976316" y="5039"/>
        <a:ext cx="3484861" cy="892800"/>
      </dsp:txXfrm>
    </dsp:sp>
    <dsp:sp modelId="{5E833DA4-4005-48DE-AA75-73B330E1F2AB}">
      <dsp:nvSpPr>
        <dsp:cNvPr id="0" name=""/>
        <dsp:cNvSpPr/>
      </dsp:nvSpPr>
      <dsp:spPr>
        <a:xfrm>
          <a:off x="3976316" y="897839"/>
          <a:ext cx="3484861" cy="36391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solidFill>
                <a:srgbClr val="000000"/>
              </a:solidFill>
            </a:rPr>
            <a:t>Take action to mitigate the weak points in your current system. </a:t>
          </a:r>
          <a:endParaRPr lang="en-ZA" sz="2000" kern="1200" dirty="0">
            <a:solidFill>
              <a:srgbClr val="000000"/>
            </a:solidFill>
          </a:endParaRPr>
        </a:p>
        <a:p>
          <a:pPr marL="228600" lvl="1" indent="-228600" algn="l" defTabSz="889000">
            <a:lnSpc>
              <a:spcPct val="90000"/>
            </a:lnSpc>
            <a:spcBef>
              <a:spcPct val="0"/>
            </a:spcBef>
            <a:spcAft>
              <a:spcPct val="15000"/>
            </a:spcAft>
            <a:buChar char="•"/>
          </a:pPr>
          <a:endParaRPr lang="en-ZA" sz="2000" kern="1200" dirty="0">
            <a:solidFill>
              <a:srgbClr val="000000"/>
            </a:solidFill>
          </a:endParaRPr>
        </a:p>
        <a:p>
          <a:pPr marL="228600" lvl="1" indent="-228600" algn="l" defTabSz="889000">
            <a:lnSpc>
              <a:spcPct val="90000"/>
            </a:lnSpc>
            <a:spcBef>
              <a:spcPct val="0"/>
            </a:spcBef>
            <a:spcAft>
              <a:spcPct val="15000"/>
            </a:spcAft>
            <a:buChar char="•"/>
          </a:pPr>
          <a:r>
            <a:rPr lang="en-ZA" sz="2000" kern="1200" dirty="0">
              <a:solidFill>
                <a:srgbClr val="000000"/>
              </a:solidFill>
            </a:rPr>
            <a:t>Explore cyber-insurance if appropriate.</a:t>
          </a:r>
        </a:p>
      </dsp:txBody>
      <dsp:txXfrm>
        <a:off x="3976316" y="897839"/>
        <a:ext cx="3484861" cy="3639140"/>
      </dsp:txXfrm>
    </dsp:sp>
    <dsp:sp modelId="{082AE49D-BDD0-40E8-BABD-39B645BE44F3}">
      <dsp:nvSpPr>
        <dsp:cNvPr id="0" name=""/>
        <dsp:cNvSpPr/>
      </dsp:nvSpPr>
      <dsp:spPr>
        <a:xfrm>
          <a:off x="7949059" y="5039"/>
          <a:ext cx="3484861" cy="892800"/>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70688" tIns="97536" rIns="170688" bIns="97536" numCol="1" spcCol="1270" anchor="ctr" anchorCtr="0">
          <a:noAutofit/>
        </a:bodyPr>
        <a:lstStyle/>
        <a:p>
          <a:pPr marL="0" lvl="0" indent="0" algn="ctr" defTabSz="1066800">
            <a:lnSpc>
              <a:spcPct val="90000"/>
            </a:lnSpc>
            <a:spcBef>
              <a:spcPct val="0"/>
            </a:spcBef>
            <a:spcAft>
              <a:spcPct val="35000"/>
            </a:spcAft>
            <a:buNone/>
          </a:pPr>
          <a:r>
            <a:rPr lang="en-ZA" sz="2400" b="1" kern="1200" dirty="0">
              <a:effectLst>
                <a:outerShdw blurRad="38100" dist="38100" dir="2700000" algn="tl">
                  <a:srgbClr val="000000">
                    <a:alpha val="43137"/>
                  </a:srgbClr>
                </a:outerShdw>
              </a:effectLst>
            </a:rPr>
            <a:t>CREATE A RESPONSE PLAN </a:t>
          </a:r>
        </a:p>
      </dsp:txBody>
      <dsp:txXfrm>
        <a:off x="7949059" y="5039"/>
        <a:ext cx="3484861" cy="892800"/>
      </dsp:txXfrm>
    </dsp:sp>
    <dsp:sp modelId="{05D8CF74-9B28-4FE3-9E2B-A79F4ADF6B6E}">
      <dsp:nvSpPr>
        <dsp:cNvPr id="0" name=""/>
        <dsp:cNvSpPr/>
      </dsp:nvSpPr>
      <dsp:spPr>
        <a:xfrm>
          <a:off x="7949059" y="897839"/>
          <a:ext cx="3484861" cy="3639140"/>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GB" sz="2000" kern="1200" dirty="0">
              <a:solidFill>
                <a:srgbClr val="000000"/>
              </a:solidFill>
            </a:rPr>
            <a:t>Develop a plan of action in case of data breach or incident. </a:t>
          </a:r>
          <a:endParaRPr lang="en-ZA" sz="2000" kern="1200" dirty="0">
            <a:solidFill>
              <a:srgbClr val="000000"/>
            </a:solidFill>
          </a:endParaRPr>
        </a:p>
        <a:p>
          <a:pPr marL="228600" lvl="1" indent="-228600" algn="l" defTabSz="889000">
            <a:lnSpc>
              <a:spcPct val="90000"/>
            </a:lnSpc>
            <a:spcBef>
              <a:spcPct val="0"/>
            </a:spcBef>
            <a:spcAft>
              <a:spcPct val="15000"/>
            </a:spcAft>
            <a:buChar char="•"/>
          </a:pPr>
          <a:endParaRPr lang="en-ZA" sz="2000" kern="1200" dirty="0">
            <a:solidFill>
              <a:srgbClr val="000000"/>
            </a:solidFill>
          </a:endParaRPr>
        </a:p>
        <a:p>
          <a:pPr marL="228600" lvl="1" indent="-228600" algn="l" defTabSz="889000">
            <a:lnSpc>
              <a:spcPct val="90000"/>
            </a:lnSpc>
            <a:spcBef>
              <a:spcPct val="0"/>
            </a:spcBef>
            <a:spcAft>
              <a:spcPct val="15000"/>
            </a:spcAft>
            <a:buChar char="•"/>
          </a:pPr>
          <a:r>
            <a:rPr lang="en-ZA" sz="2000" b="1" kern="1200" dirty="0">
              <a:solidFill>
                <a:srgbClr val="000000"/>
              </a:solidFill>
            </a:rPr>
            <a:t>It should include: </a:t>
          </a:r>
        </a:p>
        <a:p>
          <a:pPr marL="457200" lvl="2" indent="-228600" algn="l" defTabSz="889000">
            <a:lnSpc>
              <a:spcPct val="90000"/>
            </a:lnSpc>
            <a:spcBef>
              <a:spcPct val="0"/>
            </a:spcBef>
            <a:spcAft>
              <a:spcPct val="15000"/>
            </a:spcAft>
            <a:buFontTx/>
            <a:buChar char="‒"/>
          </a:pPr>
          <a:r>
            <a:rPr lang="en-ZA" sz="2000" kern="1200" dirty="0">
              <a:solidFill>
                <a:srgbClr val="000000"/>
              </a:solidFill>
            </a:rPr>
            <a:t>Legal response</a:t>
          </a:r>
        </a:p>
        <a:p>
          <a:pPr marL="457200" lvl="2" indent="-228600" algn="l" defTabSz="889000">
            <a:lnSpc>
              <a:spcPct val="90000"/>
            </a:lnSpc>
            <a:spcBef>
              <a:spcPct val="0"/>
            </a:spcBef>
            <a:spcAft>
              <a:spcPct val="15000"/>
            </a:spcAft>
            <a:buFontTx/>
            <a:buChar char="‒"/>
          </a:pPr>
          <a:r>
            <a:rPr lang="en-GB" sz="2000" kern="1200" dirty="0">
              <a:solidFill>
                <a:srgbClr val="000000"/>
              </a:solidFill>
            </a:rPr>
            <a:t>Investigation and rectification of the situation </a:t>
          </a:r>
          <a:endParaRPr lang="en-ZA" sz="2000" kern="1200" dirty="0">
            <a:solidFill>
              <a:srgbClr val="000000"/>
            </a:solidFill>
          </a:endParaRPr>
        </a:p>
        <a:p>
          <a:pPr marL="457200" lvl="2" indent="-228600" algn="l" defTabSz="889000">
            <a:lnSpc>
              <a:spcPct val="90000"/>
            </a:lnSpc>
            <a:spcBef>
              <a:spcPct val="0"/>
            </a:spcBef>
            <a:spcAft>
              <a:spcPct val="15000"/>
            </a:spcAft>
            <a:buFontTx/>
            <a:buChar char="‒"/>
          </a:pPr>
          <a:r>
            <a:rPr lang="en-ZA" sz="2000" kern="1200" dirty="0">
              <a:solidFill>
                <a:srgbClr val="000000"/>
              </a:solidFill>
            </a:rPr>
            <a:t>Informing customers</a:t>
          </a:r>
        </a:p>
        <a:p>
          <a:pPr marL="457200" lvl="2" indent="-228600" algn="l" defTabSz="889000">
            <a:lnSpc>
              <a:spcPct val="90000"/>
            </a:lnSpc>
            <a:spcBef>
              <a:spcPct val="0"/>
            </a:spcBef>
            <a:spcAft>
              <a:spcPct val="15000"/>
            </a:spcAft>
            <a:buFontTx/>
            <a:buChar char="‒"/>
          </a:pPr>
          <a:r>
            <a:rPr lang="en-ZA" sz="2000" kern="1200" dirty="0">
              <a:solidFill>
                <a:srgbClr val="000000"/>
              </a:solidFill>
            </a:rPr>
            <a:t>Handling media queries</a:t>
          </a:r>
        </a:p>
      </dsp:txBody>
      <dsp:txXfrm>
        <a:off x="7949059" y="897839"/>
        <a:ext cx="3484861" cy="3639140"/>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hChevron3">
  <dgm:title val=""/>
  <dgm:desc val=""/>
  <dgm:catLst>
    <dgm:cat type="process" pri="10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root des" func="maxDepth" op="gte" val="2">
        <dgm:constrLst>
          <dgm:constr type="w" for="ch" forName="parAndChTx" refType="w"/>
          <dgm:constr type="primFontSz" for="ch" ptType="node" op="equ"/>
          <dgm:constr type="w" for="ch" forName="parAndChSpace" refType="w" refFor="ch" refForName="parAndChTx" fact="-0.2"/>
          <dgm:constr type="w" for="ch" ptType="sibTrans" op="equ"/>
        </dgm:constrLst>
        <dgm:ruleLst/>
        <dgm:forEach name="Name6" axis="ch" ptType="node">
          <dgm:layoutNode name="parAndChTx">
            <dgm:varLst>
              <dgm:bulletEnabled val="1"/>
            </dgm:varLst>
            <dgm:alg type="tx"/>
            <dgm:choose name="Name7">
              <dgm:if name="Name8" func="var" arg="dir" op="equ" val="norm">
                <dgm:choose name="Name9">
                  <dgm:if name="Name10" axis="self" ptType="node" func="pos" op="equ" val="1">
                    <dgm:shape xmlns:r="http://schemas.openxmlformats.org/officeDocument/2006/relationships"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4"/>
                    </dgm:constrLst>
                  </dgm:if>
                  <dgm:else name="Name11">
                    <dgm:shape xmlns:r="http://schemas.openxmlformats.org/officeDocument/2006/relationships"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if>
              <dgm:else name="Name12">
                <dgm:choose name="Name13">
                  <dgm:if name="Name14" axis="self" ptType="node" func="pos" op="equ" val="1">
                    <dgm:shape xmlns:r="http://schemas.openxmlformats.org/officeDocument/2006/relationships" rot="180" type="homePlate"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4"/>
                      <dgm:constr type="rMarg" refType="w" fact="0.1"/>
                    </dgm:constrLst>
                  </dgm:if>
                  <dgm:else name="Name15">
                    <dgm:shape xmlns:r="http://schemas.openxmlformats.org/officeDocument/2006/relationships" rot="180" type="chevron" r:blip="">
                      <dgm:adjLst>
                        <dgm:adj idx="1" val="0.25"/>
                      </dgm:adjLst>
                    </dgm:shape>
                    <dgm:presOf axis="desOrSelf" ptType="node"/>
                    <dgm:constrLst>
                      <dgm:constr type="h" refType="w" op="equ" fact="0.8"/>
                      <dgm:constr type="primFontSz" val="65"/>
                      <dgm:constr type="tMarg" refType="primFontSz" fact="0.2"/>
                      <dgm:constr type="bMarg" refType="primFontSz" fact="0.2"/>
                      <dgm:constr type="lMarg" refType="w" fact="0.1"/>
                      <dgm:constr type="rMarg" refType="w" fact="0.1"/>
                    </dgm:constrLst>
                  </dgm:else>
                </dgm:choose>
              </dgm:else>
            </dgm:choose>
            <dgm:ruleLst>
              <dgm:rule type="primFontSz" val="5" fact="NaN" max="NaN"/>
            </dgm:ruleLst>
          </dgm:layoutNode>
          <dgm:forEach name="Name16" axis="followSib" ptType="sibTrans" cnt="1">
            <dgm:layoutNode name="parAndChSpace">
              <dgm:alg type="sp"/>
              <dgm:shape xmlns:r="http://schemas.openxmlformats.org/officeDocument/2006/relationships" r:blip="">
                <dgm:adjLst/>
              </dgm:shape>
              <dgm:presOf/>
              <dgm:constrLst/>
              <dgm:ruleLst/>
            </dgm:layoutNode>
          </dgm:forEach>
        </dgm:forEach>
      </dgm:if>
      <dgm:else name="Name17">
        <dgm:constrLst>
          <dgm:constr type="w" for="ch" forName="parTxOnly" refType="w"/>
          <dgm:constr type="primFontSz" for="ch" ptType="node" op="equ"/>
          <dgm:constr type="w" for="ch" forName="parSpace" refType="w" refFor="ch" refForName="parTxOnly" fact="-0.2"/>
          <dgm:constr type="w" for="ch" ptType="sibTrans" op="equ"/>
        </dgm:constrLst>
        <dgm:ruleLst/>
        <dgm:forEach name="Name18" axis="ch" ptType="node">
          <dgm:layoutNode name="parTxOnly">
            <dgm:varLst>
              <dgm:bulletEnabled val="1"/>
            </dgm:varLst>
            <dgm:alg type="tx"/>
            <dgm:presOf axis="desOrSelf" ptType="node"/>
            <dgm:choose name="Name19">
              <dgm:if name="Name20" func="var" arg="dir" op="equ" val="norm">
                <dgm:choose name="Name21">
                  <dgm:if name="Name22" axis="self" ptType="node" func="pos" op="equ" val="1">
                    <dgm:shape xmlns:r="http://schemas.openxmlformats.org/officeDocument/2006/relationships" type="homePlate" r:blip="">
                      <dgm:adjLst/>
                    </dgm:shape>
                    <dgm:constrLst>
                      <dgm:constr type="h" refType="w" op="equ" fact="0.4"/>
                      <dgm:constr type="primFontSz" val="65"/>
                      <dgm:constr type="tMarg" refType="primFontSz" fact="0.21"/>
                      <dgm:constr type="bMarg" refType="primFontSz" fact="0.21"/>
                      <dgm:constr type="lMarg" refType="primFontSz" fact="0.42"/>
                      <dgm:constr type="rMarg" refType="primFontSz" fact="0.105"/>
                    </dgm:constrLst>
                  </dgm:if>
                  <dgm:else name="Name23">
                    <dgm:shape xmlns:r="http://schemas.openxmlformats.org/officeDocument/2006/relationships" type="chevron" r:blip="">
                      <dgm:adjLst/>
                    </dgm:shape>
                    <dgm:constrLst>
                      <dgm:constr type="h" refType="w" op="equ" fact="0.4"/>
                      <dgm:constr type="primFontSz" val="65"/>
                      <dgm:constr type="tMarg" refType="primFontSz" fact="0.21"/>
                      <dgm:constr type="bMarg" refType="primFontSz" fact="0.21"/>
                      <dgm:constr type="lMarg" refType="primFontSz" fact="0.315"/>
                      <dgm:constr type="rMarg" refType="primFontSz" fact="0.105"/>
                    </dgm:constrLst>
                  </dgm:else>
                </dgm:choose>
              </dgm:if>
              <dgm:else name="Name24">
                <dgm:choose name="Name25">
                  <dgm:if name="Name26" axis="self" ptType="node" func="pos" op="equ" val="1">
                    <dgm:shape xmlns:r="http://schemas.openxmlformats.org/officeDocument/2006/relationships" rot="180" type="homePlate"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42"/>
                    </dgm:constrLst>
                  </dgm:if>
                  <dgm:else name="Name27">
                    <dgm:shape xmlns:r="http://schemas.openxmlformats.org/officeDocument/2006/relationships" rot="180" type="chevron" r:blip="">
                      <dgm:adjLst/>
                    </dgm:shape>
                    <dgm:constrLst>
                      <dgm:constr type="h" refType="w" op="equ" fact="0.4"/>
                      <dgm:constr type="primFontSz" val="65"/>
                      <dgm:constr type="tMarg" refType="primFontSz" fact="0.21"/>
                      <dgm:constr type="bMarg" refType="primFontSz" fact="0.21"/>
                      <dgm:constr type="lMarg" refType="primFontSz" fact="0.105"/>
                      <dgm:constr type="rMarg" refType="primFontSz" fact="0.315"/>
                    </dgm:constrLst>
                  </dgm:else>
                </dgm:choose>
              </dgm:else>
            </dgm:choose>
            <dgm:ruleLst>
              <dgm:rule type="primFontSz" val="5" fact="NaN" max="NaN"/>
            </dgm:ruleLst>
          </dgm:layoutNode>
          <dgm:forEach name="Name28" axis="followSib" ptType="sibTrans" cnt="1">
            <dgm:layoutNode name="parSpace">
              <dgm:alg type="sp"/>
              <dgm:shape xmlns:r="http://schemas.openxmlformats.org/officeDocument/2006/relationships" r:blip="">
                <dgm:adjLst/>
              </dgm:shape>
              <dgm:presOf/>
              <dgm:constrLst/>
              <dgm:ruleLst/>
            </dgm:layoutNode>
          </dgm:forEach>
        </dgm:forEach>
      </dgm:else>
    </dgm:choose>
  </dgm:layoutNode>
</dgm:layoutDef>
</file>

<file path=ppt/diagrams/layout6.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C45C7B-4759-4F58-BF11-72C60A32B74C}" type="datetimeFigureOut">
              <a:rPr lang="en-ZA" smtClean="0"/>
              <a:t>2023/06/07</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3D183E0-EB93-48CE-85B8-15E1C2B0F48A}" type="slidenum">
              <a:rPr lang="en-ZA" smtClean="0"/>
              <a:t>‹#›</a:t>
            </a:fld>
            <a:endParaRPr lang="en-ZA"/>
          </a:p>
        </p:txBody>
      </p:sp>
    </p:spTree>
    <p:extLst>
      <p:ext uri="{BB962C8B-B14F-4D97-AF65-F5344CB8AC3E}">
        <p14:creationId xmlns:p14="http://schemas.microsoft.com/office/powerpoint/2010/main" val="21586132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gartner.com/itglossary/big-dat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forbes.com/sites/gilpress/2014/09/03/12-big-data-definitions-whatsyours/#21c1558d13ae" TargetMode="Externa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44093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7136460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126</a:t>
            </a:fld>
            <a:endParaRPr lang="en-ZA"/>
          </a:p>
        </p:txBody>
      </p:sp>
    </p:spTree>
    <p:extLst>
      <p:ext uri="{BB962C8B-B14F-4D97-AF65-F5344CB8AC3E}">
        <p14:creationId xmlns:p14="http://schemas.microsoft.com/office/powerpoint/2010/main" val="2385621887"/>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33761667"/>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Difference between AR and VR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Augmented reality takes our current reality and adds something to it. It does not move us elsewhere. It simply “augments” our current state of presence, often with clear visors- snapchat filters,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Pokemon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 Google glasses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Virtual reality is able to transpose the user. In other words, bring us someplace else. Through closed visors or goggles, VR blocks out the room and puts our presence elsewhere – we’re talking about those boxy, closed headsets with high resolution displays, lenses and head-tracking sensors. They are designed to visually immerse the wearer in 360-degree videos and computer-generated animation with 3D audio and vibrating or rumbling accessories and controllers to enhance the effect</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3723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129</a:t>
            </a:fld>
            <a:endParaRPr lang="en-ZA"/>
          </a:p>
        </p:txBody>
      </p:sp>
    </p:spTree>
    <p:extLst>
      <p:ext uri="{BB962C8B-B14F-4D97-AF65-F5344CB8AC3E}">
        <p14:creationId xmlns:p14="http://schemas.microsoft.com/office/powerpoint/2010/main" val="393178354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243451"/>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3377175"/>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21466083"/>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9494566"/>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911974"/>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833227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608710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15547579"/>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80961824"/>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0738405"/>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9076407"/>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9781435"/>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47222472"/>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0696333"/>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92577553"/>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172193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116935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777920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1104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89555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166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96888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62967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27229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35151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DATA TECHNOLOGIES Data tools are complex and heterogeneous. A plan of action for how data should be handled and moved, under what system, must therefore be developed. The goal is to make all current and future data, in any form, available for any application in the organization, in order to reduce complexity and enhance ease of access and leverage use.2 2.1 ENTRY LEVEL TOOLS All businesses, no matter what size, can benefit from competent use of CRMS, website and social analytics and web-based VOIP services. Making the most of your CRM 1. Make the CRM software easy to use. Find out what each employee or department really wants and what the CRM needs to do, and customize it to fit those needs. Provide CRM training to all employees.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2. Integrate as many data sources as possible. Companies should never think of CRM as a standalone system, integrate their CRM with other client-facing or client-informing systems, and especially social media. 3. Keep it up to date. CRM systems are only as good as the data housed in them. Have a consistent process for updating and managing customer data 4. Start analyzing! Defining the kind of conclusions that you want to get, and work backwards from the expected results to the analyses that will provide those results (or prove otherwise). Website and social analytics Google Analytics is a free web analytics service offered by Google that tracks and reports website traffic. It provides in-depth look at your website performance and integrates with all of Google’s marketing products: Google Ads, Search Console, and Data Studio. Even though “web analytics” sounds like a very small area of your digital presence, the implications of Google Analytics are in fact huge.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your website is the best way to give you a holistic view of the effectiveness of all the campaigns you are running to promote your product/services online. VOIP Use call tracking analytics to: • Monitor and manage call flow • Provide supervisors with real-time opportunities for immediate correction and guidance • Identify personnel and skills areas that need additional training • Recognize and promote high-performers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peech</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analytics are gaining favor over transcripts as a performance metric due to both the delay involved in transcribing (versus call recordings) and the fact that many nuances, such as inflection, are not adequately addressed Speech analytics are gaining favor over transcripts as a performance metric due to both the delay involved in transcribing (versus call recordings) and the fact that many nuances, such as inflection, are not adequately addressed.</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970397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2950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689890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755651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3. WORKING IN THE CLOUD Whether you are using it to run applications that share photos to millions of mobile users or to support business critical operations, a cloud services platform provides rapid access to flexible and low cost IT resources. With cloud computing, you don’t need to make large upfront investments in hardware and spend a lot of time on the heavy lifting of managing that hardware. Instead, you can provision exactly the right type and size of computing resources you need to power your newest idea or operate your IT department. You can access as many resources as you need, almost instantly, and only pay for what you use. Cloud computing is based on resource pooling: companies serve a large number of customers using multitenancy systems, in which different resources are dynamically allocated and de-allocated according to demand. From the user’s end, it is not possible to know where the resource actually resides. 3.1 Benefits of working in the cloud ▪ Broad range technology frees up resources. Cloud services make it easy and fast to access a broad range technology such as compute, storage, databases, analytics, machine learning, and many other services on an as-needed basis. Helps companies focus IT resources on developing applications and transform customer experiences rather than managing infrastructure and data centers. ▪ Economical: Using the cloud allows you to trade capital expense (data centers, physical servers, etc.) for variable expense; you pay only for the service or the space you use. ▪ Accessible: The cloud allows access across a wide range of platforms and devices making resources more accessible and also more reliable. If the office network goes down, data are backed up to the cloud and still available on a tablet, for example. ▪ Scalable: The cloud’s ability to scale up or down means your company doesn’t have to hoard data or computing capacity for the rare instances where demand spikes. On-demand scalability is sometimes better expressed as elasticity. ▪ Security and risk management Setting up strategies to overcome cyber attacks, power outages or equipment failure, is difficult, and expensive. Having the data stored in cloud infrastructure will allow your organization to recover from disasters faster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36</a:t>
            </a:fld>
            <a:endParaRPr lang="en-ZA"/>
          </a:p>
        </p:txBody>
      </p:sp>
    </p:spTree>
    <p:extLst>
      <p:ext uri="{BB962C8B-B14F-4D97-AF65-F5344CB8AC3E}">
        <p14:creationId xmlns:p14="http://schemas.microsoft.com/office/powerpoint/2010/main" val="20113987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to choose how to store your data? When it comes to storing data, there is no 'one-size-fits-all' solution. Businesses must understand the amount and type of data they have along with the motivation behind storing the information. WHO needs access to which type of information? How often and how fast do we need to access the data? • When setting up processes, identify the organization's most important data and prioritize storage management resources appropriately. email may be a company's top priority, but storing and archiving email data for one particular group, say the executives, may be more critical than other groups • "Save money by only using your fastest storage, like SSD, for data that you actively use, and utilize less expensive platforms, like the cloud, to store your archival or backup data," WHAT type of data do we need to store? • Might we need to combine different data sets in the future?</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MUCH data do we have and by how much will it grow in the future? • Don't store redundant data. Many companies capture and store redundant data. This used to be a less of a problem when disk was expensive, but with capacity being more reasonably priced, the tendency is to store everything. HOW LONG do we need to store the data? • A data retention policy is a necessity for both internal data governance and legal compliance. Some of your data must be retained for many years, while other data may only be needed for days." HOW SECURE does the data need to be? What regulatory requirements need to be adhered to? • Have a disaster recovery plan. Whichever method or methods of backup you use, be sure to test them and be sure you can recover your data.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39</a:t>
            </a:fld>
            <a:endParaRPr lang="en-ZA"/>
          </a:p>
        </p:txBody>
      </p:sp>
    </p:spTree>
    <p:extLst>
      <p:ext uri="{BB962C8B-B14F-4D97-AF65-F5344CB8AC3E}">
        <p14:creationId xmlns:p14="http://schemas.microsoft.com/office/powerpoint/2010/main" val="180574091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Challenges of working in the cloud ▪ Migration. Migrating big data to the cloud presents various hurdles which require a concerted effort from managers and IT leaders. ▪ Less Direct Control over Data. Storing data remotely and using a third-party’s security and compliance protocols can be a big organizational change and may cause some discomfort. Understand and evaluate the provider’s protocols so you know what your roles and obligations are. ▪ Network dependency and latency. The availability of the data is highly reliant on network connection to the internet. The issue of latency (delays) in the cloud environment could come into play given the volume of data that’s being transferred, analyzed, and processed at any given time.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8896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ARE THE PRINCIPAL CLOUD PROVIDERS? There are many providers of cloud services for big data but we focus on the big three. Amazon is dominant. In a 2018 report, Synergy Research Group noted that spending on cloud infrastructure services jumped an astounding 51 percent over the prior year's quarter, noting: "AWS worldwide market share has held steady at around 33% for twelve quarters now, even as the market has almost tripled in size." 4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Datamation’s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overview states: ▪ Amazon Web Services – With a vast tool set that continues to grow exponentially, Amazon’s capabilities are unmatched. Yet its cost structure can be confusing, and its singular focus on public cloud rather than hybrid cloud or private cloud means that interoperating with your data center isn't AWS's top priority.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Microsoft Azure – A close competitor to AWS with an exceptionally capable cloud infrastructure. If you’re an enterprise customer, Azure speaks your language – few companies have the enterprise background (and Windows support) as Microsoft. Azure knows you still run a data center, and the Azure platform works hard to interoperate with data centers; hybrid cloud is a true strength. ▪ Google Cloud – A well-funded underdog in the competition, Google entered the cloud market later and doesn't have the enterprise focus that helps draw corporate customers. But its technical expertise is profound, and its industry-leading tools in deep learning and artificial intelligence, machine learning and data analytics are significant advantages.</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42</a:t>
            </a:fld>
            <a:endParaRPr lang="en-ZA"/>
          </a:p>
        </p:txBody>
      </p:sp>
    </p:spTree>
    <p:extLst>
      <p:ext uri="{BB962C8B-B14F-4D97-AF65-F5344CB8AC3E}">
        <p14:creationId xmlns:p14="http://schemas.microsoft.com/office/powerpoint/2010/main" val="10752988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181675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28638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8472927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385548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CHOOSING THE RIGHT TECH SOLUTION A four-step model is recommended, but it will be strengthened by the involvement of the right people. WHO should form part of committee and take the decision? The ideal committee format would include. • someone very familiar with the functional requirements and mission of your organization (perhaps a teacher, administrator, instructional supervisor, or division head) • someone very familiar with current system capabilities (perhaps a technical support person) • someone who has been through a system implementation process before, ideally within the organization (perhaps a seasoned staff member) Be aware that most software related projects are not only influenced by the “objective” criteria, but by subjective factors.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Eg.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Personal preferences of project leaders, influential external advisors or company management; • Software vendors or systems integrators who are well established in the company; • Time and budget constraints in the selection process itself Understand the costs of the data infrastructure with a reference to the cost of cloud services and be able to simulate estimations.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919270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346163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34475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DATA INTERPRETATION AND USE Having data is not enough. Analyzing data is not enough. It is vital to translate the insights gained from data into actions that support business growth. As with any good strategy, knowing when and how to apply it, when to change it, and how to measure its success are all critical for organizations to move from being ones that do data, to being truly data-driven. The cycle of using data is ongoing – it doesn’t just stop when the insights are presented but require in-depth discussion.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Analysing</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data is a starting point, not an endpoint. In which chart is there a bigger difference? Data use arises from science, but it is also an art. Data is objective, but it can be presented subjectively. Given that data visualization is so important for making sense of large data and for driving decisions, it is important to understand how to go about it.</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5134447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176776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Which way of displaying the data is most effective? You have to think about how you communicate data for your purposes AND how to communicate it clearly so your message is understood. In this example,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chart is the easiest to understand. What changed? The original blue chart was “decluttered” – the axis and labels were removed and the blank space reduced. Then salient details were “emphasized” – the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colours</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were added to reflect a continuum of responses and the numbers were added to show relative values.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Conclusion: Any time you use data to convey something, you are essentially telling a story. It might be in a quarterly presentation for your board, in a formal program evaluation report, in an annual report to constituents. Storytelling with data is powerful, and it comes with an ethical imperative. Data can be easily manipulated to tell a story that is not there, or to minimize a story that is. It is important to start with the data and let it tell you the story, instead of crafting your story ahead of time and only selecting the data that supports it. For example, if you present a summary of a program evaluation that only highlights the successes and aspects of your service that people liked, and does not include the components that came up short and revealed areas for improvement, you are not telling the full story</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663568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115271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0899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Why does Privacy matter? 1. Limit on Power. Privacy is a limit on government power, as well as the power of private sector companies. The more someone knows about us, the more power they can have over us. Personal data is used to make very important decisions in our lives. Personal data can be used to affect our reputations; and it can be used to influence our decisions and shape our behavior. It can be used as a tool to exercise control over us. And in the wrong hands, personal data can be used to cause us great harm.3 2 Freedoms. Privacy is key to freedom of thought and expression and helps protect our ability to associate with other people. A key component of freedom of association is the ability to do so with privacy if one chooses. Privacy is a critical component of a democratic society. 3. Rights to a Second Chance Many people are not static; they change and grow throughout their lives. There is a great value in the ability to have a second chance, to be able to move beyond a mistake, to be able to reinvent oneself. Privacy nurtures this ability. It allows people to grow and mature without being shackled with all the foolish things they might have done in the past Data protection is different to data privacy ▪ Privacy is a complicated issue relating to rights and freedoms enshrined under law. Data protection is different to data privacy. Protection is about securing data against unauthorized access.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918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SOURCES OF DATA. Data can come from internal or external sources. What are the benefits of each source of data? Internal data sources, where data is created by the company, are typically easier to collect and can be more relevant for the company’s own purposes and insights.1 They’re free of cost to the company. can launch an array of big data initiatives without ever looking beyond their own walls External data is that acquired from outside the company. • Third party data – can be specific to your market or customers, but difficult to attain and/or expensive. • Open data –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government statistics, data related to social impact. Can be of great value but often requires more investment in analysis to p</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Small business owners face obstacles to investing in external data. Barriers include cost, their lack of expertise, or belief in their own market knowledge. Once they were given access to the data, most of the businesses were quick to formalize their approach to marketing planning. In this example the small businesses were able to access the external data for free. How much could they have paid for it to still be worthwhile?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rovide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insights of relevance. • Collectively-generated data. Many more business are participating in meetups and hackathons.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http://www.aunalytics.com/understanding-analytics-part-1-top-internal-sources-of-big-data/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https://www.conference-board.org/blog/post.cfm?post=2526</a:t>
            </a:r>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5686870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privacy is about authorized access — who has it and who defines it. Data protection is essentially a technical issue, whereas data privacy is a legal one. ▪ Technology alone cannot ensure the privacy of personal data. Most privacy protection protocols are still vulnerable to authorized individuals who might access the data. The burden on these authorized individuals is, above all, about privacy law, not technology.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57</a:t>
            </a:fld>
            <a:endParaRPr lang="en-ZA"/>
          </a:p>
        </p:txBody>
      </p:sp>
    </p:spTree>
    <p:extLst>
      <p:ext uri="{BB962C8B-B14F-4D97-AF65-F5344CB8AC3E}">
        <p14:creationId xmlns:p14="http://schemas.microsoft.com/office/powerpoint/2010/main" val="275565369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9326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3188741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7245141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28522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Personal data shall be: • processed lawfully, fairly and in a transparent (‘lawfulness, fairness and transparency’); • collected for specified, explicit and legitimate purposes and not further processed in a manner that is incompatible with those purposes; (‘purpose limitation’); • adequate, relevant and limited to what is necessary in relation to the purposes for which they are processed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minimisation</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 accurate and, where necessary, kept up to date (‘accuracy’); • kept in a form which permits identification of data subjects for no longer than is necessary for the purposes for which the personal data are processed (‘storage limitation’); • processed in a manner that ensures appropriate security of the personal data, including protection against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unauthorised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or unlawful processing and against accidental loss, destruction or damage, using appropriate technical or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organisational</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measures (‘integrity and confidentiality’).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8976991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power of data is so large and can have such a big effect on our lives that we should imagine data not as Is and </a:t>
            </a:r>
            <a:r>
              <a:rPr lang="en-GB" dirty="0" err="1"/>
              <a:t>Os</a:t>
            </a:r>
            <a:r>
              <a:rPr lang="en-GB" dirty="0"/>
              <a:t> but as a digital soul. The concept of a ‘digital soul’ was described as the electronic representation of yourself. Creating a model for ownership and control of this idea is the big challenge to companies that hold data, as well as individuals and regulators Lessig’s Pathetic dot The pathetic dot theory or the New Chicago School theory was introduced by Lawrence Lessig in a 1998 article and popularized in his 1999 book, Code and Other Laws of Cyberspace. It is a socioeconomic theory of regulation.6 It discusses how lives of individuals (the pathetic dots in questions) are regulated by four forces: the law, social norms, the market, and architecture (technical infrastructure). The theory highlights how computer code is just one of the regulatory modalities that can alter behaviour, and so understanding other mechanisms such as the law, norms and ethics is vital for building technologies that do not result in unwanted behaviour. Data ethics is about going beyond the legislation and understanding how markets, norms and code interact to ensure we are ethical in our use of individual’s data. We must go beyond compliance, to using data in the best possible way for everyone involved. </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63</a:t>
            </a:fld>
            <a:endParaRPr lang="en-ZA"/>
          </a:p>
        </p:txBody>
      </p:sp>
    </p:spTree>
    <p:extLst>
      <p:ext uri="{BB962C8B-B14F-4D97-AF65-F5344CB8AC3E}">
        <p14:creationId xmlns:p14="http://schemas.microsoft.com/office/powerpoint/2010/main" val="183872078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GDPR ▪ GDPR is a regulation in EU law on data protection and privacy for all individual citizens of the European Union (EU) and the European Economic Area (EEA). It also addresses the transfer of personal data outside the EU and EEA areas.4 ▪ It’s objective is to hold companies accountable for safeguarding the personal data increasingly swept up in today’s digital world ▪ It falls to national regulators—in Britain, the Information Commissioner’s Office—to enforce the rules for companies within their jurisdiction. ▪ Penalties: Under GDPR, regulators can fine a company as much as 4% of annual sales, though most fines so far have been far smaller, typically less than $1 million.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217557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breaches are serious, and customers themselves demand ever better attention to data ethics, so we need to take data governance seriously. Companies need an emergency plan, but prevention is better than cure. There is no one-size-fits-all solution.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815312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Definition: “… specification of decision rights and an accountability framework to encourage desirable behavior in the valuation, creation, storage, use, archival and deletion of information.” (Logan, 2010). In order words, it comprises a set of rules and guidance to how data or information is handled within an organization. (Quoted in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20148 ) Goals 1. maximize the value of information to the organization by ensuring that information is reliable, secure, and accessible for decision making 2. protect information so that its value to the organization is not diminished through technology or human error, loss of timely access, inappropriate use, or misadventure. Why is it information governance and not data governance? “Simply put, data refers to raw, unorganized facts. Think of data as bundles of bulk entries gathered and stored without context. Once context has been attributed to the data by stringing two or more pieces together in a meaningful way, it becomes information.”</a:t>
            </a: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68</a:t>
            </a:fld>
            <a:endParaRPr lang="en-ZA"/>
          </a:p>
        </p:txBody>
      </p:sp>
    </p:spTree>
    <p:extLst>
      <p:ext uri="{BB962C8B-B14F-4D97-AF65-F5344CB8AC3E}">
        <p14:creationId xmlns:p14="http://schemas.microsoft.com/office/powerpoint/2010/main" val="26437715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COLLECTION: TYPES OF DATA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Data</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 presented as a DATA SET. A data set is a grouping of information that's related to each other. • Data sets can be Quantitative or Qualitative. The difference seems stark but there can be lots of ways to have them interact. Qualitative data may be difficult to precisely measure and analyze. The data may be in the form of descriptive words that can be examined for patterns or meaning, sometimes through the use of coding. Coding allows the researcher to categorize qualitative data to identify themes that correspond with the research questions and to perform quantitative analysis. • Data can be Discrete or Continuous. • Data can be: • Nominal: Nominal data is qualitative; there is no inherent scale or value attached to the data. • Ordinal: Data that has a natural order, like a Likert scale where 1 means “hate it!” and 5 means “love it!” Just remember that the difference between ordinals (e.g., between 1 and 2 or between 3 and 4) is not necessarily equal. Often the distance between extreme like and dislike is greater than between feeling neutral or slightly positive or negative. • Interval: Data that has a natural order and the distance between each value is equal, like temperature. • Ratio: Data that has a natural order, equal distance between values and a natural zero point.</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226012"/>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 risk assessment helps you understand the areas you need to protect, those where you could be most vulnerable and potential worst-case scenarios. Start by auditing the data and information you hold that is most valuable. Then look at how you store this data, who has access to it and how it’s protected by technology and processes, to understand where you could be most at risk. If you’re not confident carrying out a risk assessment, then you might want to consider hiring an expert to do this for you. An effective response plan should include the following elements: • Your legal response: You need to outline how you’ll handle the legal aspects of the breach, for example informing the Information Commissioner’s Office (ICO) of the issue and defending your business against any claims of negligence. • Handling media queries: Your business could be the focus of media attention following a breach, so be ready to handle all external communications about what happened and how you’re handling it. You are likely to need professional PR expertise to do this effectively. • Finding out what happened: You’ll also need to have IT forensics experts on hand to find out what caused the breach, with a view to rectifying the problem quickly and ensure it doesn’t happen again. • Informing customers: Depending on your customer-base and the scale of the breach, you could have a lot of unpleasant phone calls to make! You’ll need to be ready with a way to handle this communication efficiently.</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70</a:t>
            </a:fld>
            <a:endParaRPr lang="en-ZA"/>
          </a:p>
        </p:txBody>
      </p:sp>
    </p:spTree>
    <p:extLst>
      <p:ext uri="{BB962C8B-B14F-4D97-AF65-F5344CB8AC3E}">
        <p14:creationId xmlns:p14="http://schemas.microsoft.com/office/powerpoint/2010/main" val="47258541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036318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8859946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3068160"/>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5377362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400936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8912621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423083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572503266"/>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029121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58862535"/>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94224571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71302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24124626"/>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20644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4672610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7082580"/>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211513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57851575"/>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7622075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98929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http://www.gartner.com/itglossary/big-data/</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https://www.forbes.com/sites/gilpress/2014/09/03/12-big-data-definitions-whatsyours/#21c1558d13ae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08345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a:t>Source: https://www.informationweek.com/software/enterprise-applications/bigdata-6-real-life-business-cases/d/d-id/1320590?image_number=2&amp;piddl_msgorder=asc</a:t>
            </a: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9980351"/>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394356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9766568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Who should be in charge of data? </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Data work is a more skilled job than ever before.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Big data marks the shift from stocks of fixed structured data to flow of ever growing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unstructured data, and as a result, it also marks the change in labor demand from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analyst to data scientists (Davenport, Barth &amp; Bean, 2013).3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Davenport and Patil (Davenport &amp; Patil, 2012) describe a data scientist as a hybrid of data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hacker, analyst, communicator, and trusted advisor.4 In other words, the skills are from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traditionally divergent areas now merged in a data focused profile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94</a:t>
            </a:fld>
            <a:endParaRPr lang="en-ZA"/>
          </a:p>
        </p:txBody>
      </p:sp>
    </p:spTree>
    <p:extLst>
      <p:ext uri="{BB962C8B-B14F-4D97-AF65-F5344CB8AC3E}">
        <p14:creationId xmlns:p14="http://schemas.microsoft.com/office/powerpoint/2010/main" val="356405457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95</a:t>
            </a:fld>
            <a:endParaRPr lang="en-ZA"/>
          </a:p>
        </p:txBody>
      </p:sp>
    </p:spTree>
    <p:extLst>
      <p:ext uri="{BB962C8B-B14F-4D97-AF65-F5344CB8AC3E}">
        <p14:creationId xmlns:p14="http://schemas.microsoft.com/office/powerpoint/2010/main" val="2041794844"/>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96</a:t>
            </a:fld>
            <a:endParaRPr lang="en-ZA"/>
          </a:p>
        </p:txBody>
      </p:sp>
    </p:spTree>
    <p:extLst>
      <p:ext uri="{BB962C8B-B14F-4D97-AF65-F5344CB8AC3E}">
        <p14:creationId xmlns:p14="http://schemas.microsoft.com/office/powerpoint/2010/main" val="232565082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 In reality this is more complicated than it sounds. Some people are more data scientist than others, and it is hard to find communication and domain knowledge in analytics person. And if you’re a small company that can’t afford the role of a full time or even an external data scientist, what can you do?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https://hbr.org/2012/10/data-scientist-the-sexiest-job-of-the-21st-century</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Who should lead data strategy – IT / BUSINESS TRADE OFFS (source: Rising, Kristensen,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Tjerrild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-Hansen 2014). A survey on big data among Fortune 500 companies was conducted in 2013, which revealed that ownership for big data initiative sometimes resided within the business side and sometimes within the technology side (Bean and Kiron, 2013). Casey, Krishnamurthy &amp;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Abezgauz</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2013 present three different scenarios of working with big data and use a table created by partners of the management consulting firm formerly known as Booz &amp; Company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i</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Firstly, they argue that while IT departments may posses the proper technical skills, they may lack the necessary business knowledge and have a tendency to focus on the perfecting the technological solution rather than providing business value.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Secondly, a business group – for instance finance or marketing - may be responsible for big data ensuring an alignment with the business strategy. However, they may not fully be able to leverage the potential in the technology, and there is the risk of silo thinking or poor architectural solutions. iii. Finally, they suggest that business and IT can collaborate in an matrix organization headed by a competent leader with knowledge within both fields. Although this has the highest potential, it is also the most challenging from an organizational view to facilitate interdisciplinary collaboration in a more complex and expensive structural setup Data lead options for a small business If you’re a small business, your options are even more limited, but you still need to put someone in charge. Option 1) look within the company to find potential candidates possessing some of the skills illustrated in figure X, and let them use their business knowledge to experiment with data using some of the freely available open source tools Option 2) look to an IT person with the data skills, and enhance their business knowledge to work with data in the business. You should also bear in mind that no matter who is put in charge, the toughest part of becoming a data driven organization is the change management: making people understand that they now need to do things differently. In many cases, you have to take the existing people and train them in new methods and new processes and new skills. In some cases, even that won’t work and you’ll need to supplement that group with new people who have grown up in a different environment or have a different way of thinking about the business.</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https://www.semanticscholar.org/paper/ADOPTION-OF-SUPPLY-CHAIN-ANALYTICS-IN-SMEs/b876d51ef281ccfb073ffb85ffa9ac0cfa532c1e</a:t>
            </a:r>
            <a:endPar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97</a:t>
            </a:fld>
            <a:endParaRPr lang="en-ZA"/>
          </a:p>
        </p:txBody>
      </p:sp>
    </p:spTree>
    <p:extLst>
      <p:ext uri="{BB962C8B-B14F-4D97-AF65-F5344CB8AC3E}">
        <p14:creationId xmlns:p14="http://schemas.microsoft.com/office/powerpoint/2010/main" val="159967442"/>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Slide Number Placeholder 3"/>
          <p:cNvSpPr>
            <a:spLocks noGrp="1"/>
          </p:cNvSpPr>
          <p:nvPr>
            <p:ph type="sldNum" sz="quarter" idx="5"/>
          </p:nvPr>
        </p:nvSpPr>
        <p:spPr/>
        <p:txBody>
          <a:bodyPr/>
          <a:lstStyle/>
          <a:p>
            <a:fld id="{43D183E0-EB93-48CE-85B8-15E1C2B0F48A}" type="slidenum">
              <a:rPr lang="en-ZA" smtClean="0"/>
              <a:t>98</a:t>
            </a:fld>
            <a:endParaRPr lang="en-ZA"/>
          </a:p>
        </p:txBody>
      </p:sp>
    </p:spTree>
    <p:extLst>
      <p:ext uri="{BB962C8B-B14F-4D97-AF65-F5344CB8AC3E}">
        <p14:creationId xmlns:p14="http://schemas.microsoft.com/office/powerpoint/2010/main" val="214623547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ASK THE RIGHT QUESTIONS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Einstein believed the quality of the solution you generate is in direct proportion to your ability to identify the problem you hope to solve. With that in mind, he believed a key to productivity was to invest your time in defining the problem as opposed to jumping right into dreaming up solutions to it.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736045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984989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59946380"/>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046909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092588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8167904"/>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41990038"/>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41573118"/>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9729460"/>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https://www.youtube.com/watch?v=QF5BOzA9FfU</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122981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16428913"/>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6957549"/>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0599713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53568826"/>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01796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Then, CARRY OUT A DATA AUDIT There is an old saying, “you can’t make a silk purse out of a sow’s ear.” This is also known as “garbage in, garbage out.” In other words, you can’t rely on poor data to make good decisions. Just as unused data is a missed opportunity, poor quality data can have huge repercussions on a business’ performance and profits. A data audit refers to the auditing of data to assess its quality or utility for a specific purpose. A data audit is one of the most effective ways to identify problem areas in your marketing, your data storage, and your overall business operations.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08985467"/>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8700601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START WITH A STORY Amazon (Source: Stanford, “Is Big Data Too Big for SMEs?”) Imagine you run a bricks and mortar bookstore. You’ve always been able to track the books being bought in your store. This is the data that is available to the physical retailers – you have stock levels and know how much of particular books are being bought when and for how much. But you don’t know by who. Unless you carry out time consuming surveys you have little information on the customer. Once retailing moved online, the amount of valuable data on customer buying behavior increased dramatically and created a new era of customer understanding. Amazon transformed the traditional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bricksand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-mortar retailer into and a data-driven ecommerce. Amazon could not only track what customers bought, but also what they showed interest in, how they navigated the webpage, how individuals reacted to promotions and similarities across different segments. Later on, Amazon developed algorithms to predict which books that are most likely for individual customers to buy next. The traditional bookstore couldn’t compete. Interpretation. Data means nothing if it can’t be understood and used. The data collection was important but it was the way that Amazon transformed the data into actionable strategies marked the difference. The utilization of Amazon’s visitor and transactional data yielded revolutionary customer insights, which was transformed into individual targeted marketing.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0657714"/>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5929327"/>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There is no doubt that we are in the midst of an ever-quickening digital revolution and if companies want to succeed, data skills and know how have to be at the heart of that mission. But this doesn’t mean firing all your employees and installing hardcore robotics everywhere. Here we take a look at the cutting-edge technologies for data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AI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Deep Learning: Neural Networks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o IoT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SME leaders need to set the example by embracing data, analytics and digital. By doing that, they will enable new ways for their employees to access, collaborate and work which break down silos and drive analytics adoption across their businesses.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GB" sz="1056" b="0" i="0" u="none" strike="noStrike" kern="1200" cap="none" spc="0" normalizeH="0" baseline="0" noProof="0" dirty="0">
                <a:ln>
                  <a:noFill/>
                </a:ln>
                <a:solidFill>
                  <a:prstClr val="black"/>
                </a:solidFill>
                <a:effectLst/>
                <a:uLnTx/>
                <a:uFillTx/>
                <a:latin typeface="Calibri" panose="020F0502020204030204"/>
                <a:ea typeface="+mn-ea"/>
                <a:cs typeface="+mn-cs"/>
              </a:rPr>
              <a:t>They need to have the right tools in place–from easy-to-consume dashboards and self-service solutions to advanced Artificial Intelligence–that deliver intelligence at the point where decisions are being made. That ability starts new conversations and inspires actions across teams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BE5DE82-CF29-044D-9158-06A811149881}"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21937187"/>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How simple AI has been used in Business so far: applications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Customer Service / Sales o Answering basic questions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Correct redirecting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Automated marketing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Upselling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Specialised</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Issue solving is faster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Reduce time on phone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Autoresponders and contacts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Logistics – warehouse management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Detecting Fraud o Area Code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Out of Habit detection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Falsifying Credentials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Facial Recognition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Security Threat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 User Data Abstraction o Automate meetings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Product Failure Predictions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Website Lead success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Potential Product suggestion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Predicting Area Failures o Machinery repair cycles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Nonoptimal production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Patterns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Mass Monitoring o Production Output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Worker Health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Customer Service Speed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Acquisition Rates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Finance Risks o ROI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rPr>
              <a:t>o Audience Analysis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o Future Working Capital Analysis </a:t>
            </a: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122</a:t>
            </a:fld>
            <a:endParaRPr lang="en-ZA"/>
          </a:p>
        </p:txBody>
      </p:sp>
    </p:spTree>
    <p:extLst>
      <p:ext uri="{BB962C8B-B14F-4D97-AF65-F5344CB8AC3E}">
        <p14:creationId xmlns:p14="http://schemas.microsoft.com/office/powerpoint/2010/main" val="2837709866"/>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a:p>
            <a:r>
              <a:rPr lang="en-ZA" dirty="0"/>
              <a:t>• Regulation o Built in law books </a:t>
            </a:r>
          </a:p>
          <a:p>
            <a:r>
              <a:rPr lang="en-ZA" dirty="0"/>
              <a:t>o Auto law updates </a:t>
            </a:r>
          </a:p>
          <a:p>
            <a:r>
              <a:rPr lang="en-ZA" dirty="0"/>
              <a:t>o Monitoring made easy </a:t>
            </a:r>
          </a:p>
          <a:p>
            <a:r>
              <a:rPr lang="en-ZA" dirty="0"/>
              <a:t>o Audit Compliance </a:t>
            </a:r>
          </a:p>
          <a:p>
            <a:endParaRPr lang="en-ZA" dirty="0"/>
          </a:p>
          <a:p>
            <a:r>
              <a:rPr lang="en-ZA" dirty="0"/>
              <a:t>Future Trends: </a:t>
            </a:r>
          </a:p>
          <a:p>
            <a:r>
              <a:rPr lang="en-ZA" dirty="0"/>
              <a:t>• Energy o Smart Metering </a:t>
            </a:r>
          </a:p>
          <a:p>
            <a:r>
              <a:rPr lang="en-ZA" dirty="0"/>
              <a:t>o Smart Grid </a:t>
            </a:r>
          </a:p>
          <a:p>
            <a:endParaRPr lang="en-ZA" dirty="0"/>
          </a:p>
          <a:p>
            <a:r>
              <a:rPr lang="en-ZA" dirty="0"/>
              <a:t>• Smart Agriculture o Climate conditions </a:t>
            </a:r>
          </a:p>
          <a:p>
            <a:r>
              <a:rPr lang="en-ZA" dirty="0"/>
              <a:t>o Soil health </a:t>
            </a:r>
          </a:p>
          <a:p>
            <a:r>
              <a:rPr lang="en-ZA" dirty="0"/>
              <a:t>o Plant health </a:t>
            </a:r>
          </a:p>
          <a:p>
            <a:r>
              <a:rPr lang="en-ZA" dirty="0"/>
              <a:t>o Animal Welfare </a:t>
            </a:r>
          </a:p>
          <a:p>
            <a:endParaRPr lang="en-ZA" dirty="0"/>
          </a:p>
          <a:p>
            <a:r>
              <a:rPr lang="en-ZA" dirty="0"/>
              <a:t>Benefits of AI for small business </a:t>
            </a:r>
          </a:p>
          <a:p>
            <a:r>
              <a:rPr lang="en-ZA" dirty="0"/>
              <a:t>Can demonstrate expansion areas </a:t>
            </a:r>
          </a:p>
          <a:p>
            <a:r>
              <a:rPr lang="en-ZA" dirty="0"/>
              <a:t>Customer understanding </a:t>
            </a:r>
          </a:p>
          <a:p>
            <a:r>
              <a:rPr lang="en-ZA" dirty="0"/>
              <a:t>Customer Service automation </a:t>
            </a:r>
          </a:p>
          <a:p>
            <a:r>
              <a:rPr lang="en-ZA" dirty="0"/>
              <a:t>Rapid improvement </a:t>
            </a:r>
          </a:p>
          <a:p>
            <a:r>
              <a:rPr lang="en-ZA" dirty="0"/>
              <a:t>Cheap – only needs data </a:t>
            </a:r>
          </a:p>
          <a:p>
            <a:r>
              <a:rPr lang="en-ZA" dirty="0"/>
              <a:t>Data can be sold – addendum (GDPR) </a:t>
            </a:r>
          </a:p>
          <a:p>
            <a:r>
              <a:rPr lang="en-ZA" dirty="0"/>
              <a:t>Ai RESULT DATA CAN BE SOLD </a:t>
            </a:r>
          </a:p>
          <a:p>
            <a:endParaRPr lang="en-ZA" dirty="0"/>
          </a:p>
          <a:p>
            <a:r>
              <a:rPr lang="en-ZA" dirty="0"/>
              <a:t>• Smart Supply Chains o Diagnostics – factory equipment </a:t>
            </a:r>
          </a:p>
          <a:p>
            <a:r>
              <a:rPr lang="en-ZA" dirty="0"/>
              <a:t>o JIT Ordering </a:t>
            </a:r>
          </a:p>
          <a:p>
            <a:r>
              <a:rPr lang="en-ZA" dirty="0"/>
              <a:t>o In-transit visibility </a:t>
            </a:r>
          </a:p>
          <a:p>
            <a:r>
              <a:rPr lang="en-ZA" dirty="0"/>
              <a:t>o Customer data </a:t>
            </a:r>
          </a:p>
          <a:p>
            <a:r>
              <a:rPr lang="en-ZA" dirty="0"/>
              <a:t>o Automating price plans </a:t>
            </a:r>
          </a:p>
          <a:p>
            <a:endParaRPr lang="en-ZA" dirty="0"/>
          </a:p>
          <a:p>
            <a:endParaRPr lang="en-ZA" dirty="0"/>
          </a:p>
          <a:p>
            <a:r>
              <a:rPr lang="en-ZA" dirty="0"/>
              <a:t>• Smart Transport o E-plates </a:t>
            </a:r>
          </a:p>
          <a:p>
            <a:r>
              <a:rPr lang="en-ZA" dirty="0"/>
              <a:t>o Weather monitoring </a:t>
            </a:r>
          </a:p>
          <a:p>
            <a:r>
              <a:rPr lang="en-ZA" dirty="0"/>
              <a:t>o Congestion / smart lights </a:t>
            </a:r>
          </a:p>
          <a:p>
            <a:r>
              <a:rPr lang="en-ZA" dirty="0"/>
              <a:t>o Engine health </a:t>
            </a:r>
          </a:p>
          <a:p>
            <a:r>
              <a:rPr lang="en-ZA" dirty="0"/>
              <a:t>o Driver health </a:t>
            </a:r>
          </a:p>
          <a:p>
            <a:endParaRPr lang="en-ZA" dirty="0"/>
          </a:p>
          <a:p>
            <a:endParaRPr lang="en-ZA" dirty="0"/>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123</a:t>
            </a:fld>
            <a:endParaRPr lang="en-ZA"/>
          </a:p>
        </p:txBody>
      </p:sp>
    </p:spTree>
    <p:extLst>
      <p:ext uri="{BB962C8B-B14F-4D97-AF65-F5344CB8AC3E}">
        <p14:creationId xmlns:p14="http://schemas.microsoft.com/office/powerpoint/2010/main" val="1786909347"/>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lt-LT" sz="1056" b="1" i="0" u="none" strike="noStrike" kern="1200" cap="none" spc="0" normalizeH="0" baseline="0" noProof="0" dirty="0">
                <a:ln>
                  <a:noFill/>
                </a:ln>
                <a:solidFill>
                  <a:prstClr val="black"/>
                </a:solidFill>
                <a:effectLst/>
                <a:uLnTx/>
                <a:uFillTx/>
                <a:latin typeface="Calibri" panose="020F0502020204030204"/>
                <a:ea typeface="+mn-ea"/>
                <a:cs typeface="+mn-cs"/>
              </a:rPr>
              <a:t>Key Benefits </a:t>
            </a:r>
            <a:endParaRPr kumimoji="0" lang="lt-LT"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Instantaneous: Blockchains built for speed can process and verify transactions more quickly than the alternative systems. This might seem counterintuitive, because the lemonade example makes it sound like everyone has to copy everything that happens to the chain. But in actuality, these transactions can get processed by computers in milliseconds 8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Transparency: Since everyone in a blockchain network has access to the ledger and the rulebook, nobody involved gets left behind. You can see who owned or paid or gave or did what, at various points in time, whenever you want or need. It’s a totally transparent system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Peer-2-Peer (P2P) Security : Communication occurs directly between peers without a central authority or middle man. Since everyone has a copy of the ledger that they use to validate the newest version, it’s a democratically secured system, too. There’s no single company or agency with extra power. Everyone is in charge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Programmable: The transactions can be programmed. Users can set up algorithms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and rules that automatically trigger transactions between nodes. </a:t>
            </a:r>
            <a:endParaRPr kumimoji="0" lang="es-ES_tradnl"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124</a:t>
            </a:fld>
            <a:endParaRPr lang="en-ZA"/>
          </a:p>
        </p:txBody>
      </p:sp>
    </p:spTree>
    <p:extLst>
      <p:ext uri="{BB962C8B-B14F-4D97-AF65-F5344CB8AC3E}">
        <p14:creationId xmlns:p14="http://schemas.microsoft.com/office/powerpoint/2010/main" val="3233271152"/>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US" sz="1056" b="1" i="0" u="none" strike="noStrike" kern="1200" cap="none" spc="0" normalizeH="0" baseline="0" noProof="0" dirty="0">
                <a:ln>
                  <a:noFill/>
                </a:ln>
                <a:solidFill>
                  <a:prstClr val="black"/>
                </a:solidFill>
                <a:effectLst/>
                <a:uLnTx/>
                <a:uFillTx/>
                <a:latin typeface="Calibri" panose="020F0502020204030204"/>
                <a:ea typeface="+mn-ea"/>
                <a:cs typeface="+mn-cs"/>
              </a:rPr>
              <a:t>.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platform showcases preset documents and contracts for e-signature, that </a:t>
            </a:r>
            <a:r>
              <a:rPr kumimoji="0" lang="en-US" sz="1056" b="0" i="0" u="none" strike="noStrike" kern="1200" cap="none" spc="0" normalizeH="0" baseline="0" noProof="0" dirty="0" err="1">
                <a:ln>
                  <a:noFill/>
                </a:ln>
                <a:solidFill>
                  <a:prstClr val="black"/>
                </a:solidFill>
                <a:effectLst/>
                <a:uLnTx/>
                <a:uFillTx/>
                <a:latin typeface="Calibri" panose="020F0502020204030204"/>
                <a:ea typeface="+mn-ea"/>
                <a:cs typeface="+mn-cs"/>
              </a:rPr>
              <a:t>minimise</a:t>
            </a: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Similar to some famous payment systems like PayPal the platform processes on- line payments and transactions. The payments for real estate services and property purchases are powered by smart contracts, then recorded and tracked on their blockchain. </a:t>
            </a:r>
          </a:p>
          <a:p>
            <a:pPr marL="0" marR="0" lvl="0" indent="0" algn="l" defTabSz="804649" rtl="0" eaLnBrk="1" fontAlgn="auto" latinLnBrk="0" hangingPunct="1">
              <a:lnSpc>
                <a:spcPct val="100000"/>
              </a:lnSpc>
              <a:spcBef>
                <a:spcPts val="0"/>
              </a:spcBef>
              <a:spcAft>
                <a:spcPts val="0"/>
              </a:spcAft>
              <a:buClrTx/>
              <a:buSzTx/>
              <a:buFontTx/>
              <a:buNone/>
              <a:tabLst/>
              <a:defRPr/>
            </a:pPr>
            <a:r>
              <a:rPr kumimoji="0" lang="en-US" sz="1056" b="0" i="0" u="none" strike="noStrike" kern="1200" cap="none" spc="0" normalizeH="0" baseline="0" noProof="0" dirty="0">
                <a:ln>
                  <a:noFill/>
                </a:ln>
                <a:solidFill>
                  <a:prstClr val="black"/>
                </a:solidFill>
                <a:effectLst/>
                <a:uLnTx/>
                <a:uFillTx/>
                <a:latin typeface="Calibri" panose="020F0502020204030204"/>
                <a:ea typeface="+mn-ea"/>
                <a:cs typeface="+mn-cs"/>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 </a:t>
            </a:r>
            <a:endParaRPr kumimoji="0" lang="en-IE" sz="1056"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ZA" dirty="0"/>
          </a:p>
        </p:txBody>
      </p:sp>
      <p:sp>
        <p:nvSpPr>
          <p:cNvPr id="4" name="Slide Number Placeholder 3"/>
          <p:cNvSpPr>
            <a:spLocks noGrp="1"/>
          </p:cNvSpPr>
          <p:nvPr>
            <p:ph type="sldNum" sz="quarter" idx="5"/>
          </p:nvPr>
        </p:nvSpPr>
        <p:spPr/>
        <p:txBody>
          <a:bodyPr/>
          <a:lstStyle/>
          <a:p>
            <a:fld id="{43D183E0-EB93-48CE-85B8-15E1C2B0F48A}" type="slidenum">
              <a:rPr lang="en-ZA" smtClean="0"/>
              <a:t>125</a:t>
            </a:fld>
            <a:endParaRPr lang="en-ZA"/>
          </a:p>
        </p:txBody>
      </p:sp>
    </p:spTree>
    <p:extLst>
      <p:ext uri="{BB962C8B-B14F-4D97-AF65-F5344CB8AC3E}">
        <p14:creationId xmlns:p14="http://schemas.microsoft.com/office/powerpoint/2010/main" val="38869543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2.emf"/><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91135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3731754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5919978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114459939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989258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 point icon graph">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C2DB8636-C798-AD47-8DC9-47814E3387DD}"/>
              </a:ext>
            </a:extLst>
          </p:cNvPr>
          <p:cNvSpPr/>
          <p:nvPr/>
        </p:nvSpPr>
        <p:spPr>
          <a:xfrm>
            <a:off x="3157718"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3"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0" name="Freeform 49">
            <a:extLst>
              <a:ext uri="{FF2B5EF4-FFF2-40B4-BE49-F238E27FC236}">
                <a16:creationId xmlns:a16="http://schemas.microsoft.com/office/drawing/2014/main" id="{A5ECD853-1DE4-6A49-83BF-BE872511E6E0}"/>
              </a:ext>
            </a:extLst>
          </p:cNvPr>
          <p:cNvSpPr/>
          <p:nvPr/>
        </p:nvSpPr>
        <p:spPr>
          <a:xfrm>
            <a:off x="2711688" y="3793520"/>
            <a:ext cx="323830" cy="326885"/>
          </a:xfrm>
          <a:custGeom>
            <a:avLst/>
            <a:gdLst/>
            <a:ahLst/>
            <a:cxnLst>
              <a:cxn ang="3cd4">
                <a:pos x="hc" y="t"/>
              </a:cxn>
              <a:cxn ang="cd2">
                <a:pos x="l" y="vc"/>
              </a:cxn>
              <a:cxn ang="cd4">
                <a:pos x="hc" y="b"/>
              </a:cxn>
              <a:cxn ang="0">
                <a:pos x="r" y="vc"/>
              </a:cxn>
            </a:cxnLst>
            <a:rect l="l" t="t" r="r" b="b"/>
            <a:pathLst>
              <a:path w="213" h="215">
                <a:moveTo>
                  <a:pt x="213" y="107"/>
                </a:moveTo>
                <a:cubicBezTo>
                  <a:pt x="213" y="166"/>
                  <a:pt x="166" y="215"/>
                  <a:pt x="106" y="215"/>
                </a:cubicBezTo>
                <a:cubicBezTo>
                  <a:pt x="48" y="215"/>
                  <a:pt x="0" y="166"/>
                  <a:pt x="0" y="107"/>
                </a:cubicBezTo>
                <a:cubicBezTo>
                  <a:pt x="0" y="48"/>
                  <a:pt x="48" y="0"/>
                  <a:pt x="106" y="0"/>
                </a:cubicBezTo>
                <a:cubicBezTo>
                  <a:pt x="166" y="0"/>
                  <a:pt x="213" y="48"/>
                  <a:pt x="213" y="10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1" name="Freeform 50">
            <a:extLst>
              <a:ext uri="{FF2B5EF4-FFF2-40B4-BE49-F238E27FC236}">
                <a16:creationId xmlns:a16="http://schemas.microsoft.com/office/drawing/2014/main" id="{1FB605EC-FC6D-3D40-A5B0-5C7A5B28222F}"/>
              </a:ext>
            </a:extLst>
          </p:cNvPr>
          <p:cNvSpPr/>
          <p:nvPr/>
        </p:nvSpPr>
        <p:spPr>
          <a:xfrm>
            <a:off x="2777370"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9" y="128"/>
                  <a:pt x="63" y="128"/>
                </a:cubicBezTo>
                <a:cubicBezTo>
                  <a:pt x="28" y="128"/>
                  <a:pt x="0" y="100"/>
                  <a:pt x="0" y="64"/>
                </a:cubicBezTo>
                <a:cubicBezTo>
                  <a:pt x="0" y="30"/>
                  <a:pt x="28" y="0"/>
                  <a:pt x="63" y="0"/>
                </a:cubicBezTo>
                <a:cubicBezTo>
                  <a:pt x="99" y="0"/>
                  <a:pt x="127" y="30"/>
                  <a:pt x="127" y="64"/>
                </a:cubicBezTo>
                <a:close/>
              </a:path>
            </a:pathLst>
          </a:custGeom>
          <a:solidFill>
            <a:srgbClr val="FFFFFF"/>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2" name="Freeform 51">
            <a:extLst>
              <a:ext uri="{FF2B5EF4-FFF2-40B4-BE49-F238E27FC236}">
                <a16:creationId xmlns:a16="http://schemas.microsoft.com/office/drawing/2014/main" id="{813784D3-D312-744B-8BF6-8D3D764C1FF8}"/>
              </a:ext>
            </a:extLst>
          </p:cNvPr>
          <p:cNvSpPr/>
          <p:nvPr/>
        </p:nvSpPr>
        <p:spPr>
          <a:xfrm>
            <a:off x="2189283" y="2165202"/>
            <a:ext cx="1370167" cy="1510697"/>
          </a:xfrm>
          <a:custGeom>
            <a:avLst/>
            <a:gdLst/>
            <a:ahLst/>
            <a:cxnLst>
              <a:cxn ang="3cd4">
                <a:pos x="hc" y="t"/>
              </a:cxn>
              <a:cxn ang="cd2">
                <a:pos x="l" y="vc"/>
              </a:cxn>
              <a:cxn ang="cd4">
                <a:pos x="hc" y="b"/>
              </a:cxn>
              <a:cxn ang="0">
                <a:pos x="r" y="vc"/>
              </a:cxn>
            </a:cxnLst>
            <a:rect l="l" t="t" r="r" b="b"/>
            <a:pathLst>
              <a:path w="898" h="990">
                <a:moveTo>
                  <a:pt x="898" y="447"/>
                </a:moveTo>
                <a:cubicBezTo>
                  <a:pt x="898" y="649"/>
                  <a:pt x="765" y="819"/>
                  <a:pt x="583" y="875"/>
                </a:cubicBezTo>
                <a:cubicBezTo>
                  <a:pt x="541" y="889"/>
                  <a:pt x="471" y="936"/>
                  <a:pt x="448" y="990"/>
                </a:cubicBezTo>
                <a:cubicBezTo>
                  <a:pt x="427" y="941"/>
                  <a:pt x="357" y="889"/>
                  <a:pt x="314" y="875"/>
                </a:cubicBezTo>
                <a:cubicBezTo>
                  <a:pt x="131" y="817"/>
                  <a:pt x="0" y="649"/>
                  <a:pt x="0" y="447"/>
                </a:cubicBezTo>
                <a:cubicBezTo>
                  <a:pt x="0" y="200"/>
                  <a:pt x="201" y="0"/>
                  <a:pt x="448" y="0"/>
                </a:cubicBezTo>
                <a:cubicBezTo>
                  <a:pt x="696" y="0"/>
                  <a:pt x="898" y="200"/>
                  <a:pt x="898" y="447"/>
                </a:cubicBezTo>
                <a:close/>
              </a:path>
            </a:pathLst>
          </a:custGeom>
          <a:solidFill>
            <a:srgbClr val="DAE0D2"/>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3" name="Freeform 52">
            <a:extLst>
              <a:ext uri="{FF2B5EF4-FFF2-40B4-BE49-F238E27FC236}">
                <a16:creationId xmlns:a16="http://schemas.microsoft.com/office/drawing/2014/main" id="{C952250C-2D0F-064B-B9BE-BB9EECA238E4}"/>
              </a:ext>
            </a:extLst>
          </p:cNvPr>
          <p:cNvSpPr/>
          <p:nvPr/>
        </p:nvSpPr>
        <p:spPr>
          <a:xfrm>
            <a:off x="4920452"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5" y="215"/>
                  <a:pt x="106" y="215"/>
                </a:cubicBezTo>
                <a:cubicBezTo>
                  <a:pt x="46" y="215"/>
                  <a:pt x="0" y="166"/>
                  <a:pt x="0" y="107"/>
                </a:cubicBezTo>
                <a:cubicBezTo>
                  <a:pt x="0" y="48"/>
                  <a:pt x="46" y="0"/>
                  <a:pt x="106" y="0"/>
                </a:cubicBezTo>
                <a:cubicBezTo>
                  <a:pt x="165" y="0"/>
                  <a:pt x="214" y="48"/>
                  <a:pt x="214" y="107"/>
                </a:cubicBezTo>
                <a:close/>
              </a:path>
            </a:pathLst>
          </a:custGeom>
          <a:solidFill>
            <a:srgbClr val="AABC9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4" name="Freeform 53">
            <a:extLst>
              <a:ext uri="{FF2B5EF4-FFF2-40B4-BE49-F238E27FC236}">
                <a16:creationId xmlns:a16="http://schemas.microsoft.com/office/drawing/2014/main" id="{1383608B-3ED7-074D-A0C2-469C4A907A53}"/>
              </a:ext>
            </a:extLst>
          </p:cNvPr>
          <p:cNvSpPr/>
          <p:nvPr/>
        </p:nvSpPr>
        <p:spPr>
          <a:xfrm>
            <a:off x="4984607" y="3859203"/>
            <a:ext cx="193993" cy="193992"/>
          </a:xfrm>
          <a:custGeom>
            <a:avLst/>
            <a:gdLst/>
            <a:ahLst/>
            <a:cxnLst>
              <a:cxn ang="3cd4">
                <a:pos x="hc" y="t"/>
              </a:cxn>
              <a:cxn ang="cd2">
                <a:pos x="l" y="vc"/>
              </a:cxn>
              <a:cxn ang="cd4">
                <a:pos x="hc" y="b"/>
              </a:cxn>
              <a:cxn ang="0">
                <a:pos x="r" y="vc"/>
              </a:cxn>
            </a:cxnLst>
            <a:rect l="l" t="t" r="r" b="b"/>
            <a:pathLst>
              <a:path w="128" h="128">
                <a:moveTo>
                  <a:pt x="128" y="64"/>
                </a:moveTo>
                <a:cubicBezTo>
                  <a:pt x="128" y="100"/>
                  <a:pt x="100" y="128"/>
                  <a:pt x="64" y="128"/>
                </a:cubicBezTo>
                <a:cubicBezTo>
                  <a:pt x="28" y="128"/>
                  <a:pt x="0" y="100"/>
                  <a:pt x="0" y="64"/>
                </a:cubicBezTo>
                <a:cubicBezTo>
                  <a:pt x="0" y="30"/>
                  <a:pt x="28" y="0"/>
                  <a:pt x="64" y="0"/>
                </a:cubicBezTo>
                <a:cubicBezTo>
                  <a:pt x="100" y="0"/>
                  <a:pt x="128" y="30"/>
                  <a:pt x="128"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5" name="Freeform 54">
            <a:extLst>
              <a:ext uri="{FF2B5EF4-FFF2-40B4-BE49-F238E27FC236}">
                <a16:creationId xmlns:a16="http://schemas.microsoft.com/office/drawing/2014/main" id="{49B34B02-D6BF-B143-85D1-021CEA346336}"/>
              </a:ext>
            </a:extLst>
          </p:cNvPr>
          <p:cNvSpPr/>
          <p:nvPr/>
        </p:nvSpPr>
        <p:spPr>
          <a:xfrm>
            <a:off x="4396520" y="4286903"/>
            <a:ext cx="1368640" cy="1512224"/>
          </a:xfrm>
          <a:custGeom>
            <a:avLst/>
            <a:gdLst/>
            <a:ahLst/>
            <a:cxnLst>
              <a:cxn ang="3cd4">
                <a:pos x="hc" y="t"/>
              </a:cxn>
              <a:cxn ang="cd2">
                <a:pos x="l" y="vc"/>
              </a:cxn>
              <a:cxn ang="cd4">
                <a:pos x="hc" y="b"/>
              </a:cxn>
              <a:cxn ang="0">
                <a:pos x="r" y="vc"/>
              </a:cxn>
            </a:cxnLst>
            <a:rect l="l" t="t" r="r" b="b"/>
            <a:pathLst>
              <a:path w="897" h="991">
                <a:moveTo>
                  <a:pt x="897" y="542"/>
                </a:moveTo>
                <a:cubicBezTo>
                  <a:pt x="897" y="341"/>
                  <a:pt x="766" y="172"/>
                  <a:pt x="584" y="114"/>
                </a:cubicBezTo>
                <a:cubicBezTo>
                  <a:pt x="541" y="101"/>
                  <a:pt x="471" y="54"/>
                  <a:pt x="449" y="0"/>
                </a:cubicBezTo>
                <a:cubicBezTo>
                  <a:pt x="426" y="50"/>
                  <a:pt x="357" y="101"/>
                  <a:pt x="315" y="114"/>
                </a:cubicBezTo>
                <a:cubicBezTo>
                  <a:pt x="132" y="172"/>
                  <a:pt x="0" y="342"/>
                  <a:pt x="0" y="542"/>
                </a:cubicBezTo>
                <a:cubicBezTo>
                  <a:pt x="0" y="789"/>
                  <a:pt x="202" y="991"/>
                  <a:pt x="449" y="991"/>
                </a:cubicBezTo>
                <a:cubicBezTo>
                  <a:pt x="697" y="991"/>
                  <a:pt x="897" y="789"/>
                  <a:pt x="897" y="542"/>
                </a:cubicBezTo>
                <a:close/>
              </a:path>
            </a:pathLst>
          </a:custGeom>
          <a:solidFill>
            <a:srgbClr val="AABC99"/>
          </a:solidFill>
          <a:ln cap="flat">
            <a:solidFill>
              <a:srgbClr val="AABC99"/>
            </a:solid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6" name="Freeform 55">
            <a:extLst>
              <a:ext uri="{FF2B5EF4-FFF2-40B4-BE49-F238E27FC236}">
                <a16:creationId xmlns:a16="http://schemas.microsoft.com/office/drawing/2014/main" id="{8BCF563E-9283-AC4E-8512-9E60AF0E8397}"/>
              </a:ext>
            </a:extLst>
          </p:cNvPr>
          <p:cNvSpPr/>
          <p:nvPr/>
        </p:nvSpPr>
        <p:spPr>
          <a:xfrm>
            <a:off x="5354262" y="3840873"/>
            <a:ext cx="1660392" cy="233707"/>
          </a:xfrm>
          <a:custGeom>
            <a:avLst/>
            <a:gdLst/>
            <a:ahLst/>
            <a:cxnLst>
              <a:cxn ang="3cd4">
                <a:pos x="hc" y="t"/>
              </a:cxn>
              <a:cxn ang="cd2">
                <a:pos x="l" y="vc"/>
              </a:cxn>
              <a:cxn ang="cd4">
                <a:pos x="hc" y="b"/>
              </a:cxn>
              <a:cxn ang="0">
                <a:pos x="r" y="vc"/>
              </a:cxn>
            </a:cxnLst>
            <a:rect l="l" t="t" r="r" b="b"/>
            <a:pathLst>
              <a:path w="1088" h="154">
                <a:moveTo>
                  <a:pt x="1066" y="76"/>
                </a:moveTo>
                <a:cubicBezTo>
                  <a:pt x="1066" y="49"/>
                  <a:pt x="1074" y="23"/>
                  <a:pt x="1087" y="0"/>
                </a:cubicBezTo>
                <a:lnTo>
                  <a:pt x="1" y="0"/>
                </a:lnTo>
                <a:cubicBezTo>
                  <a:pt x="14" y="23"/>
                  <a:pt x="22" y="49"/>
                  <a:pt x="22" y="76"/>
                </a:cubicBezTo>
                <a:cubicBezTo>
                  <a:pt x="22" y="106"/>
                  <a:pt x="14" y="131"/>
                  <a:pt x="0" y="154"/>
                </a:cubicBezTo>
                <a:lnTo>
                  <a:pt x="1088" y="154"/>
                </a:lnTo>
                <a:cubicBezTo>
                  <a:pt x="1075" y="131"/>
                  <a:pt x="1066" y="106"/>
                  <a:pt x="1066" y="76"/>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7" name="Freeform 56">
            <a:extLst>
              <a:ext uri="{FF2B5EF4-FFF2-40B4-BE49-F238E27FC236}">
                <a16:creationId xmlns:a16="http://schemas.microsoft.com/office/drawing/2014/main" id="{017F71C7-97C2-574F-826D-B09EC5C3194C}"/>
              </a:ext>
            </a:extLst>
          </p:cNvPr>
          <p:cNvSpPr/>
          <p:nvPr/>
        </p:nvSpPr>
        <p:spPr>
          <a:xfrm>
            <a:off x="7113942" y="3793520"/>
            <a:ext cx="326885" cy="326885"/>
          </a:xfrm>
          <a:custGeom>
            <a:avLst/>
            <a:gdLst/>
            <a:ahLst/>
            <a:cxnLst>
              <a:cxn ang="3cd4">
                <a:pos x="hc" y="t"/>
              </a:cxn>
              <a:cxn ang="cd2">
                <a:pos x="l" y="vc"/>
              </a:cxn>
              <a:cxn ang="cd4">
                <a:pos x="hc" y="b"/>
              </a:cxn>
              <a:cxn ang="0">
                <a:pos x="r" y="vc"/>
              </a:cxn>
            </a:cxnLst>
            <a:rect l="l" t="t" r="r" b="b"/>
            <a:pathLst>
              <a:path w="215" h="215">
                <a:moveTo>
                  <a:pt x="215" y="107"/>
                </a:moveTo>
                <a:cubicBezTo>
                  <a:pt x="215" y="166"/>
                  <a:pt x="167" y="215"/>
                  <a:pt x="108" y="215"/>
                </a:cubicBezTo>
                <a:cubicBezTo>
                  <a:pt x="49" y="215"/>
                  <a:pt x="0" y="166"/>
                  <a:pt x="0" y="107"/>
                </a:cubicBezTo>
                <a:cubicBezTo>
                  <a:pt x="0" y="48"/>
                  <a:pt x="49" y="0"/>
                  <a:pt x="108" y="0"/>
                </a:cubicBezTo>
                <a:cubicBezTo>
                  <a:pt x="167" y="0"/>
                  <a:pt x="215" y="48"/>
                  <a:pt x="215" y="10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8" name="Freeform 57">
            <a:extLst>
              <a:ext uri="{FF2B5EF4-FFF2-40B4-BE49-F238E27FC236}">
                <a16:creationId xmlns:a16="http://schemas.microsoft.com/office/drawing/2014/main" id="{96F4A2A0-18C8-F044-A431-537EB66CDFB7}"/>
              </a:ext>
            </a:extLst>
          </p:cNvPr>
          <p:cNvSpPr/>
          <p:nvPr/>
        </p:nvSpPr>
        <p:spPr>
          <a:xfrm>
            <a:off x="7181152" y="3859203"/>
            <a:ext cx="192465" cy="193992"/>
          </a:xfrm>
          <a:custGeom>
            <a:avLst/>
            <a:gdLst/>
            <a:ahLst/>
            <a:cxnLst>
              <a:cxn ang="3cd4">
                <a:pos x="hc" y="t"/>
              </a:cxn>
              <a:cxn ang="cd2">
                <a:pos x="l" y="vc"/>
              </a:cxn>
              <a:cxn ang="cd4">
                <a:pos x="hc" y="b"/>
              </a:cxn>
              <a:cxn ang="0">
                <a:pos x="r" y="vc"/>
              </a:cxn>
            </a:cxnLst>
            <a:rect l="l" t="t" r="r" b="b"/>
            <a:pathLst>
              <a:path w="127" h="128">
                <a:moveTo>
                  <a:pt x="127" y="64"/>
                </a:moveTo>
                <a:cubicBezTo>
                  <a:pt x="127" y="100"/>
                  <a:pt x="98" y="128"/>
                  <a:pt x="64" y="128"/>
                </a:cubicBezTo>
                <a:cubicBezTo>
                  <a:pt x="29" y="128"/>
                  <a:pt x="0" y="100"/>
                  <a:pt x="0" y="64"/>
                </a:cubicBezTo>
                <a:cubicBezTo>
                  <a:pt x="0" y="30"/>
                  <a:pt x="29" y="0"/>
                  <a:pt x="64" y="0"/>
                </a:cubicBezTo>
                <a:cubicBezTo>
                  <a:pt x="98" y="0"/>
                  <a:pt x="127" y="30"/>
                  <a:pt x="127"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59" name="Freeform 58">
            <a:extLst>
              <a:ext uri="{FF2B5EF4-FFF2-40B4-BE49-F238E27FC236}">
                <a16:creationId xmlns:a16="http://schemas.microsoft.com/office/drawing/2014/main" id="{4EE984EA-0E9E-E246-B144-9A6FBED36A0D}"/>
              </a:ext>
            </a:extLst>
          </p:cNvPr>
          <p:cNvSpPr/>
          <p:nvPr/>
        </p:nvSpPr>
        <p:spPr>
          <a:xfrm>
            <a:off x="6593065" y="2165202"/>
            <a:ext cx="1367112" cy="1510697"/>
          </a:xfrm>
          <a:custGeom>
            <a:avLst/>
            <a:gdLst/>
            <a:ahLst/>
            <a:cxnLst>
              <a:cxn ang="3cd4">
                <a:pos x="hc" y="t"/>
              </a:cxn>
              <a:cxn ang="cd2">
                <a:pos x="l" y="vc"/>
              </a:cxn>
              <a:cxn ang="cd4">
                <a:pos x="hc" y="b"/>
              </a:cxn>
              <a:cxn ang="0">
                <a:pos x="r" y="vc"/>
              </a:cxn>
            </a:cxnLst>
            <a:rect l="l" t="t" r="r" b="b"/>
            <a:pathLst>
              <a:path w="896" h="990">
                <a:moveTo>
                  <a:pt x="896" y="447"/>
                </a:moveTo>
                <a:cubicBezTo>
                  <a:pt x="896" y="649"/>
                  <a:pt x="764" y="819"/>
                  <a:pt x="582" y="875"/>
                </a:cubicBezTo>
                <a:cubicBezTo>
                  <a:pt x="541" y="889"/>
                  <a:pt x="471" y="936"/>
                  <a:pt x="449" y="990"/>
                </a:cubicBezTo>
                <a:cubicBezTo>
                  <a:pt x="427" y="941"/>
                  <a:pt x="357" y="889"/>
                  <a:pt x="314" y="875"/>
                </a:cubicBezTo>
                <a:cubicBezTo>
                  <a:pt x="132" y="817"/>
                  <a:pt x="0" y="649"/>
                  <a:pt x="0" y="447"/>
                </a:cubicBezTo>
                <a:cubicBezTo>
                  <a:pt x="0" y="200"/>
                  <a:pt x="202" y="0"/>
                  <a:pt x="449" y="0"/>
                </a:cubicBezTo>
                <a:cubicBezTo>
                  <a:pt x="696" y="0"/>
                  <a:pt x="896" y="200"/>
                  <a:pt x="896" y="447"/>
                </a:cubicBezTo>
                <a:close/>
              </a:path>
            </a:pathLst>
          </a:custGeom>
          <a:solidFill>
            <a:srgbClr val="90A184"/>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0" name="Freeform 59">
            <a:extLst>
              <a:ext uri="{FF2B5EF4-FFF2-40B4-BE49-F238E27FC236}">
                <a16:creationId xmlns:a16="http://schemas.microsoft.com/office/drawing/2014/main" id="{33B7BA85-0535-9D4E-9ABA-CAF119D02F9C}"/>
              </a:ext>
            </a:extLst>
          </p:cNvPr>
          <p:cNvSpPr/>
          <p:nvPr/>
        </p:nvSpPr>
        <p:spPr>
          <a:xfrm>
            <a:off x="7549280" y="3840873"/>
            <a:ext cx="1661920" cy="233707"/>
          </a:xfrm>
          <a:custGeom>
            <a:avLst/>
            <a:gdLst/>
            <a:ahLst/>
            <a:cxnLst>
              <a:cxn ang="3cd4">
                <a:pos x="hc" y="t"/>
              </a:cxn>
              <a:cxn ang="cd2">
                <a:pos x="l" y="vc"/>
              </a:cxn>
              <a:cxn ang="cd4">
                <a:pos x="hc" y="b"/>
              </a:cxn>
              <a:cxn ang="0">
                <a:pos x="r" y="vc"/>
              </a:cxn>
            </a:cxnLst>
            <a:rect l="l" t="t" r="r" b="b"/>
            <a:pathLst>
              <a:path w="1089" h="154">
                <a:moveTo>
                  <a:pt x="1067" y="76"/>
                </a:moveTo>
                <a:cubicBezTo>
                  <a:pt x="1067" y="49"/>
                  <a:pt x="1074" y="23"/>
                  <a:pt x="1088" y="0"/>
                </a:cubicBezTo>
                <a:lnTo>
                  <a:pt x="2" y="0"/>
                </a:lnTo>
                <a:cubicBezTo>
                  <a:pt x="16" y="23"/>
                  <a:pt x="23" y="49"/>
                  <a:pt x="23" y="76"/>
                </a:cubicBezTo>
                <a:cubicBezTo>
                  <a:pt x="23" y="106"/>
                  <a:pt x="14" y="131"/>
                  <a:pt x="0" y="154"/>
                </a:cubicBezTo>
                <a:lnTo>
                  <a:pt x="1089" y="154"/>
                </a:lnTo>
                <a:cubicBezTo>
                  <a:pt x="1074" y="131"/>
                  <a:pt x="1067" y="106"/>
                  <a:pt x="1067" y="76"/>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2" name="Freeform 61">
            <a:extLst>
              <a:ext uri="{FF2B5EF4-FFF2-40B4-BE49-F238E27FC236}">
                <a16:creationId xmlns:a16="http://schemas.microsoft.com/office/drawing/2014/main" id="{02BE76FA-A18A-5C43-8289-F22F35416D17}"/>
              </a:ext>
            </a:extLst>
          </p:cNvPr>
          <p:cNvSpPr/>
          <p:nvPr/>
        </p:nvSpPr>
        <p:spPr>
          <a:xfrm>
            <a:off x="9310487" y="3793520"/>
            <a:ext cx="325357" cy="326885"/>
          </a:xfrm>
          <a:custGeom>
            <a:avLst/>
            <a:gdLst/>
            <a:ahLst/>
            <a:cxnLst>
              <a:cxn ang="3cd4">
                <a:pos x="hc" y="t"/>
              </a:cxn>
              <a:cxn ang="cd2">
                <a:pos x="l" y="vc"/>
              </a:cxn>
              <a:cxn ang="cd4">
                <a:pos x="hc" y="b"/>
              </a:cxn>
              <a:cxn ang="0">
                <a:pos x="r" y="vc"/>
              </a:cxn>
            </a:cxnLst>
            <a:rect l="l" t="t" r="r" b="b"/>
            <a:pathLst>
              <a:path w="214" h="215">
                <a:moveTo>
                  <a:pt x="214" y="107"/>
                </a:moveTo>
                <a:cubicBezTo>
                  <a:pt x="214" y="166"/>
                  <a:pt x="167" y="215"/>
                  <a:pt x="108" y="215"/>
                </a:cubicBezTo>
                <a:cubicBezTo>
                  <a:pt x="49" y="215"/>
                  <a:pt x="0" y="166"/>
                  <a:pt x="0" y="107"/>
                </a:cubicBezTo>
                <a:cubicBezTo>
                  <a:pt x="0" y="48"/>
                  <a:pt x="49" y="0"/>
                  <a:pt x="108" y="0"/>
                </a:cubicBezTo>
                <a:cubicBezTo>
                  <a:pt x="167" y="0"/>
                  <a:pt x="214" y="48"/>
                  <a:pt x="214" y="107"/>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6" name="Freeform 65">
            <a:extLst>
              <a:ext uri="{FF2B5EF4-FFF2-40B4-BE49-F238E27FC236}">
                <a16:creationId xmlns:a16="http://schemas.microsoft.com/office/drawing/2014/main" id="{30B312E8-A919-B644-AE39-4333DF830601}"/>
              </a:ext>
            </a:extLst>
          </p:cNvPr>
          <p:cNvSpPr/>
          <p:nvPr/>
        </p:nvSpPr>
        <p:spPr>
          <a:xfrm>
            <a:off x="9377697" y="3859203"/>
            <a:ext cx="190937" cy="193992"/>
          </a:xfrm>
          <a:custGeom>
            <a:avLst/>
            <a:gdLst/>
            <a:ahLst/>
            <a:cxnLst>
              <a:cxn ang="3cd4">
                <a:pos x="hc" y="t"/>
              </a:cxn>
              <a:cxn ang="cd2">
                <a:pos x="l" y="vc"/>
              </a:cxn>
              <a:cxn ang="cd4">
                <a:pos x="hc" y="b"/>
              </a:cxn>
              <a:cxn ang="0">
                <a:pos x="r" y="vc"/>
              </a:cxn>
            </a:cxnLst>
            <a:rect l="l" t="t" r="r" b="b"/>
            <a:pathLst>
              <a:path w="126" h="128">
                <a:moveTo>
                  <a:pt x="126" y="64"/>
                </a:moveTo>
                <a:cubicBezTo>
                  <a:pt x="126" y="100"/>
                  <a:pt x="98" y="128"/>
                  <a:pt x="64" y="128"/>
                </a:cubicBezTo>
                <a:cubicBezTo>
                  <a:pt x="28" y="128"/>
                  <a:pt x="0" y="100"/>
                  <a:pt x="0" y="64"/>
                </a:cubicBezTo>
                <a:cubicBezTo>
                  <a:pt x="0" y="30"/>
                  <a:pt x="28" y="0"/>
                  <a:pt x="64" y="0"/>
                </a:cubicBezTo>
                <a:cubicBezTo>
                  <a:pt x="98" y="0"/>
                  <a:pt x="126" y="30"/>
                  <a:pt x="126" y="64"/>
                </a:cubicBezTo>
                <a:close/>
              </a:path>
            </a:pathLst>
          </a:custGeom>
          <a:solidFill>
            <a:srgbClr val="FFFFFF"/>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67" name="Freeform 66">
            <a:extLst>
              <a:ext uri="{FF2B5EF4-FFF2-40B4-BE49-F238E27FC236}">
                <a16:creationId xmlns:a16="http://schemas.microsoft.com/office/drawing/2014/main" id="{F46B9467-BABF-064B-910D-2C704D814251}"/>
              </a:ext>
            </a:extLst>
          </p:cNvPr>
          <p:cNvSpPr/>
          <p:nvPr/>
        </p:nvSpPr>
        <p:spPr>
          <a:xfrm>
            <a:off x="8789609" y="4286903"/>
            <a:ext cx="1367112" cy="1512224"/>
          </a:xfrm>
          <a:custGeom>
            <a:avLst/>
            <a:gdLst/>
            <a:ahLst/>
            <a:cxnLst>
              <a:cxn ang="3cd4">
                <a:pos x="hc" y="t"/>
              </a:cxn>
              <a:cxn ang="cd2">
                <a:pos x="l" y="vc"/>
              </a:cxn>
              <a:cxn ang="cd4">
                <a:pos x="hc" y="b"/>
              </a:cxn>
              <a:cxn ang="0">
                <a:pos x="r" y="vc"/>
              </a:cxn>
            </a:cxnLst>
            <a:rect l="l" t="t" r="r" b="b"/>
            <a:pathLst>
              <a:path w="896" h="991">
                <a:moveTo>
                  <a:pt x="896" y="542"/>
                </a:moveTo>
                <a:cubicBezTo>
                  <a:pt x="896" y="341"/>
                  <a:pt x="764" y="172"/>
                  <a:pt x="582" y="114"/>
                </a:cubicBezTo>
                <a:cubicBezTo>
                  <a:pt x="541" y="101"/>
                  <a:pt x="471" y="54"/>
                  <a:pt x="449" y="0"/>
                </a:cubicBezTo>
                <a:cubicBezTo>
                  <a:pt x="427" y="50"/>
                  <a:pt x="355" y="101"/>
                  <a:pt x="314" y="114"/>
                </a:cubicBezTo>
                <a:cubicBezTo>
                  <a:pt x="132" y="172"/>
                  <a:pt x="0" y="342"/>
                  <a:pt x="0" y="542"/>
                </a:cubicBezTo>
                <a:cubicBezTo>
                  <a:pt x="0" y="789"/>
                  <a:pt x="200" y="991"/>
                  <a:pt x="449" y="991"/>
                </a:cubicBezTo>
                <a:cubicBezTo>
                  <a:pt x="696" y="991"/>
                  <a:pt x="896" y="789"/>
                  <a:pt x="896" y="542"/>
                </a:cubicBezTo>
                <a:close/>
              </a:path>
            </a:pathLst>
          </a:custGeom>
          <a:solidFill>
            <a:srgbClr val="768869"/>
          </a:solidFill>
          <a:ln cap="flat">
            <a:noFill/>
            <a:prstDash val="solid"/>
          </a:ln>
        </p:spPr>
        <p:txBody>
          <a:bodyPr vert="horz" wrap="none" lIns="90000" tIns="45000" rIns="90000" bIns="45000" anchor="ctr" anchorCtr="1" compatLnSpc="0"/>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78" name="TextBox 77">
            <a:extLst>
              <a:ext uri="{FF2B5EF4-FFF2-40B4-BE49-F238E27FC236}">
                <a16:creationId xmlns:a16="http://schemas.microsoft.com/office/drawing/2014/main" id="{04634976-744C-254F-BE6F-6EB202B92360}"/>
              </a:ext>
            </a:extLst>
          </p:cNvPr>
          <p:cNvSpPr txBox="1"/>
          <p:nvPr/>
        </p:nvSpPr>
        <p:spPr>
          <a:xfrm>
            <a:off x="4556690"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0" name="TextBox 79">
            <a:extLst>
              <a:ext uri="{FF2B5EF4-FFF2-40B4-BE49-F238E27FC236}">
                <a16:creationId xmlns:a16="http://schemas.microsoft.com/office/drawing/2014/main" id="{B0E5118A-8174-6649-9B3B-D77A8707F876}"/>
              </a:ext>
            </a:extLst>
          </p:cNvPr>
          <p:cNvSpPr txBox="1"/>
          <p:nvPr/>
        </p:nvSpPr>
        <p:spPr>
          <a:xfrm>
            <a:off x="8957417" y="2687594"/>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84" name="TextBox 83">
            <a:extLst>
              <a:ext uri="{FF2B5EF4-FFF2-40B4-BE49-F238E27FC236}">
                <a16:creationId xmlns:a16="http://schemas.microsoft.com/office/drawing/2014/main" id="{93C43E96-4B36-3748-B67A-4817918F0204}"/>
              </a:ext>
            </a:extLst>
          </p:cNvPr>
          <p:cNvSpPr txBox="1"/>
          <p:nvPr/>
        </p:nvSpPr>
        <p:spPr>
          <a:xfrm>
            <a:off x="6760031" y="4378291"/>
            <a:ext cx="1045245" cy="286073"/>
          </a:xfrm>
          <a:prstGeom prst="rect">
            <a:avLst/>
          </a:prstGeom>
          <a:noFill/>
        </p:spPr>
        <p:txBody>
          <a:bodyPr wrap="none" rtlCol="0">
            <a:spAutoFit/>
          </a:bodyPr>
          <a:lstStyle/>
          <a:p>
            <a:pPr algn="ctr"/>
            <a:r>
              <a:rPr lang="en-US" dirty="0">
                <a:solidFill>
                  <a:schemeClr val="tx2"/>
                </a:solidFill>
                <a:latin typeface="Montserrat" pitchFamily="2" charset="77"/>
                <a:ea typeface="Roboto Medium" panose="02000000000000000000" pitchFamily="2" charset="0"/>
                <a:cs typeface="Lato" panose="020F0502020204030203" pitchFamily="34" charset="0"/>
              </a:rPr>
              <a:t>Your Title</a:t>
            </a:r>
          </a:p>
        </p:txBody>
      </p:sp>
      <p:sp>
        <p:nvSpPr>
          <p:cNvPr id="98" name="Text Placeholder 17">
            <a:extLst>
              <a:ext uri="{FF2B5EF4-FFF2-40B4-BE49-F238E27FC236}">
                <a16:creationId xmlns:a16="http://schemas.microsoft.com/office/drawing/2014/main" id="{3DED761C-20FA-594A-9976-CFD8D1D38242}"/>
              </a:ext>
            </a:extLst>
          </p:cNvPr>
          <p:cNvSpPr>
            <a:spLocks noGrp="1"/>
          </p:cNvSpPr>
          <p:nvPr>
            <p:ph type="body" sz="quarter" idx="31" hasCustomPrompt="1"/>
          </p:nvPr>
        </p:nvSpPr>
        <p:spPr>
          <a:xfrm>
            <a:off x="1698837" y="4349867"/>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99" name="Text Placeholder 17">
            <a:extLst>
              <a:ext uri="{FF2B5EF4-FFF2-40B4-BE49-F238E27FC236}">
                <a16:creationId xmlns:a16="http://schemas.microsoft.com/office/drawing/2014/main" id="{ADC51583-6324-9C45-9B98-7374A9499F17}"/>
              </a:ext>
            </a:extLst>
          </p:cNvPr>
          <p:cNvSpPr>
            <a:spLocks noGrp="1"/>
          </p:cNvSpPr>
          <p:nvPr>
            <p:ph type="body" sz="quarter" idx="32" hasCustomPrompt="1"/>
          </p:nvPr>
        </p:nvSpPr>
        <p:spPr>
          <a:xfrm>
            <a:off x="6126529" y="4315970"/>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0" name="Text Placeholder 17">
            <a:extLst>
              <a:ext uri="{FF2B5EF4-FFF2-40B4-BE49-F238E27FC236}">
                <a16:creationId xmlns:a16="http://schemas.microsoft.com/office/drawing/2014/main" id="{5D6484B6-6A23-DA4C-AFB8-4A3877BAEB9C}"/>
              </a:ext>
            </a:extLst>
          </p:cNvPr>
          <p:cNvSpPr>
            <a:spLocks noGrp="1"/>
          </p:cNvSpPr>
          <p:nvPr>
            <p:ph type="body" sz="quarter" idx="33" hasCustomPrompt="1"/>
          </p:nvPr>
        </p:nvSpPr>
        <p:spPr>
          <a:xfrm>
            <a:off x="3916280" y="2393466"/>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01" name="Text Placeholder 17">
            <a:extLst>
              <a:ext uri="{FF2B5EF4-FFF2-40B4-BE49-F238E27FC236}">
                <a16:creationId xmlns:a16="http://schemas.microsoft.com/office/drawing/2014/main" id="{17E014FD-573A-CD4A-8E06-A12C82D41C31}"/>
              </a:ext>
            </a:extLst>
          </p:cNvPr>
          <p:cNvSpPr>
            <a:spLocks noGrp="1"/>
          </p:cNvSpPr>
          <p:nvPr>
            <p:ph type="body" sz="quarter" idx="34" hasCustomPrompt="1"/>
          </p:nvPr>
        </p:nvSpPr>
        <p:spPr>
          <a:xfrm>
            <a:off x="8242371" y="2359569"/>
            <a:ext cx="2253709" cy="1237497"/>
          </a:xfrm>
        </p:spPr>
        <p:txBody>
          <a:bodyPr>
            <a:normAutofit/>
          </a:bodyPr>
          <a:lstStyle>
            <a:lvl1pPr algn="ct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35" name="Freeform 34">
            <a:extLst>
              <a:ext uri="{FF2B5EF4-FFF2-40B4-BE49-F238E27FC236}">
                <a16:creationId xmlns:a16="http://schemas.microsoft.com/office/drawing/2014/main" id="{CE42815F-D3BC-ED41-BFE5-988CDFA369C9}"/>
              </a:ext>
            </a:extLst>
          </p:cNvPr>
          <p:cNvSpPr/>
          <p:nvPr userDrawn="1"/>
        </p:nvSpPr>
        <p:spPr>
          <a:xfrm>
            <a:off x="0" y="3854733"/>
            <a:ext cx="2598525" cy="233707"/>
          </a:xfrm>
          <a:custGeom>
            <a:avLst/>
            <a:gdLst>
              <a:gd name="connsiteX0" fmla="*/ 0 w 2598525"/>
              <a:gd name="connsiteY0" fmla="*/ 0 h 233707"/>
              <a:gd name="connsiteX1" fmla="*/ 939659 w 2598525"/>
              <a:gd name="connsiteY1" fmla="*/ 0 h 233707"/>
              <a:gd name="connsiteX2" fmla="*/ 1357163 w 2598525"/>
              <a:gd name="connsiteY2" fmla="*/ 0 h 233707"/>
              <a:gd name="connsiteX3" fmla="*/ 2596999 w 2598525"/>
              <a:gd name="connsiteY3" fmla="*/ 0 h 233707"/>
              <a:gd name="connsiteX4" fmla="*/ 2564951 w 2598525"/>
              <a:gd name="connsiteY4" fmla="*/ 115336 h 233707"/>
              <a:gd name="connsiteX5" fmla="*/ 2598525 w 2598525"/>
              <a:gd name="connsiteY5" fmla="*/ 233707 h 233707"/>
              <a:gd name="connsiteX6" fmla="*/ 1359557 w 2598525"/>
              <a:gd name="connsiteY6" fmla="*/ 233707 h 233707"/>
              <a:gd name="connsiteX7" fmla="*/ 938133 w 2598525"/>
              <a:gd name="connsiteY7" fmla="*/ 233707 h 233707"/>
              <a:gd name="connsiteX8" fmla="*/ 0 w 2598525"/>
              <a:gd name="connsiteY8" fmla="*/ 233707 h 23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98525" h="233707">
                <a:moveTo>
                  <a:pt x="0" y="0"/>
                </a:moveTo>
                <a:lnTo>
                  <a:pt x="939659" y="0"/>
                </a:lnTo>
                <a:lnTo>
                  <a:pt x="1357163" y="0"/>
                </a:lnTo>
                <a:lnTo>
                  <a:pt x="2596999" y="0"/>
                </a:lnTo>
                <a:cubicBezTo>
                  <a:pt x="2575634" y="34904"/>
                  <a:pt x="2564951" y="74361"/>
                  <a:pt x="2564951" y="115336"/>
                </a:cubicBezTo>
                <a:cubicBezTo>
                  <a:pt x="2564951" y="160863"/>
                  <a:pt x="2578686" y="198803"/>
                  <a:pt x="2598525" y="233707"/>
                </a:cubicBezTo>
                <a:lnTo>
                  <a:pt x="1359557" y="233707"/>
                </a:lnTo>
                <a:lnTo>
                  <a:pt x="938133" y="233707"/>
                </a:lnTo>
                <a:lnTo>
                  <a:pt x="0" y="233707"/>
                </a:lnTo>
                <a:close/>
              </a:path>
            </a:pathLst>
          </a:custGeom>
          <a:solidFill>
            <a:srgbClr val="DAE0D2"/>
          </a:solidFill>
          <a:ln cap="flat">
            <a:noFill/>
            <a:prstDash val="solid"/>
          </a:ln>
        </p:spPr>
        <p:txBody>
          <a:bodyPr vert="horz" wrap="square" lIns="90000" tIns="45000" rIns="90000" bIns="45000" anchor="ctr" anchorCtr="1" compatLnSpc="0">
            <a:noAutofit/>
          </a:bodyPr>
          <a:lstStyle/>
          <a:p>
            <a:pPr marL="0" marR="0" lvl="0" indent="0" rtl="0" hangingPunct="0">
              <a:lnSpc>
                <a:spcPct val="100000"/>
              </a:lnSpc>
              <a:spcBef>
                <a:spcPts val="0"/>
              </a:spcBef>
              <a:spcAft>
                <a:spcPts val="0"/>
              </a:spcAft>
              <a:buNone/>
              <a:tabLst/>
            </a:pPr>
            <a:endParaRPr lang="en-US" sz="1800" b="0" i="0" u="none" strike="noStrike" kern="1200">
              <a:ln>
                <a:noFill/>
              </a:ln>
              <a:latin typeface="Arial" pitchFamily="18"/>
              <a:ea typeface="Arial Unicode MS" pitchFamily="2"/>
              <a:cs typeface="Arial Unicode MS" pitchFamily="2"/>
            </a:endParaRPr>
          </a:p>
        </p:txBody>
      </p:sp>
      <p:sp>
        <p:nvSpPr>
          <p:cNvPr id="32" name="Text Box 5">
            <a:extLst>
              <a:ext uri="{FF2B5EF4-FFF2-40B4-BE49-F238E27FC236}">
                <a16:creationId xmlns:a16="http://schemas.microsoft.com/office/drawing/2014/main" id="{454F376A-9EA5-784D-A2D9-064CBC5701D6}"/>
              </a:ext>
            </a:extLst>
          </p:cNvPr>
          <p:cNvSpPr txBox="1"/>
          <p:nvPr userDrawn="1"/>
        </p:nvSpPr>
        <p:spPr>
          <a:xfrm rot="5400000">
            <a:off x="8660155" y="3120594"/>
            <a:ext cx="6428383" cy="187190"/>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l"/>
            <a:r>
              <a:rPr lang="en-IE" sz="950" b="1" spc="170" baseline="0" dirty="0">
                <a:solidFill>
                  <a:srgbClr val="0B582E"/>
                </a:solidFill>
                <a:effectLst/>
                <a:latin typeface="+mn-lt"/>
                <a:ea typeface="Times New Roman" panose="02020603050405020304" pitchFamily="18" charset="0"/>
                <a:cs typeface="Times New Roman" panose="02020603050405020304" pitchFamily="18" charset="0"/>
              </a:rPr>
              <a:t>SUSTAINABLE</a:t>
            </a:r>
            <a:r>
              <a:rPr lang="en-IE" sz="950" spc="170" baseline="0" dirty="0">
                <a:solidFill>
                  <a:srgbClr val="0B582E"/>
                </a:solidFill>
                <a:effectLst/>
                <a:latin typeface="+mj-lt"/>
                <a:ea typeface="Times New Roman" panose="02020603050405020304" pitchFamily="18" charset="0"/>
                <a:cs typeface="Times New Roman" panose="02020603050405020304" pitchFamily="18" charset="0"/>
              </a:rPr>
              <a:t> FUTURES FOR ENTERPRISE CENTRES</a:t>
            </a:r>
            <a:endParaRPr lang="en-IE" sz="950" spc="170" baseline="0" dirty="0">
              <a:solidFill>
                <a:srgbClr val="0B582E"/>
              </a:solidFill>
              <a:effectLst/>
              <a:latin typeface="+mj-lt"/>
              <a:ea typeface="Calibri" panose="020F0502020204030204" pitchFamily="34" charset="0"/>
              <a:cs typeface="Times New Roman" panose="02020603050405020304" pitchFamily="18" charset="0"/>
            </a:endParaRPr>
          </a:p>
        </p:txBody>
      </p:sp>
      <p:sp>
        <p:nvSpPr>
          <p:cNvPr id="33" name="Text Placeholder 23">
            <a:extLst>
              <a:ext uri="{FF2B5EF4-FFF2-40B4-BE49-F238E27FC236}">
                <a16:creationId xmlns:a16="http://schemas.microsoft.com/office/drawing/2014/main" id="{ACC630CD-41A9-B345-9727-D1AC3080B4EA}"/>
              </a:ext>
            </a:extLst>
          </p:cNvPr>
          <p:cNvSpPr>
            <a:spLocks noGrp="1"/>
          </p:cNvSpPr>
          <p:nvPr>
            <p:ph type="body" sz="quarter" idx="16" hasCustomPrompt="1"/>
          </p:nvPr>
        </p:nvSpPr>
        <p:spPr>
          <a:xfrm>
            <a:off x="411246" y="429619"/>
            <a:ext cx="4308887" cy="582221"/>
          </a:xfrm>
        </p:spPr>
        <p:txBody>
          <a:bodyPr>
            <a:normAutofit/>
          </a:bodyPr>
          <a:lstStyle>
            <a:lvl1pPr marL="0" indent="0" algn="l">
              <a:buNone/>
              <a:defRPr sz="3600" b="0" i="0">
                <a:solidFill>
                  <a:srgbClr val="000000"/>
                </a:solidFill>
                <a:latin typeface="Calibri" panose="020F0502020204030204" pitchFamily="34" charset="0"/>
                <a:cs typeface="Calibri" panose="020F0502020204030204" pitchFamily="34" charset="0"/>
              </a:defRPr>
            </a:lvl1pPr>
          </a:lstStyle>
          <a:p>
            <a:pPr lvl="0"/>
            <a:r>
              <a:rPr lang="en-US" dirty="0"/>
              <a:t>Heading</a:t>
            </a:r>
          </a:p>
        </p:txBody>
      </p:sp>
    </p:spTree>
    <p:extLst>
      <p:ext uri="{BB962C8B-B14F-4D97-AF65-F5344CB8AC3E}">
        <p14:creationId xmlns:p14="http://schemas.microsoft.com/office/powerpoint/2010/main" val="240753481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507982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ont Typecae &amp; Size">
    <p:spTree>
      <p:nvGrpSpPr>
        <p:cNvPr id="1" name=""/>
        <p:cNvGrpSpPr/>
        <p:nvPr/>
      </p:nvGrpSpPr>
      <p:grpSpPr>
        <a:xfrm>
          <a:off x="0" y="0"/>
          <a:ext cx="0" cy="0"/>
          <a:chOff x="0" y="0"/>
          <a:chExt cx="0" cy="0"/>
        </a:xfrm>
      </p:grpSpPr>
      <p:sp>
        <p:nvSpPr>
          <p:cNvPr id="6" name="Rectangle 5"/>
          <p:cNvSpPr/>
          <p:nvPr userDrawn="1"/>
        </p:nvSpPr>
        <p:spPr>
          <a:xfrm>
            <a:off x="0" y="0"/>
            <a:ext cx="12192000" cy="6858001"/>
          </a:xfrm>
          <a:prstGeom prst="rect">
            <a:avLst/>
          </a:prstGeom>
          <a:solidFill>
            <a:srgbClr val="D0D6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userDrawn="1"/>
        </p:nvSpPr>
        <p:spPr>
          <a:xfrm>
            <a:off x="424669" y="528535"/>
            <a:ext cx="6498645" cy="769441"/>
          </a:xfrm>
          <a:prstGeom prst="rect">
            <a:avLst/>
          </a:prstGeom>
        </p:spPr>
        <p:txBody>
          <a:bodyPr wrap="square">
            <a:spAutoFit/>
          </a:bodyPr>
          <a:lstStyle/>
          <a:p>
            <a:pPr fontAlgn="base"/>
            <a:r>
              <a:rPr lang="en-IE" sz="4400" b="0" i="0" u="none" strike="noStrike" kern="1200" baseline="0" dirty="0">
                <a:solidFill>
                  <a:srgbClr val="000000"/>
                </a:solidFill>
                <a:effectLst/>
                <a:latin typeface="+mn-lt"/>
                <a:ea typeface="+mn-ea"/>
                <a:cs typeface="+mn-cs"/>
                <a:sym typeface="Quattrocento Sans"/>
              </a:rPr>
              <a:t>FONT TYPEFACE &amp; SIZE</a:t>
            </a:r>
            <a:endParaRPr lang="en-IE" sz="3600" baseline="0" dirty="0">
              <a:solidFill>
                <a:srgbClr val="000000"/>
              </a:solidFill>
              <a:latin typeface="+mn-lt"/>
              <a:ea typeface="Quattrocento Sans"/>
              <a:cs typeface="Quattrocento Sans"/>
              <a:sym typeface="Quattrocento Sans"/>
            </a:endParaRPr>
          </a:p>
        </p:txBody>
      </p:sp>
      <p:sp>
        <p:nvSpPr>
          <p:cNvPr id="8" name="Rectangle 7"/>
          <p:cNvSpPr/>
          <p:nvPr userDrawn="1"/>
        </p:nvSpPr>
        <p:spPr>
          <a:xfrm>
            <a:off x="7347983" y="564843"/>
            <a:ext cx="4589207" cy="4708981"/>
          </a:xfrm>
          <a:prstGeom prst="rect">
            <a:avLst/>
          </a:prstGeom>
        </p:spPr>
        <p:txBody>
          <a:bodyPr wrap="square">
            <a:spAutoFit/>
          </a:bodyPr>
          <a:lstStyle/>
          <a:p>
            <a:pPr fontAlgn="base"/>
            <a:r>
              <a:rPr lang="en-IE" sz="3000" b="0" i="0" u="none" strike="noStrike" kern="1200" dirty="0">
                <a:solidFill>
                  <a:srgbClr val="000000"/>
                </a:solidFill>
                <a:effectLst/>
                <a:latin typeface="+mn-lt"/>
                <a:ea typeface="+mn-ea"/>
                <a:cs typeface="+mn-cs"/>
              </a:rPr>
              <a:t>PLEASE</a:t>
            </a:r>
            <a:r>
              <a:rPr lang="en-IE" sz="3000" b="0" i="0" u="none" strike="noStrike" kern="1200" baseline="0" dirty="0">
                <a:solidFill>
                  <a:srgbClr val="000000"/>
                </a:solidFill>
                <a:effectLst/>
                <a:latin typeface="+mn-lt"/>
                <a:ea typeface="+mn-ea"/>
                <a:cs typeface="+mn-cs"/>
              </a:rPr>
              <a:t> ENSURE TO KEEP FONTS AS PER THE LAYOUT</a:t>
            </a:r>
            <a:endParaRPr lang="en-IE" sz="3000" b="0" i="0" u="none" strike="noStrike" kern="1200" dirty="0">
              <a:solidFill>
                <a:srgbClr val="000000"/>
              </a:solidFill>
              <a:effectLst/>
              <a:latin typeface="+mn-lt"/>
              <a:ea typeface="+mn-ea"/>
              <a:cs typeface="+mn-cs"/>
            </a:endParaRPr>
          </a:p>
          <a:p>
            <a:pPr fontAlgn="base"/>
            <a:endParaRPr lang="en-IE" sz="3000" b="0" i="0" u="none" strike="noStrike" kern="1200" dirty="0">
              <a:solidFill>
                <a:srgbClr val="000000"/>
              </a:solidFill>
              <a:effectLst/>
              <a:latin typeface="+mn-lt"/>
              <a:ea typeface="+mn-ea"/>
              <a:cs typeface="+mn-cs"/>
            </a:endParaRPr>
          </a:p>
          <a:p>
            <a:pPr marL="0" lvl="0" indent="0" algn="l" rtl="0">
              <a:spcBef>
                <a:spcPts val="0"/>
              </a:spcBef>
              <a:spcAft>
                <a:spcPts val="0"/>
              </a:spcAft>
              <a:buClr>
                <a:schemeClr val="dk1"/>
              </a:buClr>
              <a:buSzPts val="1100"/>
              <a:buFont typeface="Arial"/>
              <a:buNone/>
            </a:pPr>
            <a:r>
              <a:rPr lang="en-IE" sz="3000" b="0" i="0" u="none" strike="noStrike" kern="1200" dirty="0">
                <a:solidFill>
                  <a:srgbClr val="000000"/>
                </a:solidFill>
                <a:effectLst/>
                <a:latin typeface="+mn-lt"/>
                <a:ea typeface="+mn-ea"/>
                <a:cs typeface="+mn-cs"/>
              </a:rPr>
              <a:t>48 point </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Divider</a:t>
            </a:r>
            <a:r>
              <a:rPr lang="en-IE" sz="3000" b="0" i="0" u="none" strike="noStrike" kern="1200" baseline="0" dirty="0">
                <a:solidFill>
                  <a:srgbClr val="000000"/>
                </a:solidFill>
                <a:effectLst/>
                <a:latin typeface="+mn-lt"/>
                <a:ea typeface="+mn-ea"/>
                <a:cs typeface="+mn-cs"/>
              </a:rPr>
              <a:t> Slides</a:t>
            </a:r>
          </a:p>
          <a:p>
            <a:pPr marL="0" lvl="0" indent="0" algn="l" rtl="0">
              <a:spcBef>
                <a:spcPts val="0"/>
              </a:spcBef>
              <a:spcAft>
                <a:spcPts val="0"/>
              </a:spcAft>
              <a:buClr>
                <a:schemeClr val="dk1"/>
              </a:buClr>
              <a:buSzPts val="1100"/>
              <a:buFont typeface="Arial"/>
              <a:buNone/>
            </a:pPr>
            <a:endParaRPr lang="en-IE" sz="1000" b="1" baseline="0" dirty="0">
              <a:solidFill>
                <a:srgbClr val="000000"/>
              </a:solidFill>
              <a:latin typeface="+mn-lt"/>
              <a:ea typeface="Quattrocento Sans"/>
              <a:cs typeface="Quattrocento Sans"/>
              <a:sym typeface="Quattrocento San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36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Title Heading</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30 point</a:t>
            </a:r>
            <a:r>
              <a:rPr lang="en-IE" sz="3000" b="0" i="0" u="none" strike="noStrike" kern="1200" baseline="0" dirty="0">
                <a:solidFill>
                  <a:srgbClr val="000000"/>
                </a:solidFill>
                <a:effectLst/>
                <a:latin typeface="+mn-lt"/>
                <a:ea typeface="+mn-ea"/>
                <a:cs typeface="+mn-cs"/>
              </a:rPr>
              <a:t>  -  </a:t>
            </a:r>
            <a:r>
              <a:rPr lang="en-IE" sz="3000" b="0" i="0" u="none" strike="noStrike" kern="1200" dirty="0">
                <a:solidFill>
                  <a:srgbClr val="000000"/>
                </a:solidFill>
                <a:effectLst/>
                <a:latin typeface="+mn-lt"/>
                <a:ea typeface="+mn-ea"/>
                <a:cs typeface="+mn-cs"/>
              </a:rPr>
              <a:t>Sub-Titles</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	</a:t>
            </a:r>
            <a:r>
              <a:rPr lang="en-IE" sz="3000" b="0" i="0" u="none" strike="noStrike" kern="1200" baseline="0" dirty="0">
                <a:solidFill>
                  <a:srgbClr val="000000"/>
                </a:solidFill>
                <a:effectLst/>
                <a:latin typeface="+mn-lt"/>
                <a:ea typeface="+mn-ea"/>
                <a:cs typeface="+mn-cs"/>
              </a:rPr>
              <a:t>       </a:t>
            </a:r>
            <a:r>
              <a:rPr lang="en-IE" sz="3000" b="0" i="0" u="none" strike="noStrike" kern="1200" dirty="0">
                <a:solidFill>
                  <a:srgbClr val="000000"/>
                </a:solidFill>
                <a:effectLst/>
                <a:latin typeface="+mn-lt"/>
                <a:ea typeface="+mn-ea"/>
                <a:cs typeface="+mn-cs"/>
              </a:rPr>
              <a:t>- Quotes	</a:t>
            </a: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endParaRPr lang="en-IE" sz="1000" b="0" i="0" u="none" strike="noStrike" kern="1200" dirty="0">
              <a:solidFill>
                <a:srgbClr val="000000"/>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
                <a:schemeClr val="dk1"/>
              </a:buClr>
              <a:buSzPts val="1100"/>
              <a:buFont typeface="Arial"/>
              <a:buNone/>
              <a:tabLst/>
              <a:defRPr/>
            </a:pPr>
            <a:r>
              <a:rPr lang="en-IE" sz="3000" b="0" i="0" u="none" strike="noStrike" kern="1200" dirty="0">
                <a:solidFill>
                  <a:srgbClr val="000000"/>
                </a:solidFill>
                <a:effectLst/>
                <a:latin typeface="+mn-lt"/>
                <a:ea typeface="+mn-ea"/>
                <a:cs typeface="+mn-cs"/>
              </a:rPr>
              <a:t>24 point</a:t>
            </a:r>
            <a:r>
              <a:rPr lang="en-IE" sz="3000" b="0" i="0" u="none" strike="noStrike" kern="1200" baseline="0" dirty="0">
                <a:solidFill>
                  <a:srgbClr val="000000"/>
                </a:solidFill>
                <a:effectLst/>
                <a:latin typeface="+mn-lt"/>
                <a:ea typeface="+mn-ea"/>
                <a:cs typeface="+mn-cs"/>
              </a:rPr>
              <a:t>  -  </a:t>
            </a:r>
            <a:r>
              <a:rPr lang="en-IE" sz="3000" b="0" i="0" u="none" strike="noStrike" kern="1200" baseline="0" dirty="0">
                <a:solidFill>
                  <a:srgbClr val="000000"/>
                </a:solidFill>
                <a:effectLst/>
                <a:latin typeface="+mn-lt"/>
                <a:ea typeface="Quattrocento Sans"/>
                <a:cs typeface="Quattrocento Sans"/>
                <a:sym typeface="Quattrocento Sans"/>
              </a:rPr>
              <a:t>Main </a:t>
            </a:r>
            <a:r>
              <a:rPr lang="en-IE" sz="3000" b="0" i="0" u="none" strike="noStrike" kern="1200" dirty="0">
                <a:solidFill>
                  <a:srgbClr val="000000"/>
                </a:solidFill>
                <a:effectLst/>
                <a:latin typeface="+mn-lt"/>
                <a:ea typeface="+mn-ea"/>
                <a:cs typeface="+mn-cs"/>
              </a:rPr>
              <a:t>Text Body </a:t>
            </a:r>
            <a:endParaRPr lang="en-US" sz="3000" dirty="0">
              <a:solidFill>
                <a:srgbClr val="000000"/>
              </a:solidFill>
            </a:endParaRPr>
          </a:p>
          <a:p>
            <a:pPr fontAlgn="base"/>
            <a:endParaRPr lang="en-IE" sz="3000" b="0" i="0" u="none" strike="noStrike" kern="1200" dirty="0">
              <a:solidFill>
                <a:srgbClr val="000000"/>
              </a:solidFill>
              <a:effectLst/>
              <a:latin typeface="+mn-lt"/>
              <a:ea typeface="+mn-ea"/>
              <a:cs typeface="+mn-cs"/>
            </a:endParaRPr>
          </a:p>
        </p:txBody>
      </p:sp>
      <p:sp>
        <p:nvSpPr>
          <p:cNvPr id="9" name="Rectangle 8"/>
          <p:cNvSpPr/>
          <p:nvPr userDrawn="1"/>
        </p:nvSpPr>
        <p:spPr>
          <a:xfrm>
            <a:off x="424669" y="2014904"/>
            <a:ext cx="5845501" cy="2492990"/>
          </a:xfrm>
          <a:prstGeom prst="rect">
            <a:avLst/>
          </a:prstGeom>
        </p:spPr>
        <p:txBody>
          <a:bodyPr wrap="square">
            <a:spAutoFit/>
          </a:bodyPr>
          <a:lstStyle/>
          <a:p>
            <a:pPr marL="0" marR="0" indent="0" algn="l" defTabSz="914400" rtl="0" eaLnBrk="1" fontAlgn="base" latinLnBrk="0" hangingPunct="1">
              <a:lnSpc>
                <a:spcPct val="100000"/>
              </a:lnSpc>
              <a:spcBef>
                <a:spcPts val="0"/>
              </a:spcBef>
              <a:spcAft>
                <a:spcPts val="0"/>
              </a:spcAft>
              <a:buClrTx/>
              <a:buSzTx/>
              <a:buFontTx/>
              <a:buNone/>
              <a:tabLst/>
              <a:defRPr/>
            </a:pPr>
            <a:r>
              <a:rPr lang="en-IE" sz="2400" b="0" i="0" u="none" strike="noStrike" kern="1200" baseline="0" dirty="0">
                <a:solidFill>
                  <a:srgbClr val="000000"/>
                </a:solidFill>
                <a:effectLst/>
                <a:latin typeface="+mn-lt"/>
                <a:ea typeface="+mn-ea"/>
                <a:cs typeface="+mn-cs"/>
                <a:sym typeface="Quattrocento Sans"/>
              </a:rPr>
              <a:t>Please ensure to keep the font sizes set as per the slide layouts. The font used throughout the </a:t>
            </a:r>
            <a:r>
              <a:rPr lang="en-IE" sz="2400" b="1" i="0" u="none" strike="noStrike" kern="1200" baseline="0" dirty="0">
                <a:solidFill>
                  <a:srgbClr val="000000"/>
                </a:solidFill>
                <a:effectLst/>
                <a:latin typeface="+mn-lt"/>
                <a:ea typeface="+mn-ea"/>
                <a:cs typeface="+mn-cs"/>
                <a:sym typeface="Quattrocento Sans"/>
              </a:rPr>
              <a:t>Leader SEEDS </a:t>
            </a:r>
            <a:r>
              <a:rPr lang="en-IE" sz="2400" b="0" i="0" u="none" strike="noStrike" kern="1200" baseline="0" dirty="0">
                <a:solidFill>
                  <a:srgbClr val="000000"/>
                </a:solidFill>
                <a:effectLst/>
                <a:latin typeface="+mn-lt"/>
                <a:ea typeface="+mn-ea"/>
                <a:cs typeface="+mn-cs"/>
                <a:sym typeface="Quattrocento Sans"/>
              </a:rPr>
              <a:t>PowerPoint is</a:t>
            </a:r>
            <a:r>
              <a:rPr lang="is-IS" sz="2400" b="0" i="0" u="none" strike="noStrike" kern="1200" baseline="0" dirty="0">
                <a:solidFill>
                  <a:srgbClr val="000000"/>
                </a:solidFill>
                <a:effectLst/>
                <a:latin typeface="+mn-lt"/>
                <a:ea typeface="+mn-ea"/>
                <a:cs typeface="+mn-cs"/>
                <a:sym typeface="Quattrocento Sans"/>
              </a:rPr>
              <a:t>….</a:t>
            </a:r>
          </a:p>
          <a:p>
            <a:pPr marL="0" marR="0" indent="0" algn="l" defTabSz="914400" rtl="0" eaLnBrk="1" fontAlgn="base" latinLnBrk="0" hangingPunct="1">
              <a:lnSpc>
                <a:spcPct val="100000"/>
              </a:lnSpc>
              <a:spcBef>
                <a:spcPts val="0"/>
              </a:spcBef>
              <a:spcAft>
                <a:spcPts val="0"/>
              </a:spcAft>
              <a:buClrTx/>
              <a:buSzTx/>
              <a:buFontTx/>
              <a:buNone/>
              <a:tabLst/>
              <a:defRPr/>
            </a:pPr>
            <a:endParaRPr lang="en-IE" sz="2400" b="0" i="0" u="none" strike="noStrike" kern="1200" baseline="0" dirty="0">
              <a:solidFill>
                <a:srgbClr val="000000"/>
              </a:solidFill>
              <a:effectLst/>
              <a:latin typeface="+mn-lt"/>
              <a:ea typeface="+mn-ea"/>
              <a:cs typeface="+mn-cs"/>
              <a:sym typeface="Quattrocento Sans"/>
            </a:endParaRPr>
          </a:p>
          <a:p>
            <a:pPr fontAlgn="base"/>
            <a:endParaRPr lang="en-IE" sz="2400" b="0" i="0" u="none" strike="noStrike" kern="1200" baseline="0" dirty="0">
              <a:solidFill>
                <a:srgbClr val="000000"/>
              </a:solidFill>
              <a:effectLst/>
              <a:latin typeface="+mn-lt"/>
              <a:ea typeface="+mn-ea"/>
              <a:cs typeface="+mn-cs"/>
              <a:sym typeface="Quattrocento Sans"/>
            </a:endParaRPr>
          </a:p>
          <a:p>
            <a:pPr fontAlgn="base"/>
            <a:r>
              <a:rPr lang="en-IE" sz="3600" b="1" i="1" baseline="0" dirty="0">
                <a:solidFill>
                  <a:srgbClr val="000000"/>
                </a:solidFill>
                <a:latin typeface="+mn-lt"/>
                <a:ea typeface="Quattrocento Sans"/>
                <a:cs typeface="Quattrocento Sans"/>
                <a:sym typeface="Quattrocento Sans"/>
              </a:rPr>
              <a:t>Calibri</a:t>
            </a:r>
            <a:endParaRPr lang="en-IE" sz="3600" baseline="0" dirty="0">
              <a:solidFill>
                <a:srgbClr val="000000"/>
              </a:solidFill>
              <a:latin typeface="+mn-lt"/>
              <a:ea typeface="Quattrocento Sans"/>
              <a:cs typeface="Quattrocento Sans"/>
              <a:sym typeface="Quattrocento Sans"/>
            </a:endParaRPr>
          </a:p>
        </p:txBody>
      </p:sp>
      <p:cxnSp>
        <p:nvCxnSpPr>
          <p:cNvPr id="10" name="Straight Connector 9"/>
          <p:cNvCxnSpPr/>
          <p:nvPr userDrawn="1"/>
        </p:nvCxnSpPr>
        <p:spPr>
          <a:xfrm>
            <a:off x="7098716" y="-1"/>
            <a:ext cx="0" cy="5540408"/>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flipH="1">
            <a:off x="1" y="1620217"/>
            <a:ext cx="7098715"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
        <p:nvSpPr>
          <p:cNvPr id="12" name="Rectangle 11"/>
          <p:cNvSpPr/>
          <p:nvPr userDrawn="1"/>
        </p:nvSpPr>
        <p:spPr>
          <a:xfrm>
            <a:off x="0" y="5968370"/>
            <a:ext cx="12192000" cy="461665"/>
          </a:xfrm>
          <a:prstGeom prst="rect">
            <a:avLst/>
          </a:prstGeom>
        </p:spPr>
        <p:txBody>
          <a:bodyPr wrap="square">
            <a:spAutoFit/>
          </a:bodyPr>
          <a:lstStyle/>
          <a:p>
            <a:pPr algn="ctr"/>
            <a:r>
              <a:rPr lang="en-IE" sz="2400" kern="1200" dirty="0">
                <a:solidFill>
                  <a:srgbClr val="000000"/>
                </a:solidFill>
                <a:effectLst/>
                <a:latin typeface="+mn-lt"/>
                <a:ea typeface="+mn-ea"/>
                <a:cs typeface="+mn-cs"/>
              </a:rPr>
              <a:t>*** </a:t>
            </a:r>
            <a:r>
              <a:rPr lang="en-IE" sz="2400" b="1" kern="1200" dirty="0">
                <a:solidFill>
                  <a:srgbClr val="000000"/>
                </a:solidFill>
                <a:effectLst/>
                <a:latin typeface="+mn-lt"/>
                <a:ea typeface="+mn-ea"/>
                <a:cs typeface="+mn-cs"/>
              </a:rPr>
              <a:t>PLEASE DELETE THIS INSTRUCTION SLIDE BEFORE PRESENTING FINAL PRESENTATION </a:t>
            </a:r>
            <a:r>
              <a:rPr lang="en-IE" sz="2400" kern="1200" dirty="0">
                <a:solidFill>
                  <a:srgbClr val="000000"/>
                </a:solidFill>
                <a:effectLst/>
                <a:latin typeface="+mn-lt"/>
                <a:ea typeface="+mn-ea"/>
                <a:cs typeface="+mn-cs"/>
              </a:rPr>
              <a:t>*** </a:t>
            </a:r>
            <a:endParaRPr lang="en-US" sz="2400" kern="1200" dirty="0">
              <a:solidFill>
                <a:srgbClr val="000000"/>
              </a:solidFill>
              <a:effectLst/>
              <a:latin typeface="+mn-lt"/>
              <a:ea typeface="+mn-ea"/>
              <a:cs typeface="+mn-cs"/>
            </a:endParaRPr>
          </a:p>
        </p:txBody>
      </p:sp>
      <p:cxnSp>
        <p:nvCxnSpPr>
          <p:cNvPr id="13" name="Straight Connector 12"/>
          <p:cNvCxnSpPr/>
          <p:nvPr userDrawn="1"/>
        </p:nvCxnSpPr>
        <p:spPr>
          <a:xfrm flipH="1">
            <a:off x="2" y="5540407"/>
            <a:ext cx="12191998" cy="0"/>
          </a:xfrm>
          <a:prstGeom prst="line">
            <a:avLst/>
          </a:prstGeom>
          <a:ln>
            <a:solidFill>
              <a:srgbClr val="0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780513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7187836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922721" y="92882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758018" y="928824"/>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929559" y="1844221"/>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64856" y="1844221"/>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929559" y="269109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64856" y="269109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34740" y="358039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70037" y="358039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947274" y="4436829"/>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82571" y="4436829"/>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753180" y="4328213"/>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753180" y="348569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753180" y="2632615"/>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753180" y="1750794"/>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cxnSp>
        <p:nvCxnSpPr>
          <p:cNvPr id="23" name="Straight Connector 22">
            <a:extLst>
              <a:ext uri="{FF2B5EF4-FFF2-40B4-BE49-F238E27FC236}">
                <a16:creationId xmlns:a16="http://schemas.microsoft.com/office/drawing/2014/main" id="{6E784DB8-78D5-91FB-8122-F84583AC3A92}"/>
              </a:ext>
            </a:extLst>
          </p:cNvPr>
          <p:cNvCxnSpPr>
            <a:cxnSpLocks/>
          </p:cNvCxnSpPr>
          <p:nvPr userDrawn="1"/>
        </p:nvCxnSpPr>
        <p:spPr>
          <a:xfrm flipH="1">
            <a:off x="5753180" y="525646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24" name="Text Placeholder 25">
            <a:extLst>
              <a:ext uri="{FF2B5EF4-FFF2-40B4-BE49-F238E27FC236}">
                <a16:creationId xmlns:a16="http://schemas.microsoft.com/office/drawing/2014/main" id="{F6B4FF27-48CD-D36A-40E1-CB84EC992544}"/>
              </a:ext>
            </a:extLst>
          </p:cNvPr>
          <p:cNvSpPr>
            <a:spLocks noGrp="1"/>
          </p:cNvSpPr>
          <p:nvPr>
            <p:ph type="body" sz="quarter" idx="37" hasCustomPrompt="1"/>
          </p:nvPr>
        </p:nvSpPr>
        <p:spPr>
          <a:xfrm>
            <a:off x="5963584" y="5338547"/>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06</a:t>
            </a:r>
          </a:p>
        </p:txBody>
      </p:sp>
      <p:sp>
        <p:nvSpPr>
          <p:cNvPr id="25" name="Text Placeholder 25">
            <a:extLst>
              <a:ext uri="{FF2B5EF4-FFF2-40B4-BE49-F238E27FC236}">
                <a16:creationId xmlns:a16="http://schemas.microsoft.com/office/drawing/2014/main" id="{559625EC-11F3-C1A4-693B-4BEFF2BDB251}"/>
              </a:ext>
            </a:extLst>
          </p:cNvPr>
          <p:cNvSpPr>
            <a:spLocks noGrp="1"/>
          </p:cNvSpPr>
          <p:nvPr>
            <p:ph type="body" sz="quarter" idx="38" hasCustomPrompt="1"/>
          </p:nvPr>
        </p:nvSpPr>
        <p:spPr>
          <a:xfrm>
            <a:off x="6798881" y="5338547"/>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Tree>
    <p:extLst>
      <p:ext uri="{BB962C8B-B14F-4D97-AF65-F5344CB8AC3E}">
        <p14:creationId xmlns:p14="http://schemas.microsoft.com/office/powerpoint/2010/main" val="36563471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18746725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ver Slide ">
    <p:spTree>
      <p:nvGrpSpPr>
        <p:cNvPr id="1" name=""/>
        <p:cNvGrpSpPr/>
        <p:nvPr/>
      </p:nvGrpSpPr>
      <p:grpSpPr>
        <a:xfrm>
          <a:off x="0" y="0"/>
          <a:ext cx="0" cy="0"/>
          <a:chOff x="0" y="0"/>
          <a:chExt cx="0" cy="0"/>
        </a:xfrm>
      </p:grpSpPr>
      <p:sp>
        <p:nvSpPr>
          <p:cNvPr id="129" name="Freeform 128">
            <a:extLst>
              <a:ext uri="{FF2B5EF4-FFF2-40B4-BE49-F238E27FC236}">
                <a16:creationId xmlns:a16="http://schemas.microsoft.com/office/drawing/2014/main" id="{6BF9E979-3EFE-8646-A6CF-9C0035BF3DF1}"/>
              </a:ext>
            </a:extLst>
          </p:cNvPr>
          <p:cNvSpPr/>
          <p:nvPr userDrawn="1"/>
        </p:nvSpPr>
        <p:spPr>
          <a:xfrm>
            <a:off x="408680" y="493314"/>
            <a:ext cx="11393619" cy="5025371"/>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7" name="Text Placeholder 23">
            <a:extLst>
              <a:ext uri="{FF2B5EF4-FFF2-40B4-BE49-F238E27FC236}">
                <a16:creationId xmlns:a16="http://schemas.microsoft.com/office/drawing/2014/main" id="{FEE206B0-D9B7-0D4E-8581-4F2B31738F8F}"/>
              </a:ext>
            </a:extLst>
          </p:cNvPr>
          <p:cNvSpPr>
            <a:spLocks noGrp="1"/>
          </p:cNvSpPr>
          <p:nvPr>
            <p:ph type="body" sz="quarter" idx="15" hasCustomPrompt="1"/>
          </p:nvPr>
        </p:nvSpPr>
        <p:spPr>
          <a:xfrm>
            <a:off x="6153881" y="1962041"/>
            <a:ext cx="5278651" cy="697353"/>
          </a:xfrm>
          <a:prstGeom prst="rect">
            <a:avLst/>
          </a:prstGeom>
        </p:spPr>
        <p:txBody>
          <a:bodyPr>
            <a:noAutofit/>
          </a:bodyPr>
          <a:lstStyle>
            <a:lvl1pPr marL="0" indent="0" algn="l">
              <a:buNone/>
              <a:defRPr sz="4800" b="1" baseline="0">
                <a:solidFill>
                  <a:srgbClr val="000000"/>
                </a:solidFill>
                <a:latin typeface="+mn-lt"/>
              </a:defRPr>
            </a:lvl1pPr>
          </a:lstStyle>
          <a:p>
            <a:pPr lvl="0"/>
            <a:r>
              <a:rPr lang="en-US" dirty="0"/>
              <a:t>POWERPIONT</a:t>
            </a:r>
          </a:p>
        </p:txBody>
      </p:sp>
      <p:sp>
        <p:nvSpPr>
          <p:cNvPr id="8" name="Text Placeholder 23">
            <a:extLst>
              <a:ext uri="{FF2B5EF4-FFF2-40B4-BE49-F238E27FC236}">
                <a16:creationId xmlns:a16="http://schemas.microsoft.com/office/drawing/2014/main" id="{59FC3FD8-D2E4-9344-BB18-A0E8935AA6BB}"/>
              </a:ext>
            </a:extLst>
          </p:cNvPr>
          <p:cNvSpPr>
            <a:spLocks noGrp="1"/>
          </p:cNvSpPr>
          <p:nvPr>
            <p:ph type="body" sz="quarter" idx="16" hasCustomPrompt="1"/>
          </p:nvPr>
        </p:nvSpPr>
        <p:spPr>
          <a:xfrm>
            <a:off x="6153882" y="1339315"/>
            <a:ext cx="5278651" cy="697353"/>
          </a:xfrm>
          <a:prstGeom prst="rect">
            <a:avLst/>
          </a:prstGeom>
        </p:spPr>
        <p:txBody>
          <a:bodyPr>
            <a:normAutofit/>
          </a:bodyPr>
          <a:lstStyle>
            <a:lvl1pPr marL="0" indent="0" algn="l">
              <a:buNone/>
              <a:defRPr sz="3600" b="0" i="0">
                <a:solidFill>
                  <a:srgbClr val="000000"/>
                </a:solidFill>
                <a:latin typeface="+mn-lt"/>
              </a:defRPr>
            </a:lvl1pPr>
          </a:lstStyle>
          <a:p>
            <a:pPr lvl="0"/>
            <a:r>
              <a:rPr lang="en-US" dirty="0"/>
              <a:t>Cover Design 1</a:t>
            </a:r>
          </a:p>
        </p:txBody>
      </p:sp>
      <p:grpSp>
        <p:nvGrpSpPr>
          <p:cNvPr id="17" name="Group 16">
            <a:extLst>
              <a:ext uri="{FF2B5EF4-FFF2-40B4-BE49-F238E27FC236}">
                <a16:creationId xmlns:a16="http://schemas.microsoft.com/office/drawing/2014/main" id="{1AEC8C81-1228-634A-A794-E7C603C00625}"/>
              </a:ext>
            </a:extLst>
          </p:cNvPr>
          <p:cNvGrpSpPr/>
          <p:nvPr userDrawn="1"/>
        </p:nvGrpSpPr>
        <p:grpSpPr>
          <a:xfrm>
            <a:off x="8793206" y="5832305"/>
            <a:ext cx="2735993" cy="679345"/>
            <a:chOff x="0" y="0"/>
            <a:chExt cx="2301694" cy="571500"/>
          </a:xfrm>
        </p:grpSpPr>
        <p:sp>
          <p:nvSpPr>
            <p:cNvPr id="18" name="Rectangle 17">
              <a:extLst>
                <a:ext uri="{FF2B5EF4-FFF2-40B4-BE49-F238E27FC236}">
                  <a16:creationId xmlns:a16="http://schemas.microsoft.com/office/drawing/2014/main" id="{7869F886-5497-4144-A9AE-E6C2F639A7D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19" name="Picture 18">
              <a:extLst>
                <a:ext uri="{FF2B5EF4-FFF2-40B4-BE49-F238E27FC236}">
                  <a16:creationId xmlns:a16="http://schemas.microsoft.com/office/drawing/2014/main" id="{1F16DD5D-1738-B545-90A2-60DAA7083A3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sp>
        <p:nvSpPr>
          <p:cNvPr id="120" name="Freeform 119">
            <a:extLst>
              <a:ext uri="{FF2B5EF4-FFF2-40B4-BE49-F238E27FC236}">
                <a16:creationId xmlns:a16="http://schemas.microsoft.com/office/drawing/2014/main" id="{35EADD95-B6A0-FB25-A1F2-1CF538D7EEFC}"/>
              </a:ext>
            </a:extLst>
          </p:cNvPr>
          <p:cNvSpPr/>
          <p:nvPr userDrawn="1"/>
        </p:nvSpPr>
        <p:spPr>
          <a:xfrm>
            <a:off x="0" y="5216283"/>
            <a:ext cx="4865518" cy="727928"/>
          </a:xfrm>
          <a:custGeom>
            <a:avLst/>
            <a:gdLst>
              <a:gd name="connsiteX0" fmla="*/ 0 w 4865518"/>
              <a:gd name="connsiteY0" fmla="*/ 0 h 727928"/>
              <a:gd name="connsiteX1" fmla="*/ 4471731 w 4865518"/>
              <a:gd name="connsiteY1" fmla="*/ 0 h 727928"/>
              <a:gd name="connsiteX2" fmla="*/ 4865518 w 4865518"/>
              <a:gd name="connsiteY2" fmla="*/ 393878 h 727928"/>
              <a:gd name="connsiteX3" fmla="*/ 4865518 w 4865518"/>
              <a:gd name="connsiteY3" fmla="*/ 727928 h 727928"/>
              <a:gd name="connsiteX4" fmla="*/ 0 w 4865518"/>
              <a:gd name="connsiteY4" fmla="*/ 727928 h 7279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65518" h="727928">
                <a:moveTo>
                  <a:pt x="0" y="0"/>
                </a:moveTo>
                <a:lnTo>
                  <a:pt x="4471731" y="0"/>
                </a:lnTo>
                <a:cubicBezTo>
                  <a:pt x="4688564" y="0"/>
                  <a:pt x="4865518" y="176996"/>
                  <a:pt x="4865518" y="393878"/>
                </a:cubicBezTo>
                <a:lnTo>
                  <a:pt x="4865518"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2" name="Freeform 11">
            <a:extLst>
              <a:ext uri="{FF2B5EF4-FFF2-40B4-BE49-F238E27FC236}">
                <a16:creationId xmlns:a16="http://schemas.microsoft.com/office/drawing/2014/main" id="{7EF5A9F7-2D0F-1843-87BF-E7567FE20AAF}"/>
              </a:ext>
            </a:extLst>
          </p:cNvPr>
          <p:cNvSpPr/>
          <p:nvPr userDrawn="1"/>
        </p:nvSpPr>
        <p:spPr>
          <a:xfrm>
            <a:off x="3698872" y="3195245"/>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pic>
        <p:nvPicPr>
          <p:cNvPr id="116" name="Picture 115">
            <a:extLst>
              <a:ext uri="{FF2B5EF4-FFF2-40B4-BE49-F238E27FC236}">
                <a16:creationId xmlns:a16="http://schemas.microsoft.com/office/drawing/2014/main" id="{CB2F1FC1-2B37-38B8-18DE-201527B00BC9}"/>
              </a:ext>
            </a:extLst>
          </p:cNvPr>
          <p:cNvPicPr>
            <a:picLocks noChangeAspect="1"/>
          </p:cNvPicPr>
          <p:nvPr userDrawn="1"/>
        </p:nvPicPr>
        <p:blipFill rotWithShape="1">
          <a:blip r:embed="rId3"/>
          <a:srcRect l="52584" t="30583" r="10722" b="33364"/>
          <a:stretch/>
        </p:blipFill>
        <p:spPr>
          <a:xfrm>
            <a:off x="941978" y="1626726"/>
            <a:ext cx="2996920" cy="2944648"/>
          </a:xfrm>
          <a:prstGeom prst="rect">
            <a:avLst/>
          </a:prstGeom>
        </p:spPr>
      </p:pic>
      <p:sp>
        <p:nvSpPr>
          <p:cNvPr id="119" name="Text Placeholder 23">
            <a:extLst>
              <a:ext uri="{FF2B5EF4-FFF2-40B4-BE49-F238E27FC236}">
                <a16:creationId xmlns:a16="http://schemas.microsoft.com/office/drawing/2014/main" id="{1F295F5E-FC93-F40B-AE42-0D4441EEE694}"/>
              </a:ext>
            </a:extLst>
          </p:cNvPr>
          <p:cNvSpPr>
            <a:spLocks noGrp="1"/>
          </p:cNvSpPr>
          <p:nvPr>
            <p:ph type="body" sz="quarter" idx="27" hasCustomPrompt="1"/>
          </p:nvPr>
        </p:nvSpPr>
        <p:spPr>
          <a:xfrm>
            <a:off x="598505" y="5197523"/>
            <a:ext cx="5041923"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38541867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39953038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82998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369479595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31483808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71124029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Divider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9FA70792-0674-9D4F-B2EB-1EA85D634C6B}"/>
              </a:ext>
            </a:extLst>
          </p:cNvPr>
          <p:cNvSpPr/>
          <p:nvPr userDrawn="1"/>
        </p:nvSpPr>
        <p:spPr>
          <a:xfrm rot="5400000" flipH="1">
            <a:off x="3036428" y="-2380550"/>
            <a:ext cx="6146707"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rgbClr val="DAE0D2"/>
          </a:solidFill>
          <a:ln w="24491" cap="flat">
            <a:noFill/>
            <a:prstDash val="solid"/>
            <a:miter/>
          </a:ln>
        </p:spPr>
        <p:txBody>
          <a:bodyPr wrap="square" rtlCol="0" anchor="ctr">
            <a:noAutofit/>
          </a:bodyPr>
          <a:lstStyle/>
          <a:p>
            <a:endParaRPr lang="en-US" dirty="0"/>
          </a:p>
        </p:txBody>
      </p:sp>
      <p:sp>
        <p:nvSpPr>
          <p:cNvPr id="8" name="Freeform 7">
            <a:extLst>
              <a:ext uri="{FF2B5EF4-FFF2-40B4-BE49-F238E27FC236}">
                <a16:creationId xmlns:a16="http://schemas.microsoft.com/office/drawing/2014/main" id="{C9191872-FD39-9640-9FBD-E895199BE50F}"/>
              </a:ext>
            </a:extLst>
          </p:cNvPr>
          <p:cNvSpPr/>
          <p:nvPr userDrawn="1"/>
        </p:nvSpPr>
        <p:spPr>
          <a:xfrm>
            <a:off x="5280000" y="2582803"/>
            <a:ext cx="69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9" name="Rectangle 8">
            <a:extLst>
              <a:ext uri="{FF2B5EF4-FFF2-40B4-BE49-F238E27FC236}">
                <a16:creationId xmlns:a16="http://schemas.microsoft.com/office/drawing/2014/main" id="{627A825B-5E41-4E4C-888D-127C62DD902C}"/>
              </a:ext>
            </a:extLst>
          </p:cNvPr>
          <p:cNvSpPr/>
          <p:nvPr userDrawn="1"/>
        </p:nvSpPr>
        <p:spPr>
          <a:xfrm>
            <a:off x="23805" y="9076427"/>
            <a:ext cx="7535870" cy="16153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cs typeface="Calibri" panose="020F0502020204030204" pitchFamily="34" charset="0"/>
            </a:endParaRPr>
          </a:p>
        </p:txBody>
      </p:sp>
      <p:sp>
        <p:nvSpPr>
          <p:cNvPr id="46" name="Text Placeholder 23">
            <a:extLst>
              <a:ext uri="{FF2B5EF4-FFF2-40B4-BE49-F238E27FC236}">
                <a16:creationId xmlns:a16="http://schemas.microsoft.com/office/drawing/2014/main" id="{0D7D5BA7-4F69-404A-9C14-2AAE5C10692D}"/>
              </a:ext>
            </a:extLst>
          </p:cNvPr>
          <p:cNvSpPr>
            <a:spLocks noGrp="1"/>
          </p:cNvSpPr>
          <p:nvPr>
            <p:ph type="body" sz="quarter" idx="16" hasCustomPrompt="1"/>
          </p:nvPr>
        </p:nvSpPr>
        <p:spPr>
          <a:xfrm>
            <a:off x="5278758" y="2930184"/>
            <a:ext cx="6010480" cy="3066422"/>
          </a:xfrm>
          <a:prstGeom prst="rect">
            <a:avLst/>
          </a:prstGeom>
        </p:spPr>
        <p:txBody>
          <a:bodyPr>
            <a:normAutofit/>
          </a:bodyPr>
          <a:lstStyle>
            <a:lvl1pPr marL="0" indent="0" algn="l">
              <a:buNone/>
              <a:defRPr sz="4800" b="0" i="0">
                <a:solidFill>
                  <a:srgbClr val="000000"/>
                </a:solidFill>
                <a:latin typeface="+mn-lt"/>
              </a:defRPr>
            </a:lvl1pPr>
          </a:lstStyle>
          <a:p>
            <a:pPr lvl="0"/>
            <a:r>
              <a:rPr lang="en-US" dirty="0"/>
              <a:t>Divider Title</a:t>
            </a:r>
          </a:p>
        </p:txBody>
      </p:sp>
      <p:sp>
        <p:nvSpPr>
          <p:cNvPr id="47" name="Text Placeholder 23">
            <a:extLst>
              <a:ext uri="{FF2B5EF4-FFF2-40B4-BE49-F238E27FC236}">
                <a16:creationId xmlns:a16="http://schemas.microsoft.com/office/drawing/2014/main" id="{AE77B303-149B-3242-B9F9-CA4AA9DCA5E4}"/>
              </a:ext>
            </a:extLst>
          </p:cNvPr>
          <p:cNvSpPr>
            <a:spLocks noGrp="1"/>
          </p:cNvSpPr>
          <p:nvPr>
            <p:ph type="body" sz="quarter" idx="17" hasCustomPrompt="1"/>
          </p:nvPr>
        </p:nvSpPr>
        <p:spPr>
          <a:xfrm>
            <a:off x="4011879" y="1670479"/>
            <a:ext cx="2066906" cy="582221"/>
          </a:xfrm>
          <a:prstGeom prst="rect">
            <a:avLst/>
          </a:prstGeom>
        </p:spPr>
        <p:txBody>
          <a:bodyPr>
            <a:noAutofit/>
          </a:bodyPr>
          <a:lstStyle>
            <a:lvl1pPr marL="0" indent="0" algn="l">
              <a:buNone/>
              <a:defRPr sz="9000" b="0" i="0">
                <a:solidFill>
                  <a:srgbClr val="000000"/>
                </a:solidFill>
                <a:latin typeface="+mn-lt"/>
              </a:defRPr>
            </a:lvl1pPr>
          </a:lstStyle>
          <a:p>
            <a:pPr lvl="0"/>
            <a:r>
              <a:rPr lang="en-US" dirty="0"/>
              <a:t>01</a:t>
            </a:r>
          </a:p>
        </p:txBody>
      </p:sp>
      <p:pic>
        <p:nvPicPr>
          <p:cNvPr id="44" name="Picture 43">
            <a:extLst>
              <a:ext uri="{FF2B5EF4-FFF2-40B4-BE49-F238E27FC236}">
                <a16:creationId xmlns:a16="http://schemas.microsoft.com/office/drawing/2014/main" id="{AB8B6C1E-4A8E-6298-C7AB-20B9FB1E66E9}"/>
              </a:ext>
            </a:extLst>
          </p:cNvPr>
          <p:cNvPicPr>
            <a:picLocks noChangeAspect="1"/>
          </p:cNvPicPr>
          <p:nvPr userDrawn="1"/>
        </p:nvPicPr>
        <p:blipFill rotWithShape="1">
          <a:blip r:embed="rId2"/>
          <a:srcRect l="52584" t="30583" r="10722" b="33364"/>
          <a:stretch/>
        </p:blipFill>
        <p:spPr>
          <a:xfrm>
            <a:off x="292977" y="3429000"/>
            <a:ext cx="2996920" cy="2944648"/>
          </a:xfrm>
          <a:prstGeom prst="rect">
            <a:avLst/>
          </a:prstGeom>
        </p:spPr>
      </p:pic>
    </p:spTree>
    <p:extLst>
      <p:ext uri="{BB962C8B-B14F-4D97-AF65-F5344CB8AC3E}">
        <p14:creationId xmlns:p14="http://schemas.microsoft.com/office/powerpoint/2010/main" val="20958799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ptop Slide">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A5A0CC0-7987-9040-8B8F-D3C665F1CB95}"/>
              </a:ext>
            </a:extLst>
          </p:cNvPr>
          <p:cNvSpPr/>
          <p:nvPr userDrawn="1"/>
        </p:nvSpPr>
        <p:spPr>
          <a:xfrm>
            <a:off x="511444" y="453836"/>
            <a:ext cx="6549756"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0" name="Text Placeholder 17">
            <a:extLst>
              <a:ext uri="{FF2B5EF4-FFF2-40B4-BE49-F238E27FC236}">
                <a16:creationId xmlns:a16="http://schemas.microsoft.com/office/drawing/2014/main" id="{79BB21E1-6301-F340-A3EB-88F8E6615CB4}"/>
              </a:ext>
            </a:extLst>
          </p:cNvPr>
          <p:cNvSpPr>
            <a:spLocks noGrp="1"/>
          </p:cNvSpPr>
          <p:nvPr>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1" name="Text Placeholder 23">
            <a:extLst>
              <a:ext uri="{FF2B5EF4-FFF2-40B4-BE49-F238E27FC236}">
                <a16:creationId xmlns:a16="http://schemas.microsoft.com/office/drawing/2014/main" id="{9A2F2590-659E-2F4E-9B77-3EF6B78D5416}"/>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pic>
        <p:nvPicPr>
          <p:cNvPr id="12" name="Picture 11">
            <a:extLst>
              <a:ext uri="{FF2B5EF4-FFF2-40B4-BE49-F238E27FC236}">
                <a16:creationId xmlns:a16="http://schemas.microsoft.com/office/drawing/2014/main" id="{27278AC8-9627-2E4F-865B-D5B6A7F0C215}"/>
              </a:ext>
            </a:extLst>
          </p:cNvPr>
          <p:cNvPicPr>
            <a:picLocks noChangeAspect="1"/>
          </p:cNvPicPr>
          <p:nvPr userDrawn="1"/>
        </p:nvPicPr>
        <p:blipFill rotWithShape="1">
          <a:blip r:embed="rId2"/>
          <a:srcRect l="-18315" t="15976" r="29196" b="11083"/>
          <a:stretch/>
        </p:blipFill>
        <p:spPr>
          <a:xfrm>
            <a:off x="3752900" y="1028507"/>
            <a:ext cx="8439100" cy="5375657"/>
          </a:xfrm>
          <a:prstGeom prst="rect">
            <a:avLst/>
          </a:prstGeom>
        </p:spPr>
      </p:pic>
      <p:sp>
        <p:nvSpPr>
          <p:cNvPr id="13" name="Picture Placeholder 17">
            <a:extLst>
              <a:ext uri="{FF2B5EF4-FFF2-40B4-BE49-F238E27FC236}">
                <a16:creationId xmlns:a16="http://schemas.microsoft.com/office/drawing/2014/main" id="{2E6FA9F7-0C1A-7347-A781-77BB594AB062}"/>
              </a:ext>
            </a:extLst>
          </p:cNvPr>
          <p:cNvSpPr>
            <a:spLocks noGrp="1"/>
          </p:cNvSpPr>
          <p:nvPr>
            <p:ph type="pic" sz="quarter" idx="10"/>
          </p:nvPr>
        </p:nvSpPr>
        <p:spPr>
          <a:xfrm>
            <a:off x="7061200" y="1201447"/>
            <a:ext cx="5130800" cy="3913188"/>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4" name="Freeform 13">
            <a:extLst>
              <a:ext uri="{FF2B5EF4-FFF2-40B4-BE49-F238E27FC236}">
                <a16:creationId xmlns:a16="http://schemas.microsoft.com/office/drawing/2014/main" id="{1F892F07-3D26-EA46-A5F7-831A0CED5616}"/>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4265896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hone Slide">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26C40169-A279-C344-8500-68BD50467F1C}"/>
              </a:ext>
            </a:extLst>
          </p:cNvPr>
          <p:cNvSpPr/>
          <p:nvPr userDrawn="1"/>
        </p:nvSpPr>
        <p:spPr>
          <a:xfrm>
            <a:off x="511443" y="453836"/>
            <a:ext cx="9895090" cy="5655338"/>
          </a:xfrm>
          <a:custGeom>
            <a:avLst/>
            <a:gdLst>
              <a:gd name="connsiteX0" fmla="*/ 0 w 9895090"/>
              <a:gd name="connsiteY0" fmla="*/ 0 h 5655338"/>
              <a:gd name="connsiteX1" fmla="*/ 3861355 w 9895090"/>
              <a:gd name="connsiteY1" fmla="*/ 0 h 5655338"/>
              <a:gd name="connsiteX2" fmla="*/ 4984550 w 9895090"/>
              <a:gd name="connsiteY2" fmla="*/ 0 h 5655338"/>
              <a:gd name="connsiteX3" fmla="*/ 8845904 w 9895090"/>
              <a:gd name="connsiteY3" fmla="*/ 0 h 5655338"/>
              <a:gd name="connsiteX4" fmla="*/ 9895090 w 9895090"/>
              <a:gd name="connsiteY4" fmla="*/ 1094953 h 5655338"/>
              <a:gd name="connsiteX5" fmla="*/ 9895090 w 9895090"/>
              <a:gd name="connsiteY5" fmla="*/ 5655338 h 5655338"/>
              <a:gd name="connsiteX6" fmla="*/ 6033735 w 9895090"/>
              <a:gd name="connsiteY6" fmla="*/ 5655338 h 5655338"/>
              <a:gd name="connsiteX7" fmla="*/ 5402003 w 9895090"/>
              <a:gd name="connsiteY7" fmla="*/ 5655338 h 5655338"/>
              <a:gd name="connsiteX8" fmla="*/ 1540648 w 9895090"/>
              <a:gd name="connsiteY8" fmla="*/ 5655338 h 5655338"/>
              <a:gd name="connsiteX9" fmla="*/ 0 w 9895090"/>
              <a:gd name="connsiteY9" fmla="*/ 4047485 h 56553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895090" h="5655338">
                <a:moveTo>
                  <a:pt x="0" y="0"/>
                </a:moveTo>
                <a:lnTo>
                  <a:pt x="3861355" y="0"/>
                </a:lnTo>
                <a:lnTo>
                  <a:pt x="4984550" y="0"/>
                </a:lnTo>
                <a:lnTo>
                  <a:pt x="8845904" y="0"/>
                </a:lnTo>
                <a:cubicBezTo>
                  <a:pt x="9425720" y="0"/>
                  <a:pt x="9895090" y="489848"/>
                  <a:pt x="9895090" y="1094953"/>
                </a:cubicBezTo>
                <a:lnTo>
                  <a:pt x="9895090" y="5655338"/>
                </a:lnTo>
                <a:lnTo>
                  <a:pt x="6033735" y="5655338"/>
                </a:lnTo>
                <a:lnTo>
                  <a:pt x="5402003" y="5655338"/>
                </a:lnTo>
                <a:lnTo>
                  <a:pt x="1540648" y="5655338"/>
                </a:lnTo>
                <a:cubicBezTo>
                  <a:pt x="690255" y="5655338"/>
                  <a:pt x="0" y="4934974"/>
                  <a:pt x="0" y="4047485"/>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pic>
        <p:nvPicPr>
          <p:cNvPr id="16" name="Picture 15" descr="iPhone6_mockup_front_white.png">
            <a:extLst>
              <a:ext uri="{FF2B5EF4-FFF2-40B4-BE49-F238E27FC236}">
                <a16:creationId xmlns:a16="http://schemas.microsoft.com/office/drawing/2014/main" id="{87258D54-E8B8-3B41-A9D8-B88A46AEF4F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70013" y="130886"/>
            <a:ext cx="3821987" cy="5978288"/>
          </a:xfrm>
          <a:prstGeom prst="rect">
            <a:avLst/>
          </a:prstGeom>
        </p:spPr>
      </p:pic>
      <p:sp>
        <p:nvSpPr>
          <p:cNvPr id="23" name="Picture Placeholder 17">
            <a:extLst>
              <a:ext uri="{FF2B5EF4-FFF2-40B4-BE49-F238E27FC236}">
                <a16:creationId xmlns:a16="http://schemas.microsoft.com/office/drawing/2014/main" id="{6E7E1AD6-B0FF-1F42-A53A-67F89CF1D0D9}"/>
              </a:ext>
            </a:extLst>
          </p:cNvPr>
          <p:cNvSpPr>
            <a:spLocks noGrp="1"/>
          </p:cNvSpPr>
          <p:nvPr userDrawn="1">
            <p:ph type="pic" sz="quarter" idx="10"/>
          </p:nvPr>
        </p:nvSpPr>
        <p:spPr>
          <a:xfrm>
            <a:off x="9119231" y="1080299"/>
            <a:ext cx="2281593" cy="4048579"/>
          </a:xfrm>
          <a:prstGeom prst="rect">
            <a:avLst/>
          </a:prstGeom>
          <a:solidFill>
            <a:schemeClr val="bg1">
              <a:lumMod val="85000"/>
            </a:schemeClr>
          </a:solidFill>
        </p:spPr>
        <p:txBody>
          <a:bodyPr/>
          <a:lstStyle>
            <a:lvl1pPr algn="ctr">
              <a:buNone/>
              <a:defRPr sz="1600">
                <a:solidFill>
                  <a:srgbClr val="7F7F7F"/>
                </a:solidFill>
              </a:defRPr>
            </a:lvl1pPr>
          </a:lstStyle>
          <a:p>
            <a:endParaRPr lang="en-US" dirty="0"/>
          </a:p>
          <a:p>
            <a:endParaRPr lang="en-US" dirty="0"/>
          </a:p>
          <a:p>
            <a:endParaRPr lang="en-US" dirty="0"/>
          </a:p>
          <a:p>
            <a:endParaRPr lang="en-US" dirty="0"/>
          </a:p>
          <a:p>
            <a:endParaRPr lang="en-US" dirty="0"/>
          </a:p>
          <a:p>
            <a:endParaRPr lang="en-US" dirty="0"/>
          </a:p>
          <a:p>
            <a:endParaRPr lang="en-US" dirty="0"/>
          </a:p>
          <a:p>
            <a:r>
              <a:rPr lang="en-US" dirty="0"/>
              <a:t>Click to add photo</a:t>
            </a:r>
          </a:p>
        </p:txBody>
      </p:sp>
      <p:sp>
        <p:nvSpPr>
          <p:cNvPr id="19" name="Text Placeholder 17">
            <a:extLst>
              <a:ext uri="{FF2B5EF4-FFF2-40B4-BE49-F238E27FC236}">
                <a16:creationId xmlns:a16="http://schemas.microsoft.com/office/drawing/2014/main" id="{4AD454E8-192D-EA41-8012-763277E2675F}"/>
              </a:ext>
            </a:extLst>
          </p:cNvPr>
          <p:cNvSpPr>
            <a:spLocks noGrp="1"/>
          </p:cNvSpPr>
          <p:nvPr userDrawn="1">
            <p:ph type="body" sz="quarter" idx="18" hasCustomPrompt="1"/>
          </p:nvPr>
        </p:nvSpPr>
        <p:spPr>
          <a:xfrm>
            <a:off x="898357" y="2319301"/>
            <a:ext cx="4867011" cy="3291086"/>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20" name="Text Placeholder 23">
            <a:extLst>
              <a:ext uri="{FF2B5EF4-FFF2-40B4-BE49-F238E27FC236}">
                <a16:creationId xmlns:a16="http://schemas.microsoft.com/office/drawing/2014/main" id="{CDDCD1E1-77DA-2B41-A2CC-1127DEFACCCB}"/>
              </a:ext>
            </a:extLst>
          </p:cNvPr>
          <p:cNvSpPr>
            <a:spLocks noGrp="1"/>
          </p:cNvSpPr>
          <p:nvPr userDrawn="1">
            <p:ph type="body" sz="quarter" idx="16" hasCustomPrompt="1"/>
          </p:nvPr>
        </p:nvSpPr>
        <p:spPr>
          <a:xfrm>
            <a:off x="835671" y="1104338"/>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25" name="Freeform 24">
            <a:extLst>
              <a:ext uri="{FF2B5EF4-FFF2-40B4-BE49-F238E27FC236}">
                <a16:creationId xmlns:a16="http://schemas.microsoft.com/office/drawing/2014/main" id="{31126932-DD16-5F4F-84FB-88F292299AE2}"/>
              </a:ext>
            </a:extLst>
          </p:cNvPr>
          <p:cNvSpPr/>
          <p:nvPr userDrawn="1"/>
        </p:nvSpPr>
        <p:spPr>
          <a:xfrm>
            <a:off x="0" y="57825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Tree>
    <p:extLst>
      <p:ext uri="{BB962C8B-B14F-4D97-AF65-F5344CB8AC3E}">
        <p14:creationId xmlns:p14="http://schemas.microsoft.com/office/powerpoint/2010/main" val="245817316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Final Slide">
    <p:spTree>
      <p:nvGrpSpPr>
        <p:cNvPr id="1" name=""/>
        <p:cNvGrpSpPr/>
        <p:nvPr/>
      </p:nvGrpSpPr>
      <p:grpSpPr>
        <a:xfrm>
          <a:off x="0" y="0"/>
          <a:ext cx="0" cy="0"/>
          <a:chOff x="0" y="0"/>
          <a:chExt cx="0" cy="0"/>
        </a:xfrm>
      </p:grpSpPr>
      <p:sp>
        <p:nvSpPr>
          <p:cNvPr id="141" name="Freeform 140">
            <a:extLst>
              <a:ext uri="{FF2B5EF4-FFF2-40B4-BE49-F238E27FC236}">
                <a16:creationId xmlns:a16="http://schemas.microsoft.com/office/drawing/2014/main" id="{2EBA44FF-91D5-9C66-972E-47D379BB3EC5}"/>
              </a:ext>
            </a:extLst>
          </p:cNvPr>
          <p:cNvSpPr/>
          <p:nvPr userDrawn="1"/>
        </p:nvSpPr>
        <p:spPr>
          <a:xfrm>
            <a:off x="3929244" y="485453"/>
            <a:ext cx="8011997" cy="5260027"/>
          </a:xfrm>
          <a:custGeom>
            <a:avLst/>
            <a:gdLst>
              <a:gd name="connsiteX0" fmla="*/ 0 w 8011997"/>
              <a:gd name="connsiteY0" fmla="*/ 0 h 5260027"/>
              <a:gd name="connsiteX1" fmla="*/ 5470419 w 8011997"/>
              <a:gd name="connsiteY1" fmla="*/ 0 h 5260027"/>
              <a:gd name="connsiteX2" fmla="*/ 5494683 w 8011997"/>
              <a:gd name="connsiteY2" fmla="*/ 1082 h 5260027"/>
              <a:gd name="connsiteX3" fmla="*/ 6860542 w 8011997"/>
              <a:gd name="connsiteY3" fmla="*/ 1082 h 5260027"/>
              <a:gd name="connsiteX4" fmla="*/ 8011997 w 8011997"/>
              <a:gd name="connsiteY4" fmla="*/ 1019288 h 5260027"/>
              <a:gd name="connsiteX5" fmla="*/ 8011997 w 8011997"/>
              <a:gd name="connsiteY5" fmla="*/ 5260027 h 5260027"/>
              <a:gd name="connsiteX6" fmla="*/ 3080946 w 8011997"/>
              <a:gd name="connsiteY6" fmla="*/ 5260027 h 5260027"/>
              <a:gd name="connsiteX7" fmla="*/ 3056743 w 8011997"/>
              <a:gd name="connsiteY7" fmla="*/ 5258945 h 5260027"/>
              <a:gd name="connsiteX8" fmla="*/ 1690823 w 8011997"/>
              <a:gd name="connsiteY8" fmla="*/ 5258945 h 5260027"/>
              <a:gd name="connsiteX9" fmla="*/ 0 w 8011997"/>
              <a:gd name="connsiteY9" fmla="*/ 3763790 h 52600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011997" h="5260027">
                <a:moveTo>
                  <a:pt x="0" y="0"/>
                </a:moveTo>
                <a:lnTo>
                  <a:pt x="5470419" y="0"/>
                </a:lnTo>
                <a:lnTo>
                  <a:pt x="5494683" y="1082"/>
                </a:lnTo>
                <a:lnTo>
                  <a:pt x="6860542" y="1082"/>
                </a:lnTo>
                <a:cubicBezTo>
                  <a:pt x="7496874" y="1082"/>
                  <a:pt x="8011997" y="456595"/>
                  <a:pt x="8011997" y="1019288"/>
                </a:cubicBezTo>
                <a:lnTo>
                  <a:pt x="8011997" y="5260027"/>
                </a:lnTo>
                <a:lnTo>
                  <a:pt x="3080946" y="5260027"/>
                </a:lnTo>
                <a:lnTo>
                  <a:pt x="3056743" y="5258945"/>
                </a:lnTo>
                <a:lnTo>
                  <a:pt x="1690823" y="5258945"/>
                </a:lnTo>
                <a:cubicBezTo>
                  <a:pt x="757537" y="5258945"/>
                  <a:pt x="0" y="4589073"/>
                  <a:pt x="0" y="3763790"/>
                </a:cubicBez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37" name="Freeform 36">
            <a:extLst>
              <a:ext uri="{FF2B5EF4-FFF2-40B4-BE49-F238E27FC236}">
                <a16:creationId xmlns:a16="http://schemas.microsoft.com/office/drawing/2014/main" id="{B66C74BC-9567-9849-8573-F27A29B72F69}"/>
              </a:ext>
            </a:extLst>
          </p:cNvPr>
          <p:cNvSpPr/>
          <p:nvPr userDrawn="1"/>
        </p:nvSpPr>
        <p:spPr>
          <a:xfrm>
            <a:off x="3228000" y="2178786"/>
            <a:ext cx="8964000" cy="144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Text Placeholder 23">
            <a:extLst>
              <a:ext uri="{FF2B5EF4-FFF2-40B4-BE49-F238E27FC236}">
                <a16:creationId xmlns:a16="http://schemas.microsoft.com/office/drawing/2014/main" id="{E1B388D9-79A8-4F4E-A699-E4B798FB46A7}"/>
              </a:ext>
            </a:extLst>
          </p:cNvPr>
          <p:cNvSpPr>
            <a:spLocks noGrp="1"/>
          </p:cNvSpPr>
          <p:nvPr>
            <p:ph type="body" sz="quarter" idx="19" hasCustomPrompt="1"/>
          </p:nvPr>
        </p:nvSpPr>
        <p:spPr>
          <a:xfrm>
            <a:off x="8262757" y="3684778"/>
            <a:ext cx="3195486" cy="731140"/>
          </a:xfrm>
          <a:prstGeom prst="rect">
            <a:avLst/>
          </a:prstGeom>
        </p:spPr>
        <p:txBody>
          <a:bodyPr anchor="ctr">
            <a:normAutofit/>
          </a:bodyPr>
          <a:lstStyle>
            <a:lvl1pPr marL="0" indent="0" algn="r">
              <a:buNone/>
              <a:defRPr sz="2800" baseline="0">
                <a:solidFill>
                  <a:srgbClr val="000000"/>
                </a:solidFill>
                <a:latin typeface="+mn-lt"/>
              </a:defRPr>
            </a:lvl1pPr>
          </a:lstStyle>
          <a:p>
            <a:pPr lvl="0"/>
            <a:r>
              <a:rPr lang="en-US" dirty="0"/>
              <a:t>Any Questions?</a:t>
            </a:r>
          </a:p>
        </p:txBody>
      </p:sp>
      <p:sp>
        <p:nvSpPr>
          <p:cNvPr id="33" name="Text Placeholder 23">
            <a:extLst>
              <a:ext uri="{FF2B5EF4-FFF2-40B4-BE49-F238E27FC236}">
                <a16:creationId xmlns:a16="http://schemas.microsoft.com/office/drawing/2014/main" id="{A262A524-87DB-9447-BD5C-C79347DB3C1A}"/>
              </a:ext>
            </a:extLst>
          </p:cNvPr>
          <p:cNvSpPr>
            <a:spLocks noGrp="1"/>
          </p:cNvSpPr>
          <p:nvPr>
            <p:ph type="body" sz="quarter" idx="20" hasCustomPrompt="1"/>
          </p:nvPr>
        </p:nvSpPr>
        <p:spPr>
          <a:xfrm>
            <a:off x="8262757" y="2875202"/>
            <a:ext cx="3195485" cy="837258"/>
          </a:xfrm>
          <a:prstGeom prst="rect">
            <a:avLst/>
          </a:prstGeom>
        </p:spPr>
        <p:txBody>
          <a:bodyPr anchor="ctr">
            <a:normAutofit/>
          </a:bodyPr>
          <a:lstStyle>
            <a:lvl1pPr marL="0" indent="0" algn="ctr">
              <a:buNone/>
              <a:defRPr sz="5000" baseline="0">
                <a:solidFill>
                  <a:srgbClr val="000000"/>
                </a:solidFill>
                <a:latin typeface="+mn-lt"/>
              </a:defRPr>
            </a:lvl1pPr>
          </a:lstStyle>
          <a:p>
            <a:pPr lvl="0"/>
            <a:r>
              <a:rPr lang="en-US" dirty="0"/>
              <a:t>Thank You</a:t>
            </a:r>
          </a:p>
        </p:txBody>
      </p:sp>
      <p:grpSp>
        <p:nvGrpSpPr>
          <p:cNvPr id="34" name="Group 33">
            <a:extLst>
              <a:ext uri="{FF2B5EF4-FFF2-40B4-BE49-F238E27FC236}">
                <a16:creationId xmlns:a16="http://schemas.microsoft.com/office/drawing/2014/main" id="{FFCAF4E6-72DB-E649-B092-C010328005F1}"/>
              </a:ext>
            </a:extLst>
          </p:cNvPr>
          <p:cNvGrpSpPr/>
          <p:nvPr userDrawn="1"/>
        </p:nvGrpSpPr>
        <p:grpSpPr>
          <a:xfrm>
            <a:off x="9456007" y="5907510"/>
            <a:ext cx="2735993" cy="679345"/>
            <a:chOff x="0" y="0"/>
            <a:chExt cx="2301694" cy="571500"/>
          </a:xfrm>
        </p:grpSpPr>
        <p:sp>
          <p:nvSpPr>
            <p:cNvPr id="35" name="Rectangle 34">
              <a:extLst>
                <a:ext uri="{FF2B5EF4-FFF2-40B4-BE49-F238E27FC236}">
                  <a16:creationId xmlns:a16="http://schemas.microsoft.com/office/drawing/2014/main" id="{D1740294-4308-8F46-B6E3-2486ADA5C515}"/>
                </a:ext>
              </a:extLst>
            </p:cNvPr>
            <p:cNvSpPr/>
            <p:nvPr/>
          </p:nvSpPr>
          <p:spPr>
            <a:xfrm>
              <a:off x="0" y="0"/>
              <a:ext cx="2301694" cy="571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pic>
          <p:nvPicPr>
            <p:cNvPr id="36" name="Picture 35">
              <a:extLst>
                <a:ext uri="{FF2B5EF4-FFF2-40B4-BE49-F238E27FC236}">
                  <a16:creationId xmlns:a16="http://schemas.microsoft.com/office/drawing/2014/main" id="{37A8314D-532F-284C-8D90-022E08B7A71A}"/>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r="44449"/>
            <a:stretch/>
          </p:blipFill>
          <p:spPr bwMode="auto">
            <a:xfrm>
              <a:off x="312965" y="96237"/>
              <a:ext cx="1675765" cy="384810"/>
            </a:xfrm>
            <a:prstGeom prst="rect">
              <a:avLst/>
            </a:prstGeom>
            <a:ln>
              <a:noFill/>
            </a:ln>
            <a:extLst>
              <a:ext uri="{53640926-AAD7-44D8-BBD7-CCE9431645EC}">
                <a14:shadowObscured xmlns:a14="http://schemas.microsoft.com/office/drawing/2010/main"/>
              </a:ext>
            </a:extLst>
          </p:spPr>
        </p:pic>
      </p:grpSp>
      <p:pic>
        <p:nvPicPr>
          <p:cNvPr id="137" name="Picture 136">
            <a:extLst>
              <a:ext uri="{FF2B5EF4-FFF2-40B4-BE49-F238E27FC236}">
                <a16:creationId xmlns:a16="http://schemas.microsoft.com/office/drawing/2014/main" id="{157F5430-83EA-A52A-8825-6D8CF03D3F17}"/>
              </a:ext>
            </a:extLst>
          </p:cNvPr>
          <p:cNvPicPr>
            <a:picLocks noChangeAspect="1"/>
          </p:cNvPicPr>
          <p:nvPr userDrawn="1"/>
        </p:nvPicPr>
        <p:blipFill rotWithShape="1">
          <a:blip r:embed="rId3"/>
          <a:srcRect l="52584" t="30583" r="10722" b="33364"/>
          <a:stretch/>
        </p:blipFill>
        <p:spPr>
          <a:xfrm>
            <a:off x="472216" y="485453"/>
            <a:ext cx="2996920" cy="2944648"/>
          </a:xfrm>
          <a:prstGeom prst="rect">
            <a:avLst/>
          </a:prstGeom>
        </p:spPr>
      </p:pic>
      <p:sp>
        <p:nvSpPr>
          <p:cNvPr id="144" name="Freeform 143">
            <a:extLst>
              <a:ext uri="{FF2B5EF4-FFF2-40B4-BE49-F238E27FC236}">
                <a16:creationId xmlns:a16="http://schemas.microsoft.com/office/drawing/2014/main" id="{DF9027E3-349A-F107-EB73-B10BB0BC99E7}"/>
              </a:ext>
            </a:extLst>
          </p:cNvPr>
          <p:cNvSpPr/>
          <p:nvPr userDrawn="1"/>
        </p:nvSpPr>
        <p:spPr>
          <a:xfrm>
            <a:off x="-74645" y="5349180"/>
            <a:ext cx="6101044" cy="727928"/>
          </a:xfrm>
          <a:custGeom>
            <a:avLst/>
            <a:gdLst>
              <a:gd name="connsiteX0" fmla="*/ 0 w 6101044"/>
              <a:gd name="connsiteY0" fmla="*/ 0 h 727928"/>
              <a:gd name="connsiteX1" fmla="*/ 1235526 w 6101044"/>
              <a:gd name="connsiteY1" fmla="*/ 0 h 727928"/>
              <a:gd name="connsiteX2" fmla="*/ 4471731 w 6101044"/>
              <a:gd name="connsiteY2" fmla="*/ 0 h 727928"/>
              <a:gd name="connsiteX3" fmla="*/ 5707257 w 6101044"/>
              <a:gd name="connsiteY3" fmla="*/ 0 h 727928"/>
              <a:gd name="connsiteX4" fmla="*/ 6101044 w 6101044"/>
              <a:gd name="connsiteY4" fmla="*/ 393878 h 727928"/>
              <a:gd name="connsiteX5" fmla="*/ 6101044 w 6101044"/>
              <a:gd name="connsiteY5" fmla="*/ 727928 h 727928"/>
              <a:gd name="connsiteX6" fmla="*/ 4865518 w 6101044"/>
              <a:gd name="connsiteY6" fmla="*/ 727928 h 727928"/>
              <a:gd name="connsiteX7" fmla="*/ 1235526 w 6101044"/>
              <a:gd name="connsiteY7" fmla="*/ 727928 h 727928"/>
              <a:gd name="connsiteX8" fmla="*/ 0 w 6101044"/>
              <a:gd name="connsiteY8" fmla="*/ 727928 h 7279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01044" h="727928">
                <a:moveTo>
                  <a:pt x="0" y="0"/>
                </a:moveTo>
                <a:lnTo>
                  <a:pt x="1235526" y="0"/>
                </a:lnTo>
                <a:lnTo>
                  <a:pt x="4471731" y="0"/>
                </a:lnTo>
                <a:lnTo>
                  <a:pt x="5707257" y="0"/>
                </a:lnTo>
                <a:cubicBezTo>
                  <a:pt x="5924090" y="0"/>
                  <a:pt x="6101044" y="176996"/>
                  <a:pt x="6101044" y="393878"/>
                </a:cubicBezTo>
                <a:lnTo>
                  <a:pt x="6101044" y="727928"/>
                </a:lnTo>
                <a:lnTo>
                  <a:pt x="4865518" y="727928"/>
                </a:lnTo>
                <a:lnTo>
                  <a:pt x="1235526" y="727928"/>
                </a:lnTo>
                <a:lnTo>
                  <a:pt x="0" y="727928"/>
                </a:lnTo>
                <a:close/>
              </a:path>
            </a:pathLst>
          </a:custGeom>
          <a:solidFill>
            <a:srgbClr val="AABC99"/>
          </a:solidFill>
          <a:ln w="24491" cap="flat">
            <a:noFill/>
            <a:prstDash val="solid"/>
            <a:miter/>
          </a:ln>
        </p:spPr>
        <p:txBody>
          <a:bodyPr wrap="square" rtlCol="0" anchor="ctr">
            <a:noAutofit/>
          </a:bodyPr>
          <a:lstStyle/>
          <a:p>
            <a:endParaRPr lang="en-US"/>
          </a:p>
        </p:txBody>
      </p:sp>
      <p:sp>
        <p:nvSpPr>
          <p:cNvPr id="145" name="Text Placeholder 23">
            <a:extLst>
              <a:ext uri="{FF2B5EF4-FFF2-40B4-BE49-F238E27FC236}">
                <a16:creationId xmlns:a16="http://schemas.microsoft.com/office/drawing/2014/main" id="{E1A45750-3D1A-AB46-DB44-8DDC0F9D8161}"/>
              </a:ext>
            </a:extLst>
          </p:cNvPr>
          <p:cNvSpPr>
            <a:spLocks noGrp="1"/>
          </p:cNvSpPr>
          <p:nvPr>
            <p:ph type="body" sz="quarter" idx="28" hasCustomPrompt="1"/>
          </p:nvPr>
        </p:nvSpPr>
        <p:spPr>
          <a:xfrm>
            <a:off x="700266" y="5330420"/>
            <a:ext cx="6101044" cy="720752"/>
          </a:xfrm>
          <a:prstGeom prst="rect">
            <a:avLst/>
          </a:prstGeom>
          <a:noFill/>
        </p:spPr>
        <p:txBody>
          <a:bodyPr anchor="ctr">
            <a:noAutofit/>
          </a:bodyPr>
          <a:lstStyle>
            <a:lvl1pPr marL="0" indent="0" algn="l">
              <a:buNone/>
              <a:defRPr sz="3200" b="0" i="0">
                <a:solidFill>
                  <a:srgbClr val="000000"/>
                </a:solidFill>
                <a:latin typeface="+mn-lt"/>
              </a:defRPr>
            </a:lvl1pPr>
          </a:lstStyle>
          <a:p>
            <a:pPr lvl="0"/>
            <a:r>
              <a:rPr lang="en-US" dirty="0" err="1"/>
              <a:t>www.leaderseeds.eu</a:t>
            </a:r>
            <a:endParaRPr lang="en-US" dirty="0"/>
          </a:p>
        </p:txBody>
      </p:sp>
    </p:spTree>
    <p:extLst>
      <p:ext uri="{BB962C8B-B14F-4D97-AF65-F5344CB8AC3E}">
        <p14:creationId xmlns:p14="http://schemas.microsoft.com/office/powerpoint/2010/main" val="40923991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210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Overview/Content Slide">
    <p:spTree>
      <p:nvGrpSpPr>
        <p:cNvPr id="1" name=""/>
        <p:cNvGrpSpPr/>
        <p:nvPr/>
      </p:nvGrpSpPr>
      <p:grpSpPr>
        <a:xfrm>
          <a:off x="0" y="0"/>
          <a:ext cx="0" cy="0"/>
          <a:chOff x="0" y="0"/>
          <a:chExt cx="0" cy="0"/>
        </a:xfrm>
      </p:grpSpPr>
      <p:sp>
        <p:nvSpPr>
          <p:cNvPr id="19" name="Freeform 18">
            <a:extLst>
              <a:ext uri="{FF2B5EF4-FFF2-40B4-BE49-F238E27FC236}">
                <a16:creationId xmlns:a16="http://schemas.microsoft.com/office/drawing/2014/main" id="{CC4BD56C-7F96-4A48-AB8B-634DA34C1622}"/>
              </a:ext>
            </a:extLst>
          </p:cNvPr>
          <p:cNvSpPr/>
          <p:nvPr userDrawn="1"/>
        </p:nvSpPr>
        <p:spPr>
          <a:xfrm>
            <a:off x="477385" y="748833"/>
            <a:ext cx="6185499" cy="511231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0D6C5"/>
          </a:solidFill>
          <a:ln w="3598" cap="flat">
            <a:noFill/>
            <a:prstDash val="solid"/>
            <a:miter/>
          </a:ln>
        </p:spPr>
        <p:txBody>
          <a:bodyPr rtlCol="0" anchor="ctr"/>
          <a:lstStyle/>
          <a:p>
            <a:endParaRPr lang="en-US" b="0" i="0" dirty="0">
              <a:latin typeface="Calibri" panose="020F0502020204030204" pitchFamily="34" charset="0"/>
            </a:endParaRPr>
          </a:p>
        </p:txBody>
      </p:sp>
      <p:sp>
        <p:nvSpPr>
          <p:cNvPr id="29" name="Freeform 28">
            <a:extLst>
              <a:ext uri="{FF2B5EF4-FFF2-40B4-BE49-F238E27FC236}">
                <a16:creationId xmlns:a16="http://schemas.microsoft.com/office/drawing/2014/main" id="{7FF3A346-0A8B-C042-A53A-1E67C60EDC20}"/>
              </a:ext>
            </a:extLst>
          </p:cNvPr>
          <p:cNvSpPr/>
          <p:nvPr userDrawn="1"/>
        </p:nvSpPr>
        <p:spPr>
          <a:xfrm>
            <a:off x="-15514" y="268990"/>
            <a:ext cx="4963395" cy="875479"/>
          </a:xfrm>
          <a:custGeom>
            <a:avLst/>
            <a:gdLst>
              <a:gd name="connsiteX0" fmla="*/ 0 w 4963395"/>
              <a:gd name="connsiteY0" fmla="*/ 0 h 875479"/>
              <a:gd name="connsiteX1" fmla="*/ 4489787 w 4963395"/>
              <a:gd name="connsiteY1" fmla="*/ 0 h 875479"/>
              <a:gd name="connsiteX2" fmla="*/ 4963395 w 4963395"/>
              <a:gd name="connsiteY2" fmla="*/ 473717 h 875479"/>
              <a:gd name="connsiteX3" fmla="*/ 4963395 w 4963395"/>
              <a:gd name="connsiteY3" fmla="*/ 875479 h 875479"/>
              <a:gd name="connsiteX4" fmla="*/ 15515 w 4963395"/>
              <a:gd name="connsiteY4" fmla="*/ 875479 h 875479"/>
              <a:gd name="connsiteX5" fmla="*/ 15515 w 4963395"/>
              <a:gd name="connsiteY5" fmla="*/ 174171 h 875479"/>
              <a:gd name="connsiteX6" fmla="*/ 10055 w 4963395"/>
              <a:gd name="connsiteY6" fmla="*/ 65941 h 875479"/>
              <a:gd name="connsiteX7" fmla="*/ 0 w 4963395"/>
              <a:gd name="connsiteY7" fmla="*/ 0 h 8754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63395" h="875479">
                <a:moveTo>
                  <a:pt x="0" y="0"/>
                </a:moveTo>
                <a:lnTo>
                  <a:pt x="4489787" y="0"/>
                </a:lnTo>
                <a:cubicBezTo>
                  <a:pt x="4750572" y="0"/>
                  <a:pt x="4963395" y="212873"/>
                  <a:pt x="4963395" y="473717"/>
                </a:cubicBezTo>
                <a:lnTo>
                  <a:pt x="4963395" y="875479"/>
                </a:lnTo>
                <a:lnTo>
                  <a:pt x="15515" y="875479"/>
                </a:lnTo>
                <a:lnTo>
                  <a:pt x="15515" y="174171"/>
                </a:lnTo>
                <a:cubicBezTo>
                  <a:pt x="15515" y="137630"/>
                  <a:pt x="13666" y="101524"/>
                  <a:pt x="10055" y="65941"/>
                </a:cubicBezTo>
                <a:lnTo>
                  <a:pt x="0" y="0"/>
                </a:lnTo>
                <a:close/>
              </a:path>
            </a:pathLst>
          </a:custGeom>
          <a:solidFill>
            <a:srgbClr val="AABC99"/>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27" name="Text Placeholder 25">
            <a:extLst>
              <a:ext uri="{FF2B5EF4-FFF2-40B4-BE49-F238E27FC236}">
                <a16:creationId xmlns:a16="http://schemas.microsoft.com/office/drawing/2014/main" id="{B6FBFE60-B12C-7249-80E7-36657FB982C5}"/>
              </a:ext>
            </a:extLst>
          </p:cNvPr>
          <p:cNvSpPr>
            <a:spLocks noGrp="1"/>
          </p:cNvSpPr>
          <p:nvPr>
            <p:ph type="body" sz="quarter" idx="15" hasCustomPrompt="1"/>
          </p:nvPr>
        </p:nvSpPr>
        <p:spPr>
          <a:xfrm>
            <a:off x="5862882" y="133799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01</a:t>
            </a:r>
          </a:p>
        </p:txBody>
      </p:sp>
      <p:sp>
        <p:nvSpPr>
          <p:cNvPr id="28" name="Text Placeholder 25">
            <a:extLst>
              <a:ext uri="{FF2B5EF4-FFF2-40B4-BE49-F238E27FC236}">
                <a16:creationId xmlns:a16="http://schemas.microsoft.com/office/drawing/2014/main" id="{AD37810F-17D1-864F-A250-E42663BBD06E}"/>
              </a:ext>
            </a:extLst>
          </p:cNvPr>
          <p:cNvSpPr>
            <a:spLocks noGrp="1"/>
          </p:cNvSpPr>
          <p:nvPr>
            <p:ph type="body" sz="quarter" idx="14" hasCustomPrompt="1"/>
          </p:nvPr>
        </p:nvSpPr>
        <p:spPr>
          <a:xfrm>
            <a:off x="6698179" y="133799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57" name="Text Placeholder 17">
            <a:extLst>
              <a:ext uri="{FF2B5EF4-FFF2-40B4-BE49-F238E27FC236}">
                <a16:creationId xmlns:a16="http://schemas.microsoft.com/office/drawing/2014/main" id="{5B8B8C6B-787B-1A48-8968-72E4EBFEE15C}"/>
              </a:ext>
            </a:extLst>
          </p:cNvPr>
          <p:cNvSpPr>
            <a:spLocks noGrp="1"/>
          </p:cNvSpPr>
          <p:nvPr>
            <p:ph type="body" sz="quarter" idx="28" hasCustomPrompt="1"/>
          </p:nvPr>
        </p:nvSpPr>
        <p:spPr>
          <a:xfrm>
            <a:off x="979124" y="1519186"/>
            <a:ext cx="4198618" cy="4671588"/>
          </a:xfrm>
          <a:prstGeom prst="rect">
            <a:avLst/>
          </a:prstGeom>
          <a:noFill/>
        </p:spPr>
        <p:txBody>
          <a:bodyPr/>
          <a:lstStyle>
            <a:lvl1pPr>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Sub-heading</a:t>
            </a:r>
            <a:endParaRPr lang="en-US" dirty="0"/>
          </a:p>
        </p:txBody>
      </p:sp>
      <p:sp>
        <p:nvSpPr>
          <p:cNvPr id="61" name="Text Placeholder 25">
            <a:extLst>
              <a:ext uri="{FF2B5EF4-FFF2-40B4-BE49-F238E27FC236}">
                <a16:creationId xmlns:a16="http://schemas.microsoft.com/office/drawing/2014/main" id="{F594FF25-E151-F942-926C-A77F810C7632}"/>
              </a:ext>
            </a:extLst>
          </p:cNvPr>
          <p:cNvSpPr>
            <a:spLocks noGrp="1"/>
          </p:cNvSpPr>
          <p:nvPr>
            <p:ph type="body" sz="quarter" idx="29" hasCustomPrompt="1"/>
          </p:nvPr>
        </p:nvSpPr>
        <p:spPr>
          <a:xfrm>
            <a:off x="5884585" y="2252978"/>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02</a:t>
            </a:r>
          </a:p>
        </p:txBody>
      </p:sp>
      <p:sp>
        <p:nvSpPr>
          <p:cNvPr id="62" name="Text Placeholder 25">
            <a:extLst>
              <a:ext uri="{FF2B5EF4-FFF2-40B4-BE49-F238E27FC236}">
                <a16:creationId xmlns:a16="http://schemas.microsoft.com/office/drawing/2014/main" id="{B0153595-7226-A74D-958B-B36C1D689ACA}"/>
              </a:ext>
            </a:extLst>
          </p:cNvPr>
          <p:cNvSpPr>
            <a:spLocks noGrp="1"/>
          </p:cNvSpPr>
          <p:nvPr>
            <p:ph type="body" sz="quarter" idx="30" hasCustomPrompt="1"/>
          </p:nvPr>
        </p:nvSpPr>
        <p:spPr>
          <a:xfrm>
            <a:off x="6719882" y="2252978"/>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7" name="Text Placeholder 25">
            <a:extLst>
              <a:ext uri="{FF2B5EF4-FFF2-40B4-BE49-F238E27FC236}">
                <a16:creationId xmlns:a16="http://schemas.microsoft.com/office/drawing/2014/main" id="{65F53387-D10B-9540-985B-6B9A7DBDFE3E}"/>
              </a:ext>
            </a:extLst>
          </p:cNvPr>
          <p:cNvSpPr>
            <a:spLocks noGrp="1"/>
          </p:cNvSpPr>
          <p:nvPr>
            <p:ph type="body" sz="quarter" idx="31" hasCustomPrompt="1"/>
          </p:nvPr>
        </p:nvSpPr>
        <p:spPr>
          <a:xfrm>
            <a:off x="5891164" y="3167965"/>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03</a:t>
            </a:r>
          </a:p>
        </p:txBody>
      </p:sp>
      <p:sp>
        <p:nvSpPr>
          <p:cNvPr id="68" name="Text Placeholder 25">
            <a:extLst>
              <a:ext uri="{FF2B5EF4-FFF2-40B4-BE49-F238E27FC236}">
                <a16:creationId xmlns:a16="http://schemas.microsoft.com/office/drawing/2014/main" id="{3AA738E2-5054-304B-9BFA-90BDCB3A9A28}"/>
              </a:ext>
            </a:extLst>
          </p:cNvPr>
          <p:cNvSpPr>
            <a:spLocks noGrp="1"/>
          </p:cNvSpPr>
          <p:nvPr>
            <p:ph type="body" sz="quarter" idx="32" hasCustomPrompt="1"/>
          </p:nvPr>
        </p:nvSpPr>
        <p:spPr>
          <a:xfrm>
            <a:off x="6726461" y="3167965"/>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69" name="Text Placeholder 25">
            <a:extLst>
              <a:ext uri="{FF2B5EF4-FFF2-40B4-BE49-F238E27FC236}">
                <a16:creationId xmlns:a16="http://schemas.microsoft.com/office/drawing/2014/main" id="{B58710FA-1994-8F4D-A2ED-3865386E0444}"/>
              </a:ext>
            </a:extLst>
          </p:cNvPr>
          <p:cNvSpPr>
            <a:spLocks noGrp="1"/>
          </p:cNvSpPr>
          <p:nvPr>
            <p:ph type="body" sz="quarter" idx="33" hasCustomPrompt="1"/>
          </p:nvPr>
        </p:nvSpPr>
        <p:spPr>
          <a:xfrm>
            <a:off x="5912867" y="4082953"/>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04</a:t>
            </a:r>
          </a:p>
        </p:txBody>
      </p:sp>
      <p:sp>
        <p:nvSpPr>
          <p:cNvPr id="70" name="Text Placeholder 25">
            <a:extLst>
              <a:ext uri="{FF2B5EF4-FFF2-40B4-BE49-F238E27FC236}">
                <a16:creationId xmlns:a16="http://schemas.microsoft.com/office/drawing/2014/main" id="{E7C9F3DF-F2E3-5B4B-A293-519EBD892B38}"/>
              </a:ext>
            </a:extLst>
          </p:cNvPr>
          <p:cNvSpPr>
            <a:spLocks noGrp="1"/>
          </p:cNvSpPr>
          <p:nvPr>
            <p:ph type="body" sz="quarter" idx="34" hasCustomPrompt="1"/>
          </p:nvPr>
        </p:nvSpPr>
        <p:spPr>
          <a:xfrm>
            <a:off x="6748164" y="4082953"/>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71" name="Text Placeholder 25">
            <a:extLst>
              <a:ext uri="{FF2B5EF4-FFF2-40B4-BE49-F238E27FC236}">
                <a16:creationId xmlns:a16="http://schemas.microsoft.com/office/drawing/2014/main" id="{5FEF9E0F-CCB4-9D40-9083-F85963D2966A}"/>
              </a:ext>
            </a:extLst>
          </p:cNvPr>
          <p:cNvSpPr>
            <a:spLocks noGrp="1"/>
          </p:cNvSpPr>
          <p:nvPr>
            <p:ph type="body" sz="quarter" idx="35" hasCustomPrompt="1"/>
          </p:nvPr>
        </p:nvSpPr>
        <p:spPr>
          <a:xfrm>
            <a:off x="5891164" y="4997940"/>
            <a:ext cx="700387" cy="689518"/>
          </a:xfrm>
          <a:prstGeom prst="rect">
            <a:avLst/>
          </a:prstGeom>
          <a:noFill/>
        </p:spPr>
        <p:txBody>
          <a:bodyPr anchor="ctr">
            <a:noAutofit/>
          </a:bodyPr>
          <a:lstStyle>
            <a:lvl1pPr marL="0" indent="0" algn="ctr">
              <a:buNone/>
              <a:defRPr sz="3200" b="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05</a:t>
            </a:r>
          </a:p>
        </p:txBody>
      </p:sp>
      <p:sp>
        <p:nvSpPr>
          <p:cNvPr id="72" name="Text Placeholder 25">
            <a:extLst>
              <a:ext uri="{FF2B5EF4-FFF2-40B4-BE49-F238E27FC236}">
                <a16:creationId xmlns:a16="http://schemas.microsoft.com/office/drawing/2014/main" id="{1972AA1F-15FA-A945-A4A7-7FF4400BA6A5}"/>
              </a:ext>
            </a:extLst>
          </p:cNvPr>
          <p:cNvSpPr>
            <a:spLocks noGrp="1"/>
          </p:cNvSpPr>
          <p:nvPr>
            <p:ph type="body" sz="quarter" idx="36" hasCustomPrompt="1"/>
          </p:nvPr>
        </p:nvSpPr>
        <p:spPr>
          <a:xfrm>
            <a:off x="6726461" y="4997940"/>
            <a:ext cx="4465067" cy="689519"/>
          </a:xfrm>
          <a:prstGeom prst="rect">
            <a:avLst/>
          </a:prstGeom>
        </p:spPr>
        <p:txBody>
          <a:bodyPr anchor="ctr">
            <a:noAutofit/>
          </a:bodyPr>
          <a:lstStyle>
            <a:lvl1pPr marL="0" indent="0" algn="l">
              <a:buNone/>
              <a:defRPr sz="2200" baseline="0">
                <a:solidFill>
                  <a:srgbClr val="000000"/>
                </a:solidFill>
              </a:defRPr>
            </a:lvl1pPr>
            <a:lvl2pPr marL="457200" indent="0" algn="ctr">
              <a:buNone/>
              <a:defRPr sz="2400">
                <a:solidFill>
                  <a:srgbClr val="4D4D4C"/>
                </a:solidFill>
              </a:defRPr>
            </a:lvl2pPr>
            <a:lvl3pPr marL="914400" indent="0" algn="ctr">
              <a:buNone/>
              <a:defRPr sz="2400">
                <a:solidFill>
                  <a:srgbClr val="4D4D4C"/>
                </a:solidFill>
              </a:defRPr>
            </a:lvl3pPr>
            <a:lvl4pPr marL="1371600" indent="0" algn="ctr">
              <a:buNone/>
              <a:defRPr sz="2400">
                <a:solidFill>
                  <a:srgbClr val="4D4D4C"/>
                </a:solidFill>
              </a:defRPr>
            </a:lvl4pPr>
            <a:lvl5pPr marL="1828800" indent="0" algn="ctr">
              <a:buNone/>
              <a:defRPr sz="2400">
                <a:solidFill>
                  <a:srgbClr val="4D4D4C"/>
                </a:solidFill>
              </a:defRPr>
            </a:lvl5pPr>
          </a:lstStyle>
          <a:p>
            <a:pPr lvl="0"/>
            <a:r>
              <a:rPr lang="en-US" dirty="0"/>
              <a:t>Main Body Text</a:t>
            </a:r>
          </a:p>
        </p:txBody>
      </p:sp>
      <p:sp>
        <p:nvSpPr>
          <p:cNvPr id="21" name="Text Placeholder 23">
            <a:extLst>
              <a:ext uri="{FF2B5EF4-FFF2-40B4-BE49-F238E27FC236}">
                <a16:creationId xmlns:a16="http://schemas.microsoft.com/office/drawing/2014/main" id="{AB58C52D-FBF3-E14A-9BE0-2639D73A3859}"/>
              </a:ext>
            </a:extLst>
          </p:cNvPr>
          <p:cNvSpPr>
            <a:spLocks noGrp="1"/>
          </p:cNvSpPr>
          <p:nvPr>
            <p:ph type="body" sz="quarter" idx="27" hasCustomPrompt="1"/>
          </p:nvPr>
        </p:nvSpPr>
        <p:spPr>
          <a:xfrm>
            <a:off x="849241" y="383586"/>
            <a:ext cx="5041923" cy="720752"/>
          </a:xfrm>
          <a:prstGeom prst="rect">
            <a:avLst/>
          </a:prstGeom>
          <a:noFill/>
        </p:spPr>
        <p:txBody>
          <a:bodyPr anchor="ctr">
            <a:noAutofit/>
          </a:bodyPr>
          <a:lstStyle>
            <a:lvl1pPr marL="0" indent="0" algn="l">
              <a:buNone/>
              <a:defRPr sz="3600" b="0" i="0">
                <a:solidFill>
                  <a:srgbClr val="000000"/>
                </a:solidFill>
                <a:latin typeface="+mn-lt"/>
              </a:defRPr>
            </a:lvl1pPr>
          </a:lstStyle>
          <a:p>
            <a:pPr lvl="0"/>
            <a:r>
              <a:rPr lang="en-US" dirty="0"/>
              <a:t>Project Overview</a:t>
            </a:r>
          </a:p>
        </p:txBody>
      </p:sp>
      <p:cxnSp>
        <p:nvCxnSpPr>
          <p:cNvPr id="22" name="Straight Connector 21">
            <a:extLst>
              <a:ext uri="{FF2B5EF4-FFF2-40B4-BE49-F238E27FC236}">
                <a16:creationId xmlns:a16="http://schemas.microsoft.com/office/drawing/2014/main" id="{9DF01F14-643E-584E-8815-2D66531C2F34}"/>
              </a:ext>
            </a:extLst>
          </p:cNvPr>
          <p:cNvCxnSpPr>
            <a:cxnSpLocks/>
          </p:cNvCxnSpPr>
          <p:nvPr userDrawn="1"/>
        </p:nvCxnSpPr>
        <p:spPr>
          <a:xfrm flipH="1">
            <a:off x="5658046" y="4851970"/>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EE19368A-FBF5-B546-8EFA-9C513A76B4D0}"/>
              </a:ext>
            </a:extLst>
          </p:cNvPr>
          <p:cNvCxnSpPr>
            <a:cxnSpLocks/>
          </p:cNvCxnSpPr>
          <p:nvPr userDrawn="1"/>
        </p:nvCxnSpPr>
        <p:spPr>
          <a:xfrm flipH="1">
            <a:off x="5658046" y="3962672"/>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EED4C171-C3A2-E24D-913F-69190F67BB96}"/>
              </a:ext>
            </a:extLst>
          </p:cNvPr>
          <p:cNvCxnSpPr>
            <a:cxnSpLocks/>
          </p:cNvCxnSpPr>
          <p:nvPr userDrawn="1"/>
        </p:nvCxnSpPr>
        <p:spPr>
          <a:xfrm flipH="1">
            <a:off x="5658046" y="3081881"/>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AE91B2BC-7D76-4B4D-B897-64B7D14505D7}"/>
              </a:ext>
            </a:extLst>
          </p:cNvPr>
          <p:cNvCxnSpPr>
            <a:cxnSpLocks/>
          </p:cNvCxnSpPr>
          <p:nvPr userDrawn="1"/>
        </p:nvCxnSpPr>
        <p:spPr>
          <a:xfrm flipH="1">
            <a:off x="5658046" y="2103078"/>
            <a:ext cx="5784878" cy="0"/>
          </a:xfrm>
          <a:prstGeom prst="line">
            <a:avLst/>
          </a:prstGeom>
          <a:ln w="12700">
            <a:solidFill>
              <a:srgbClr val="000000"/>
            </a:solidFill>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27BC3113-E3C6-5349-8D68-5760D4A8C23B}"/>
              </a:ext>
            </a:extLst>
          </p:cNvPr>
          <p:cNvSpPr/>
          <p:nvPr userDrawn="1"/>
        </p:nvSpPr>
        <p:spPr>
          <a:xfrm>
            <a:off x="938261" y="6028066"/>
            <a:ext cx="5784878" cy="599826"/>
          </a:xfrm>
          <a:prstGeom prst="rect">
            <a:avLst/>
          </a:prstGeom>
        </p:spPr>
        <p:txBody>
          <a:bodyPr wrap="square">
            <a:spAutoFit/>
          </a:bodyPr>
          <a:lstStyle/>
          <a:p>
            <a:pPr marL="0" marR="0" indent="0" algn="just" defTabSz="181904" rtl="0" eaLnBrk="1" fontAlgn="auto" latinLnBrk="0" hangingPunct="0">
              <a:lnSpc>
                <a:spcPct val="100000"/>
              </a:lnSpc>
              <a:spcBef>
                <a:spcPts val="0"/>
              </a:spcBef>
              <a:spcAft>
                <a:spcPts val="0"/>
              </a:spcAft>
              <a:buClrTx/>
              <a:buSzTx/>
              <a:buFontTx/>
              <a:buNone/>
              <a:tabLst/>
              <a:defRPr/>
            </a:pPr>
            <a:r>
              <a:rPr lang="en-US" sz="1050" b="0" i="0" dirty="0">
                <a:solidFill>
                  <a:srgbClr val="000000"/>
                </a:solidFill>
                <a:latin typeface="Calibri" panose="020F0502020204030204" pitchFamily="34" charset="0"/>
                <a:ea typeface="Open Sans" panose="020B0606030504020204" pitchFamily="34" charset="0"/>
                <a:cs typeface="Calibri" panose="020F0502020204030204" pitchFamily="34" charset="0"/>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p>
        </p:txBody>
      </p:sp>
    </p:spTree>
    <p:extLst>
      <p:ext uri="{BB962C8B-B14F-4D97-AF65-F5344CB8AC3E}">
        <p14:creationId xmlns:p14="http://schemas.microsoft.com/office/powerpoint/2010/main" val="5126264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Quote Slide">
    <p:spTree>
      <p:nvGrpSpPr>
        <p:cNvPr id="1" name=""/>
        <p:cNvGrpSpPr/>
        <p:nvPr/>
      </p:nvGrpSpPr>
      <p:grpSpPr>
        <a:xfrm>
          <a:off x="0" y="0"/>
          <a:ext cx="0" cy="0"/>
          <a:chOff x="0" y="0"/>
          <a:chExt cx="0" cy="0"/>
        </a:xfrm>
      </p:grpSpPr>
      <p:sp>
        <p:nvSpPr>
          <p:cNvPr id="20" name="Freeform 19">
            <a:extLst>
              <a:ext uri="{FF2B5EF4-FFF2-40B4-BE49-F238E27FC236}">
                <a16:creationId xmlns:a16="http://schemas.microsoft.com/office/drawing/2014/main" id="{A263E4CF-D9D5-6448-976F-02037919196A}"/>
              </a:ext>
            </a:extLst>
          </p:cNvPr>
          <p:cNvSpPr/>
          <p:nvPr userDrawn="1"/>
        </p:nvSpPr>
        <p:spPr>
          <a:xfrm>
            <a:off x="632638" y="567428"/>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856356" y="152491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
        <p:nvSpPr>
          <p:cNvPr id="22" name="Picture Placeholder 11">
            <a:extLst>
              <a:ext uri="{FF2B5EF4-FFF2-40B4-BE49-F238E27FC236}">
                <a16:creationId xmlns:a16="http://schemas.microsoft.com/office/drawing/2014/main" id="{141817D9-EF4F-5648-8536-69E23DB87BED}"/>
              </a:ext>
            </a:extLst>
          </p:cNvPr>
          <p:cNvSpPr>
            <a:spLocks noGrp="1"/>
          </p:cNvSpPr>
          <p:nvPr>
            <p:ph type="pic" sz="quarter" idx="42"/>
          </p:nvPr>
        </p:nvSpPr>
        <p:spPr>
          <a:xfrm>
            <a:off x="6096000" y="986088"/>
            <a:ext cx="5239644" cy="4704418"/>
          </a:xfrm>
          <a:custGeom>
            <a:avLst/>
            <a:gdLst>
              <a:gd name="connsiteX0" fmla="*/ 0 w 6056028"/>
              <a:gd name="connsiteY0" fmla="*/ 0 h 5437409"/>
              <a:gd name="connsiteX1" fmla="*/ 5002966 w 6056028"/>
              <a:gd name="connsiteY1" fmla="*/ 0 h 5437409"/>
              <a:gd name="connsiteX2" fmla="*/ 6056028 w 6056028"/>
              <a:gd name="connsiteY2" fmla="*/ 1052759 h 5437409"/>
              <a:gd name="connsiteX3" fmla="*/ 6056028 w 6056028"/>
              <a:gd name="connsiteY3" fmla="*/ 5437409 h 5437409"/>
              <a:gd name="connsiteX4" fmla="*/ 1546340 w 6056028"/>
              <a:gd name="connsiteY4" fmla="*/ 5437409 h 5437409"/>
              <a:gd name="connsiteX5" fmla="*/ 0 w 6056028"/>
              <a:gd name="connsiteY5" fmla="*/ 3891515 h 5437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056028" h="5437409">
                <a:moveTo>
                  <a:pt x="0" y="0"/>
                </a:moveTo>
                <a:lnTo>
                  <a:pt x="5002966" y="0"/>
                </a:lnTo>
                <a:cubicBezTo>
                  <a:pt x="5584924" y="0"/>
                  <a:pt x="6056028" y="470971"/>
                  <a:pt x="6056028" y="1052759"/>
                </a:cubicBezTo>
                <a:lnTo>
                  <a:pt x="6056028" y="5437409"/>
                </a:lnTo>
                <a:lnTo>
                  <a:pt x="1546340" y="5437409"/>
                </a:lnTo>
                <a:cubicBezTo>
                  <a:pt x="692805" y="5437409"/>
                  <a:pt x="0" y="4744805"/>
                  <a:pt x="0" y="3891515"/>
                </a:cubicBez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Tree>
    <p:extLst>
      <p:ext uri="{BB962C8B-B14F-4D97-AF65-F5344CB8AC3E}">
        <p14:creationId xmlns:p14="http://schemas.microsoft.com/office/powerpoint/2010/main" val="27471282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Slide 2">
    <p:spTree>
      <p:nvGrpSpPr>
        <p:cNvPr id="1" name=""/>
        <p:cNvGrpSpPr/>
        <p:nvPr/>
      </p:nvGrpSpPr>
      <p:grpSpPr>
        <a:xfrm>
          <a:off x="0" y="0"/>
          <a:ext cx="0" cy="0"/>
          <a:chOff x="0" y="0"/>
          <a:chExt cx="0" cy="0"/>
        </a:xfrm>
      </p:grpSpPr>
      <p:sp>
        <p:nvSpPr>
          <p:cNvPr id="12" name="Freeform 11">
            <a:extLst>
              <a:ext uri="{FF2B5EF4-FFF2-40B4-BE49-F238E27FC236}">
                <a16:creationId xmlns:a16="http://schemas.microsoft.com/office/drawing/2014/main" id="{741F60DB-CA5B-8549-AB90-11B53F526B02}"/>
              </a:ext>
            </a:extLst>
          </p:cNvPr>
          <p:cNvSpPr/>
          <p:nvPr userDrawn="1"/>
        </p:nvSpPr>
        <p:spPr>
          <a:xfrm>
            <a:off x="-1014" y="637821"/>
            <a:ext cx="5912541" cy="5541739"/>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AABC99"/>
          </a:solidFill>
          <a:ln w="3598" cap="flat">
            <a:noFill/>
            <a:prstDash val="solid"/>
            <a:miter/>
          </a:ln>
        </p:spPr>
        <p:txBody>
          <a:bodyPr rtlCol="0" anchor="ctr"/>
          <a:lstStyle/>
          <a:p>
            <a:endParaRPr lang="en-US" b="0" i="0" dirty="0">
              <a:latin typeface="Calibri" panose="020F0502020204030204" pitchFamily="34" charset="0"/>
            </a:endParaRPr>
          </a:p>
        </p:txBody>
      </p:sp>
      <p:sp>
        <p:nvSpPr>
          <p:cNvPr id="11" name="Picture Placeholder 10">
            <a:extLst>
              <a:ext uri="{FF2B5EF4-FFF2-40B4-BE49-F238E27FC236}">
                <a16:creationId xmlns:a16="http://schemas.microsoft.com/office/drawing/2014/main" id="{C709A04C-7D13-EC40-8CEA-F10A26195568}"/>
              </a:ext>
            </a:extLst>
          </p:cNvPr>
          <p:cNvSpPr>
            <a:spLocks noGrp="1"/>
          </p:cNvSpPr>
          <p:nvPr>
            <p:ph type="pic" sz="quarter" idx="42"/>
          </p:nvPr>
        </p:nvSpPr>
        <p:spPr>
          <a:xfrm>
            <a:off x="320540" y="335338"/>
            <a:ext cx="11578483" cy="6146707"/>
          </a:xfrm>
          <a:custGeom>
            <a:avLst/>
            <a:gdLst>
              <a:gd name="connsiteX0" fmla="*/ 0 w 11578483"/>
              <a:gd name="connsiteY0" fmla="*/ 0 h 6146707"/>
              <a:gd name="connsiteX1" fmla="*/ 6793238 w 11578483"/>
              <a:gd name="connsiteY1" fmla="*/ 0 h 6146707"/>
              <a:gd name="connsiteX2" fmla="*/ 6793244 w 11578483"/>
              <a:gd name="connsiteY2" fmla="*/ 0 h 6146707"/>
              <a:gd name="connsiteX3" fmla="*/ 10835852 w 11578483"/>
              <a:gd name="connsiteY3" fmla="*/ 0 h 6146707"/>
              <a:gd name="connsiteX4" fmla="*/ 11578483 w 11578483"/>
              <a:gd name="connsiteY4" fmla="*/ 671711 h 6146707"/>
              <a:gd name="connsiteX5" fmla="*/ 11578483 w 11578483"/>
              <a:gd name="connsiteY5" fmla="*/ 6146705 h 6146707"/>
              <a:gd name="connsiteX6" fmla="*/ 7535868 w 11578483"/>
              <a:gd name="connsiteY6" fmla="*/ 6146705 h 6146707"/>
              <a:gd name="connsiteX7" fmla="*/ 7535868 w 11578483"/>
              <a:gd name="connsiteY7" fmla="*/ 6146707 h 6146707"/>
              <a:gd name="connsiteX8" fmla="*/ 1558305 w 11578483"/>
              <a:gd name="connsiteY8" fmla="*/ 6146706 h 6146707"/>
              <a:gd name="connsiteX9" fmla="*/ 266431 w 11578483"/>
              <a:gd name="connsiteY9" fmla="*/ 5524827 h 6146707"/>
              <a:gd name="connsiteX10" fmla="*/ 251483 w 11578483"/>
              <a:gd name="connsiteY10" fmla="*/ 5502591 h 6146707"/>
              <a:gd name="connsiteX11" fmla="*/ 344268 w 11578483"/>
              <a:gd name="connsiteY11" fmla="*/ 5575017 h 6146707"/>
              <a:gd name="connsiteX12" fmla="*/ 1188149 w 11578483"/>
              <a:gd name="connsiteY12" fmla="*/ 5844227 h 6146707"/>
              <a:gd name="connsiteX13" fmla="*/ 5590987 w 11578483"/>
              <a:gd name="connsiteY13" fmla="*/ 5844227 h 6146707"/>
              <a:gd name="connsiteX14" fmla="*/ 5590987 w 11578483"/>
              <a:gd name="connsiteY14" fmla="*/ 1375443 h 6146707"/>
              <a:gd name="connsiteX15" fmla="*/ 4562876 w 11578483"/>
              <a:gd name="connsiteY15" fmla="*/ 302483 h 6146707"/>
              <a:gd name="connsiteX16" fmla="*/ 0 w 11578483"/>
              <a:gd name="connsiteY16" fmla="*/ 302483 h 6146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78483" h="6146707">
                <a:moveTo>
                  <a:pt x="0" y="0"/>
                </a:moveTo>
                <a:lnTo>
                  <a:pt x="6793238" y="0"/>
                </a:lnTo>
                <a:lnTo>
                  <a:pt x="6793244" y="0"/>
                </a:lnTo>
                <a:lnTo>
                  <a:pt x="10835852" y="0"/>
                </a:lnTo>
                <a:cubicBezTo>
                  <a:pt x="11247342" y="0"/>
                  <a:pt x="11578483" y="301719"/>
                  <a:pt x="11578483" y="671711"/>
                </a:cubicBezTo>
                <a:lnTo>
                  <a:pt x="11578483" y="6146705"/>
                </a:lnTo>
                <a:lnTo>
                  <a:pt x="7535868" y="6146705"/>
                </a:lnTo>
                <a:lnTo>
                  <a:pt x="7535868" y="6146707"/>
                </a:lnTo>
                <a:lnTo>
                  <a:pt x="1558305" y="6146706"/>
                </a:lnTo>
                <a:cubicBezTo>
                  <a:pt x="1021116" y="6146706"/>
                  <a:pt x="546701" y="5899804"/>
                  <a:pt x="266431" y="5524827"/>
                </a:cubicBezTo>
                <a:lnTo>
                  <a:pt x="251483" y="5502591"/>
                </a:lnTo>
                <a:lnTo>
                  <a:pt x="344268" y="5575017"/>
                </a:lnTo>
                <a:cubicBezTo>
                  <a:pt x="585232" y="5744961"/>
                  <a:pt x="875656" y="5844227"/>
                  <a:pt x="1188149" y="5844227"/>
                </a:cubicBezTo>
                <a:lnTo>
                  <a:pt x="5590987" y="5844227"/>
                </a:lnTo>
                <a:lnTo>
                  <a:pt x="5590987" y="1375443"/>
                </a:lnTo>
                <a:cubicBezTo>
                  <a:pt x="5590987" y="782492"/>
                  <a:pt x="5131045" y="302483"/>
                  <a:pt x="4562876" y="302483"/>
                </a:cubicBezTo>
                <a:lnTo>
                  <a:pt x="0" y="302483"/>
                </a:lnTo>
                <a:close/>
              </a:path>
            </a:pathLst>
          </a:custGeom>
          <a:solidFill>
            <a:schemeClr val="bg1">
              <a:lumMod val="85000"/>
            </a:schemeClr>
          </a:solidFill>
          <a:ln>
            <a:noFill/>
          </a:ln>
        </p:spPr>
        <p:txBody>
          <a:bodyPr wrap="square">
            <a:noAutofit/>
          </a:bodyPr>
          <a:lstStyle>
            <a:lvl1pPr marL="0" indent="0">
              <a:buNone/>
              <a:defRPr sz="800" b="0" i="0">
                <a:latin typeface="Calibri" panose="020F0502020204030204" pitchFamily="34" charset="0"/>
                <a:cs typeface="Calibri" panose="020F0502020204030204" pitchFamily="34" charset="0"/>
              </a:defRPr>
            </a:lvl1pPr>
          </a:lstStyle>
          <a:p>
            <a:endParaRPr lang="en-US" dirty="0"/>
          </a:p>
        </p:txBody>
      </p:sp>
      <p:sp>
        <p:nvSpPr>
          <p:cNvPr id="21" name="Text Placeholder 23">
            <a:extLst>
              <a:ext uri="{FF2B5EF4-FFF2-40B4-BE49-F238E27FC236}">
                <a16:creationId xmlns:a16="http://schemas.microsoft.com/office/drawing/2014/main" id="{E3606AA7-F9CD-6342-8AC5-0178F2535BD1}"/>
              </a:ext>
            </a:extLst>
          </p:cNvPr>
          <p:cNvSpPr>
            <a:spLocks noGrp="1"/>
          </p:cNvSpPr>
          <p:nvPr>
            <p:ph type="body" sz="quarter" idx="13" hasCustomPrompt="1"/>
          </p:nvPr>
        </p:nvSpPr>
        <p:spPr>
          <a:xfrm>
            <a:off x="427670" y="1504602"/>
            <a:ext cx="5055171" cy="3808175"/>
          </a:xfrm>
          <a:prstGeom prst="rect">
            <a:avLst/>
          </a:prstGeom>
        </p:spPr>
        <p:txBody>
          <a:bodyPr anchor="ctr">
            <a:normAutofit/>
          </a:bodyPr>
          <a:lstStyle>
            <a:lvl1pPr marL="0" indent="0" algn="ctr">
              <a:buNone/>
              <a:defRPr sz="3000" i="1" baseline="0">
                <a:solidFill>
                  <a:srgbClr val="000000"/>
                </a:solidFill>
                <a:latin typeface="+mn-lt"/>
              </a:defRPr>
            </a:lvl1pPr>
          </a:lstStyle>
          <a:p>
            <a:pPr lvl="0"/>
            <a:r>
              <a:rPr lang="en-US" dirty="0"/>
              <a:t>Quote Slide</a:t>
            </a:r>
          </a:p>
        </p:txBody>
      </p:sp>
    </p:spTree>
    <p:extLst>
      <p:ext uri="{BB962C8B-B14F-4D97-AF65-F5344CB8AC3E}">
        <p14:creationId xmlns:p14="http://schemas.microsoft.com/office/powerpoint/2010/main" val="15543593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ullet Point x3 slide with photo">
    <p:spTree>
      <p:nvGrpSpPr>
        <p:cNvPr id="1" name=""/>
        <p:cNvGrpSpPr/>
        <p:nvPr/>
      </p:nvGrpSpPr>
      <p:grpSpPr>
        <a:xfrm>
          <a:off x="0" y="0"/>
          <a:ext cx="0" cy="0"/>
          <a:chOff x="0" y="0"/>
          <a:chExt cx="0" cy="0"/>
        </a:xfrm>
      </p:grpSpPr>
      <p:sp>
        <p:nvSpPr>
          <p:cNvPr id="38" name="Freeform 37">
            <a:extLst>
              <a:ext uri="{FF2B5EF4-FFF2-40B4-BE49-F238E27FC236}">
                <a16:creationId xmlns:a16="http://schemas.microsoft.com/office/drawing/2014/main" id="{538B95BB-05BC-1048-92B0-7C3AE8E2EA0A}"/>
              </a:ext>
            </a:extLst>
          </p:cNvPr>
          <p:cNvSpPr/>
          <p:nvPr userDrawn="1"/>
        </p:nvSpPr>
        <p:spPr>
          <a:xfrm>
            <a:off x="2241554" y="343175"/>
            <a:ext cx="2144406" cy="5638038"/>
          </a:xfrm>
          <a:custGeom>
            <a:avLst/>
            <a:gdLst>
              <a:gd name="connsiteX0" fmla="*/ 908901 w 908901"/>
              <a:gd name="connsiteY0" fmla="*/ 2711880 h 2711879"/>
              <a:gd name="connsiteX1" fmla="*/ 301407 w 908901"/>
              <a:gd name="connsiteY1" fmla="*/ 2711880 h 2711879"/>
              <a:gd name="connsiteX2" fmla="*/ 0 w 908901"/>
              <a:gd name="connsiteY2" fmla="*/ 2410560 h 2711879"/>
              <a:gd name="connsiteX3" fmla="*/ 0 w 908901"/>
              <a:gd name="connsiteY3" fmla="*/ 0 h 2711879"/>
              <a:gd name="connsiteX4" fmla="*/ 703642 w 908901"/>
              <a:gd name="connsiteY4" fmla="*/ 0 h 2711879"/>
              <a:gd name="connsiteX5" fmla="*/ 908901 w 908901"/>
              <a:gd name="connsiteY5" fmla="*/ 205200 h 2711879"/>
              <a:gd name="connsiteX6" fmla="*/ 908901 w 908901"/>
              <a:gd name="connsiteY6" fmla="*/ 2711880 h 271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8901" h="2711879">
                <a:moveTo>
                  <a:pt x="908901" y="2711880"/>
                </a:moveTo>
                <a:lnTo>
                  <a:pt x="301407" y="2711880"/>
                </a:lnTo>
                <a:cubicBezTo>
                  <a:pt x="135039" y="2711880"/>
                  <a:pt x="0" y="2576880"/>
                  <a:pt x="0" y="2410560"/>
                </a:cubicBezTo>
                <a:lnTo>
                  <a:pt x="0" y="0"/>
                </a:lnTo>
                <a:lnTo>
                  <a:pt x="703642" y="0"/>
                </a:lnTo>
                <a:cubicBezTo>
                  <a:pt x="817075" y="0"/>
                  <a:pt x="908901" y="91800"/>
                  <a:pt x="908901" y="205200"/>
                </a:cubicBezTo>
                <a:lnTo>
                  <a:pt x="908901" y="271188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39" name="Text Placeholder 8">
            <a:extLst>
              <a:ext uri="{FF2B5EF4-FFF2-40B4-BE49-F238E27FC236}">
                <a16:creationId xmlns:a16="http://schemas.microsoft.com/office/drawing/2014/main" id="{6B50FE60-44EB-BB47-9C00-77A0ED4F0BF3}"/>
              </a:ext>
            </a:extLst>
          </p:cNvPr>
          <p:cNvSpPr>
            <a:spLocks noGrp="1"/>
          </p:cNvSpPr>
          <p:nvPr>
            <p:ph type="body" sz="quarter" idx="35" hasCustomPrompt="1"/>
          </p:nvPr>
        </p:nvSpPr>
        <p:spPr>
          <a:xfrm>
            <a:off x="4890218" y="53087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40" name="Text Placeholder 8">
            <a:extLst>
              <a:ext uri="{FF2B5EF4-FFF2-40B4-BE49-F238E27FC236}">
                <a16:creationId xmlns:a16="http://schemas.microsoft.com/office/drawing/2014/main" id="{996601C1-C7DB-7145-B451-C6F27929EEA8}"/>
              </a:ext>
            </a:extLst>
          </p:cNvPr>
          <p:cNvSpPr>
            <a:spLocks noGrp="1"/>
          </p:cNvSpPr>
          <p:nvPr>
            <p:ph type="body" sz="quarter" idx="36" hasCustomPrompt="1"/>
          </p:nvPr>
        </p:nvSpPr>
        <p:spPr>
          <a:xfrm>
            <a:off x="4890219" y="102958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41" name="Text Placeholder 8">
            <a:extLst>
              <a:ext uri="{FF2B5EF4-FFF2-40B4-BE49-F238E27FC236}">
                <a16:creationId xmlns:a16="http://schemas.microsoft.com/office/drawing/2014/main" id="{E3964F16-943B-CF46-AC28-B5F2326590D6}"/>
              </a:ext>
            </a:extLst>
          </p:cNvPr>
          <p:cNvSpPr>
            <a:spLocks noGrp="1"/>
          </p:cNvSpPr>
          <p:nvPr>
            <p:ph type="body" sz="quarter" idx="37" hasCustomPrompt="1"/>
          </p:nvPr>
        </p:nvSpPr>
        <p:spPr>
          <a:xfrm>
            <a:off x="3145683" y="70160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01</a:t>
            </a:r>
          </a:p>
        </p:txBody>
      </p:sp>
      <p:sp>
        <p:nvSpPr>
          <p:cNvPr id="42" name="Picture Placeholder 120">
            <a:extLst>
              <a:ext uri="{FF2B5EF4-FFF2-40B4-BE49-F238E27FC236}">
                <a16:creationId xmlns:a16="http://schemas.microsoft.com/office/drawing/2014/main" id="{8B46BAE0-2D2B-B946-94D5-467F11F242F6}"/>
              </a:ext>
            </a:extLst>
          </p:cNvPr>
          <p:cNvSpPr>
            <a:spLocks noGrp="1"/>
          </p:cNvSpPr>
          <p:nvPr>
            <p:ph type="pic" sz="quarter" idx="41"/>
          </p:nvPr>
        </p:nvSpPr>
        <p:spPr>
          <a:xfrm>
            <a:off x="7559" y="188180"/>
            <a:ext cx="3354094" cy="5923858"/>
          </a:xfrm>
          <a:custGeom>
            <a:avLst/>
            <a:gdLst>
              <a:gd name="connsiteX0" fmla="*/ 3438997 w 3440759"/>
              <a:gd name="connsiteY0" fmla="*/ 9741397 h 9741397"/>
              <a:gd name="connsiteX1" fmla="*/ 0 w 3440759"/>
              <a:gd name="connsiteY1" fmla="*/ 9741397 h 9741397"/>
              <a:gd name="connsiteX2" fmla="*/ 0 w 3440759"/>
              <a:gd name="connsiteY2" fmla="*/ 0 h 9741397"/>
              <a:gd name="connsiteX3" fmla="*/ 3438997 w 3440759"/>
              <a:gd name="connsiteY3" fmla="*/ 0 h 9741397"/>
              <a:gd name="connsiteX4" fmla="*/ 3438997 w 3440759"/>
              <a:gd name="connsiteY4" fmla="*/ 3726403 h 9741397"/>
              <a:gd name="connsiteX5" fmla="*/ 3440759 w 3440759"/>
              <a:gd name="connsiteY5" fmla="*/ 3726403 h 9741397"/>
              <a:gd name="connsiteX6" fmla="*/ 3440759 w 3440759"/>
              <a:gd name="connsiteY6" fmla="*/ 9382633 h 9741397"/>
              <a:gd name="connsiteX7" fmla="*/ 3438997 w 3440759"/>
              <a:gd name="connsiteY7" fmla="*/ 9382633 h 9741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40759" h="9741397">
                <a:moveTo>
                  <a:pt x="3438997" y="9741397"/>
                </a:moveTo>
                <a:lnTo>
                  <a:pt x="0" y="9741397"/>
                </a:lnTo>
                <a:lnTo>
                  <a:pt x="0" y="0"/>
                </a:lnTo>
                <a:lnTo>
                  <a:pt x="3438997" y="0"/>
                </a:lnTo>
                <a:lnTo>
                  <a:pt x="3438997" y="3726403"/>
                </a:lnTo>
                <a:lnTo>
                  <a:pt x="3440759" y="3726403"/>
                </a:lnTo>
                <a:lnTo>
                  <a:pt x="3440759" y="9382633"/>
                </a:lnTo>
                <a:lnTo>
                  <a:pt x="3438997" y="9382633"/>
                </a:lnTo>
                <a:close/>
              </a:path>
            </a:pathLst>
          </a:custGeom>
          <a:solidFill>
            <a:schemeClr val="bg1">
              <a:lumMod val="85000"/>
            </a:schemeClr>
          </a:solidFill>
          <a:ln>
            <a:noFill/>
          </a:ln>
        </p:spPr>
        <p:txBody>
          <a:bodyPr wrap="square">
            <a:noAutofit/>
          </a:bodyPr>
          <a:lstStyle>
            <a:lvl1pPr marL="0" indent="0">
              <a:buNone/>
              <a:defRPr sz="800">
                <a:latin typeface="Calibri" panose="020F0502020204030204" pitchFamily="34" charset="0"/>
                <a:cs typeface="Calibri" panose="020F0502020204030204" pitchFamily="34" charset="0"/>
              </a:defRPr>
            </a:lvl1pPr>
          </a:lstStyle>
          <a:p>
            <a:endParaRPr lang="en-US" dirty="0"/>
          </a:p>
        </p:txBody>
      </p:sp>
      <p:grpSp>
        <p:nvGrpSpPr>
          <p:cNvPr id="43" name="Group 42">
            <a:extLst>
              <a:ext uri="{FF2B5EF4-FFF2-40B4-BE49-F238E27FC236}">
                <a16:creationId xmlns:a16="http://schemas.microsoft.com/office/drawing/2014/main" id="{6EE1E9FF-0316-EF43-9A90-1F3EEF56451C}"/>
              </a:ext>
            </a:extLst>
          </p:cNvPr>
          <p:cNvGrpSpPr/>
          <p:nvPr userDrawn="1"/>
        </p:nvGrpSpPr>
        <p:grpSpPr>
          <a:xfrm>
            <a:off x="4032086" y="405771"/>
            <a:ext cx="7547911" cy="1674487"/>
            <a:chOff x="4061909" y="1565906"/>
            <a:chExt cx="7547911" cy="1882781"/>
          </a:xfrm>
        </p:grpSpPr>
        <p:cxnSp>
          <p:nvCxnSpPr>
            <p:cNvPr id="44" name="Straight Connector 43">
              <a:extLst>
                <a:ext uri="{FF2B5EF4-FFF2-40B4-BE49-F238E27FC236}">
                  <a16:creationId xmlns:a16="http://schemas.microsoft.com/office/drawing/2014/main" id="{0528D070-1EDE-1941-A1EF-CA8F0EE0EC32}"/>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C1035762-CEB2-CA41-A19F-EE3EF6947D26}"/>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16AEFF-8426-EF48-9F7D-C1EEBBD074F9}"/>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67" name="Straight Connector 66">
            <a:extLst>
              <a:ext uri="{FF2B5EF4-FFF2-40B4-BE49-F238E27FC236}">
                <a16:creationId xmlns:a16="http://schemas.microsoft.com/office/drawing/2014/main" id="{891ED433-7E20-AE42-86FE-D87C1C7BAF77}"/>
              </a:ext>
            </a:extLst>
          </p:cNvPr>
          <p:cNvCxnSpPr>
            <a:cxnSpLocks/>
          </p:cNvCxnSpPr>
          <p:nvPr userDrawn="1"/>
        </p:nvCxnSpPr>
        <p:spPr>
          <a:xfrm>
            <a:off x="4032085" y="168425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235E896-4AC7-8A46-8A2C-1217C7E80E7A}"/>
              </a:ext>
            </a:extLst>
          </p:cNvPr>
          <p:cNvCxnSpPr>
            <a:cxnSpLocks/>
          </p:cNvCxnSpPr>
          <p:nvPr userDrawn="1"/>
        </p:nvCxnSpPr>
        <p:spPr>
          <a:xfrm>
            <a:off x="4047584" y="207221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87" name="Text Placeholder 8">
            <a:extLst>
              <a:ext uri="{FF2B5EF4-FFF2-40B4-BE49-F238E27FC236}">
                <a16:creationId xmlns:a16="http://schemas.microsoft.com/office/drawing/2014/main" id="{3311F443-1C7A-514F-BCD9-D4AC14BBCBE9}"/>
              </a:ext>
            </a:extLst>
          </p:cNvPr>
          <p:cNvSpPr>
            <a:spLocks noGrp="1"/>
          </p:cNvSpPr>
          <p:nvPr>
            <p:ph type="body" sz="quarter" idx="42" hasCustomPrompt="1"/>
          </p:nvPr>
        </p:nvSpPr>
        <p:spPr>
          <a:xfrm>
            <a:off x="4890217" y="2454004"/>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88" name="Text Placeholder 8">
            <a:extLst>
              <a:ext uri="{FF2B5EF4-FFF2-40B4-BE49-F238E27FC236}">
                <a16:creationId xmlns:a16="http://schemas.microsoft.com/office/drawing/2014/main" id="{B52771E6-777C-9F40-B966-428B455CB443}"/>
              </a:ext>
            </a:extLst>
          </p:cNvPr>
          <p:cNvSpPr>
            <a:spLocks noGrp="1"/>
          </p:cNvSpPr>
          <p:nvPr>
            <p:ph type="body" sz="quarter" idx="43" hasCustomPrompt="1"/>
          </p:nvPr>
        </p:nvSpPr>
        <p:spPr>
          <a:xfrm>
            <a:off x="4890218" y="2952717"/>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89" name="Text Placeholder 8">
            <a:extLst>
              <a:ext uri="{FF2B5EF4-FFF2-40B4-BE49-F238E27FC236}">
                <a16:creationId xmlns:a16="http://schemas.microsoft.com/office/drawing/2014/main" id="{D796B671-C11B-2F4F-ABBC-B40290009074}"/>
              </a:ext>
            </a:extLst>
          </p:cNvPr>
          <p:cNvSpPr>
            <a:spLocks noGrp="1"/>
          </p:cNvSpPr>
          <p:nvPr>
            <p:ph type="body" sz="quarter" idx="44" hasCustomPrompt="1"/>
          </p:nvPr>
        </p:nvSpPr>
        <p:spPr>
          <a:xfrm>
            <a:off x="3145682" y="2624737"/>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02</a:t>
            </a:r>
          </a:p>
        </p:txBody>
      </p:sp>
      <p:grpSp>
        <p:nvGrpSpPr>
          <p:cNvPr id="90" name="Group 89">
            <a:extLst>
              <a:ext uri="{FF2B5EF4-FFF2-40B4-BE49-F238E27FC236}">
                <a16:creationId xmlns:a16="http://schemas.microsoft.com/office/drawing/2014/main" id="{18DBABD2-A4B6-F349-B0A2-639282B1801B}"/>
              </a:ext>
            </a:extLst>
          </p:cNvPr>
          <p:cNvGrpSpPr/>
          <p:nvPr userDrawn="1"/>
        </p:nvGrpSpPr>
        <p:grpSpPr>
          <a:xfrm>
            <a:off x="4032085" y="2328904"/>
            <a:ext cx="7547911" cy="1674487"/>
            <a:chOff x="4061909" y="1565906"/>
            <a:chExt cx="7547911" cy="1882781"/>
          </a:xfrm>
        </p:grpSpPr>
        <p:cxnSp>
          <p:nvCxnSpPr>
            <p:cNvPr id="91" name="Straight Connector 90">
              <a:extLst>
                <a:ext uri="{FF2B5EF4-FFF2-40B4-BE49-F238E27FC236}">
                  <a16:creationId xmlns:a16="http://schemas.microsoft.com/office/drawing/2014/main" id="{5CDF40CE-92FC-0445-8A94-15FA5B8D57A5}"/>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2" name="Straight Connector 91">
              <a:extLst>
                <a:ext uri="{FF2B5EF4-FFF2-40B4-BE49-F238E27FC236}">
                  <a16:creationId xmlns:a16="http://schemas.microsoft.com/office/drawing/2014/main" id="{3BB68F9F-A1DE-A143-B408-E453830CF8A4}"/>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3" name="Straight Connector 92">
              <a:extLst>
                <a:ext uri="{FF2B5EF4-FFF2-40B4-BE49-F238E27FC236}">
                  <a16:creationId xmlns:a16="http://schemas.microsoft.com/office/drawing/2014/main" id="{2DBD8B09-0DFC-C44F-884F-040F44DFF773}"/>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94" name="Straight Connector 93">
            <a:extLst>
              <a:ext uri="{FF2B5EF4-FFF2-40B4-BE49-F238E27FC236}">
                <a16:creationId xmlns:a16="http://schemas.microsoft.com/office/drawing/2014/main" id="{8A51DA0B-F4B5-6E40-9253-163D9E4B7B55}"/>
              </a:ext>
            </a:extLst>
          </p:cNvPr>
          <p:cNvCxnSpPr>
            <a:cxnSpLocks/>
          </p:cNvCxnSpPr>
          <p:nvPr userDrawn="1"/>
        </p:nvCxnSpPr>
        <p:spPr>
          <a:xfrm>
            <a:off x="4032084" y="3607391"/>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95" name="Straight Connector 94">
            <a:extLst>
              <a:ext uri="{FF2B5EF4-FFF2-40B4-BE49-F238E27FC236}">
                <a16:creationId xmlns:a16="http://schemas.microsoft.com/office/drawing/2014/main" id="{A1240572-9F09-0049-973E-7817D777AE1A}"/>
              </a:ext>
            </a:extLst>
          </p:cNvPr>
          <p:cNvCxnSpPr>
            <a:cxnSpLocks/>
          </p:cNvCxnSpPr>
          <p:nvPr userDrawn="1"/>
        </p:nvCxnSpPr>
        <p:spPr>
          <a:xfrm>
            <a:off x="4047583" y="3995346"/>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
        <p:nvSpPr>
          <p:cNvPr id="96" name="Text Placeholder 8">
            <a:extLst>
              <a:ext uri="{FF2B5EF4-FFF2-40B4-BE49-F238E27FC236}">
                <a16:creationId xmlns:a16="http://schemas.microsoft.com/office/drawing/2014/main" id="{861A60FE-EB03-3D4F-A2A8-02A4B3CB223C}"/>
              </a:ext>
            </a:extLst>
          </p:cNvPr>
          <p:cNvSpPr>
            <a:spLocks noGrp="1"/>
          </p:cNvSpPr>
          <p:nvPr>
            <p:ph type="body" sz="quarter" idx="45" hasCustomPrompt="1"/>
          </p:nvPr>
        </p:nvSpPr>
        <p:spPr>
          <a:xfrm>
            <a:off x="4905715" y="4317801"/>
            <a:ext cx="6562677" cy="339415"/>
          </a:xfrm>
          <a:prstGeom prst="rect">
            <a:avLst/>
          </a:prstGeom>
        </p:spPr>
        <p:txBody>
          <a:bodyPr>
            <a:noAutofit/>
          </a:bodyPr>
          <a:lstStyle>
            <a:lvl1pPr marL="0" indent="0" algn="r">
              <a:lnSpc>
                <a:spcPct val="100000"/>
              </a:lnSpc>
              <a:buNone/>
              <a:defRPr sz="2400" b="1" i="0">
                <a:solidFill>
                  <a:srgbClr val="371746"/>
                </a:solidFill>
                <a:latin typeface="Calibri" panose="020F0502020204030204" pitchFamily="34" charset="0"/>
                <a:cs typeface="Calibri" panose="020F0502020204030204" pitchFamily="34" charset="0"/>
              </a:defRPr>
            </a:lvl1pPr>
          </a:lstStyle>
          <a:p>
            <a:pPr lvl="0"/>
            <a:r>
              <a:rPr lang="en-US" dirty="0"/>
              <a:t>Feature Title</a:t>
            </a:r>
          </a:p>
        </p:txBody>
      </p:sp>
      <p:sp>
        <p:nvSpPr>
          <p:cNvPr id="97" name="Text Placeholder 8">
            <a:extLst>
              <a:ext uri="{FF2B5EF4-FFF2-40B4-BE49-F238E27FC236}">
                <a16:creationId xmlns:a16="http://schemas.microsoft.com/office/drawing/2014/main" id="{212A7697-D9A5-8F4A-BEA5-B444AEB3A186}"/>
              </a:ext>
            </a:extLst>
          </p:cNvPr>
          <p:cNvSpPr>
            <a:spLocks noGrp="1"/>
          </p:cNvSpPr>
          <p:nvPr>
            <p:ph type="body" sz="quarter" idx="46" hasCustomPrompt="1"/>
          </p:nvPr>
        </p:nvSpPr>
        <p:spPr>
          <a:xfrm>
            <a:off x="4905716" y="4816514"/>
            <a:ext cx="6553234" cy="999383"/>
          </a:xfrm>
          <a:prstGeom prst="rect">
            <a:avLst/>
          </a:prstGeom>
        </p:spPr>
        <p:txBody>
          <a:bodyPr>
            <a:noAutofit/>
          </a:bodyPr>
          <a:lstStyle>
            <a:lvl1pPr marL="0" indent="0" algn="r">
              <a:lnSpc>
                <a:spcPct val="100000"/>
              </a:lnSpc>
              <a:buNone/>
              <a:defRPr lang="en-US" sz="2200" b="0" i="0" smtClean="0">
                <a:solidFill>
                  <a:srgbClr val="000000"/>
                </a:solidFill>
                <a:effectLst/>
                <a:latin typeface="Calibri" panose="020F0502020204030204" pitchFamily="34" charset="0"/>
                <a:cs typeface="Calibri" panose="020F0502020204030204" pitchFamily="34" charset="0"/>
              </a:defRPr>
            </a:lvl1pPr>
          </a:lstStyle>
          <a:p>
            <a:pPr lvl="0"/>
            <a:r>
              <a:rPr lang="en-US" dirty="0"/>
              <a:t>Click to type</a:t>
            </a:r>
          </a:p>
        </p:txBody>
      </p:sp>
      <p:sp>
        <p:nvSpPr>
          <p:cNvPr id="98" name="Text Placeholder 8">
            <a:extLst>
              <a:ext uri="{FF2B5EF4-FFF2-40B4-BE49-F238E27FC236}">
                <a16:creationId xmlns:a16="http://schemas.microsoft.com/office/drawing/2014/main" id="{FC0AD653-42B9-B746-97D0-A064A2B04808}"/>
              </a:ext>
            </a:extLst>
          </p:cNvPr>
          <p:cNvSpPr>
            <a:spLocks noGrp="1"/>
          </p:cNvSpPr>
          <p:nvPr>
            <p:ph type="body" sz="quarter" idx="47" hasCustomPrompt="1"/>
          </p:nvPr>
        </p:nvSpPr>
        <p:spPr>
          <a:xfrm>
            <a:off x="3161180" y="4488534"/>
            <a:ext cx="1169216" cy="955625"/>
          </a:xfrm>
          <a:prstGeom prst="rect">
            <a:avLst/>
          </a:prstGeom>
          <a:noFill/>
        </p:spPr>
        <p:txBody>
          <a:bodyPr anchor="ctr">
            <a:noAutofit/>
          </a:bodyPr>
          <a:lstStyle>
            <a:lvl1pPr marL="0" indent="0" algn="r">
              <a:lnSpc>
                <a:spcPct val="130000"/>
              </a:lnSpc>
              <a:buNone/>
              <a:defRPr sz="6300" b="0" i="0">
                <a:solidFill>
                  <a:srgbClr val="000000"/>
                </a:solidFill>
                <a:latin typeface="Calibri" panose="020F0502020204030204" pitchFamily="34" charset="0"/>
                <a:cs typeface="Calibri" panose="020F0502020204030204" pitchFamily="34" charset="0"/>
              </a:defRPr>
            </a:lvl1pPr>
          </a:lstStyle>
          <a:p>
            <a:pPr lvl="0"/>
            <a:r>
              <a:rPr lang="en-US" dirty="0"/>
              <a:t>03</a:t>
            </a:r>
          </a:p>
        </p:txBody>
      </p:sp>
      <p:grpSp>
        <p:nvGrpSpPr>
          <p:cNvPr id="99" name="Group 98">
            <a:extLst>
              <a:ext uri="{FF2B5EF4-FFF2-40B4-BE49-F238E27FC236}">
                <a16:creationId xmlns:a16="http://schemas.microsoft.com/office/drawing/2014/main" id="{8CF58AFC-A1DF-4E4C-9C1C-A5E6151EFABF}"/>
              </a:ext>
            </a:extLst>
          </p:cNvPr>
          <p:cNvGrpSpPr/>
          <p:nvPr userDrawn="1"/>
        </p:nvGrpSpPr>
        <p:grpSpPr>
          <a:xfrm>
            <a:off x="4047583" y="4192701"/>
            <a:ext cx="7547911" cy="1674487"/>
            <a:chOff x="4061909" y="1565906"/>
            <a:chExt cx="7547911" cy="1882781"/>
          </a:xfrm>
        </p:grpSpPr>
        <p:cxnSp>
          <p:nvCxnSpPr>
            <p:cNvPr id="100" name="Straight Connector 99">
              <a:extLst>
                <a:ext uri="{FF2B5EF4-FFF2-40B4-BE49-F238E27FC236}">
                  <a16:creationId xmlns:a16="http://schemas.microsoft.com/office/drawing/2014/main" id="{D85508B7-CE0C-8344-B589-BFF7161671C9}"/>
                </a:ext>
              </a:extLst>
            </p:cNvPr>
            <p:cNvCxnSpPr>
              <a:cxnSpLocks/>
            </p:cNvCxnSpPr>
            <p:nvPr userDrawn="1"/>
          </p:nvCxnSpPr>
          <p:spPr>
            <a:xfrm>
              <a:off x="11609820" y="1582845"/>
              <a:ext cx="0" cy="1865842"/>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096EEEAE-0150-F54A-8F31-E97BD8F272EE}"/>
                </a:ext>
              </a:extLst>
            </p:cNvPr>
            <p:cNvCxnSpPr>
              <a:cxnSpLocks/>
            </p:cNvCxnSpPr>
            <p:nvPr userDrawn="1"/>
          </p:nvCxnSpPr>
          <p:spPr>
            <a:xfrm>
              <a:off x="4061909" y="157790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93C7D4C4-72C2-CA40-899D-544D3BC4581F}"/>
                </a:ext>
              </a:extLst>
            </p:cNvPr>
            <p:cNvCxnSpPr>
              <a:cxnSpLocks/>
            </p:cNvCxnSpPr>
            <p:nvPr userDrawn="1"/>
          </p:nvCxnSpPr>
          <p:spPr>
            <a:xfrm>
              <a:off x="4061909" y="1565906"/>
              <a:ext cx="0" cy="44526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grpSp>
      <p:cxnSp>
        <p:nvCxnSpPr>
          <p:cNvPr id="103" name="Straight Connector 102">
            <a:extLst>
              <a:ext uri="{FF2B5EF4-FFF2-40B4-BE49-F238E27FC236}">
                <a16:creationId xmlns:a16="http://schemas.microsoft.com/office/drawing/2014/main" id="{E41E3D45-3A3C-3145-9518-CEEDC3C19579}"/>
              </a:ext>
            </a:extLst>
          </p:cNvPr>
          <p:cNvCxnSpPr>
            <a:cxnSpLocks/>
          </p:cNvCxnSpPr>
          <p:nvPr userDrawn="1"/>
        </p:nvCxnSpPr>
        <p:spPr>
          <a:xfrm>
            <a:off x="4047582" y="5471188"/>
            <a:ext cx="0" cy="39600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A80877FA-B0CE-4540-AF75-52B923CEA30F}"/>
              </a:ext>
            </a:extLst>
          </p:cNvPr>
          <p:cNvCxnSpPr>
            <a:cxnSpLocks/>
          </p:cNvCxnSpPr>
          <p:nvPr userDrawn="1"/>
        </p:nvCxnSpPr>
        <p:spPr>
          <a:xfrm>
            <a:off x="4063081" y="5859143"/>
            <a:ext cx="7547911" cy="0"/>
          </a:xfrm>
          <a:prstGeom prst="line">
            <a:avLst/>
          </a:prstGeom>
          <a:solidFill>
            <a:schemeClr val="tx1">
              <a:lumMod val="85000"/>
              <a:lumOff val="15000"/>
            </a:schemeClr>
          </a:solidFill>
          <a:ln w="28575">
            <a:solidFill>
              <a:srgbClr val="000000"/>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759638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22" name="Freeform 21">
            <a:extLst>
              <a:ext uri="{FF2B5EF4-FFF2-40B4-BE49-F238E27FC236}">
                <a16:creationId xmlns:a16="http://schemas.microsoft.com/office/drawing/2014/main" id="{BB4ADFE1-8FB8-3C49-B586-197053CCF892}"/>
              </a:ext>
            </a:extLst>
          </p:cNvPr>
          <p:cNvSpPr/>
          <p:nvPr userDrawn="1"/>
        </p:nvSpPr>
        <p:spPr>
          <a:xfrm>
            <a:off x="511444" y="453836"/>
            <a:ext cx="6033735" cy="5655332"/>
          </a:xfrm>
          <a:custGeom>
            <a:avLst/>
            <a:gdLst>
              <a:gd name="connsiteX0" fmla="*/ 1180419 w 1180419"/>
              <a:gd name="connsiteY0" fmla="*/ 1059840 h 1059839"/>
              <a:gd name="connsiteX1" fmla="*/ 301407 w 1180419"/>
              <a:gd name="connsiteY1" fmla="*/ 1059840 h 1059839"/>
              <a:gd name="connsiteX2" fmla="*/ 0 w 1180419"/>
              <a:gd name="connsiteY2" fmla="*/ 758520 h 1059839"/>
              <a:gd name="connsiteX3" fmla="*/ 0 w 1180419"/>
              <a:gd name="connsiteY3" fmla="*/ 0 h 1059839"/>
              <a:gd name="connsiteX4" fmla="*/ 975160 w 1180419"/>
              <a:gd name="connsiteY4" fmla="*/ 0 h 1059839"/>
              <a:gd name="connsiteX5" fmla="*/ 1180419 w 1180419"/>
              <a:gd name="connsiteY5" fmla="*/ 205200 h 1059839"/>
              <a:gd name="connsiteX6" fmla="*/ 1180419 w 1180419"/>
              <a:gd name="connsiteY6" fmla="*/ 1059840 h 10598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80419" h="1059839">
                <a:moveTo>
                  <a:pt x="1180419" y="1059840"/>
                </a:moveTo>
                <a:lnTo>
                  <a:pt x="301407" y="1059840"/>
                </a:lnTo>
                <a:cubicBezTo>
                  <a:pt x="135039" y="1059840"/>
                  <a:pt x="0" y="924840"/>
                  <a:pt x="0" y="758520"/>
                </a:cubicBezTo>
                <a:lnTo>
                  <a:pt x="0" y="0"/>
                </a:lnTo>
                <a:lnTo>
                  <a:pt x="975160" y="0"/>
                </a:lnTo>
                <a:cubicBezTo>
                  <a:pt x="1088593" y="0"/>
                  <a:pt x="1180419" y="91800"/>
                  <a:pt x="1180419" y="205200"/>
                </a:cubicBezTo>
                <a:lnTo>
                  <a:pt x="1180419" y="1059840"/>
                </a:lnTo>
                <a:close/>
              </a:path>
            </a:pathLst>
          </a:custGeom>
          <a:solidFill>
            <a:srgbClr val="DAE0D2"/>
          </a:solidFill>
          <a:ln w="3598" cap="flat">
            <a:noFill/>
            <a:prstDash val="solid"/>
            <a:miter/>
          </a:ln>
        </p:spPr>
        <p:txBody>
          <a:bodyPr rtlCol="0" anchor="ctr"/>
          <a:lstStyle/>
          <a:p>
            <a:endParaRPr lang="en-US" b="0" i="0" dirty="0">
              <a:latin typeface="Calibri" panose="020F0502020204030204" pitchFamily="34" charset="0"/>
            </a:endParaRPr>
          </a:p>
        </p:txBody>
      </p:sp>
      <p:sp>
        <p:nvSpPr>
          <p:cNvPr id="13" name="Text Placeholder 17">
            <a:extLst>
              <a:ext uri="{FF2B5EF4-FFF2-40B4-BE49-F238E27FC236}">
                <a16:creationId xmlns:a16="http://schemas.microsoft.com/office/drawing/2014/main" id="{3333EE0C-C40D-F34B-991A-191081D0246E}"/>
              </a:ext>
            </a:extLst>
          </p:cNvPr>
          <p:cNvSpPr>
            <a:spLocks noGrp="1"/>
          </p:cNvSpPr>
          <p:nvPr>
            <p:ph type="body" sz="quarter" idx="18" hasCustomPrompt="1"/>
          </p:nvPr>
        </p:nvSpPr>
        <p:spPr>
          <a:xfrm>
            <a:off x="898357" y="2584411"/>
            <a:ext cx="4867011" cy="3025975"/>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4" name="Text Placeholder 23">
            <a:extLst>
              <a:ext uri="{FF2B5EF4-FFF2-40B4-BE49-F238E27FC236}">
                <a16:creationId xmlns:a16="http://schemas.microsoft.com/office/drawing/2014/main" id="{DE6190BE-8380-7B4A-9311-9BD61AE07324}"/>
              </a:ext>
            </a:extLst>
          </p:cNvPr>
          <p:cNvSpPr>
            <a:spLocks noGrp="1"/>
          </p:cNvSpPr>
          <p:nvPr>
            <p:ph type="body" sz="quarter" idx="16" hasCustomPrompt="1"/>
          </p:nvPr>
        </p:nvSpPr>
        <p:spPr>
          <a:xfrm>
            <a:off x="898358" y="890242"/>
            <a:ext cx="4990998" cy="992652"/>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30" name="Freeform 29">
            <a:extLst>
              <a:ext uri="{FF2B5EF4-FFF2-40B4-BE49-F238E27FC236}">
                <a16:creationId xmlns:a16="http://schemas.microsoft.com/office/drawing/2014/main" id="{B36FB2AA-2DBD-1A44-9CC0-277628E9A1B8}"/>
              </a:ext>
            </a:extLst>
          </p:cNvPr>
          <p:cNvSpPr/>
          <p:nvPr userDrawn="1"/>
        </p:nvSpPr>
        <p:spPr>
          <a:xfrm>
            <a:off x="6180000" y="1149469"/>
            <a:ext cx="6012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32" name="Picture Placeholder 2">
            <a:extLst>
              <a:ext uri="{FF2B5EF4-FFF2-40B4-BE49-F238E27FC236}">
                <a16:creationId xmlns:a16="http://schemas.microsoft.com/office/drawing/2014/main" id="{4EDE5ADC-BCE4-1B4C-AA43-CAA0D32703DC}"/>
              </a:ext>
            </a:extLst>
          </p:cNvPr>
          <p:cNvSpPr>
            <a:spLocks noGrp="1"/>
          </p:cNvSpPr>
          <p:nvPr>
            <p:ph type="pic" sz="quarter" idx="42"/>
          </p:nvPr>
        </p:nvSpPr>
        <p:spPr>
          <a:xfrm>
            <a:off x="6096001" y="1452564"/>
            <a:ext cx="6096000" cy="4255968"/>
          </a:xfrm>
          <a:prstGeom prst="rect">
            <a:avLst/>
          </a:prstGeom>
          <a:solidFill>
            <a:schemeClr val="bg1">
              <a:lumMod val="85000"/>
            </a:schemeClr>
          </a:solidFill>
        </p:spPr>
        <p:txBody>
          <a:bodyPr/>
          <a:lstStyle>
            <a:lvl1pPr>
              <a:defRPr sz="800"/>
            </a:lvl1pPr>
          </a:lstStyle>
          <a:p>
            <a:endParaRPr lang="en-US"/>
          </a:p>
        </p:txBody>
      </p:sp>
    </p:spTree>
    <p:extLst>
      <p:ext uri="{BB962C8B-B14F-4D97-AF65-F5344CB8AC3E}">
        <p14:creationId xmlns:p14="http://schemas.microsoft.com/office/powerpoint/2010/main" val="15124358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Slide 1">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A8784FC-5CB3-4F45-814E-B7B4448C237E}"/>
              </a:ext>
            </a:extLst>
          </p:cNvPr>
          <p:cNvSpPr/>
          <p:nvPr userDrawn="1"/>
        </p:nvSpPr>
        <p:spPr>
          <a:xfrm>
            <a:off x="0" y="0"/>
            <a:ext cx="12192000" cy="6858000"/>
          </a:xfrm>
          <a:prstGeom prst="rect">
            <a:avLst/>
          </a:prstGeom>
          <a:solidFill>
            <a:srgbClr val="DAE0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a:extLst>
              <a:ext uri="{FF2B5EF4-FFF2-40B4-BE49-F238E27FC236}">
                <a16:creationId xmlns:a16="http://schemas.microsoft.com/office/drawing/2014/main" id="{87256701-4367-4B43-AA8D-2E63BFA44D44}"/>
              </a:ext>
            </a:extLst>
          </p:cNvPr>
          <p:cNvSpPr/>
          <p:nvPr userDrawn="1"/>
        </p:nvSpPr>
        <p:spPr>
          <a:xfrm rot="5400000" flipH="1">
            <a:off x="3135240" y="-2479364"/>
            <a:ext cx="5949081" cy="11578483"/>
          </a:xfrm>
          <a:custGeom>
            <a:avLst/>
            <a:gdLst>
              <a:gd name="connsiteX0" fmla="*/ 6146707 w 6146707"/>
              <a:gd name="connsiteY0" fmla="*/ 11578483 h 11578483"/>
              <a:gd name="connsiteX1" fmla="*/ 6146707 w 6146707"/>
              <a:gd name="connsiteY1" fmla="*/ 4785245 h 11578483"/>
              <a:gd name="connsiteX2" fmla="*/ 6146707 w 6146707"/>
              <a:gd name="connsiteY2" fmla="*/ 4785239 h 11578483"/>
              <a:gd name="connsiteX3" fmla="*/ 6146707 w 6146707"/>
              <a:gd name="connsiteY3" fmla="*/ 742631 h 11578483"/>
              <a:gd name="connsiteX4" fmla="*/ 5474996 w 6146707"/>
              <a:gd name="connsiteY4" fmla="*/ 0 h 11578483"/>
              <a:gd name="connsiteX5" fmla="*/ 2 w 6146707"/>
              <a:gd name="connsiteY5" fmla="*/ 0 h 11578483"/>
              <a:gd name="connsiteX6" fmla="*/ 2 w 6146707"/>
              <a:gd name="connsiteY6" fmla="*/ 4042615 h 11578483"/>
              <a:gd name="connsiteX7" fmla="*/ 0 w 6146707"/>
              <a:gd name="connsiteY7" fmla="*/ 4042615 h 11578483"/>
              <a:gd name="connsiteX8" fmla="*/ 1 w 6146707"/>
              <a:gd name="connsiteY8" fmla="*/ 10020178 h 11578483"/>
              <a:gd name="connsiteX9" fmla="*/ 1409493 w 6146707"/>
              <a:gd name="connsiteY9" fmla="*/ 11578483 h 1157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46707" h="11578483">
                <a:moveTo>
                  <a:pt x="6146707" y="11578483"/>
                </a:moveTo>
                <a:lnTo>
                  <a:pt x="6146707" y="4785245"/>
                </a:lnTo>
                <a:lnTo>
                  <a:pt x="6146707" y="4785239"/>
                </a:lnTo>
                <a:lnTo>
                  <a:pt x="6146707" y="742631"/>
                </a:lnTo>
                <a:cubicBezTo>
                  <a:pt x="6146707" y="331141"/>
                  <a:pt x="5844988" y="0"/>
                  <a:pt x="5474996" y="0"/>
                </a:cubicBezTo>
                <a:lnTo>
                  <a:pt x="2" y="0"/>
                </a:lnTo>
                <a:lnTo>
                  <a:pt x="2" y="4042615"/>
                </a:lnTo>
                <a:lnTo>
                  <a:pt x="0" y="4042615"/>
                </a:lnTo>
                <a:lnTo>
                  <a:pt x="1" y="10020178"/>
                </a:lnTo>
                <a:cubicBezTo>
                  <a:pt x="1" y="10879680"/>
                  <a:pt x="632070" y="11578483"/>
                  <a:pt x="1409493" y="11578483"/>
                </a:cubicBezTo>
                <a:close/>
              </a:path>
            </a:pathLst>
          </a:custGeom>
          <a:solidFill>
            <a:schemeClr val="bg1"/>
          </a:solidFill>
          <a:ln w="24491" cap="flat">
            <a:noFill/>
            <a:prstDash val="solid"/>
            <a:miter/>
          </a:ln>
        </p:spPr>
        <p:txBody>
          <a:bodyPr wrap="square" rtlCol="0" anchor="ctr">
            <a:noAutofit/>
          </a:bodyPr>
          <a:lstStyle/>
          <a:p>
            <a:endParaRPr lang="en-US"/>
          </a:p>
        </p:txBody>
      </p:sp>
      <p:sp>
        <p:nvSpPr>
          <p:cNvPr id="14" name="Text Placeholder 17">
            <a:extLst>
              <a:ext uri="{FF2B5EF4-FFF2-40B4-BE49-F238E27FC236}">
                <a16:creationId xmlns:a16="http://schemas.microsoft.com/office/drawing/2014/main" id="{D8308B6F-0CE7-734D-BF98-9CFA2CF6AC8A}"/>
              </a:ext>
            </a:extLst>
          </p:cNvPr>
          <p:cNvSpPr>
            <a:spLocks noGrp="1"/>
          </p:cNvSpPr>
          <p:nvPr>
            <p:ph type="body" sz="quarter" idx="18" hasCustomPrompt="1"/>
          </p:nvPr>
        </p:nvSpPr>
        <p:spPr>
          <a:xfrm>
            <a:off x="798380" y="1900594"/>
            <a:ext cx="10595237" cy="3995028"/>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786512C5-08D4-B441-AF5E-5458E427934D}"/>
              </a:ext>
            </a:extLst>
          </p:cNvPr>
          <p:cNvSpPr>
            <a:spLocks noGrp="1"/>
          </p:cNvSpPr>
          <p:nvPr>
            <p:ph type="body" sz="quarter" idx="16" hasCustomPrompt="1"/>
          </p:nvPr>
        </p:nvSpPr>
        <p:spPr>
          <a:xfrm>
            <a:off x="798381" y="761603"/>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
        <p:nvSpPr>
          <p:cNvPr id="9" name="Text Box 5">
            <a:extLst>
              <a:ext uri="{FF2B5EF4-FFF2-40B4-BE49-F238E27FC236}">
                <a16:creationId xmlns:a16="http://schemas.microsoft.com/office/drawing/2014/main" id="{5CD5CEA4-6EC1-2A2C-ECAF-E26CB0218E99}"/>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11" name="Straight Connector 10">
            <a:extLst>
              <a:ext uri="{FF2B5EF4-FFF2-40B4-BE49-F238E27FC236}">
                <a16:creationId xmlns:a16="http://schemas.microsoft.com/office/drawing/2014/main" id="{943D6864-F498-E81F-FAAF-19E6B54B1A33}"/>
              </a:ext>
            </a:extLst>
          </p:cNvPr>
          <p:cNvCxnSpPr>
            <a:cxnSpLocks/>
            <a:endCxn id="9"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17" name="Picture 16">
            <a:extLst>
              <a:ext uri="{FF2B5EF4-FFF2-40B4-BE49-F238E27FC236}">
                <a16:creationId xmlns:a16="http://schemas.microsoft.com/office/drawing/2014/main" id="{BDC71FC4-7280-0842-0A96-0BDA2ADBEE2C}"/>
              </a:ext>
            </a:extLst>
          </p:cNvPr>
          <p:cNvPicPr>
            <a:picLocks noChangeAspect="1"/>
          </p:cNvPicPr>
          <p:nvPr userDrawn="1"/>
        </p:nvPicPr>
        <p:blipFill rotWithShape="1">
          <a:blip r:embed="rId2"/>
          <a:srcRect l="62665" t="45652" r="17120" b="41908"/>
          <a:stretch/>
        </p:blipFill>
        <p:spPr>
          <a:xfrm>
            <a:off x="10427999" y="6099654"/>
            <a:ext cx="600505" cy="369541"/>
          </a:xfrm>
          <a:prstGeom prst="rect">
            <a:avLst/>
          </a:prstGeom>
        </p:spPr>
      </p:pic>
      <p:sp>
        <p:nvSpPr>
          <p:cNvPr id="18" name="Freeform 17">
            <a:extLst>
              <a:ext uri="{FF2B5EF4-FFF2-40B4-BE49-F238E27FC236}">
                <a16:creationId xmlns:a16="http://schemas.microsoft.com/office/drawing/2014/main" id="{2E79D936-C34F-0B35-FC2D-3401064E92D2}"/>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Tree>
    <p:extLst>
      <p:ext uri="{BB962C8B-B14F-4D97-AF65-F5344CB8AC3E}">
        <p14:creationId xmlns:p14="http://schemas.microsoft.com/office/powerpoint/2010/main" val="2555676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Slide 2">
    <p:spTree>
      <p:nvGrpSpPr>
        <p:cNvPr id="1" name=""/>
        <p:cNvGrpSpPr/>
        <p:nvPr/>
      </p:nvGrpSpPr>
      <p:grpSpPr>
        <a:xfrm>
          <a:off x="0" y="0"/>
          <a:ext cx="0" cy="0"/>
          <a:chOff x="0" y="0"/>
          <a:chExt cx="0" cy="0"/>
        </a:xfrm>
      </p:grpSpPr>
      <p:sp>
        <p:nvSpPr>
          <p:cNvPr id="10" name="Freeform 9">
            <a:extLst>
              <a:ext uri="{FF2B5EF4-FFF2-40B4-BE49-F238E27FC236}">
                <a16:creationId xmlns:a16="http://schemas.microsoft.com/office/drawing/2014/main" id="{91650004-395C-9C43-AE5F-4CE2B1EB3C37}"/>
              </a:ext>
            </a:extLst>
          </p:cNvPr>
          <p:cNvSpPr/>
          <p:nvPr userDrawn="1"/>
        </p:nvSpPr>
        <p:spPr>
          <a:xfrm>
            <a:off x="666427" y="1299620"/>
            <a:ext cx="11525573" cy="4716265"/>
          </a:xfrm>
          <a:custGeom>
            <a:avLst/>
            <a:gdLst>
              <a:gd name="connsiteX0" fmla="*/ 3470139 w 11393619"/>
              <a:gd name="connsiteY0" fmla="*/ 0 h 4716265"/>
              <a:gd name="connsiteX1" fmla="*/ 8184190 w 11393619"/>
              <a:gd name="connsiteY1" fmla="*/ 0 h 4716265"/>
              <a:gd name="connsiteX2" fmla="*/ 8184192 w 11393619"/>
              <a:gd name="connsiteY2" fmla="*/ 0 h 4716265"/>
              <a:gd name="connsiteX3" fmla="*/ 10401370 w 11393619"/>
              <a:gd name="connsiteY3" fmla="*/ 0 h 4716265"/>
              <a:gd name="connsiteX4" fmla="*/ 11393619 w 11393619"/>
              <a:gd name="connsiteY4" fmla="*/ 913136 h 4716265"/>
              <a:gd name="connsiteX5" fmla="*/ 11393619 w 11393619"/>
              <a:gd name="connsiteY5" fmla="*/ 4716265 h 4716265"/>
              <a:gd name="connsiteX6" fmla="*/ 9176438 w 11393619"/>
              <a:gd name="connsiteY6" fmla="*/ 4716265 h 4716265"/>
              <a:gd name="connsiteX7" fmla="*/ 7144361 w 11393619"/>
              <a:gd name="connsiteY7" fmla="*/ 4716265 h 4716265"/>
              <a:gd name="connsiteX8" fmla="*/ 5706299 w 11393619"/>
              <a:gd name="connsiteY8" fmla="*/ 4716265 h 4716265"/>
              <a:gd name="connsiteX9" fmla="*/ 4927180 w 11393619"/>
              <a:gd name="connsiteY9" fmla="*/ 4716265 h 4716265"/>
              <a:gd name="connsiteX10" fmla="*/ 1457041 w 11393619"/>
              <a:gd name="connsiteY10" fmla="*/ 4716265 h 4716265"/>
              <a:gd name="connsiteX11" fmla="*/ 0 w 11393619"/>
              <a:gd name="connsiteY11" fmla="*/ 3375397 h 4716265"/>
              <a:gd name="connsiteX12" fmla="*/ 0 w 11393619"/>
              <a:gd name="connsiteY12" fmla="*/ 0 h 4716265"/>
              <a:gd name="connsiteX13" fmla="*/ 3470139 w 11393619"/>
              <a:gd name="connsiteY13" fmla="*/ 0 h 47162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393619" h="4716265">
                <a:moveTo>
                  <a:pt x="3470139" y="0"/>
                </a:moveTo>
                <a:lnTo>
                  <a:pt x="8184190" y="0"/>
                </a:lnTo>
                <a:lnTo>
                  <a:pt x="8184192" y="0"/>
                </a:lnTo>
                <a:lnTo>
                  <a:pt x="10401370" y="0"/>
                </a:lnTo>
                <a:cubicBezTo>
                  <a:pt x="10949720" y="0"/>
                  <a:pt x="11393619" y="408508"/>
                  <a:pt x="11393619" y="913136"/>
                </a:cubicBezTo>
                <a:lnTo>
                  <a:pt x="11393619" y="4716265"/>
                </a:lnTo>
                <a:lnTo>
                  <a:pt x="9176438" y="4716265"/>
                </a:lnTo>
                <a:lnTo>
                  <a:pt x="7144361" y="4716265"/>
                </a:lnTo>
                <a:lnTo>
                  <a:pt x="5706299" y="4716265"/>
                </a:lnTo>
                <a:lnTo>
                  <a:pt x="4927180" y="4716265"/>
                </a:lnTo>
                <a:lnTo>
                  <a:pt x="1457041" y="4716265"/>
                </a:lnTo>
                <a:cubicBezTo>
                  <a:pt x="652796" y="4716265"/>
                  <a:pt x="0" y="4115518"/>
                  <a:pt x="0" y="3375397"/>
                </a:cubicBezTo>
                <a:lnTo>
                  <a:pt x="0" y="0"/>
                </a:lnTo>
                <a:lnTo>
                  <a:pt x="3470139" y="0"/>
                </a:lnTo>
                <a:close/>
              </a:path>
            </a:pathLst>
          </a:custGeom>
          <a:solidFill>
            <a:srgbClr val="DAE0D2"/>
          </a:solidFill>
          <a:ln w="3598" cap="flat">
            <a:noFill/>
            <a:prstDash val="solid"/>
            <a:miter/>
          </a:ln>
        </p:spPr>
        <p:txBody>
          <a:bodyPr wrap="square" rtlCol="0" anchor="ctr">
            <a:noAutofit/>
          </a:bodyPr>
          <a:lstStyle/>
          <a:p>
            <a:endParaRPr lang="en-US" b="0" i="0" dirty="0">
              <a:latin typeface="Calibri" panose="020F0502020204030204" pitchFamily="34" charset="0"/>
            </a:endParaRPr>
          </a:p>
        </p:txBody>
      </p:sp>
      <p:sp>
        <p:nvSpPr>
          <p:cNvPr id="11" name="Freeform 10">
            <a:extLst>
              <a:ext uri="{FF2B5EF4-FFF2-40B4-BE49-F238E27FC236}">
                <a16:creationId xmlns:a16="http://schemas.microsoft.com/office/drawing/2014/main" id="{495CCA75-D873-B74E-ACC4-92A1859D6E0C}"/>
              </a:ext>
            </a:extLst>
          </p:cNvPr>
          <p:cNvSpPr/>
          <p:nvPr userDrawn="1"/>
        </p:nvSpPr>
        <p:spPr>
          <a:xfrm>
            <a:off x="0" y="5954628"/>
            <a:ext cx="6870578" cy="655024"/>
          </a:xfrm>
          <a:custGeom>
            <a:avLst/>
            <a:gdLst>
              <a:gd name="connsiteX0" fmla="*/ 0 w 7530847"/>
              <a:gd name="connsiteY0" fmla="*/ 717973 h 717972"/>
              <a:gd name="connsiteX1" fmla="*/ 0 w 7530847"/>
              <a:gd name="connsiteY1" fmla="*/ 0 h 717972"/>
              <a:gd name="connsiteX2" fmla="*/ 7143771 w 7530847"/>
              <a:gd name="connsiteY2" fmla="*/ 0 h 717972"/>
              <a:gd name="connsiteX3" fmla="*/ 7530848 w 7530847"/>
              <a:gd name="connsiteY3" fmla="*/ 387166 h 717972"/>
              <a:gd name="connsiteX4" fmla="*/ 7530848 w 7530847"/>
              <a:gd name="connsiteY4" fmla="*/ 715523 h 717972"/>
              <a:gd name="connsiteX5" fmla="*/ 0 w 7530847"/>
              <a:gd name="connsiteY5" fmla="*/ 715523 h 717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530847" h="717972">
                <a:moveTo>
                  <a:pt x="0" y="717973"/>
                </a:moveTo>
                <a:lnTo>
                  <a:pt x="0" y="0"/>
                </a:lnTo>
                <a:lnTo>
                  <a:pt x="7143771" y="0"/>
                </a:lnTo>
                <a:cubicBezTo>
                  <a:pt x="7356909" y="0"/>
                  <a:pt x="7530848" y="173980"/>
                  <a:pt x="7530848" y="387166"/>
                </a:cubicBezTo>
                <a:lnTo>
                  <a:pt x="7530848" y="715523"/>
                </a:lnTo>
                <a:lnTo>
                  <a:pt x="0" y="715523"/>
                </a:lnTo>
                <a:close/>
              </a:path>
            </a:pathLst>
          </a:custGeom>
          <a:solidFill>
            <a:srgbClr val="AABC99"/>
          </a:solidFill>
          <a:ln w="24491"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0D36EFDA-264B-4948-A7A5-D2CBE1A3DC45}"/>
              </a:ext>
            </a:extLst>
          </p:cNvPr>
          <p:cNvSpPr/>
          <p:nvPr userDrawn="1"/>
        </p:nvSpPr>
        <p:spPr>
          <a:xfrm>
            <a:off x="3732000" y="1893387"/>
            <a:ext cx="8460000" cy="36000"/>
          </a:xfrm>
          <a:custGeom>
            <a:avLst/>
            <a:gdLst>
              <a:gd name="connsiteX0" fmla="*/ 1 w 4076555"/>
              <a:gd name="connsiteY0" fmla="*/ 0 h 51458"/>
              <a:gd name="connsiteX1" fmla="*/ 4076556 w 4076555"/>
              <a:gd name="connsiteY1" fmla="*/ 0 h 51458"/>
              <a:gd name="connsiteX2" fmla="*/ 4076556 w 4076555"/>
              <a:gd name="connsiteY2" fmla="*/ 51459 h 51458"/>
              <a:gd name="connsiteX3" fmla="*/ 1 w 4076555"/>
              <a:gd name="connsiteY3" fmla="*/ 51459 h 51458"/>
            </a:gdLst>
            <a:ahLst/>
            <a:cxnLst>
              <a:cxn ang="0">
                <a:pos x="connsiteX0" y="connsiteY0"/>
              </a:cxn>
              <a:cxn ang="0">
                <a:pos x="connsiteX1" y="connsiteY1"/>
              </a:cxn>
              <a:cxn ang="0">
                <a:pos x="connsiteX2" y="connsiteY2"/>
              </a:cxn>
              <a:cxn ang="0">
                <a:pos x="connsiteX3" y="connsiteY3"/>
              </a:cxn>
            </a:cxnLst>
            <a:rect l="l" t="t" r="r" b="b"/>
            <a:pathLst>
              <a:path w="4076555" h="51458">
                <a:moveTo>
                  <a:pt x="1" y="0"/>
                </a:moveTo>
                <a:lnTo>
                  <a:pt x="4076556" y="0"/>
                </a:lnTo>
                <a:lnTo>
                  <a:pt x="4076556" y="51459"/>
                </a:lnTo>
                <a:lnTo>
                  <a:pt x="1" y="51459"/>
                </a:lnTo>
                <a:close/>
              </a:path>
            </a:pathLst>
          </a:custGeom>
          <a:solidFill>
            <a:srgbClr val="000000"/>
          </a:solidFill>
          <a:ln w="24491" cap="flat">
            <a:solidFill>
              <a:srgbClr val="000000"/>
            </a:solidFill>
            <a:prstDash val="solid"/>
            <a:miter/>
          </a:ln>
        </p:spPr>
        <p:txBody>
          <a:bodyPr rtlCol="0" anchor="ctr"/>
          <a:lstStyle/>
          <a:p>
            <a:endParaRPr lang="en-US"/>
          </a:p>
        </p:txBody>
      </p:sp>
      <p:sp>
        <p:nvSpPr>
          <p:cNvPr id="14" name="Text Placeholder 17">
            <a:extLst>
              <a:ext uri="{FF2B5EF4-FFF2-40B4-BE49-F238E27FC236}">
                <a16:creationId xmlns:a16="http://schemas.microsoft.com/office/drawing/2014/main" id="{E5809F09-19F8-644E-93CF-7EED6ADA9275}"/>
              </a:ext>
            </a:extLst>
          </p:cNvPr>
          <p:cNvSpPr>
            <a:spLocks noGrp="1"/>
          </p:cNvSpPr>
          <p:nvPr>
            <p:ph type="body" sz="quarter" idx="18" hasCustomPrompt="1"/>
          </p:nvPr>
        </p:nvSpPr>
        <p:spPr>
          <a:xfrm>
            <a:off x="914400" y="2169763"/>
            <a:ext cx="10479218" cy="3440624"/>
          </a:xfrm>
          <a:prstGeom prst="rect">
            <a:avLst/>
          </a:prstGeom>
        </p:spPr>
        <p:txBody>
          <a:bodyPr/>
          <a:lstStyle>
            <a:lvl1pPr algn="l">
              <a:buNone/>
              <a:defRPr sz="2400" b="0" i="0" spc="0">
                <a:solidFill>
                  <a:srgbClr val="000000"/>
                </a:solidFill>
                <a:latin typeface="+mn-lt"/>
              </a:defRPr>
            </a:lvl1pPr>
            <a:lvl2pPr>
              <a:buNone/>
              <a:defRPr sz="2000" b="0" i="0" spc="300">
                <a:solidFill>
                  <a:schemeClr val="bg1"/>
                </a:solidFill>
                <a:latin typeface="Montserrat Light" pitchFamily="2" charset="77"/>
              </a:defRPr>
            </a:lvl2pPr>
            <a:lvl3pPr>
              <a:buNone/>
              <a:defRPr sz="2000" b="0" i="0" spc="300">
                <a:solidFill>
                  <a:schemeClr val="bg1"/>
                </a:solidFill>
                <a:latin typeface="Montserrat Light" pitchFamily="2" charset="77"/>
              </a:defRPr>
            </a:lvl3pPr>
            <a:lvl4pPr>
              <a:buNone/>
              <a:defRPr sz="2000" b="0" i="0" spc="300">
                <a:solidFill>
                  <a:schemeClr val="bg1"/>
                </a:solidFill>
                <a:latin typeface="Montserrat Light" pitchFamily="2" charset="77"/>
              </a:defRPr>
            </a:lvl4pPr>
            <a:lvl5pPr>
              <a:buNone/>
              <a:defRPr sz="2000" b="0" i="0" spc="300">
                <a:solidFill>
                  <a:schemeClr val="bg1"/>
                </a:solidFill>
                <a:latin typeface="Montserrat Light" pitchFamily="2" charset="77"/>
              </a:defRPr>
            </a:lvl5pPr>
          </a:lstStyle>
          <a:p>
            <a:pPr lvl="0"/>
            <a:r>
              <a:rPr lang="en-GB" dirty="0"/>
              <a:t>Click to type…</a:t>
            </a:r>
            <a:endParaRPr lang="en-US" dirty="0"/>
          </a:p>
        </p:txBody>
      </p:sp>
      <p:sp>
        <p:nvSpPr>
          <p:cNvPr id="15" name="Text Placeholder 23">
            <a:extLst>
              <a:ext uri="{FF2B5EF4-FFF2-40B4-BE49-F238E27FC236}">
                <a16:creationId xmlns:a16="http://schemas.microsoft.com/office/drawing/2014/main" id="{3E9E7B3E-59B0-DC4E-9561-9A1693329D98}"/>
              </a:ext>
            </a:extLst>
          </p:cNvPr>
          <p:cNvSpPr>
            <a:spLocks noGrp="1"/>
          </p:cNvSpPr>
          <p:nvPr>
            <p:ph type="body" sz="quarter" idx="16" hasCustomPrompt="1"/>
          </p:nvPr>
        </p:nvSpPr>
        <p:spPr>
          <a:xfrm>
            <a:off x="798381" y="443960"/>
            <a:ext cx="10595237" cy="803654"/>
          </a:xfrm>
          <a:prstGeom prst="rect">
            <a:avLst/>
          </a:prstGeom>
        </p:spPr>
        <p:txBody>
          <a:bodyPr>
            <a:noAutofit/>
          </a:bodyPr>
          <a:lstStyle>
            <a:lvl1pPr marL="0" indent="0" algn="l">
              <a:buNone/>
              <a:defRPr sz="3600" b="0" i="0">
                <a:solidFill>
                  <a:srgbClr val="000000"/>
                </a:solidFill>
                <a:latin typeface="+mn-lt"/>
              </a:defRPr>
            </a:lvl1pPr>
          </a:lstStyle>
          <a:p>
            <a:pPr lvl="0"/>
            <a:r>
              <a:rPr lang="en-US" dirty="0"/>
              <a:t>Heading</a:t>
            </a:r>
          </a:p>
        </p:txBody>
      </p:sp>
    </p:spTree>
    <p:extLst>
      <p:ext uri="{BB962C8B-B14F-4D97-AF65-F5344CB8AC3E}">
        <p14:creationId xmlns:p14="http://schemas.microsoft.com/office/powerpoint/2010/main" val="3873159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image" Target="../media/image1.emf"/><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theme" Target="../theme/theme2.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7"/>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418528987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9" r:id="rId14"/>
    <p:sldLayoutId id="214748368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ext Box 5">
            <a:extLst>
              <a:ext uri="{FF2B5EF4-FFF2-40B4-BE49-F238E27FC236}">
                <a16:creationId xmlns:a16="http://schemas.microsoft.com/office/drawing/2014/main" id="{B08E5BC2-C88D-4F41-B1AE-18F639EE42BF}"/>
              </a:ext>
            </a:extLst>
          </p:cNvPr>
          <p:cNvSpPr txBox="1"/>
          <p:nvPr userDrawn="1"/>
        </p:nvSpPr>
        <p:spPr>
          <a:xfrm>
            <a:off x="11094491" y="6277518"/>
            <a:ext cx="921179" cy="369541"/>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en-US" sz="1000" b="0" i="0" dirty="0">
                <a:solidFill>
                  <a:srgbClr val="000000"/>
                </a:solidFill>
                <a:effectLst/>
                <a:latin typeface="Calibri" panose="020F0502020204030204" pitchFamily="34" charset="0"/>
                <a:ea typeface="Open Sans" panose="020B0606030504020204" pitchFamily="34" charset="0"/>
                <a:cs typeface="Calibri" panose="020F0502020204030204" pitchFamily="34" charset="0"/>
              </a:rPr>
              <a:t>Leader SEEDS</a:t>
            </a:r>
          </a:p>
        </p:txBody>
      </p:sp>
      <p:cxnSp>
        <p:nvCxnSpPr>
          <p:cNvPr id="8" name="Straight Connector 7">
            <a:extLst>
              <a:ext uri="{FF2B5EF4-FFF2-40B4-BE49-F238E27FC236}">
                <a16:creationId xmlns:a16="http://schemas.microsoft.com/office/drawing/2014/main" id="{54497B6D-A77D-C54E-9B99-EDFAB982BE8B}"/>
              </a:ext>
            </a:extLst>
          </p:cNvPr>
          <p:cNvCxnSpPr>
            <a:cxnSpLocks/>
            <a:endCxn id="7" idx="1"/>
          </p:cNvCxnSpPr>
          <p:nvPr userDrawn="1"/>
        </p:nvCxnSpPr>
        <p:spPr>
          <a:xfrm>
            <a:off x="-6440" y="6462289"/>
            <a:ext cx="11100931" cy="0"/>
          </a:xfrm>
          <a:prstGeom prst="line">
            <a:avLst/>
          </a:prstGeom>
          <a:ln w="19050">
            <a:solidFill>
              <a:srgbClr val="000000"/>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89C13CAD-A75C-0B4F-036E-26454C5BC2E8}"/>
              </a:ext>
            </a:extLst>
          </p:cNvPr>
          <p:cNvPicPr>
            <a:picLocks noChangeAspect="1"/>
          </p:cNvPicPr>
          <p:nvPr userDrawn="1"/>
        </p:nvPicPr>
        <p:blipFill rotWithShape="1">
          <a:blip r:embed="rId16"/>
          <a:srcRect l="62665" t="45652" r="17120" b="41908"/>
          <a:stretch/>
        </p:blipFill>
        <p:spPr>
          <a:xfrm>
            <a:off x="10427999" y="6099654"/>
            <a:ext cx="600505" cy="369541"/>
          </a:xfrm>
          <a:prstGeom prst="rect">
            <a:avLst/>
          </a:prstGeom>
        </p:spPr>
      </p:pic>
    </p:spTree>
    <p:extLst>
      <p:ext uri="{BB962C8B-B14F-4D97-AF65-F5344CB8AC3E}">
        <p14:creationId xmlns:p14="http://schemas.microsoft.com/office/powerpoint/2010/main" val="1367448337"/>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10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8.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9.png"/><Relationship Id="rId7" Type="http://schemas.openxmlformats.org/officeDocument/2006/relationships/diagramColors" Target="../diagrams/colors11.xml"/><Relationship Id="rId2" Type="http://schemas.openxmlformats.org/officeDocument/2006/relationships/notesSlide" Target="../notesSlides/notesSlide79.xml"/><Relationship Id="rId1" Type="http://schemas.openxmlformats.org/officeDocument/2006/relationships/slideLayout" Target="../slideLayouts/slideLayout8.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102.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9.png"/><Relationship Id="rId7" Type="http://schemas.openxmlformats.org/officeDocument/2006/relationships/diagramColors" Target="../diagrams/colors12.xml"/><Relationship Id="rId2" Type="http://schemas.openxmlformats.org/officeDocument/2006/relationships/notesSlide" Target="../notesSlides/notesSlide80.xml"/><Relationship Id="rId1" Type="http://schemas.openxmlformats.org/officeDocument/2006/relationships/slideLayout" Target="../slideLayouts/slideLayout8.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10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1.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2.xml"/><Relationship Id="rId1" Type="http://schemas.openxmlformats.org/officeDocument/2006/relationships/slideLayout" Target="../slideLayouts/slideLayout8.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0.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0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108.xml.rels><?xml version="1.0" encoding="UTF-8" standalone="yes"?>
<Relationships xmlns="http://schemas.openxmlformats.org/package/2006/relationships"><Relationship Id="rId3" Type="http://schemas.microsoft.com/office/2018/10/relationships/comments" Target="../comments/modernComment_1270_E3955D99.xml"/><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https://www.forbes.com/sites/gilpress/2014/09/03/12-big-data-definitions-whats-yours/#79b0a05813ae" TargetMode="External"/><Relationship Id="rId1" Type="http://schemas.openxmlformats.org/officeDocument/2006/relationships/slideLayout" Target="../slideLayouts/slideLayout15.xml"/></Relationships>
</file>

<file path=ppt/slides/_rels/slide1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8.xml"/></Relationships>
</file>

<file path=ppt/slides/_rels/slide114.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4.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8.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7.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hyperlink" Target="https://www.bcg.com/capabilities/big-data-advanced-analytics/transforming-business-models.aspx" TargetMode="External"/><Relationship Id="rId2" Type="http://schemas.openxmlformats.org/officeDocument/2006/relationships/notesSlide" Target="../notesSlides/notesSlide9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hyperlink" Target="https://www.youtube.com/watch?v=Pdycz6jJ0Vk" TargetMode="External"/></Relationships>
</file>

<file path=ppt/slides/_rels/slide1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3.svg"/><Relationship Id="rId7" Type="http://schemas.openxmlformats.org/officeDocument/2006/relationships/image" Target="../media/image57.svg"/><Relationship Id="rId2" Type="http://schemas.openxmlformats.org/officeDocument/2006/relationships/image" Target="../media/image52.png"/><Relationship Id="rId1" Type="http://schemas.openxmlformats.org/officeDocument/2006/relationships/slideLayout" Target="../slideLayouts/slideLayout15.xml"/><Relationship Id="rId6" Type="http://schemas.openxmlformats.org/officeDocument/2006/relationships/image" Target="../media/image56.png"/><Relationship Id="rId11" Type="http://schemas.openxmlformats.org/officeDocument/2006/relationships/image" Target="../media/image61.svg"/><Relationship Id="rId5" Type="http://schemas.openxmlformats.org/officeDocument/2006/relationships/image" Target="../media/image55.svg"/><Relationship Id="rId10" Type="http://schemas.openxmlformats.org/officeDocument/2006/relationships/image" Target="../media/image60.png"/><Relationship Id="rId4" Type="http://schemas.openxmlformats.org/officeDocument/2006/relationships/image" Target="../media/image54.png"/><Relationship Id="rId9" Type="http://schemas.openxmlformats.org/officeDocument/2006/relationships/image" Target="../media/image59.svg"/></Relationships>
</file>

<file path=ppt/slides/_rels/slide1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3.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microsoft.com/office/2018/10/relationships/comments" Target="../comments/modernComment_1210_2A9C721.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10.png"/><Relationship Id="rId5" Type="http://schemas.openxmlformats.org/officeDocument/2006/relationships/hyperlink" Target="https://ori.hhs.gov/education/products/n_illinois_u/datamanagement/dctopic.html" TargetMode="External"/><Relationship Id="rId4" Type="http://schemas.openxmlformats.org/officeDocument/2006/relationships/image" Target="../media/image9.png"/></Relationships>
</file>

<file path=ppt/slides/_rels/slide1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4.xml"/><Relationship Id="rId1" Type="http://schemas.openxmlformats.org/officeDocument/2006/relationships/slideLayout" Target="../slideLayouts/slideLayout8.xml"/></Relationships>
</file>

<file path=ppt/slides/_rels/slide1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5.xml"/><Relationship Id="rId1" Type="http://schemas.openxmlformats.org/officeDocument/2006/relationships/slideLayout" Target="../slideLayouts/slideLayout8.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96.xml"/><Relationship Id="rId1" Type="http://schemas.openxmlformats.org/officeDocument/2006/relationships/slideLayout" Target="../slideLayouts/slideLayout15.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97.xml"/><Relationship Id="rId1" Type="http://schemas.openxmlformats.org/officeDocument/2006/relationships/slideLayout" Target="../slideLayouts/slideLayout15.xml"/></Relationships>
</file>

<file path=ppt/slides/_rels/slide124.xml.rels><?xml version="1.0" encoding="UTF-8" standalone="yes"?>
<Relationships xmlns="http://schemas.openxmlformats.org/package/2006/relationships"><Relationship Id="rId3" Type="http://schemas.microsoft.com/office/2018/10/relationships/comments" Target="../comments/modernComment_1280_2A7C6F59.xml"/><Relationship Id="rId2" Type="http://schemas.openxmlformats.org/officeDocument/2006/relationships/notesSlide" Target="../notesSlides/notesSlide98.xml"/><Relationship Id="rId1" Type="http://schemas.openxmlformats.org/officeDocument/2006/relationships/slideLayout" Target="../slideLayouts/slideLayout15.xml"/><Relationship Id="rId4" Type="http://schemas.openxmlformats.org/officeDocument/2006/relationships/hyperlink" Target="https://www.fundera.com/blog/blockchain-explained" TargetMode="External"/></Relationships>
</file>

<file path=ppt/slides/_rels/slide125.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99.xml"/><Relationship Id="rId1" Type="http://schemas.openxmlformats.org/officeDocument/2006/relationships/slideLayout" Target="../slideLayouts/slideLayout15.xml"/></Relationships>
</file>

<file path=ppt/slides/_rels/slide126.xml.rels><?xml version="1.0" encoding="UTF-8" standalone="yes"?>
<Relationships xmlns="http://schemas.openxmlformats.org/package/2006/relationships"><Relationship Id="rId3" Type="http://schemas.openxmlformats.org/officeDocument/2006/relationships/hyperlink" Target="https://www.vts.com/" TargetMode="External"/><Relationship Id="rId2" Type="http://schemas.openxmlformats.org/officeDocument/2006/relationships/notesSlide" Target="../notesSlides/notesSlide100.xml"/><Relationship Id="rId1" Type="http://schemas.openxmlformats.org/officeDocument/2006/relationships/slideLayout" Target="../slideLayouts/slideLayout15.xml"/></Relationships>
</file>

<file path=ppt/slides/_rels/slide127.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101.xml"/><Relationship Id="rId1" Type="http://schemas.openxmlformats.org/officeDocument/2006/relationships/slideLayout" Target="../slideLayouts/slideLayout8.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128.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02.xml"/><Relationship Id="rId1" Type="http://schemas.openxmlformats.org/officeDocument/2006/relationships/slideLayout" Target="../slideLayouts/slideLayout8.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129.xml.rels><?xml version="1.0" encoding="UTF-8" standalone="yes"?>
<Relationships xmlns="http://schemas.openxmlformats.org/package/2006/relationships"><Relationship Id="rId3" Type="http://schemas.openxmlformats.org/officeDocument/2006/relationships/image" Target="../media/image62.jpg"/><Relationship Id="rId2" Type="http://schemas.openxmlformats.org/officeDocument/2006/relationships/notesSlide" Target="../notesSlides/notesSlide103.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4.xml"/><Relationship Id="rId1" Type="http://schemas.openxmlformats.org/officeDocument/2006/relationships/slideLayout" Target="../slideLayouts/slideLayout8.xml"/></Relationships>
</file>

<file path=ppt/slides/_rels/slide131.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6.png"/><Relationship Id="rId7" Type="http://schemas.openxmlformats.org/officeDocument/2006/relationships/diagramColors" Target="../diagrams/colors15.xml"/><Relationship Id="rId2" Type="http://schemas.openxmlformats.org/officeDocument/2006/relationships/notesSlide" Target="../notesSlides/notesSlide105.xml"/><Relationship Id="rId1" Type="http://schemas.openxmlformats.org/officeDocument/2006/relationships/slideLayout" Target="../slideLayouts/slideLayout8.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132.xml.rels><?xml version="1.0" encoding="UTF-8" standalone="yes"?>
<Relationships xmlns="http://schemas.openxmlformats.org/package/2006/relationships"><Relationship Id="rId8" Type="http://schemas.microsoft.com/office/2007/relationships/diagramDrawing" Target="../diagrams/drawing16.xml"/><Relationship Id="rId3" Type="http://schemas.openxmlformats.org/officeDocument/2006/relationships/image" Target="../media/image16.png"/><Relationship Id="rId7" Type="http://schemas.openxmlformats.org/officeDocument/2006/relationships/diagramColors" Target="../diagrams/colors16.xml"/><Relationship Id="rId2" Type="http://schemas.openxmlformats.org/officeDocument/2006/relationships/notesSlide" Target="../notesSlides/notesSlide106.xml"/><Relationship Id="rId1" Type="http://schemas.openxmlformats.org/officeDocument/2006/relationships/slideLayout" Target="../slideLayouts/slideLayout8.xml"/><Relationship Id="rId6" Type="http://schemas.openxmlformats.org/officeDocument/2006/relationships/diagramQuickStyle" Target="../diagrams/quickStyle16.xml"/><Relationship Id="rId5" Type="http://schemas.openxmlformats.org/officeDocument/2006/relationships/diagramLayout" Target="../diagrams/layout16.xml"/><Relationship Id="rId4" Type="http://schemas.openxmlformats.org/officeDocument/2006/relationships/diagramData" Target="../diagrams/data16.xml"/></Relationships>
</file>

<file path=ppt/slides/_rels/slide1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7.xml"/><Relationship Id="rId1" Type="http://schemas.openxmlformats.org/officeDocument/2006/relationships/slideLayout" Target="../slideLayouts/slideLayout8.xml"/></Relationships>
</file>

<file path=ppt/slides/_rels/slide134.xml.rels><?xml version="1.0" encoding="UTF-8" standalone="yes"?>
<Relationships xmlns="http://schemas.openxmlformats.org/package/2006/relationships"><Relationship Id="rId3" Type="http://schemas.openxmlformats.org/officeDocument/2006/relationships/notesSlide" Target="../notesSlides/notesSlide108.xml"/><Relationship Id="rId2" Type="http://schemas.openxmlformats.org/officeDocument/2006/relationships/slideLayout" Target="../slideLayouts/slideLayout8.xml"/><Relationship Id="rId1" Type="http://schemas.openxmlformats.org/officeDocument/2006/relationships/video" Target="https://www.youtube.com/embed/QphJEO9ZX6s?feature=oembed" TargetMode="External"/><Relationship Id="rId6" Type="http://schemas.openxmlformats.org/officeDocument/2006/relationships/hyperlink" Target="https://www.youtube.com/watch?v=QphJEO9ZX6s&amp;feature=emb_logo" TargetMode="External"/><Relationship Id="rId5" Type="http://schemas.openxmlformats.org/officeDocument/2006/relationships/image" Target="../media/image63.jpeg"/><Relationship Id="rId4" Type="http://schemas.openxmlformats.org/officeDocument/2006/relationships/image" Target="../media/image16.png"/></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9.xml"/><Relationship Id="rId1" Type="http://schemas.openxmlformats.org/officeDocument/2006/relationships/slideLayout" Target="../slideLayouts/slideLayout8.xml"/></Relationships>
</file>

<file path=ppt/slides/_rels/slide13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0.xml"/><Relationship Id="rId1" Type="http://schemas.openxmlformats.org/officeDocument/2006/relationships/slideLayout" Target="../slideLayouts/slideLayout8.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10.xml"/></Relationships>
</file>

<file path=ppt/slides/_rels/slide139.xml.rels><?xml version="1.0" encoding="UTF-8" standalone="yes"?>
<Relationships xmlns="http://schemas.openxmlformats.org/package/2006/relationships"><Relationship Id="rId3" Type="http://schemas.openxmlformats.org/officeDocument/2006/relationships/hyperlink" Target="https://www.forbes.com/sites/gilpress/2014/09/03/12-big-data-definitions-whats-yours/#79b0a05813ae" TargetMode="External"/><Relationship Id="rId2" Type="http://schemas.openxmlformats.org/officeDocument/2006/relationships/notesSlide" Target="../notesSlides/notesSlide112.xml"/><Relationship Id="rId1" Type="http://schemas.openxmlformats.org/officeDocument/2006/relationships/slideLayout" Target="../slideLayouts/slideLayout8.xml"/><Relationship Id="rId6" Type="http://schemas.openxmlformats.org/officeDocument/2006/relationships/hyperlink" Target="https://securitytrails.com/blog/top-10-common-network-security-threats-explained" TargetMode="External"/><Relationship Id="rId5" Type="http://schemas.openxmlformats.org/officeDocument/2006/relationships/hyperlink" Target="https://www.europeanfiles.eu/industry/education-as-a-tool-against-cybercrime" TargetMode="External"/><Relationship Id="rId4" Type="http://schemas.openxmlformats.org/officeDocument/2006/relationships/hyperlink" Target="https://ori.hhs.gov/education/products/n_illinois_u/datamanagement/dctopic.html"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40.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113.xml"/><Relationship Id="rId1" Type="http://schemas.openxmlformats.org/officeDocument/2006/relationships/slideLayout" Target="../slideLayouts/slideLayout8.xml"/><Relationship Id="rId6" Type="http://schemas.openxmlformats.org/officeDocument/2006/relationships/hyperlink" Target="https://web.stanford.edu/class/msande238/projects/2014/GainIT.pdf" TargetMode="External"/><Relationship Id="rId5" Type="http://schemas.openxmlformats.org/officeDocument/2006/relationships/hyperlink" Target="https://theodi.org/article/data-ethics-canvas/" TargetMode="External"/><Relationship Id="rId4" Type="http://schemas.openxmlformats.org/officeDocument/2006/relationships/hyperlink" Target="https://www.bpe.co.uk/services/need/data-protection-the-gdpr/brilliantly-simple-guide-to-the-gdpr/explaining-what-is-meant-by-consent/" TargetMode="External"/></Relationships>
</file>

<file path=ppt/slides/_rels/slide141.xml.rels><?xml version="1.0" encoding="UTF-8" standalone="yes"?>
<Relationships xmlns="http://schemas.openxmlformats.org/package/2006/relationships"><Relationship Id="rId3" Type="http://schemas.openxmlformats.org/officeDocument/2006/relationships/hyperlink" Target="https://www.researchgate.net/publication/269500452_The_Information_Artifact_in_IT_Governance_Toward_a_Theory_of_Information_Governance" TargetMode="External"/><Relationship Id="rId2" Type="http://schemas.openxmlformats.org/officeDocument/2006/relationships/notesSlide" Target="../notesSlides/notesSlide114.xml"/><Relationship Id="rId1" Type="http://schemas.openxmlformats.org/officeDocument/2006/relationships/slideLayout" Target="../slideLayouts/slideLayout8.xml"/><Relationship Id="rId6" Type="http://schemas.openxmlformats.org/officeDocument/2006/relationships/hyperlink" Target="https://cyberleninka.org/article/n/696646.pdf" TargetMode="External"/><Relationship Id="rId5" Type="http://schemas.openxmlformats.org/officeDocument/2006/relationships/hyperlink" Target="https://www.dataprotection.ie/en/organisations/know-your-obligations/data-protection-impact-assessments" TargetMode="External"/><Relationship Id="rId4" Type="http://schemas.openxmlformats.org/officeDocument/2006/relationships/hyperlink" Target="https://www.theguardian.com/books/2019/oct/04/shoshana-zuboff-surveillance-capitalism-assault-human-automomy-digital-privacy" TargetMode="External"/></Relationships>
</file>

<file path=ppt/slides/_rels/slide142.xml.rels><?xml version="1.0" encoding="UTF-8" standalone="yes"?>
<Relationships xmlns="http://schemas.openxmlformats.org/package/2006/relationships"><Relationship Id="rId3" Type="http://schemas.openxmlformats.org/officeDocument/2006/relationships/hyperlink" Target="https://www.youtube.com/watch?v=2GrXTLe9ztA" TargetMode="External"/><Relationship Id="rId2" Type="http://schemas.openxmlformats.org/officeDocument/2006/relationships/notesSlide" Target="../notesSlides/notesSlide115.xml"/><Relationship Id="rId1" Type="http://schemas.openxmlformats.org/officeDocument/2006/relationships/slideLayout" Target="../slideLayouts/slideLayout8.xml"/><Relationship Id="rId5" Type="http://schemas.openxmlformats.org/officeDocument/2006/relationships/hyperlink" Target="https://www.youtube.com/watch?v=Pdycz6jJ0Vk" TargetMode="External"/><Relationship Id="rId4" Type="http://schemas.openxmlformats.org/officeDocument/2006/relationships/hyperlink" Target="https://www.informationweek.com/software/enterprise-applications/bigdata-6-real-life-business-cases/d/d-id/1320590?image_number=2&amp;piddl_msgorder=asc" TargetMode="External"/></Relationships>
</file>

<file path=ppt/slides/_rels/slide143.xml.rels><?xml version="1.0" encoding="UTF-8" standalone="yes"?>
<Relationships xmlns="http://schemas.openxmlformats.org/package/2006/relationships"><Relationship Id="rId3" Type="http://schemas.openxmlformats.org/officeDocument/2006/relationships/hyperlink" Target="https://www.fundera.com/blog/blockchain-explained" TargetMode="External"/><Relationship Id="rId2" Type="http://schemas.openxmlformats.org/officeDocument/2006/relationships/notesSlide" Target="../notesSlides/notesSlide116.xml"/><Relationship Id="rId1" Type="http://schemas.openxmlformats.org/officeDocument/2006/relationships/slideLayout" Target="../slideLayouts/slideLayout8.xml"/><Relationship Id="rId5" Type="http://schemas.openxmlformats.org/officeDocument/2006/relationships/hyperlink" Target="https://www.youtube.com/watch?v=QphJEO9ZX6s&amp;feature=emb_logo" TargetMode="External"/><Relationship Id="rId4" Type="http://schemas.openxmlformats.org/officeDocument/2006/relationships/hyperlink" Target="https://www.vts.com/" TargetMode="External"/></Relationships>
</file>

<file path=ppt/slides/_rels/slide144.xml.rels><?xml version="1.0" encoding="UTF-8" standalone="yes"?>
<Relationships xmlns="http://schemas.openxmlformats.org/package/2006/relationships"><Relationship Id="rId3" Type="http://schemas.openxmlformats.org/officeDocument/2006/relationships/hyperlink" Target="https://www.youtube.com/watch?v=hZLBcHYrIU4" TargetMode="External"/><Relationship Id="rId2" Type="http://schemas.openxmlformats.org/officeDocument/2006/relationships/notesSlide" Target="../notesSlides/notesSlide117.xml"/><Relationship Id="rId1" Type="http://schemas.openxmlformats.org/officeDocument/2006/relationships/slideLayout" Target="../slideLayouts/slideLayout8.xml"/><Relationship Id="rId4" Type="http://schemas.openxmlformats.org/officeDocument/2006/relationships/hyperlink" Target="https://www.ted.com/talks/vidas_raudonis_why_we_should_not_be_afraid_of_industrial_revolution" TargetMode="Externa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4.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6.xml.rels><?xml version="1.0" encoding="UTF-8" standalone="yes"?>
<Relationships xmlns="http://schemas.openxmlformats.org/package/2006/relationships"><Relationship Id="rId8" Type="http://schemas.openxmlformats.org/officeDocument/2006/relationships/hyperlink" Target="https://www.nesta.org.uk/report/skills-of-the-datavores-talent-and-the-data-revolution/" TargetMode="External"/><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7.png"/><Relationship Id="rId4" Type="http://schemas.openxmlformats.org/officeDocument/2006/relationships/image" Target="../media/image10.png"/></Relationships>
</file>

<file path=ppt/slides/_rels/slide2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8" Type="http://schemas.microsoft.com/office/2007/relationships/diagramDrawing" Target="../diagrams/drawing2.xml"/><Relationship Id="rId3" Type="http://schemas.microsoft.com/office/2018/10/relationships/comments" Target="../comments/modernComment_1222_785F49FC.xml"/><Relationship Id="rId7" Type="http://schemas.openxmlformats.org/officeDocument/2006/relationships/diagramColors" Target="../diagrams/colors2.xml"/><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2.xml.rels><?xml version="1.0" encoding="UTF-8" standalone="yes"?>
<Relationships xmlns="http://schemas.openxmlformats.org/package/2006/relationships"><Relationship Id="rId8" Type="http://schemas.microsoft.com/office/2007/relationships/diagramDrawing" Target="../diagrams/drawing3.xml"/><Relationship Id="rId3" Type="http://schemas.microsoft.com/office/2018/10/relationships/comments" Target="../comments/modernComment_1224_A2F05CEB.xml"/><Relationship Id="rId7" Type="http://schemas.openxmlformats.org/officeDocument/2006/relationships/diagramColors" Target="../diagrams/colors3.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3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8" Type="http://schemas.openxmlformats.org/officeDocument/2006/relationships/diagramColors" Target="../diagrams/colors4.xml"/><Relationship Id="rId3" Type="http://schemas.openxmlformats.org/officeDocument/2006/relationships/image" Target="../media/image9.png"/><Relationship Id="rId7" Type="http://schemas.openxmlformats.org/officeDocument/2006/relationships/diagramQuickStyle" Target="../diagrams/quickStyle4.xml"/><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diagramLayout" Target="../diagrams/layout4.xml"/><Relationship Id="rId5" Type="http://schemas.openxmlformats.org/officeDocument/2006/relationships/diagramData" Target="../diagrams/data4.xml"/><Relationship Id="rId4" Type="http://schemas.openxmlformats.org/officeDocument/2006/relationships/image" Target="../media/image10.png"/><Relationship Id="rId9" Type="http://schemas.microsoft.com/office/2007/relationships/diagramDrawing" Target="../diagrams/drawing4.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5.xml"/><Relationship Id="rId4" Type="http://schemas.openxmlformats.org/officeDocument/2006/relationships/image" Target="../media/image20.svg"/></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hyperlink" Target="https://www.thelearningnuggets.com/getfile.php/5023494.1192.wlwmmijlk7titl/Google+Workspace+Page+-+Future+of+Work+Here+Today+.mp4" TargetMode="External"/><Relationship Id="rId7" Type="http://schemas.openxmlformats.org/officeDocument/2006/relationships/hyperlink" Target="https://www.thelearningnuggets.com/getfile.php/5023495.1192.jmjl77a7auzkip/Google+Workspace+Competitive+Cost+Saings+.mp4" TargetMode="External"/><Relationship Id="rId2" Type="http://schemas.microsoft.com/office/2018/10/relationships/comments" Target="../comments/modernComment_122B_EE1A046B.xml"/><Relationship Id="rId1" Type="http://schemas.openxmlformats.org/officeDocument/2006/relationships/slideLayout" Target="../slideLayouts/slideLayout15.xml"/><Relationship Id="rId6" Type="http://schemas.openxmlformats.org/officeDocument/2006/relationships/image" Target="../media/image23.jpg"/><Relationship Id="rId5" Type="http://schemas.openxmlformats.org/officeDocument/2006/relationships/hyperlink" Target="https://www.thelearningnuggets.com/getfile.php/5023496.1192.tk7qquitskjmiq/Google+Workspace+Customer+Stories.mp4" TargetMode="External"/><Relationship Id="rId4" Type="http://schemas.openxmlformats.org/officeDocument/2006/relationships/image" Target="../media/image22.jpg"/></Relationships>
</file>

<file path=ppt/slides/_rels/slide39.xml.rels><?xml version="1.0" encoding="UTF-8" standalone="yes"?>
<Relationships xmlns="http://schemas.openxmlformats.org/package/2006/relationships"><Relationship Id="rId3" Type="http://schemas.openxmlformats.org/officeDocument/2006/relationships/hyperlink" Target="Source:%20Own%20elaboration" TargetMode="External"/><Relationship Id="rId2" Type="http://schemas.openxmlformats.org/officeDocument/2006/relationships/notesSlide" Target="../notesSlides/notesSlide25.xml"/><Relationship Id="rId1" Type="http://schemas.openxmlformats.org/officeDocument/2006/relationships/slideLayout" Target="../slideLayouts/slideLayout15.xml"/><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4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5.xml"/></Relationships>
</file>

<file path=ppt/slides/_rels/slide4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7.xml"/><Relationship Id="rId1" Type="http://schemas.openxmlformats.org/officeDocument/2006/relationships/slideLayout" Target="../slideLayouts/slideLayout15.xml"/><Relationship Id="rId5" Type="http://schemas.openxmlformats.org/officeDocument/2006/relationships/image" Target="../media/image30.png"/><Relationship Id="rId4" Type="http://schemas.openxmlformats.org/officeDocument/2006/relationships/image" Target="../media/image29.pn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8.xml"/><Relationship Id="rId1" Type="http://schemas.openxmlformats.org/officeDocument/2006/relationships/slideLayout" Target="../slideLayouts/slideLayout8.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0.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1.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s://www.youtube.com/watch?v=hZLBcHYrIU4"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15.svg"/><Relationship Id="rId5" Type="http://schemas.openxmlformats.org/officeDocument/2006/relationships/image" Target="../media/image14.png"/><Relationship Id="rId4" Type="http://schemas.openxmlformats.org/officeDocument/2006/relationships/image" Target="../media/image10.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1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8" Type="http://schemas.openxmlformats.org/officeDocument/2006/relationships/hyperlink" Target="https://www.europeanfiles.eu/industry/education-as-a-tool-against-cybercrime" TargetMode="External"/><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54.xml.rels><?xml version="1.0" encoding="UTF-8" standalone="yes"?>
<Relationships xmlns="http://schemas.openxmlformats.org/package/2006/relationships"><Relationship Id="rId2" Type="http://schemas.openxmlformats.org/officeDocument/2006/relationships/hyperlink" Target="https://securitytrails.com/blog/top-10-common-network-security-threats-explained" TargetMode="External"/><Relationship Id="rId1" Type="http://schemas.openxmlformats.org/officeDocument/2006/relationships/slideLayout" Target="../slideLayouts/slideLayout15.xml"/></Relationships>
</file>

<file path=ppt/slides/_rels/slide5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14.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 Id="rId9" Type="http://schemas.openxmlformats.org/officeDocument/2006/relationships/image" Target="../media/image40.svg"/></Relationships>
</file>

<file path=ppt/slides/_rels/slide56.xml.rels><?xml version="1.0" encoding="UTF-8" standalone="yes"?>
<Relationships xmlns="http://schemas.openxmlformats.org/package/2006/relationships"><Relationship Id="rId3" Type="http://schemas.openxmlformats.org/officeDocument/2006/relationships/hyperlink" Target="https://teachprivacy.com/10-reasons-privacy-matters/" TargetMode="External"/><Relationship Id="rId2" Type="http://schemas.openxmlformats.org/officeDocument/2006/relationships/notesSlide" Target="../notesSlides/notesSlide39.xml"/><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0.xml"/><Relationship Id="rId1" Type="http://schemas.openxmlformats.org/officeDocument/2006/relationships/slideLayout" Target="../slideLayouts/slideLayout15.xml"/><Relationship Id="rId4" Type="http://schemas.openxmlformats.org/officeDocument/2006/relationships/image" Target="../media/image42.svg"/></Relationships>
</file>

<file path=ppt/slides/_rels/slide5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1.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5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3.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1.xml.rels><?xml version="1.0" encoding="UTF-8" standalone="yes"?>
<Relationships xmlns="http://schemas.openxmlformats.org/package/2006/relationships"><Relationship Id="rId8" Type="http://schemas.openxmlformats.org/officeDocument/2006/relationships/diagramColors" Target="../diagrams/colors7.xml"/><Relationship Id="rId3" Type="http://schemas.openxmlformats.org/officeDocument/2006/relationships/image" Target="../media/image9.png"/><Relationship Id="rId7" Type="http://schemas.openxmlformats.org/officeDocument/2006/relationships/diagramQuickStyle" Target="../diagrams/quickStyle7.xml"/><Relationship Id="rId2" Type="http://schemas.openxmlformats.org/officeDocument/2006/relationships/notesSlide" Target="../notesSlides/notesSlide44.xml"/><Relationship Id="rId1" Type="http://schemas.openxmlformats.org/officeDocument/2006/relationships/slideLayout" Target="../slideLayouts/slideLayout8.xml"/><Relationship Id="rId6" Type="http://schemas.openxmlformats.org/officeDocument/2006/relationships/diagramLayout" Target="../diagrams/layout7.xml"/><Relationship Id="rId5" Type="http://schemas.openxmlformats.org/officeDocument/2006/relationships/diagramData" Target="../diagrams/data7.xml"/><Relationship Id="rId4" Type="http://schemas.openxmlformats.org/officeDocument/2006/relationships/image" Target="../media/image10.png"/><Relationship Id="rId9" Type="http://schemas.microsoft.com/office/2007/relationships/diagramDrawing" Target="../diagrams/drawing7.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3" Type="http://schemas.openxmlformats.org/officeDocument/2006/relationships/hyperlink" Target="https://www.bpe.co.uk/services/need/data-protection-the-gdpr/brilliantly-simple-guide-to-the-gdpr/explaining-what-is-meant-by-consent/" TargetMode="External"/><Relationship Id="rId2" Type="http://schemas.openxmlformats.org/officeDocument/2006/relationships/notesSlide" Target="../notesSlides/notesSlide46.xml"/><Relationship Id="rId1" Type="http://schemas.openxmlformats.org/officeDocument/2006/relationships/slideLayout" Target="../slideLayouts/slideLayout15.xml"/></Relationships>
</file>

<file path=ppt/slides/_rels/slide64.xml.rels><?xml version="1.0" encoding="UTF-8" standalone="yes"?>
<Relationships xmlns="http://schemas.openxmlformats.org/package/2006/relationships"><Relationship Id="rId3" Type="http://schemas.openxmlformats.org/officeDocument/2006/relationships/hyperlink" Target="https://theodi.org/article/data-ethics-canvas/" TargetMode="External"/><Relationship Id="rId2" Type="http://schemas.openxmlformats.org/officeDocument/2006/relationships/image" Target="../media/image43.jpeg"/><Relationship Id="rId1" Type="http://schemas.openxmlformats.org/officeDocument/2006/relationships/slideLayout" Target="../slideLayouts/slideLayout15.xml"/></Relationships>
</file>

<file path=ppt/slides/_rels/slide65.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7.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67.xml.rels><?xml version="1.0" encoding="UTF-8" standalone="yes"?>
<Relationships xmlns="http://schemas.openxmlformats.org/package/2006/relationships"><Relationship Id="rId8" Type="http://schemas.openxmlformats.org/officeDocument/2006/relationships/diagramColors" Target="../diagrams/colors8.xml"/><Relationship Id="rId3" Type="http://schemas.openxmlformats.org/officeDocument/2006/relationships/image" Target="../media/image9.png"/><Relationship Id="rId7" Type="http://schemas.openxmlformats.org/officeDocument/2006/relationships/diagramQuickStyle" Target="../diagrams/quickStyle8.xml"/><Relationship Id="rId2" Type="http://schemas.openxmlformats.org/officeDocument/2006/relationships/notesSlide" Target="../notesSlides/notesSlide48.xml"/><Relationship Id="rId1" Type="http://schemas.openxmlformats.org/officeDocument/2006/relationships/slideLayout" Target="../slideLayouts/slideLayout8.xml"/><Relationship Id="rId6" Type="http://schemas.openxmlformats.org/officeDocument/2006/relationships/diagramLayout" Target="../diagrams/layout8.xml"/><Relationship Id="rId5" Type="http://schemas.openxmlformats.org/officeDocument/2006/relationships/diagramData" Target="../diagrams/data8.xml"/><Relationship Id="rId10" Type="http://schemas.openxmlformats.org/officeDocument/2006/relationships/hyperlink" Target="https://web.stanford.edu/class/msande238/projects/2014/GainIT.pdf" TargetMode="External"/><Relationship Id="rId4" Type="http://schemas.openxmlformats.org/officeDocument/2006/relationships/image" Target="../media/image10.png"/><Relationship Id="rId9" Type="http://schemas.microsoft.com/office/2007/relationships/diagramDrawing" Target="../diagrams/drawing8.xml"/></Relationships>
</file>

<file path=ppt/slides/_rels/slide6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9.xml"/><Relationship Id="rId1" Type="http://schemas.openxmlformats.org/officeDocument/2006/relationships/slideLayout" Target="../slideLayouts/slideLayout15.xml"/><Relationship Id="rId5" Type="http://schemas.openxmlformats.org/officeDocument/2006/relationships/image" Target="../media/image46.png"/><Relationship Id="rId4" Type="http://schemas.openxmlformats.org/officeDocument/2006/relationships/hyperlink" Target="https://www.researchgate.net/publication/269500452_The_Information_Artifact_in_IT_Governance_Toward_a_Theory_of_Information_Governance" TargetMode="Externa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50.xml"/><Relationship Id="rId1" Type="http://schemas.openxmlformats.org/officeDocument/2006/relationships/slideLayout" Target="../slideLayouts/slideLayout15.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1.xml"/><Relationship Id="rId1" Type="http://schemas.openxmlformats.org/officeDocument/2006/relationships/slideLayout" Target="../slideLayouts/slideLayout8.xml"/></Relationships>
</file>

<file path=ppt/slides/_rels/slide7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2.xml"/><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3.xml"/><Relationship Id="rId1" Type="http://schemas.openxmlformats.org/officeDocument/2006/relationships/slideLayout" Target="../slideLayouts/slideLayout8.xml"/></Relationships>
</file>

<file path=ppt/slides/_rels/slide7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4.xml"/><Relationship Id="rId1" Type="http://schemas.openxmlformats.org/officeDocument/2006/relationships/slideLayout" Target="../slideLayouts/slideLayout8.xml"/></Relationships>
</file>

<file path=ppt/slides/_rels/slide7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5.xml"/><Relationship Id="rId1" Type="http://schemas.openxmlformats.org/officeDocument/2006/relationships/slideLayout" Target="../slideLayouts/slideLayout8.xml"/></Relationships>
</file>

<file path=ppt/slides/_rels/slide7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6.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7.xml"/><Relationship Id="rId1" Type="http://schemas.openxmlformats.org/officeDocument/2006/relationships/slideLayout" Target="../slideLayouts/slideLayout8.xml"/></Relationships>
</file>

<file path=ppt/slides/_rels/slide7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8.xml"/><Relationship Id="rId1" Type="http://schemas.openxmlformats.org/officeDocument/2006/relationships/slideLayout" Target="../slideLayouts/slideLayout8.xml"/></Relationships>
</file>

<file path=ppt/slides/_rels/slide7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9.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8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0.xml"/><Relationship Id="rId1" Type="http://schemas.openxmlformats.org/officeDocument/2006/relationships/slideLayout" Target="../slideLayouts/slideLayout8.xml"/><Relationship Id="rId4" Type="http://schemas.openxmlformats.org/officeDocument/2006/relationships/hyperlink" Target="https://www.theguardian.com/books/2019/oct/04/shoshana-zuboff-surveillance-capitalism-assault-human-automomy-digital-privacy" TargetMode="External"/></Relationships>
</file>

<file path=ppt/slides/_rels/slide8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1.xml"/><Relationship Id="rId1" Type="http://schemas.openxmlformats.org/officeDocument/2006/relationships/slideLayout" Target="../slideLayouts/slideLayout8.xml"/></Relationships>
</file>

<file path=ppt/slides/_rels/slide82.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6.png"/><Relationship Id="rId7" Type="http://schemas.openxmlformats.org/officeDocument/2006/relationships/diagramColors" Target="../diagrams/colors10.xml"/><Relationship Id="rId2" Type="http://schemas.openxmlformats.org/officeDocument/2006/relationships/notesSlide" Target="../notesSlides/notesSlide62.xml"/><Relationship Id="rId1" Type="http://schemas.openxmlformats.org/officeDocument/2006/relationships/slideLayout" Target="../slideLayouts/slideLayout8.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 Id="rId9" Type="http://schemas.openxmlformats.org/officeDocument/2006/relationships/hyperlink" Target="https://www.dataprotection.ie/en/organisations/know-your-obligations/data-protection-impact-assessments" TargetMode="Externa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8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4.xml"/><Relationship Id="rId1" Type="http://schemas.openxmlformats.org/officeDocument/2006/relationships/slideLayout" Target="../slideLayouts/slideLayout8.xml"/><Relationship Id="rId4" Type="http://schemas.openxmlformats.org/officeDocument/2006/relationships/hyperlink" Target="https://cyberleninka.org/article/n/696646.pdf" TargetMode="External"/></Relationships>
</file>

<file path=ppt/slides/_rels/slide8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5.xml"/><Relationship Id="rId1" Type="http://schemas.openxmlformats.org/officeDocument/2006/relationships/slideLayout" Target="../slideLayouts/slideLayout8.xml"/><Relationship Id="rId4" Type="http://schemas.openxmlformats.org/officeDocument/2006/relationships/image" Target="../media/image15.svg"/></Relationships>
</file>

<file path=ppt/slides/_rels/slide86.xml.rels><?xml version="1.0" encoding="UTF-8" standalone="yes"?>
<Relationships xmlns="http://schemas.openxmlformats.org/package/2006/relationships"><Relationship Id="rId3" Type="http://schemas.openxmlformats.org/officeDocument/2006/relationships/image" Target="../media/image47.png"/><Relationship Id="rId2" Type="http://schemas.microsoft.com/office/2018/10/relationships/comments" Target="../comments/modernComment_125A_A9CDDF6D.xml"/><Relationship Id="rId1" Type="http://schemas.openxmlformats.org/officeDocument/2006/relationships/slideLayout" Target="../slideLayouts/slideLayout15.xml"/><Relationship Id="rId5" Type="http://schemas.openxmlformats.org/officeDocument/2006/relationships/image" Target="../media/image49.png"/><Relationship Id="rId4" Type="http://schemas.openxmlformats.org/officeDocument/2006/relationships/image" Target="../media/image48.png"/></Relationships>
</file>

<file path=ppt/slides/_rels/slide8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6.xml"/><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7.xml"/><Relationship Id="rId1" Type="http://schemas.openxmlformats.org/officeDocument/2006/relationships/slideLayout" Target="../slideLayouts/slideLayout8.xml"/></Relationships>
</file>

<file path=ppt/slides/_rels/slide8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9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9.xml"/><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0.xml"/><Relationship Id="rId1" Type="http://schemas.openxmlformats.org/officeDocument/2006/relationships/slideLayout" Target="../slideLayouts/slideLayout8.xml"/></Relationships>
</file>

<file path=ppt/slides/_rels/slide9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1.xml"/><Relationship Id="rId1" Type="http://schemas.openxmlformats.org/officeDocument/2006/relationships/slideLayout" Target="../slideLayouts/slideLayout8.xml"/></Relationships>
</file>

<file path=ppt/slides/_rels/slide9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2.xml"/><Relationship Id="rId1" Type="http://schemas.openxmlformats.org/officeDocument/2006/relationships/slideLayout" Target="../slideLayouts/slideLayout8.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5.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5.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15.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1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15.xml"/></Relationships>
</file>

<file path=ppt/slides/_rels/slide99.xml.rels><?xml version="1.0" encoding="UTF-8" standalone="yes"?>
<Relationships xmlns="http://schemas.openxmlformats.org/package/2006/relationships"><Relationship Id="rId2" Type="http://schemas.openxmlformats.org/officeDocument/2006/relationships/image" Target="../media/image50.jp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C7A02EA4-4CBF-804E-84A7-7223E815E249}"/>
              </a:ext>
            </a:extLst>
          </p:cNvPr>
          <p:cNvSpPr>
            <a:spLocks noGrp="1"/>
          </p:cNvSpPr>
          <p:nvPr>
            <p:ph type="body" sz="quarter" idx="15"/>
          </p:nvPr>
        </p:nvSpPr>
        <p:spPr>
          <a:xfrm>
            <a:off x="6209300" y="1781932"/>
            <a:ext cx="5278651" cy="697353"/>
          </a:xfrm>
        </p:spPr>
        <p:txBody>
          <a:bodyPr/>
          <a:lstStyle/>
          <a:p>
            <a:r>
              <a:rPr lang="en-IE" b="0" dirty="0"/>
              <a:t>Digital &amp; Online Safety</a:t>
            </a:r>
          </a:p>
        </p:txBody>
      </p:sp>
      <p:sp>
        <p:nvSpPr>
          <p:cNvPr id="2" name="Text Placeholder 1">
            <a:extLst>
              <a:ext uri="{FF2B5EF4-FFF2-40B4-BE49-F238E27FC236}">
                <a16:creationId xmlns:a16="http://schemas.microsoft.com/office/drawing/2014/main" id="{34F3A7B6-F37C-9AB5-FD36-8D288888F0BB}"/>
              </a:ext>
            </a:extLst>
          </p:cNvPr>
          <p:cNvSpPr>
            <a:spLocks noGrp="1"/>
          </p:cNvSpPr>
          <p:nvPr>
            <p:ph type="body" sz="quarter" idx="27"/>
          </p:nvPr>
        </p:nvSpPr>
        <p:spPr/>
        <p:txBody>
          <a:bodyPr/>
          <a:lstStyle/>
          <a:p>
            <a:r>
              <a:rPr lang="en-US" dirty="0" err="1"/>
              <a:t>www.</a:t>
            </a:r>
            <a:r>
              <a:rPr lang="en-US" sz="3600" b="1" dirty="0" err="1"/>
              <a:t>leaderseeds</a:t>
            </a:r>
            <a:r>
              <a:rPr lang="en-US" dirty="0" err="1"/>
              <a:t>.eu</a:t>
            </a:r>
            <a:endParaRPr lang="en-US" dirty="0"/>
          </a:p>
        </p:txBody>
      </p:sp>
      <p:sp>
        <p:nvSpPr>
          <p:cNvPr id="8" name="Text Placeholder 6">
            <a:extLst>
              <a:ext uri="{FF2B5EF4-FFF2-40B4-BE49-F238E27FC236}">
                <a16:creationId xmlns:a16="http://schemas.microsoft.com/office/drawing/2014/main" id="{2DF9FCBF-6297-4CA3-FCBF-E205AE639979}"/>
              </a:ext>
            </a:extLst>
          </p:cNvPr>
          <p:cNvSpPr txBox="1">
            <a:spLocks/>
          </p:cNvSpPr>
          <p:nvPr/>
        </p:nvSpPr>
        <p:spPr>
          <a:xfrm>
            <a:off x="6209299" y="3429000"/>
            <a:ext cx="5278651" cy="697353"/>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defRPr sz="4800" b="1" kern="1200" baseline="0">
                <a:solidFill>
                  <a:srgbClr val="000000"/>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IE" b="0" dirty="0"/>
              <a:t>Module 4</a:t>
            </a:r>
          </a:p>
        </p:txBody>
      </p:sp>
      <p:sp>
        <p:nvSpPr>
          <p:cNvPr id="3" name="TextBox 1">
            <a:extLst>
              <a:ext uri="{FF2B5EF4-FFF2-40B4-BE49-F238E27FC236}">
                <a16:creationId xmlns:a16="http://schemas.microsoft.com/office/drawing/2014/main" id="{B039428B-7886-504D-DDC1-4C94C5A4644A}"/>
              </a:ext>
            </a:extLst>
          </p:cNvPr>
          <p:cNvSpPr txBox="1"/>
          <p:nvPr/>
        </p:nvSpPr>
        <p:spPr>
          <a:xfrm>
            <a:off x="5086349" y="5695949"/>
            <a:ext cx="3952875" cy="93871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just"/>
            <a:r>
              <a:rPr lang="en-US" sz="1100" dirty="0">
                <a:latin typeface="Calibri"/>
              </a:rPr>
              <a:t>The European Commission support for the production of this publication does not constitute an endorsement of the contents which reflects the views only of the authors, and the Commission cannot be held responsible for any use which may be made of the information contained therein.</a:t>
            </a:r>
            <a:endParaRPr lang="en-US" sz="1100"/>
          </a:p>
        </p:txBody>
      </p:sp>
    </p:spTree>
    <p:extLst>
      <p:ext uri="{BB962C8B-B14F-4D97-AF65-F5344CB8AC3E}">
        <p14:creationId xmlns:p14="http://schemas.microsoft.com/office/powerpoint/2010/main" val="22882396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The Power of Data, Why Data Skills Matter</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01</a:t>
            </a:r>
          </a:p>
        </p:txBody>
      </p:sp>
    </p:spTree>
    <p:extLst>
      <p:ext uri="{BB962C8B-B14F-4D97-AF65-F5344CB8AC3E}">
        <p14:creationId xmlns:p14="http://schemas.microsoft.com/office/powerpoint/2010/main" val="1329186062"/>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A leading brand of nappies asked, “What’s the most important feature in a nappy? </a:t>
            </a:r>
          </a:p>
          <a:p>
            <a:pPr marL="0" indent="0">
              <a:buClr>
                <a:schemeClr val="accent2"/>
              </a:buClr>
            </a:pPr>
            <a:endParaRPr lang="en-GB" dirty="0"/>
          </a:p>
          <a:p>
            <a:pPr marL="342900" indent="-342900">
              <a:buClr>
                <a:schemeClr val="accent2"/>
              </a:buClr>
              <a:buFont typeface="Arial" panose="020B0604020202020204" pitchFamily="34" charset="0"/>
              <a:buChar char="•"/>
            </a:pPr>
            <a:r>
              <a:rPr lang="en-GB" dirty="0"/>
              <a:t>The answer: absorbency. </a:t>
            </a:r>
          </a:p>
          <a:p>
            <a:pPr marL="342900" indent="-342900">
              <a:buClr>
                <a:schemeClr val="accent2"/>
              </a:buClr>
              <a:buBlip>
                <a:blip r:embed="rId3"/>
              </a:buBlip>
            </a:pPr>
            <a:endParaRPr lang="en-GB" dirty="0"/>
          </a:p>
          <a:p>
            <a:pPr marL="342900" indent="-342900">
              <a:buClr>
                <a:schemeClr val="accent2"/>
              </a:buClr>
              <a:buBlip>
                <a:blip r:embed="rId3"/>
              </a:buBlip>
            </a:pPr>
            <a:r>
              <a:rPr lang="en-GB" dirty="0"/>
              <a:t>So the company promoted their nappies with a message of absorbency. But, their market share went down.  </a:t>
            </a:r>
          </a:p>
          <a:p>
            <a:pPr marL="0" indent="0">
              <a:buClr>
                <a:schemeClr val="accent2"/>
              </a:buClr>
            </a:pPr>
            <a:endParaRPr lang="en-GB" dirty="0"/>
          </a:p>
          <a:p>
            <a:pPr marL="342900" indent="-342900">
              <a:buClr>
                <a:schemeClr val="accent2"/>
              </a:buClr>
              <a:buFont typeface="Arial" panose="020B0604020202020204" pitchFamily="34" charset="0"/>
              <a:buChar char="•"/>
            </a:pPr>
            <a:r>
              <a:rPr lang="en-GB" dirty="0"/>
              <a:t>Why?</a:t>
            </a: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defTabSz="925513">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Asking the Right Questions</a:t>
            </a:r>
          </a:p>
        </p:txBody>
      </p:sp>
    </p:spTree>
    <p:extLst>
      <p:ext uri="{BB962C8B-B14F-4D97-AF65-F5344CB8AC3E}">
        <p14:creationId xmlns:p14="http://schemas.microsoft.com/office/powerpoint/2010/main" val="3314317611"/>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Drilling down to a specific purpose will help you determine what data you collect, how you analyse it and how you make the results meaningful in supporting your decision-making.</a:t>
            </a: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Asking the Right Questions</a:t>
            </a:r>
          </a:p>
        </p:txBody>
      </p:sp>
      <p:graphicFrame>
        <p:nvGraphicFramePr>
          <p:cNvPr id="2" name="Diagram 1">
            <a:extLst>
              <a:ext uri="{FF2B5EF4-FFF2-40B4-BE49-F238E27FC236}">
                <a16:creationId xmlns:a16="http://schemas.microsoft.com/office/drawing/2014/main" id="{3E1C0268-8CB1-5CB4-C33B-E56523C8ABEF}"/>
              </a:ext>
            </a:extLst>
          </p:cNvPr>
          <p:cNvGraphicFramePr/>
          <p:nvPr>
            <p:extLst>
              <p:ext uri="{D42A27DB-BD31-4B8C-83A1-F6EECF244321}">
                <p14:modId xmlns:p14="http://schemas.microsoft.com/office/powerpoint/2010/main" val="1188976467"/>
              </p:ext>
            </p:extLst>
          </p:nvPr>
        </p:nvGraphicFramePr>
        <p:xfrm>
          <a:off x="798381" y="2683239"/>
          <a:ext cx="10595237" cy="2938071"/>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80599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To better define the question, you can do the “Einstein” according to the following:</a:t>
            </a:r>
          </a:p>
          <a:p>
            <a:pPr marL="0" indent="0">
              <a:buClr>
                <a:schemeClr val="accent2"/>
              </a:buClr>
            </a:pPr>
            <a:endParaRPr lang="en-GB" b="1" dirty="0">
              <a:solidFill>
                <a:schemeClr val="accent2"/>
              </a:solidFill>
            </a:endParaRPr>
          </a:p>
          <a:p>
            <a:pPr marL="0" indent="0">
              <a:buClr>
                <a:schemeClr val="accent2"/>
              </a:buClr>
            </a:pPr>
            <a:endParaRPr lang="en-GB" dirty="0"/>
          </a:p>
          <a:p>
            <a:pPr marL="0" indent="0">
              <a:buClr>
                <a:schemeClr val="accent2"/>
              </a:buCl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Asking the Right Questions</a:t>
            </a:r>
          </a:p>
        </p:txBody>
      </p:sp>
      <p:graphicFrame>
        <p:nvGraphicFramePr>
          <p:cNvPr id="3" name="Diagram 2">
            <a:extLst>
              <a:ext uri="{FF2B5EF4-FFF2-40B4-BE49-F238E27FC236}">
                <a16:creationId xmlns:a16="http://schemas.microsoft.com/office/drawing/2014/main" id="{8A52F568-B675-6206-F902-0BF625D3FDAB}"/>
              </a:ext>
            </a:extLst>
          </p:cNvPr>
          <p:cNvGraphicFramePr/>
          <p:nvPr>
            <p:extLst>
              <p:ext uri="{D42A27DB-BD31-4B8C-83A1-F6EECF244321}">
                <p14:modId xmlns:p14="http://schemas.microsoft.com/office/powerpoint/2010/main" val="4140980441"/>
              </p:ext>
            </p:extLst>
          </p:nvPr>
        </p:nvGraphicFramePr>
        <p:xfrm>
          <a:off x="494674" y="2818152"/>
          <a:ext cx="11202649" cy="307747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364633145"/>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Choose one of the situations below.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
        <p:nvSpPr>
          <p:cNvPr id="6" name="Rectangle 5">
            <a:extLst>
              <a:ext uri="{FF2B5EF4-FFF2-40B4-BE49-F238E27FC236}">
                <a16:creationId xmlns:a16="http://schemas.microsoft.com/office/drawing/2014/main" id="{26C9F476-FD27-1187-B31D-B528DF0BBCD5}"/>
              </a:ext>
            </a:extLst>
          </p:cNvPr>
          <p:cNvSpPr/>
          <p:nvPr/>
        </p:nvSpPr>
        <p:spPr>
          <a:xfrm>
            <a:off x="798381" y="2781039"/>
            <a:ext cx="4494393" cy="2234138"/>
          </a:xfrm>
          <a:prstGeom prst="rect">
            <a:avLst/>
          </a:prstGeom>
        </p:spPr>
        <p:txBody>
          <a:bodyPr wrap="square">
            <a:spAutoFit/>
          </a:bodyPr>
          <a:lstStyle/>
          <a:p>
            <a:pPr defTabSz="457200"/>
            <a:r>
              <a:rPr lang="en-US" sz="2400" b="1" dirty="0">
                <a:solidFill>
                  <a:prstClr val="black"/>
                </a:solidFill>
                <a:ea typeface="Calibri" charset="0"/>
                <a:cs typeface="Times New Roman" charset="0"/>
              </a:rPr>
              <a:t>SITUATION: </a:t>
            </a:r>
            <a:r>
              <a:rPr lang="en-US" sz="2400" dirty="0">
                <a:solidFill>
                  <a:prstClr val="black"/>
                </a:solidFill>
                <a:ea typeface="Calibri" charset="0"/>
                <a:cs typeface="Times New Roman" charset="0"/>
              </a:rPr>
              <a:t>Our company offers two-holiday </a:t>
            </a:r>
            <a:r>
              <a:rPr lang="en-US" sz="2400" dirty="0" err="1">
                <a:solidFill>
                  <a:prstClr val="black"/>
                </a:solidFill>
                <a:ea typeface="Calibri" charset="0"/>
                <a:cs typeface="Times New Roman" charset="0"/>
              </a:rPr>
              <a:t>programmes</a:t>
            </a:r>
            <a:r>
              <a:rPr lang="en-US" sz="2400" dirty="0">
                <a:solidFill>
                  <a:prstClr val="black"/>
                </a:solidFill>
                <a:ea typeface="Calibri" charset="0"/>
                <a:cs typeface="Times New Roman" charset="0"/>
              </a:rPr>
              <a:t> </a:t>
            </a:r>
            <a:r>
              <a:rPr lang="mr-IN" sz="2400" dirty="0">
                <a:solidFill>
                  <a:prstClr val="black"/>
                </a:solidFill>
                <a:ea typeface="Calibri" charset="0"/>
                <a:cs typeface="Times New Roman" charset="0"/>
              </a:rPr>
              <a:t>–</a:t>
            </a:r>
            <a:r>
              <a:rPr lang="en-US" sz="2400" dirty="0">
                <a:solidFill>
                  <a:prstClr val="black"/>
                </a:solidFill>
                <a:ea typeface="Calibri" charset="0"/>
                <a:cs typeface="Times New Roman" charset="0"/>
              </a:rPr>
              <a:t> a one week stay, and a 10 day stay. We want to find out if one </a:t>
            </a:r>
            <a:r>
              <a:rPr lang="en-US" sz="2400" dirty="0" err="1">
                <a:solidFill>
                  <a:prstClr val="black"/>
                </a:solidFill>
                <a:ea typeface="Calibri" charset="0"/>
                <a:cs typeface="Times New Roman" charset="0"/>
              </a:rPr>
              <a:t>programme</a:t>
            </a:r>
            <a:r>
              <a:rPr lang="en-US" sz="2400" dirty="0">
                <a:solidFill>
                  <a:prstClr val="black"/>
                </a:solidFill>
                <a:ea typeface="Calibri" charset="0"/>
                <a:cs typeface="Times New Roman" charset="0"/>
              </a:rPr>
              <a:t> is more profitable than the other.</a:t>
            </a:r>
          </a:p>
          <a:p>
            <a:pPr defTabSz="457200"/>
            <a:endParaRPr lang="en-US" sz="1918" dirty="0">
              <a:solidFill>
                <a:prstClr val="black"/>
              </a:solidFill>
              <a:ea typeface="Calibri" charset="0"/>
              <a:cs typeface="Times New Roman" charset="0"/>
            </a:endParaRPr>
          </a:p>
        </p:txBody>
      </p:sp>
      <p:sp>
        <p:nvSpPr>
          <p:cNvPr id="7" name="Rectangle 6">
            <a:extLst>
              <a:ext uri="{FF2B5EF4-FFF2-40B4-BE49-F238E27FC236}">
                <a16:creationId xmlns:a16="http://schemas.microsoft.com/office/drawing/2014/main" id="{42AD01AC-0E27-D3E9-B92F-A8294A498144}"/>
              </a:ext>
            </a:extLst>
          </p:cNvPr>
          <p:cNvSpPr/>
          <p:nvPr/>
        </p:nvSpPr>
        <p:spPr>
          <a:xfrm>
            <a:off x="6296495" y="2781039"/>
            <a:ext cx="5097123" cy="2234138"/>
          </a:xfrm>
          <a:prstGeom prst="rect">
            <a:avLst/>
          </a:prstGeom>
        </p:spPr>
        <p:txBody>
          <a:bodyPr wrap="square">
            <a:spAutoFit/>
          </a:bodyPr>
          <a:lstStyle/>
          <a:p>
            <a:pPr defTabSz="457200"/>
            <a:r>
              <a:rPr lang="en-US" sz="2400" b="1" dirty="0">
                <a:solidFill>
                  <a:prstClr val="black"/>
                </a:solidFill>
                <a:ea typeface="Calibri" charset="0"/>
                <a:cs typeface="Times New Roman" charset="0"/>
              </a:rPr>
              <a:t>SITUATION: </a:t>
            </a:r>
            <a:r>
              <a:rPr lang="en-US" sz="2400" dirty="0">
                <a:solidFill>
                  <a:prstClr val="black"/>
                </a:solidFill>
                <a:ea typeface="Calibri" charset="0"/>
                <a:cs typeface="Times New Roman" charset="0"/>
              </a:rPr>
              <a:t>We are developing the marketing budget for next year and need to decide how much to allocate to each of our products. We want to base this on evidence of success.</a:t>
            </a:r>
          </a:p>
          <a:p>
            <a:pPr defTabSz="457200"/>
            <a:endParaRPr lang="en-US" sz="1918" dirty="0">
              <a:solidFill>
                <a:prstClr val="black"/>
              </a:solidFill>
              <a:ea typeface="Calibri" charset="0"/>
              <a:cs typeface="Times New Roman" charset="0"/>
            </a:endParaRPr>
          </a:p>
        </p:txBody>
      </p:sp>
    </p:spTree>
    <p:extLst>
      <p:ext uri="{BB962C8B-B14F-4D97-AF65-F5344CB8AC3E}">
        <p14:creationId xmlns:p14="http://schemas.microsoft.com/office/powerpoint/2010/main" val="392302807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Then: </a:t>
            </a:r>
          </a:p>
          <a:p>
            <a:pPr marL="0" indent="0">
              <a:buClr>
                <a:schemeClr val="accent2"/>
              </a:buClr>
            </a:pPr>
            <a:endParaRPr lang="en-GB" b="1" dirty="0">
              <a:solidFill>
                <a:schemeClr val="accent2"/>
              </a:solidFill>
            </a:endParaRPr>
          </a:p>
          <a:p>
            <a:pPr marL="457200" indent="-457200">
              <a:buClr>
                <a:schemeClr val="accent2"/>
              </a:buClr>
              <a:buFont typeface="+mj-lt"/>
              <a:buAutoNum type="alphaLcParenR"/>
            </a:pPr>
            <a:r>
              <a:rPr lang="en-GB" dirty="0"/>
              <a:t>Define the purpose of solving this problem. How does it add value to the business?</a:t>
            </a:r>
          </a:p>
          <a:p>
            <a:pPr marL="457200" indent="-457200">
              <a:buClr>
                <a:schemeClr val="accent2"/>
              </a:buClr>
              <a:buFont typeface="+mj-lt"/>
              <a:buAutoNum type="alphaLcParenR"/>
            </a:pPr>
            <a:endParaRPr lang="en-GB" dirty="0"/>
          </a:p>
          <a:p>
            <a:pPr marL="457200" indent="-457200">
              <a:buClr>
                <a:schemeClr val="accent2"/>
              </a:buClr>
              <a:buFont typeface="+mj-lt"/>
              <a:buAutoNum type="alphaLcParenR"/>
            </a:pPr>
            <a:r>
              <a:rPr lang="en-GB" dirty="0"/>
              <a:t>List the questions you could ask to help get the answers you need to solve the problem. </a:t>
            </a:r>
          </a:p>
          <a:p>
            <a:pPr marL="457200" indent="-457200">
              <a:buClr>
                <a:schemeClr val="accent2"/>
              </a:buClr>
              <a:buFont typeface="+mj-lt"/>
              <a:buAutoNum type="alphaLcParenR"/>
            </a:pPr>
            <a:endParaRPr lang="en-GB" dirty="0"/>
          </a:p>
          <a:p>
            <a:pPr marL="457200" indent="-457200">
              <a:buClr>
                <a:schemeClr val="accent2"/>
              </a:buClr>
              <a:buFont typeface="+mj-lt"/>
              <a:buAutoNum type="alphaLcParenR"/>
            </a:pPr>
            <a:r>
              <a:rPr lang="en-GB" dirty="0"/>
              <a:t>Apply the “</a:t>
            </a:r>
            <a:r>
              <a:rPr lang="en-GB" dirty="0" err="1"/>
              <a:t>Einsten</a:t>
            </a:r>
            <a:r>
              <a:rPr lang="en-GB" dirty="0"/>
              <a:t>” approach to help find the best way of asking the question. </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2768847135"/>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Data for Strategy</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05</a:t>
            </a:r>
          </a:p>
        </p:txBody>
      </p:sp>
    </p:spTree>
    <p:extLst>
      <p:ext uri="{BB962C8B-B14F-4D97-AF65-F5344CB8AC3E}">
        <p14:creationId xmlns:p14="http://schemas.microsoft.com/office/powerpoint/2010/main" val="2386316575"/>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91BFAF3-2D66-5F08-2F41-5F51222D4906}"/>
              </a:ext>
            </a:extLst>
          </p:cNvPr>
          <p:cNvSpPr txBox="1"/>
          <p:nvPr/>
        </p:nvSpPr>
        <p:spPr>
          <a:xfrm>
            <a:off x="1862191" y="160825"/>
            <a:ext cx="8540644" cy="1200329"/>
          </a:xfrm>
          <a:prstGeom prst="rect">
            <a:avLst/>
          </a:prstGeom>
          <a:noFill/>
        </p:spPr>
        <p:txBody>
          <a:bodyPr wrap="square">
            <a:spAutoFit/>
          </a:bodyPr>
          <a:lstStyle/>
          <a:p>
            <a:pPr algn="ct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HOW TO MAKE YOUR DATA STRATEGY MORE STRATEGIC...</a:t>
            </a:r>
            <a:endParaRPr lang="en-ZA" sz="2800" dirty="0"/>
          </a:p>
        </p:txBody>
      </p:sp>
      <p:sp>
        <p:nvSpPr>
          <p:cNvPr id="4" name="Rectangle 3">
            <a:extLst>
              <a:ext uri="{FF2B5EF4-FFF2-40B4-BE49-F238E27FC236}">
                <a16:creationId xmlns:a16="http://schemas.microsoft.com/office/drawing/2014/main" id="{7DC058C6-9919-B55E-4A99-6A3E89A83DB4}"/>
              </a:ext>
            </a:extLst>
          </p:cNvPr>
          <p:cNvSpPr/>
          <p:nvPr/>
        </p:nvSpPr>
        <p:spPr>
          <a:xfrm>
            <a:off x="283890" y="1528997"/>
            <a:ext cx="1906143" cy="3416320"/>
          </a:xfrm>
          <a:prstGeom prst="rect">
            <a:avLst/>
          </a:prstGeom>
          <a:noFill/>
          <a:ln>
            <a:solidFill>
              <a:schemeClr val="accent3">
                <a:lumMod val="50000"/>
              </a:schemeClr>
            </a:solidFill>
          </a:ln>
        </p:spPr>
        <p:txBody>
          <a:bodyPr wrap="square">
            <a:spAutoFit/>
          </a:bodyPr>
          <a:lstStyle/>
          <a:p>
            <a:pPr algn="ctr"/>
            <a:r>
              <a:rPr lang="en-US" b="1" dirty="0">
                <a:solidFill>
                  <a:srgbClr val="000000"/>
                </a:solidFill>
                <a:ea typeface="Calibri" charset="0"/>
                <a:cs typeface="Times New Roman" charset="0"/>
              </a:rPr>
              <a:t>MAKE A BUSINESS CASE FOR DATA</a:t>
            </a:r>
          </a:p>
          <a:p>
            <a:pPr algn="ctr"/>
            <a:endParaRPr lang="en-US" b="1" dirty="0">
              <a:solidFill>
                <a:srgbClr val="000000"/>
              </a:solidFill>
              <a:ea typeface="Calibri" charset="0"/>
              <a:cs typeface="Times New Roman" charset="0"/>
            </a:endParaRPr>
          </a:p>
          <a:p>
            <a:pPr algn="ctr"/>
            <a:r>
              <a:rPr lang="en-US" dirty="0">
                <a:solidFill>
                  <a:srgbClr val="000000"/>
                </a:solidFill>
                <a:ea typeface="Calibri" charset="0"/>
                <a:cs typeface="Times New Roman" charset="0"/>
              </a:rPr>
              <a:t>Review your overall strategy: </a:t>
            </a:r>
          </a:p>
          <a:p>
            <a:pPr algn="ctr"/>
            <a:endParaRPr lang="en-US" dirty="0">
              <a:solidFill>
                <a:srgbClr val="000000"/>
              </a:solidFill>
              <a:ea typeface="Calibri" charset="0"/>
              <a:cs typeface="Times New Roman" charset="0"/>
            </a:endParaRPr>
          </a:p>
          <a:p>
            <a:pPr algn="ctr"/>
            <a:r>
              <a:rPr lang="en-US" dirty="0">
                <a:solidFill>
                  <a:srgbClr val="000000"/>
                </a:solidFill>
                <a:ea typeface="Calibri" charset="0"/>
                <a:cs typeface="Times New Roman" charset="0"/>
              </a:rPr>
              <a:t>What are our business’ main goals? </a:t>
            </a:r>
          </a:p>
          <a:p>
            <a:pPr algn="ctr"/>
            <a:r>
              <a:rPr lang="en-US" dirty="0">
                <a:solidFill>
                  <a:srgbClr val="000000"/>
                </a:solidFill>
                <a:ea typeface="Calibri" charset="0"/>
                <a:cs typeface="Times New Roman" charset="0"/>
              </a:rPr>
              <a:t>How will you measure success? </a:t>
            </a:r>
          </a:p>
        </p:txBody>
      </p:sp>
      <p:sp>
        <p:nvSpPr>
          <p:cNvPr id="5" name="Rectangle 4">
            <a:extLst>
              <a:ext uri="{FF2B5EF4-FFF2-40B4-BE49-F238E27FC236}">
                <a16:creationId xmlns:a16="http://schemas.microsoft.com/office/drawing/2014/main" id="{3848B9F6-5F33-B3BE-B929-BED4F4DBA62F}"/>
              </a:ext>
            </a:extLst>
          </p:cNvPr>
          <p:cNvSpPr/>
          <p:nvPr/>
        </p:nvSpPr>
        <p:spPr>
          <a:xfrm>
            <a:off x="5095311" y="2613561"/>
            <a:ext cx="1726169" cy="2031325"/>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DATA COLLECTION</a:t>
            </a:r>
          </a:p>
          <a:p>
            <a:pPr algn="ctr"/>
            <a:r>
              <a:rPr lang="en-US" dirty="0">
                <a:solidFill>
                  <a:srgbClr val="000000"/>
                </a:solidFill>
                <a:ea typeface="Calibri" charset="0"/>
                <a:cs typeface="Times New Roman" charset="0"/>
              </a:rPr>
              <a:t>How will we collect the data we need to answer the questions?</a:t>
            </a:r>
          </a:p>
        </p:txBody>
      </p:sp>
      <p:sp>
        <p:nvSpPr>
          <p:cNvPr id="6" name="Rectangle 5">
            <a:extLst>
              <a:ext uri="{FF2B5EF4-FFF2-40B4-BE49-F238E27FC236}">
                <a16:creationId xmlns:a16="http://schemas.microsoft.com/office/drawing/2014/main" id="{3F38C7B0-9F79-0EBC-E1F8-88E14606F67F}"/>
              </a:ext>
            </a:extLst>
          </p:cNvPr>
          <p:cNvSpPr/>
          <p:nvPr/>
        </p:nvSpPr>
        <p:spPr>
          <a:xfrm>
            <a:off x="2300782" y="3366434"/>
            <a:ext cx="2306513" cy="1477328"/>
          </a:xfrm>
          <a:prstGeom prst="rect">
            <a:avLst/>
          </a:prstGeom>
          <a:noFill/>
          <a:ln>
            <a:solidFill>
              <a:schemeClr val="accent3">
                <a:lumMod val="50000"/>
              </a:schemeClr>
            </a:solidFill>
          </a:ln>
        </p:spPr>
        <p:txBody>
          <a:bodyPr wrap="square">
            <a:spAutoFit/>
          </a:bodyPr>
          <a:lstStyle/>
          <a:p>
            <a:pPr algn="ctr"/>
            <a:r>
              <a:rPr lang="en-US" b="1" dirty="0">
                <a:solidFill>
                  <a:srgbClr val="000000"/>
                </a:solidFill>
                <a:ea typeface="Calibri" charset="0"/>
                <a:cs typeface="Times New Roman" charset="0"/>
              </a:rPr>
              <a:t>ESTABLISH THE DATA QUESTIONS</a:t>
            </a:r>
          </a:p>
          <a:p>
            <a:pPr algn="ctr"/>
            <a:r>
              <a:rPr lang="en-US" dirty="0">
                <a:solidFill>
                  <a:srgbClr val="000000"/>
                </a:solidFill>
                <a:ea typeface="Calibri" charset="0"/>
                <a:cs typeface="Times New Roman" charset="0"/>
              </a:rPr>
              <a:t>What do we want to find out that will help us grow?</a:t>
            </a:r>
          </a:p>
        </p:txBody>
      </p:sp>
      <p:sp>
        <p:nvSpPr>
          <p:cNvPr id="7" name="Rectangle 6">
            <a:extLst>
              <a:ext uri="{FF2B5EF4-FFF2-40B4-BE49-F238E27FC236}">
                <a16:creationId xmlns:a16="http://schemas.microsoft.com/office/drawing/2014/main" id="{6E484E1A-F97C-631C-EA0E-38383E05CBE8}"/>
              </a:ext>
            </a:extLst>
          </p:cNvPr>
          <p:cNvSpPr/>
          <p:nvPr/>
        </p:nvSpPr>
        <p:spPr>
          <a:xfrm>
            <a:off x="6932229" y="2613561"/>
            <a:ext cx="1343955" cy="2374659"/>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DATA STORAGE</a:t>
            </a:r>
          </a:p>
          <a:p>
            <a:pPr algn="ctr"/>
            <a:r>
              <a:rPr lang="en-US" dirty="0">
                <a:solidFill>
                  <a:srgbClr val="000000"/>
                </a:solidFill>
                <a:ea typeface="Calibri" charset="0"/>
                <a:cs typeface="Times New Roman" charset="0"/>
              </a:rPr>
              <a:t>Will the data have the right level and ease of access?</a:t>
            </a:r>
          </a:p>
        </p:txBody>
      </p:sp>
      <p:sp>
        <p:nvSpPr>
          <p:cNvPr id="8" name="Rectangle 7">
            <a:extLst>
              <a:ext uri="{FF2B5EF4-FFF2-40B4-BE49-F238E27FC236}">
                <a16:creationId xmlns:a16="http://schemas.microsoft.com/office/drawing/2014/main" id="{BBF8CB5F-8529-8695-85D1-FA6416670AA6}"/>
              </a:ext>
            </a:extLst>
          </p:cNvPr>
          <p:cNvSpPr/>
          <p:nvPr/>
        </p:nvSpPr>
        <p:spPr>
          <a:xfrm>
            <a:off x="2300783" y="1528997"/>
            <a:ext cx="1918429" cy="1754326"/>
          </a:xfrm>
          <a:prstGeom prst="rect">
            <a:avLst/>
          </a:prstGeom>
          <a:noFill/>
          <a:ln>
            <a:solidFill>
              <a:schemeClr val="accent3">
                <a:lumMod val="50000"/>
              </a:schemeClr>
            </a:solidFill>
          </a:ln>
        </p:spPr>
        <p:txBody>
          <a:bodyPr wrap="square">
            <a:spAutoFit/>
          </a:bodyPr>
          <a:lstStyle/>
          <a:p>
            <a:pPr algn="ctr"/>
            <a:r>
              <a:rPr lang="en-US" b="1" dirty="0">
                <a:solidFill>
                  <a:srgbClr val="000000"/>
                </a:solidFill>
                <a:ea typeface="Calibri" charset="0"/>
                <a:cs typeface="Times New Roman" charset="0"/>
              </a:rPr>
              <a:t>CARRY OUT A DATA AUDIT</a:t>
            </a:r>
          </a:p>
          <a:p>
            <a:pPr algn="ctr"/>
            <a:r>
              <a:rPr lang="en-US" dirty="0">
                <a:solidFill>
                  <a:srgbClr val="000000"/>
                </a:solidFill>
                <a:ea typeface="Calibri" charset="0"/>
                <a:cs typeface="Times New Roman" charset="0"/>
              </a:rPr>
              <a:t>What data do we already have and how are we using it?</a:t>
            </a:r>
          </a:p>
        </p:txBody>
      </p:sp>
      <p:sp>
        <p:nvSpPr>
          <p:cNvPr id="9" name="Rectangle 8">
            <a:extLst>
              <a:ext uri="{FF2B5EF4-FFF2-40B4-BE49-F238E27FC236}">
                <a16:creationId xmlns:a16="http://schemas.microsoft.com/office/drawing/2014/main" id="{C6ABB590-2D31-134A-9731-32B4DAD9A143}"/>
              </a:ext>
            </a:extLst>
          </p:cNvPr>
          <p:cNvSpPr/>
          <p:nvPr/>
        </p:nvSpPr>
        <p:spPr>
          <a:xfrm>
            <a:off x="8386934" y="2613561"/>
            <a:ext cx="1468899" cy="1477328"/>
          </a:xfrm>
          <a:prstGeom prst="rect">
            <a:avLst/>
          </a:prstGeom>
          <a:ln>
            <a:solidFill>
              <a:srgbClr val="085156"/>
            </a:solidFill>
          </a:ln>
        </p:spPr>
        <p:txBody>
          <a:bodyPr wrap="square">
            <a:spAutoFit/>
          </a:bodyPr>
          <a:lstStyle/>
          <a:p>
            <a:pPr algn="ctr"/>
            <a:r>
              <a:rPr lang="en-US" b="1" dirty="0">
                <a:solidFill>
                  <a:srgbClr val="000000"/>
                </a:solidFill>
                <a:ea typeface="Calibri" charset="0"/>
                <a:cs typeface="Times New Roman" charset="0"/>
              </a:rPr>
              <a:t>DATA ANALYSIS</a:t>
            </a:r>
          </a:p>
          <a:p>
            <a:pPr algn="ctr"/>
            <a:r>
              <a:rPr lang="en-US" dirty="0">
                <a:solidFill>
                  <a:srgbClr val="000000"/>
                </a:solidFill>
                <a:ea typeface="Calibri" charset="0"/>
                <a:cs typeface="Times New Roman" charset="0"/>
              </a:rPr>
              <a:t>What insights does the data provide?</a:t>
            </a:r>
          </a:p>
        </p:txBody>
      </p:sp>
      <p:sp>
        <p:nvSpPr>
          <p:cNvPr id="10" name="Rectangle 9">
            <a:extLst>
              <a:ext uri="{FF2B5EF4-FFF2-40B4-BE49-F238E27FC236}">
                <a16:creationId xmlns:a16="http://schemas.microsoft.com/office/drawing/2014/main" id="{4DC83F84-FE84-B542-2AD9-86654DE1E55C}"/>
              </a:ext>
            </a:extLst>
          </p:cNvPr>
          <p:cNvSpPr/>
          <p:nvPr/>
        </p:nvSpPr>
        <p:spPr>
          <a:xfrm>
            <a:off x="9966583" y="2167435"/>
            <a:ext cx="1875647" cy="2585322"/>
          </a:xfrm>
          <a:prstGeom prst="rect">
            <a:avLst/>
          </a:prstGeom>
          <a:noFill/>
          <a:ln>
            <a:solidFill>
              <a:srgbClr val="085156"/>
            </a:solidFill>
          </a:ln>
        </p:spPr>
        <p:txBody>
          <a:bodyPr wrap="square">
            <a:spAutoFit/>
          </a:bodyPr>
          <a:lstStyle/>
          <a:p>
            <a:pPr algn="ctr"/>
            <a:r>
              <a:rPr lang="en-US" b="1" dirty="0">
                <a:solidFill>
                  <a:srgbClr val="000000"/>
                </a:solidFill>
                <a:ea typeface="Calibri" charset="0"/>
                <a:cs typeface="Times New Roman" charset="0"/>
              </a:rPr>
              <a:t>DATA INTEPRETATION AND USE </a:t>
            </a:r>
          </a:p>
          <a:p>
            <a:pPr algn="ctr"/>
            <a:r>
              <a:rPr lang="en-US" dirty="0">
                <a:solidFill>
                  <a:srgbClr val="000000"/>
                </a:solidFill>
                <a:ea typeface="Calibri" charset="0"/>
                <a:cs typeface="Times New Roman" charset="0"/>
              </a:rPr>
              <a:t>Sharing </a:t>
            </a:r>
          </a:p>
          <a:p>
            <a:pPr algn="ctr"/>
            <a:r>
              <a:rPr lang="en-US" dirty="0">
                <a:solidFill>
                  <a:srgbClr val="000000"/>
                </a:solidFill>
                <a:ea typeface="Calibri" charset="0"/>
                <a:cs typeface="Times New Roman" charset="0"/>
              </a:rPr>
              <a:t>Discussion</a:t>
            </a:r>
          </a:p>
          <a:p>
            <a:pPr algn="ctr"/>
            <a:r>
              <a:rPr lang="en-US" dirty="0">
                <a:solidFill>
                  <a:srgbClr val="000000"/>
                </a:solidFill>
                <a:ea typeface="Calibri" charset="0"/>
                <a:cs typeface="Times New Roman" charset="0"/>
              </a:rPr>
              <a:t>Decision </a:t>
            </a:r>
          </a:p>
          <a:p>
            <a:pPr algn="ctr"/>
            <a:r>
              <a:rPr lang="en-US" dirty="0">
                <a:solidFill>
                  <a:srgbClr val="000000"/>
                </a:solidFill>
                <a:ea typeface="Calibri" charset="0"/>
                <a:cs typeface="Times New Roman" charset="0"/>
              </a:rPr>
              <a:t>Implementation</a:t>
            </a:r>
          </a:p>
          <a:p>
            <a:pPr algn="ctr"/>
            <a:r>
              <a:rPr lang="en-US" dirty="0">
                <a:solidFill>
                  <a:srgbClr val="000000"/>
                </a:solidFill>
                <a:ea typeface="Calibri" charset="0"/>
                <a:cs typeface="Times New Roman" charset="0"/>
              </a:rPr>
              <a:t>Evaluation and adjustment </a:t>
            </a:r>
          </a:p>
        </p:txBody>
      </p:sp>
      <p:grpSp>
        <p:nvGrpSpPr>
          <p:cNvPr id="22" name="Group 21">
            <a:extLst>
              <a:ext uri="{FF2B5EF4-FFF2-40B4-BE49-F238E27FC236}">
                <a16:creationId xmlns:a16="http://schemas.microsoft.com/office/drawing/2014/main" id="{679C43BD-314D-B9FD-5D6C-1FEABF53F435}"/>
              </a:ext>
            </a:extLst>
          </p:cNvPr>
          <p:cNvGrpSpPr/>
          <p:nvPr/>
        </p:nvGrpSpPr>
        <p:grpSpPr>
          <a:xfrm>
            <a:off x="4999227" y="5399189"/>
            <a:ext cx="6652024" cy="379946"/>
            <a:chOff x="4999227" y="5399189"/>
            <a:chExt cx="6652024" cy="379946"/>
          </a:xfrm>
        </p:grpSpPr>
        <p:sp>
          <p:nvSpPr>
            <p:cNvPr id="11" name="TextBox 10">
              <a:extLst>
                <a:ext uri="{FF2B5EF4-FFF2-40B4-BE49-F238E27FC236}">
                  <a16:creationId xmlns:a16="http://schemas.microsoft.com/office/drawing/2014/main" id="{9E55ECC9-F743-C8B2-EA62-C9C3AB5B90CC}"/>
                </a:ext>
              </a:extLst>
            </p:cNvPr>
            <p:cNvSpPr txBox="1"/>
            <p:nvPr/>
          </p:nvSpPr>
          <p:spPr>
            <a:xfrm>
              <a:off x="4999227" y="5399189"/>
              <a:ext cx="5468576" cy="379946"/>
            </a:xfrm>
            <a:prstGeom prst="rect">
              <a:avLst/>
            </a:prstGeom>
            <a:noFill/>
          </p:spPr>
          <p:txBody>
            <a:bodyPr wrap="square" rtlCol="0">
              <a:spAutoFit/>
            </a:bodyPr>
            <a:lstStyle/>
            <a:p>
              <a:r>
                <a:rPr lang="es-ES_tradnl" b="1" dirty="0" err="1">
                  <a:solidFill>
                    <a:srgbClr val="000000"/>
                  </a:solidFill>
                </a:rPr>
                <a:t>The</a:t>
              </a:r>
              <a:r>
                <a:rPr lang="es-ES_tradnl" b="1" dirty="0">
                  <a:solidFill>
                    <a:srgbClr val="000000"/>
                  </a:solidFill>
                </a:rPr>
                <a:t> data </a:t>
              </a:r>
              <a:r>
                <a:rPr lang="es-ES_tradnl" b="1" dirty="0" err="1">
                  <a:solidFill>
                    <a:srgbClr val="000000"/>
                  </a:solidFill>
                </a:rPr>
                <a:t>value</a:t>
              </a:r>
              <a:r>
                <a:rPr lang="es-ES_tradnl" b="1" dirty="0">
                  <a:solidFill>
                    <a:srgbClr val="000000"/>
                  </a:solidFill>
                </a:rPr>
                <a:t> </a:t>
              </a:r>
              <a:r>
                <a:rPr lang="es-ES_tradnl" b="1" dirty="0" err="1">
                  <a:solidFill>
                    <a:srgbClr val="000000"/>
                  </a:solidFill>
                </a:rPr>
                <a:t>chain</a:t>
              </a:r>
              <a:r>
                <a:rPr lang="es-ES_tradnl" b="1" dirty="0">
                  <a:solidFill>
                    <a:srgbClr val="000000"/>
                  </a:solidFill>
                </a:rPr>
                <a:t> </a:t>
              </a:r>
            </a:p>
          </p:txBody>
        </p:sp>
        <p:cxnSp>
          <p:nvCxnSpPr>
            <p:cNvPr id="12" name="Straight Arrow Connector 11">
              <a:extLst>
                <a:ext uri="{FF2B5EF4-FFF2-40B4-BE49-F238E27FC236}">
                  <a16:creationId xmlns:a16="http://schemas.microsoft.com/office/drawing/2014/main" id="{7CAEEFF2-DAF4-4922-CE3B-BC287092DE2D}"/>
                </a:ext>
              </a:extLst>
            </p:cNvPr>
            <p:cNvCxnSpPr>
              <a:cxnSpLocks/>
            </p:cNvCxnSpPr>
            <p:nvPr/>
          </p:nvCxnSpPr>
          <p:spPr>
            <a:xfrm>
              <a:off x="5095310" y="5772541"/>
              <a:ext cx="6555941"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9DEB4F33-20C6-7D74-226A-FFFF641BFB5B}"/>
              </a:ext>
            </a:extLst>
          </p:cNvPr>
          <p:cNvGrpSpPr/>
          <p:nvPr/>
        </p:nvGrpSpPr>
        <p:grpSpPr>
          <a:xfrm>
            <a:off x="232219" y="5392595"/>
            <a:ext cx="6055556" cy="386541"/>
            <a:chOff x="232219" y="5392595"/>
            <a:chExt cx="6055556" cy="386541"/>
          </a:xfrm>
        </p:grpSpPr>
        <p:sp>
          <p:nvSpPr>
            <p:cNvPr id="13" name="TextBox 12">
              <a:extLst>
                <a:ext uri="{FF2B5EF4-FFF2-40B4-BE49-F238E27FC236}">
                  <a16:creationId xmlns:a16="http://schemas.microsoft.com/office/drawing/2014/main" id="{141DAE79-3089-0CE7-0DDC-5B6D4E74B9CF}"/>
                </a:ext>
              </a:extLst>
            </p:cNvPr>
            <p:cNvSpPr txBox="1"/>
            <p:nvPr/>
          </p:nvSpPr>
          <p:spPr>
            <a:xfrm>
              <a:off x="232219" y="5392595"/>
              <a:ext cx="6055556" cy="379946"/>
            </a:xfrm>
            <a:prstGeom prst="rect">
              <a:avLst/>
            </a:prstGeom>
            <a:noFill/>
          </p:spPr>
          <p:txBody>
            <a:bodyPr wrap="square" rtlCol="0">
              <a:spAutoFit/>
            </a:bodyPr>
            <a:lstStyle/>
            <a:p>
              <a:r>
                <a:rPr lang="es-ES_tradnl" b="1" dirty="0" err="1">
                  <a:solidFill>
                    <a:srgbClr val="000000"/>
                  </a:solidFill>
                </a:rPr>
                <a:t>Establishing</a:t>
              </a:r>
              <a:r>
                <a:rPr lang="es-ES_tradnl" b="1" dirty="0">
                  <a:solidFill>
                    <a:srgbClr val="000000"/>
                  </a:solidFill>
                </a:rPr>
                <a:t> a data </a:t>
              </a:r>
              <a:r>
                <a:rPr lang="es-ES_tradnl" b="1" dirty="0" err="1">
                  <a:solidFill>
                    <a:srgbClr val="000000"/>
                  </a:solidFill>
                </a:rPr>
                <a:t>strategy</a:t>
              </a:r>
              <a:endParaRPr lang="es-ES_tradnl" b="1" dirty="0">
                <a:solidFill>
                  <a:srgbClr val="000000"/>
                </a:solidFill>
              </a:endParaRPr>
            </a:p>
          </p:txBody>
        </p:sp>
        <p:cxnSp>
          <p:nvCxnSpPr>
            <p:cNvPr id="14" name="Straight Arrow Connector 13">
              <a:extLst>
                <a:ext uri="{FF2B5EF4-FFF2-40B4-BE49-F238E27FC236}">
                  <a16:creationId xmlns:a16="http://schemas.microsoft.com/office/drawing/2014/main" id="{E3D04B0E-2B00-AC31-FB81-6F8ED5A0A57D}"/>
                </a:ext>
              </a:extLst>
            </p:cNvPr>
            <p:cNvCxnSpPr>
              <a:cxnSpLocks/>
            </p:cNvCxnSpPr>
            <p:nvPr/>
          </p:nvCxnSpPr>
          <p:spPr>
            <a:xfrm>
              <a:off x="283890" y="5779136"/>
              <a:ext cx="4323405" cy="0"/>
            </a:xfrm>
            <a:prstGeom prst="straightConnector1">
              <a:avLst/>
            </a:prstGeom>
            <a:ln w="28575">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1657428"/>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Make sure that within six to nine months after you have started a data project, you start showing benefits to the business.</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a:t>Review your business overall strategy.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Outline the objectives you want to achieve in  your business in the short and long term. Visualize what your future business looks like – who will your customers be, what will they purchase, where &amp; how?</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Make a Business Case for Data</a:t>
            </a:r>
          </a:p>
        </p:txBody>
      </p:sp>
    </p:spTree>
    <p:extLst>
      <p:ext uri="{BB962C8B-B14F-4D97-AF65-F5344CB8AC3E}">
        <p14:creationId xmlns:p14="http://schemas.microsoft.com/office/powerpoint/2010/main" val="184224664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a:t>Build a hypothesis.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Develop a theory about how the data will help you achieve the objectives you seek.  What sort of data will help get you there? Do you need more data, or better quality of data, or simply to better use the data you already have?</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Make a Business Case for Data </a:t>
            </a:r>
          </a:p>
        </p:txBody>
      </p:sp>
    </p:spTree>
    <p:extLst>
      <p:ext uri="{BB962C8B-B14F-4D97-AF65-F5344CB8AC3E}">
        <p14:creationId xmlns:p14="http://schemas.microsoft.com/office/powerpoint/2010/main" val="3818216857"/>
      </p:ext>
    </p:extLst>
  </p:cSld>
  <p:clrMapOvr>
    <a:masterClrMapping/>
  </p:clrMapOvr>
  <p:extLst>
    <p:ext uri="{6950BFC3-D8DA-4A85-94F7-54DA5524770B}">
      <p188:commentRel xmlns:p188="http://schemas.microsoft.com/office/powerpoint/2018/8/main" r:id="rId3"/>
    </p:ext>
  </p:extLst>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a:t>Define the business value.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Specify the benefits you expect to generate by your use of data in relation to your overall objectives (e.g. increasing revenue, saving time etc.). Communicate it clearly and present the value it will create for your business in quantitative and qualitative terms. </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Make a Business Case for Data</a:t>
            </a:r>
          </a:p>
        </p:txBody>
      </p:sp>
      <p:sp>
        <p:nvSpPr>
          <p:cNvPr id="6" name="Rectangle 5">
            <a:extLst>
              <a:ext uri="{FF2B5EF4-FFF2-40B4-BE49-F238E27FC236}">
                <a16:creationId xmlns:a16="http://schemas.microsoft.com/office/drawing/2014/main" id="{AA8CA534-461E-B4E5-94CF-BDD007305593}"/>
              </a:ext>
            </a:extLst>
          </p:cNvPr>
          <p:cNvSpPr/>
          <p:nvPr/>
        </p:nvSpPr>
        <p:spPr>
          <a:xfrm>
            <a:off x="798381" y="5587845"/>
            <a:ext cx="4953000" cy="307777"/>
          </a:xfrm>
          <a:prstGeom prst="rect">
            <a:avLst/>
          </a:prstGeom>
        </p:spPr>
        <p:txBody>
          <a:bodyPr>
            <a:spAutoFit/>
          </a:bodyPr>
          <a:lstStyle/>
          <a:p>
            <a:r>
              <a:rPr lang="en-US" sz="1400" dirty="0">
                <a:solidFill>
                  <a:srgbClr val="000000"/>
                </a:solidFill>
              </a:rPr>
              <a:t>Source: McKinsey  &amp; Company, 2013 (Notes below).</a:t>
            </a:r>
          </a:p>
        </p:txBody>
      </p:sp>
    </p:spTree>
    <p:extLst>
      <p:ext uri="{BB962C8B-B14F-4D97-AF65-F5344CB8AC3E}">
        <p14:creationId xmlns:p14="http://schemas.microsoft.com/office/powerpoint/2010/main" val="220199348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Straight Connector 2">
            <a:extLst>
              <a:ext uri="{FF2B5EF4-FFF2-40B4-BE49-F238E27FC236}">
                <a16:creationId xmlns:a16="http://schemas.microsoft.com/office/drawing/2014/main" id="{CB211FAB-6DA8-6DFD-865C-114444F138EC}"/>
              </a:ext>
            </a:extLst>
          </p:cNvPr>
          <p:cNvCxnSpPr>
            <a:cxnSpLocks/>
          </p:cNvCxnSpPr>
          <p:nvPr/>
        </p:nvCxnSpPr>
        <p:spPr>
          <a:xfrm>
            <a:off x="9319" y="3430893"/>
            <a:ext cx="12190254" cy="0"/>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5" name="Rounded Rectangle 7">
            <a:extLst>
              <a:ext uri="{FF2B5EF4-FFF2-40B4-BE49-F238E27FC236}">
                <a16:creationId xmlns:a16="http://schemas.microsoft.com/office/drawing/2014/main" id="{C2883453-1725-3DC1-DAFC-8DEFE321F5AD}"/>
              </a:ext>
            </a:extLst>
          </p:cNvPr>
          <p:cNvSpPr/>
          <p:nvPr/>
        </p:nvSpPr>
        <p:spPr>
          <a:xfrm>
            <a:off x="473072" y="3254226"/>
            <a:ext cx="1096270"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300 BCE</a:t>
            </a:r>
          </a:p>
        </p:txBody>
      </p:sp>
      <p:cxnSp>
        <p:nvCxnSpPr>
          <p:cNvPr id="4" name="Straight Connector 3">
            <a:extLst>
              <a:ext uri="{FF2B5EF4-FFF2-40B4-BE49-F238E27FC236}">
                <a16:creationId xmlns:a16="http://schemas.microsoft.com/office/drawing/2014/main" id="{4F860A58-F6B4-7A14-C979-245B56CC4D19}"/>
              </a:ext>
            </a:extLst>
          </p:cNvPr>
          <p:cNvCxnSpPr>
            <a:cxnSpLocks/>
          </p:cNvCxnSpPr>
          <p:nvPr/>
        </p:nvCxnSpPr>
        <p:spPr>
          <a:xfrm>
            <a:off x="1039937" y="3061416"/>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F45C43E2-CEFB-2566-5A4A-CD27A57D85C4}"/>
              </a:ext>
            </a:extLst>
          </p:cNvPr>
          <p:cNvCxnSpPr>
            <a:cxnSpLocks/>
          </p:cNvCxnSpPr>
          <p:nvPr/>
        </p:nvCxnSpPr>
        <p:spPr>
          <a:xfrm>
            <a:off x="3067168"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7" name="Rounded Rectangle 9">
            <a:extLst>
              <a:ext uri="{FF2B5EF4-FFF2-40B4-BE49-F238E27FC236}">
                <a16:creationId xmlns:a16="http://schemas.microsoft.com/office/drawing/2014/main" id="{C1BF665C-06ED-1F20-C017-69BD4B166EFF}"/>
              </a:ext>
            </a:extLst>
          </p:cNvPr>
          <p:cNvSpPr/>
          <p:nvPr/>
        </p:nvSpPr>
        <p:spPr>
          <a:xfrm>
            <a:off x="2674334"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1663</a:t>
            </a:r>
          </a:p>
        </p:txBody>
      </p:sp>
      <p:cxnSp>
        <p:nvCxnSpPr>
          <p:cNvPr id="8" name="Straight Connector 7">
            <a:extLst>
              <a:ext uri="{FF2B5EF4-FFF2-40B4-BE49-F238E27FC236}">
                <a16:creationId xmlns:a16="http://schemas.microsoft.com/office/drawing/2014/main" id="{ABE47A86-70BB-9FE6-A546-868E0F8BD0B6}"/>
              </a:ext>
            </a:extLst>
          </p:cNvPr>
          <p:cNvCxnSpPr>
            <a:cxnSpLocks/>
          </p:cNvCxnSpPr>
          <p:nvPr/>
        </p:nvCxnSpPr>
        <p:spPr>
          <a:xfrm>
            <a:off x="5155238" y="3048553"/>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9" name="Rounded Rectangle 11">
            <a:extLst>
              <a:ext uri="{FF2B5EF4-FFF2-40B4-BE49-F238E27FC236}">
                <a16:creationId xmlns:a16="http://schemas.microsoft.com/office/drawing/2014/main" id="{1BF49A4C-7ECB-E959-861F-5C42175E9A56}"/>
              </a:ext>
            </a:extLst>
          </p:cNvPr>
          <p:cNvSpPr/>
          <p:nvPr/>
        </p:nvSpPr>
        <p:spPr>
          <a:xfrm>
            <a:off x="4808291" y="3239452"/>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1989</a:t>
            </a:r>
          </a:p>
        </p:txBody>
      </p:sp>
      <p:cxnSp>
        <p:nvCxnSpPr>
          <p:cNvPr id="10" name="Straight Connector 9">
            <a:extLst>
              <a:ext uri="{FF2B5EF4-FFF2-40B4-BE49-F238E27FC236}">
                <a16:creationId xmlns:a16="http://schemas.microsoft.com/office/drawing/2014/main" id="{817143A7-A728-4522-0869-9AC77840EADC}"/>
              </a:ext>
            </a:extLst>
          </p:cNvPr>
          <p:cNvCxnSpPr>
            <a:cxnSpLocks/>
          </p:cNvCxnSpPr>
          <p:nvPr/>
        </p:nvCxnSpPr>
        <p:spPr>
          <a:xfrm>
            <a:off x="7125214" y="3632540"/>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1" name="Rounded Rectangle 13">
            <a:extLst>
              <a:ext uri="{FF2B5EF4-FFF2-40B4-BE49-F238E27FC236}">
                <a16:creationId xmlns:a16="http://schemas.microsoft.com/office/drawing/2014/main" id="{113FC0A5-67BD-7795-44D0-16A168562324}"/>
              </a:ext>
            </a:extLst>
          </p:cNvPr>
          <p:cNvSpPr/>
          <p:nvPr/>
        </p:nvSpPr>
        <p:spPr>
          <a:xfrm>
            <a:off x="6712773"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1997</a:t>
            </a:r>
          </a:p>
        </p:txBody>
      </p:sp>
      <p:cxnSp>
        <p:nvCxnSpPr>
          <p:cNvPr id="12" name="Straight Connector 11">
            <a:extLst>
              <a:ext uri="{FF2B5EF4-FFF2-40B4-BE49-F238E27FC236}">
                <a16:creationId xmlns:a16="http://schemas.microsoft.com/office/drawing/2014/main" id="{39715F02-E54F-55D4-E097-FA6426637D52}"/>
              </a:ext>
            </a:extLst>
          </p:cNvPr>
          <p:cNvCxnSpPr>
            <a:cxnSpLocks/>
          </p:cNvCxnSpPr>
          <p:nvPr/>
        </p:nvCxnSpPr>
        <p:spPr>
          <a:xfrm>
            <a:off x="9201740" y="3080501"/>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3" name="Rounded Rectangle 15">
            <a:extLst>
              <a:ext uri="{FF2B5EF4-FFF2-40B4-BE49-F238E27FC236}">
                <a16:creationId xmlns:a16="http://schemas.microsoft.com/office/drawing/2014/main" id="{E0D828B0-86E5-5C18-5853-D36E885B4624}"/>
              </a:ext>
            </a:extLst>
          </p:cNvPr>
          <p:cNvSpPr/>
          <p:nvPr/>
        </p:nvSpPr>
        <p:spPr>
          <a:xfrm>
            <a:off x="8816838" y="3253035"/>
            <a:ext cx="771029" cy="398901"/>
          </a:xfrm>
          <a:prstGeom prst="roundRect">
            <a:avLst/>
          </a:prstGeom>
          <a:ln/>
        </p:spPr>
        <p:style>
          <a:lnRef idx="0">
            <a:schemeClr val="accent1"/>
          </a:lnRef>
          <a:fillRef idx="3">
            <a:schemeClr val="accent1"/>
          </a:fillRef>
          <a:effectRef idx="3">
            <a:schemeClr val="accent1"/>
          </a:effectRef>
          <a:fontRef idx="minor">
            <a:schemeClr val="lt1"/>
          </a:fontRef>
        </p:style>
        <p:txBody>
          <a:bodyPr rtlCol="0" anchor="ctr"/>
          <a:lstStyle/>
          <a:p>
            <a:pPr algn="ctr" defTabSz="742950"/>
            <a:r>
              <a:rPr lang="en-US" sz="1300" dirty="0">
                <a:solidFill>
                  <a:schemeClr val="tx2"/>
                </a:solidFill>
                <a:latin typeface="Calibri" panose="020F0502020204030204"/>
              </a:rPr>
              <a:t>2005</a:t>
            </a:r>
          </a:p>
        </p:txBody>
      </p:sp>
      <p:cxnSp>
        <p:nvCxnSpPr>
          <p:cNvPr id="14" name="Straight Connector 13">
            <a:extLst>
              <a:ext uri="{FF2B5EF4-FFF2-40B4-BE49-F238E27FC236}">
                <a16:creationId xmlns:a16="http://schemas.microsoft.com/office/drawing/2014/main" id="{80EFF27F-B516-8151-ED2E-898ED1B191B6}"/>
              </a:ext>
            </a:extLst>
          </p:cNvPr>
          <p:cNvCxnSpPr>
            <a:cxnSpLocks/>
          </p:cNvCxnSpPr>
          <p:nvPr/>
        </p:nvCxnSpPr>
        <p:spPr>
          <a:xfrm>
            <a:off x="11060715" y="3652657"/>
            <a:ext cx="0" cy="199451"/>
          </a:xfrm>
          <a:prstGeom prst="line">
            <a:avLst/>
          </a:prstGeom>
          <a:ln w="19050">
            <a:solidFill>
              <a:srgbClr val="085156"/>
            </a:solidFill>
          </a:ln>
        </p:spPr>
        <p:style>
          <a:lnRef idx="1">
            <a:schemeClr val="accent1"/>
          </a:lnRef>
          <a:fillRef idx="0">
            <a:schemeClr val="accent1"/>
          </a:fillRef>
          <a:effectRef idx="0">
            <a:schemeClr val="accent1"/>
          </a:effectRef>
          <a:fontRef idx="minor">
            <a:schemeClr val="tx1"/>
          </a:fontRef>
        </p:style>
      </p:cxnSp>
      <p:sp>
        <p:nvSpPr>
          <p:cNvPr id="15" name="Rounded Rectangle 17">
            <a:extLst>
              <a:ext uri="{FF2B5EF4-FFF2-40B4-BE49-F238E27FC236}">
                <a16:creationId xmlns:a16="http://schemas.microsoft.com/office/drawing/2014/main" id="{CC4D4B11-797B-8046-0767-C8BBDA1C212F}"/>
              </a:ext>
            </a:extLst>
          </p:cNvPr>
          <p:cNvSpPr/>
          <p:nvPr/>
        </p:nvSpPr>
        <p:spPr>
          <a:xfrm>
            <a:off x="10645645" y="3253035"/>
            <a:ext cx="771029" cy="398901"/>
          </a:xfrm>
          <a:prstGeom prst="roundRect">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defTabSz="742950"/>
            <a:r>
              <a:rPr lang="en-US" sz="1300" dirty="0">
                <a:solidFill>
                  <a:schemeClr val="tx2"/>
                </a:solidFill>
                <a:latin typeface="Calibri" panose="020F0502020204030204"/>
              </a:rPr>
              <a:t>2015</a:t>
            </a:r>
          </a:p>
        </p:txBody>
      </p:sp>
      <p:sp>
        <p:nvSpPr>
          <p:cNvPr id="16" name="Text Box 57">
            <a:extLst>
              <a:ext uri="{FF2B5EF4-FFF2-40B4-BE49-F238E27FC236}">
                <a16:creationId xmlns:a16="http://schemas.microsoft.com/office/drawing/2014/main" id="{059FFFC2-FBDB-AC13-46E7-33D85F003C22}"/>
              </a:ext>
            </a:extLst>
          </p:cNvPr>
          <p:cNvSpPr txBox="1"/>
          <p:nvPr/>
        </p:nvSpPr>
        <p:spPr>
          <a:xfrm>
            <a:off x="6069699" y="3842097"/>
            <a:ext cx="2439061" cy="182920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74295" tIns="37148" rIns="74295" bIns="37148" numCol="1" spcCol="0" rtlCol="0" fromWordArt="0" anchor="t" anchorCtr="0" forceAA="0" compatLnSpc="1">
            <a:prstTxWarp prst="textNoShape">
              <a:avLst/>
            </a:prstTxWarp>
            <a:noAutofit/>
          </a:bodyPr>
          <a:lstStyle/>
          <a:p>
            <a:pPr algn="ctr" defTabSz="742950"/>
            <a:r>
              <a:rPr lang="en-US" sz="1400" dirty="0">
                <a:solidFill>
                  <a:srgbClr val="085156"/>
                </a:solidFill>
                <a:latin typeface="Calibri" panose="020F0502020204030204"/>
                <a:ea typeface="Calibri" charset="0"/>
                <a:cs typeface="Times New Roman" charset="0"/>
              </a:rPr>
              <a:t>The first documented use of the term “big data” appeared in a 1997 paper by scientists at NASA. They described the problem with the visualization of large data sets which do not fit on local disk memories as “the problem of big data”.*</a:t>
            </a:r>
          </a:p>
          <a:p>
            <a:pPr algn="ctr" defTabSz="742950"/>
            <a:r>
              <a:rPr lang="en-US" sz="1400" dirty="0">
                <a:solidFill>
                  <a:srgbClr val="085156"/>
                </a:solidFill>
                <a:latin typeface="Calibri" panose="020F0502020204030204"/>
                <a:ea typeface="Calibri" charset="0"/>
                <a:cs typeface="Times New Roman" charset="0"/>
              </a:rPr>
              <a:t> </a:t>
            </a:r>
          </a:p>
          <a:p>
            <a:pPr algn="ctr" defTabSz="742950"/>
            <a:r>
              <a:rPr lang="en-US" sz="1400" dirty="0">
                <a:solidFill>
                  <a:srgbClr val="085156"/>
                </a:solidFill>
                <a:latin typeface="Calibri" panose="020F0502020204030204"/>
                <a:ea typeface="Calibri" charset="0"/>
                <a:cs typeface="Times New Roman" charset="0"/>
              </a:rPr>
              <a:t> </a:t>
            </a:r>
          </a:p>
        </p:txBody>
      </p:sp>
      <p:sp>
        <p:nvSpPr>
          <p:cNvPr id="17" name="Rectangle 16">
            <a:extLst>
              <a:ext uri="{FF2B5EF4-FFF2-40B4-BE49-F238E27FC236}">
                <a16:creationId xmlns:a16="http://schemas.microsoft.com/office/drawing/2014/main" id="{42738875-0EB0-91D8-DC1E-35D9D757794E}"/>
              </a:ext>
            </a:extLst>
          </p:cNvPr>
          <p:cNvSpPr/>
          <p:nvPr/>
        </p:nvSpPr>
        <p:spPr>
          <a:xfrm>
            <a:off x="101021" y="981889"/>
            <a:ext cx="1951765" cy="2051599"/>
          </a:xfrm>
          <a:prstGeom prst="rect">
            <a:avLst/>
          </a:prstGeom>
        </p:spPr>
        <p:txBody>
          <a:bodyPr wrap="square" anchor="b">
            <a:spAutoFit/>
          </a:bodyPr>
          <a:lstStyle/>
          <a:p>
            <a:pPr algn="ctr" defTabSz="742950"/>
            <a:r>
              <a:rPr lang="en-IE" sz="1400" dirty="0">
                <a:solidFill>
                  <a:srgbClr val="085156"/>
                </a:solidFill>
                <a:latin typeface="Calibri" panose="020F0502020204030204"/>
              </a:rPr>
              <a:t>The Library of Alexandria is perhaps </a:t>
            </a:r>
            <a:r>
              <a:rPr lang="en-IE" sz="1400" b="1" dirty="0">
                <a:solidFill>
                  <a:srgbClr val="085156"/>
                </a:solidFill>
                <a:latin typeface="Calibri" panose="020F0502020204030204"/>
              </a:rPr>
              <a:t>the largest collection of data in the ancient world</a:t>
            </a:r>
            <a:r>
              <a:rPr lang="en-IE" sz="1400" dirty="0">
                <a:solidFill>
                  <a:srgbClr val="085156"/>
                </a:solidFill>
                <a:latin typeface="Calibri" panose="020F0502020204030204"/>
              </a:rPr>
              <a:t>, housing up to half a million scrolls and covering everything we had learned so far. </a:t>
            </a:r>
          </a:p>
        </p:txBody>
      </p:sp>
      <p:sp>
        <p:nvSpPr>
          <p:cNvPr id="18" name="Rectangle 17">
            <a:extLst>
              <a:ext uri="{FF2B5EF4-FFF2-40B4-BE49-F238E27FC236}">
                <a16:creationId xmlns:a16="http://schemas.microsoft.com/office/drawing/2014/main" id="{EFADB28E-C361-DE99-1AC6-8C1F8509A679}"/>
              </a:ext>
            </a:extLst>
          </p:cNvPr>
          <p:cNvSpPr/>
          <p:nvPr/>
        </p:nvSpPr>
        <p:spPr>
          <a:xfrm>
            <a:off x="3718321" y="797506"/>
            <a:ext cx="2852908" cy="2295008"/>
          </a:xfrm>
          <a:prstGeom prst="rect">
            <a:avLst/>
          </a:prstGeom>
        </p:spPr>
        <p:txBody>
          <a:bodyPr wrap="square" anchor="b">
            <a:spAutoFit/>
          </a:bodyPr>
          <a:lstStyle/>
          <a:p>
            <a:pPr algn="ctr" defTabSz="742950"/>
            <a:r>
              <a:rPr lang="en-IE" sz="1400" b="1" dirty="0">
                <a:solidFill>
                  <a:srgbClr val="085156"/>
                </a:solidFill>
                <a:latin typeface="Calibri" panose="020F0502020204030204"/>
              </a:rPr>
              <a:t>Possibly the first use of the term Big Data in the way it is used today</a:t>
            </a:r>
            <a:r>
              <a:rPr lang="en-IE" sz="1400" dirty="0">
                <a:solidFill>
                  <a:srgbClr val="085156"/>
                </a:solidFill>
                <a:latin typeface="Calibri" panose="020F0502020204030204"/>
              </a:rPr>
              <a:t>. Author Erik Larson speculated on the origin of the junk mail he receives. He writes: “The keepers of big data say they are doing it for the consumer’s benefit. But data have a way of being used for purposes other originally intended.” </a:t>
            </a:r>
          </a:p>
        </p:txBody>
      </p:sp>
      <p:sp>
        <p:nvSpPr>
          <p:cNvPr id="19" name="Rectangle 18">
            <a:extLst>
              <a:ext uri="{FF2B5EF4-FFF2-40B4-BE49-F238E27FC236}">
                <a16:creationId xmlns:a16="http://schemas.microsoft.com/office/drawing/2014/main" id="{F5685044-A8E9-1770-CFCF-E3080B9638CC}"/>
              </a:ext>
            </a:extLst>
          </p:cNvPr>
          <p:cNvSpPr/>
          <p:nvPr/>
        </p:nvSpPr>
        <p:spPr>
          <a:xfrm>
            <a:off x="1816012" y="3873394"/>
            <a:ext cx="2606813" cy="2051599"/>
          </a:xfrm>
          <a:prstGeom prst="rect">
            <a:avLst/>
          </a:prstGeom>
        </p:spPr>
        <p:txBody>
          <a:bodyPr wrap="square">
            <a:spAutoFit/>
          </a:bodyPr>
          <a:lstStyle/>
          <a:p>
            <a:pPr algn="ctr" defTabSz="742950"/>
            <a:r>
              <a:rPr lang="en-IE" sz="1400" dirty="0">
                <a:solidFill>
                  <a:srgbClr val="085156"/>
                </a:solidFill>
                <a:latin typeface="Calibri" panose="020F0502020204030204"/>
              </a:rPr>
              <a:t>In London, John </a:t>
            </a:r>
            <a:r>
              <a:rPr lang="en-IE" sz="1400" dirty="0" err="1">
                <a:solidFill>
                  <a:srgbClr val="085156"/>
                </a:solidFill>
                <a:latin typeface="Calibri" panose="020F0502020204030204"/>
              </a:rPr>
              <a:t>Graunt</a:t>
            </a:r>
            <a:r>
              <a:rPr lang="en-IE" sz="1400" dirty="0">
                <a:solidFill>
                  <a:srgbClr val="085156"/>
                </a:solidFill>
                <a:latin typeface="Calibri" panose="020F0502020204030204"/>
              </a:rPr>
              <a:t> carries out the </a:t>
            </a:r>
            <a:r>
              <a:rPr lang="en-IE" sz="1400" b="1" dirty="0">
                <a:solidFill>
                  <a:srgbClr val="085156"/>
                </a:solidFill>
                <a:latin typeface="Calibri" panose="020F0502020204030204"/>
              </a:rPr>
              <a:t>first recorded experiment in statistical data analysis</a:t>
            </a:r>
            <a:r>
              <a:rPr lang="en-IE" sz="1400" dirty="0">
                <a:solidFill>
                  <a:srgbClr val="085156"/>
                </a:solidFill>
                <a:latin typeface="Calibri" panose="020F0502020204030204"/>
              </a:rPr>
              <a:t>. By recording information about mortality, he theorized that he can design an early warning system for the bubonic plague ravaging Europe. </a:t>
            </a:r>
          </a:p>
        </p:txBody>
      </p:sp>
      <p:sp>
        <p:nvSpPr>
          <p:cNvPr id="20" name="Rectangle 19">
            <a:extLst>
              <a:ext uri="{FF2B5EF4-FFF2-40B4-BE49-F238E27FC236}">
                <a16:creationId xmlns:a16="http://schemas.microsoft.com/office/drawing/2014/main" id="{F57F62DE-D4AF-905D-FC6B-4D65690E9E22}"/>
              </a:ext>
            </a:extLst>
          </p:cNvPr>
          <p:cNvSpPr/>
          <p:nvPr/>
        </p:nvSpPr>
        <p:spPr>
          <a:xfrm>
            <a:off x="10033030" y="3867486"/>
            <a:ext cx="1976809" cy="1808189"/>
          </a:xfrm>
          <a:prstGeom prst="rect">
            <a:avLst/>
          </a:prstGeom>
        </p:spPr>
        <p:txBody>
          <a:bodyPr wrap="square">
            <a:spAutoFit/>
          </a:bodyPr>
          <a:lstStyle/>
          <a:p>
            <a:pPr algn="ctr" defTabSz="742950"/>
            <a:r>
              <a:rPr lang="en-IE" sz="1400" dirty="0">
                <a:solidFill>
                  <a:srgbClr val="085156"/>
                </a:solidFill>
                <a:latin typeface="Calibri" panose="020F0502020204030204"/>
              </a:rPr>
              <a:t>Google is the </a:t>
            </a:r>
            <a:r>
              <a:rPr lang="en-IE" sz="1400" b="1" dirty="0">
                <a:solidFill>
                  <a:srgbClr val="085156"/>
                </a:solidFill>
                <a:latin typeface="Calibri" panose="020F0502020204030204"/>
              </a:rPr>
              <a:t>largest big data company in the world</a:t>
            </a:r>
            <a:r>
              <a:rPr lang="en-IE" sz="1400" dirty="0">
                <a:solidFill>
                  <a:srgbClr val="085156"/>
                </a:solidFill>
                <a:latin typeface="Calibri" panose="020F0502020204030204"/>
              </a:rPr>
              <a:t> that stores 10 billion gigabytes of data and processes approximately 3.5 billion requests every day</a:t>
            </a:r>
          </a:p>
        </p:txBody>
      </p:sp>
      <p:sp>
        <p:nvSpPr>
          <p:cNvPr id="21" name="Rectangle 20">
            <a:extLst>
              <a:ext uri="{FF2B5EF4-FFF2-40B4-BE49-F238E27FC236}">
                <a16:creationId xmlns:a16="http://schemas.microsoft.com/office/drawing/2014/main" id="{78B64539-25C2-DC08-2605-229907651672}"/>
              </a:ext>
            </a:extLst>
          </p:cNvPr>
          <p:cNvSpPr/>
          <p:nvPr/>
        </p:nvSpPr>
        <p:spPr>
          <a:xfrm>
            <a:off x="8130866" y="764301"/>
            <a:ext cx="2025241" cy="2295008"/>
          </a:xfrm>
          <a:prstGeom prst="rect">
            <a:avLst/>
          </a:prstGeom>
        </p:spPr>
        <p:txBody>
          <a:bodyPr wrap="square" anchor="b">
            <a:spAutoFit/>
          </a:bodyPr>
          <a:lstStyle/>
          <a:p>
            <a:pPr algn="ctr" defTabSz="742950"/>
            <a:r>
              <a:rPr lang="en-IE" sz="1400" dirty="0">
                <a:solidFill>
                  <a:srgbClr val="085156"/>
                </a:solidFill>
                <a:latin typeface="Calibri" panose="020F0502020204030204"/>
              </a:rPr>
              <a:t>Commentators announce that we are witnessing the birth of “Web 2.0” – the user-generated web where the </a:t>
            </a:r>
            <a:r>
              <a:rPr lang="en-IE" sz="1400" b="1" dirty="0">
                <a:solidFill>
                  <a:srgbClr val="085156"/>
                </a:solidFill>
                <a:latin typeface="Calibri" panose="020F0502020204030204"/>
              </a:rPr>
              <a:t>majority of content will be provided by users of services, rather than the service </a:t>
            </a:r>
            <a:r>
              <a:rPr lang="en-IE" sz="1400" dirty="0">
                <a:solidFill>
                  <a:srgbClr val="085156"/>
                </a:solidFill>
                <a:latin typeface="Calibri" panose="020F0502020204030204"/>
              </a:rPr>
              <a:t>providers themselves</a:t>
            </a:r>
          </a:p>
        </p:txBody>
      </p:sp>
      <p:sp>
        <p:nvSpPr>
          <p:cNvPr id="22" name="Rectangle 21">
            <a:extLst>
              <a:ext uri="{FF2B5EF4-FFF2-40B4-BE49-F238E27FC236}">
                <a16:creationId xmlns:a16="http://schemas.microsoft.com/office/drawing/2014/main" id="{644A7ED6-933E-04C1-EB4D-BB7E81111180}"/>
              </a:ext>
            </a:extLst>
          </p:cNvPr>
          <p:cNvSpPr/>
          <p:nvPr/>
        </p:nvSpPr>
        <p:spPr>
          <a:xfrm>
            <a:off x="55170" y="6150053"/>
            <a:ext cx="12098552" cy="347729"/>
          </a:xfrm>
          <a:prstGeom prst="rect">
            <a:avLst/>
          </a:prstGeom>
        </p:spPr>
        <p:txBody>
          <a:bodyPr wrap="square">
            <a:spAutoFit/>
          </a:bodyPr>
          <a:lstStyle/>
          <a:p>
            <a:pPr algn="ctr" defTabSz="742950"/>
            <a:r>
              <a:rPr lang="en-US" sz="1400" dirty="0">
                <a:solidFill>
                  <a:srgbClr val="085156"/>
                </a:solidFill>
                <a:latin typeface="Calibri" panose="020F0502020204030204"/>
                <a:ea typeface="Times New Roman" charset="0"/>
                <a:cs typeface="Times New Roman" charset="0"/>
                <a:hlinkClick r:id="rId2">
                  <a:extLst>
                    <a:ext uri="{A12FA001-AC4F-418D-AE19-62706E023703}">
                      <ahyp:hlinkClr xmlns:ahyp="http://schemas.microsoft.com/office/drawing/2018/hyperlinkcolor" val="tx"/>
                    </a:ext>
                  </a:extLst>
                </a:hlinkClick>
              </a:rPr>
              <a:t>*https://www.forbes.com/sites/gilpress/2014/09/03/12-big-data-definitions-whats-yours/#79b0a05813ae</a:t>
            </a:r>
            <a:endParaRPr lang="en-US" sz="1400" dirty="0">
              <a:solidFill>
                <a:srgbClr val="085156"/>
              </a:solidFill>
              <a:latin typeface="Calibri" panose="020F0502020204030204"/>
              <a:ea typeface="Calibri" charset="0"/>
              <a:cs typeface="Times New Roman" charset="0"/>
            </a:endParaRPr>
          </a:p>
        </p:txBody>
      </p:sp>
      <p:sp>
        <p:nvSpPr>
          <p:cNvPr id="23" name="Text Placeholder 2">
            <a:extLst>
              <a:ext uri="{FF2B5EF4-FFF2-40B4-BE49-F238E27FC236}">
                <a16:creationId xmlns:a16="http://schemas.microsoft.com/office/drawing/2014/main" id="{FD3D562E-73D9-363C-C3D7-F4212CF989FD}"/>
              </a:ext>
            </a:extLst>
          </p:cNvPr>
          <p:cNvSpPr txBox="1">
            <a:spLocks/>
          </p:cNvSpPr>
          <p:nvPr/>
        </p:nvSpPr>
        <p:spPr>
          <a:xfrm>
            <a:off x="0" y="-1"/>
            <a:ext cx="12199573" cy="496718"/>
          </a:xfrm>
          <a:prstGeom prst="rect">
            <a:avLst/>
          </a:prstGeom>
          <a:solidFill>
            <a:schemeClr val="accent4">
              <a:lumMod val="50000"/>
            </a:schemeClr>
          </a:solidFill>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lgn="ctr" defTabSz="742950">
              <a:spcBef>
                <a:spcPts val="813"/>
              </a:spcBef>
              <a:buNone/>
            </a:pPr>
            <a:r>
              <a:rPr lang="es-ES_tradnl" sz="2600" dirty="0">
                <a:solidFill>
                  <a:prstClr val="white"/>
                </a:solidFill>
                <a:latin typeface="Calibri" panose="020F0502020204030204"/>
              </a:rPr>
              <a:t>A BRIEF HISTORY OF DATA</a:t>
            </a:r>
          </a:p>
        </p:txBody>
      </p:sp>
    </p:spTree>
    <p:extLst>
      <p:ext uri="{BB962C8B-B14F-4D97-AF65-F5344CB8AC3E}">
        <p14:creationId xmlns:p14="http://schemas.microsoft.com/office/powerpoint/2010/main" val="1234295932"/>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Understanding where you are, will make it easier to get to where you are going.</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a:t>Find out what data you have and where it is</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Make a list of all the different types of data assets your business has and where it is currently stored/accessed. Data assets might be stored in different places using different apps or programs.</a:t>
            </a:r>
          </a:p>
          <a:p>
            <a:pPr marL="0" indent="0">
              <a:buClr>
                <a:schemeClr val="accent2"/>
              </a:buClr>
            </a:pP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Carry out a Data Audit</a:t>
            </a:r>
          </a:p>
        </p:txBody>
      </p:sp>
    </p:spTree>
    <p:extLst>
      <p:ext uri="{BB962C8B-B14F-4D97-AF65-F5344CB8AC3E}">
        <p14:creationId xmlns:p14="http://schemas.microsoft.com/office/powerpoint/2010/main" val="355148579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a:t>Interview key players to find out how data Is used</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Interview managers and staff to find out what data they have, how they use it, and what problems they are facing. Explore how data does or could provide value to their work.</a:t>
            </a:r>
            <a:endParaRPr lang="en-GB" dirty="0">
              <a:solidFill>
                <a:schemeClr val="accent2"/>
              </a:solidFill>
            </a:endParaRP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Carry out a Data Audit</a:t>
            </a:r>
          </a:p>
        </p:txBody>
      </p:sp>
    </p:spTree>
    <p:extLst>
      <p:ext uri="{BB962C8B-B14F-4D97-AF65-F5344CB8AC3E}">
        <p14:creationId xmlns:p14="http://schemas.microsoft.com/office/powerpoint/2010/main" val="276020866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a:t>Prioritize and organize</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Organize all of the data based on its value to your business: which data drives the most profits, for example? (E.g., a web-based company would value email addresses above mailing addresses).</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Carry out a Data Audit</a:t>
            </a:r>
          </a:p>
        </p:txBody>
      </p:sp>
    </p:spTree>
    <p:extLst>
      <p:ext uri="{BB962C8B-B14F-4D97-AF65-F5344CB8AC3E}">
        <p14:creationId xmlns:p14="http://schemas.microsoft.com/office/powerpoint/2010/main" val="3013404972"/>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457200" indent="-457200">
              <a:buClr>
                <a:schemeClr val="accent2"/>
              </a:buClr>
              <a:buFont typeface="Arial" panose="020B0604020202020204" pitchFamily="34" charset="0"/>
              <a:buChar char="•"/>
            </a:pPr>
            <a:r>
              <a:rPr lang="en-GB" b="1" dirty="0"/>
              <a:t>Identify gaps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Look at the data you have and how it provides value to key areas in your business. Is valuable data being wasted? Is there data that you need that you do not have?</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Carry out a Data Audit</a:t>
            </a:r>
          </a:p>
        </p:txBody>
      </p:sp>
      <p:sp>
        <p:nvSpPr>
          <p:cNvPr id="6" name="Rectangle 5">
            <a:extLst>
              <a:ext uri="{FF2B5EF4-FFF2-40B4-BE49-F238E27FC236}">
                <a16:creationId xmlns:a16="http://schemas.microsoft.com/office/drawing/2014/main" id="{D945D7F0-D02E-FD79-AB11-F35A407276A3}"/>
              </a:ext>
            </a:extLst>
          </p:cNvPr>
          <p:cNvSpPr/>
          <p:nvPr/>
        </p:nvSpPr>
        <p:spPr>
          <a:xfrm>
            <a:off x="1252680" y="5480516"/>
            <a:ext cx="2132315"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prstClr val="black"/>
                </a:solidFill>
                <a:effectLst/>
                <a:uLnTx/>
                <a:uFillTx/>
                <a:ea typeface="Calibri" charset="0"/>
                <a:cs typeface="Times New Roman" charset="0"/>
              </a:rPr>
              <a:t>Source: Massa &amp; Company</a:t>
            </a:r>
            <a:endParaRPr kumimoji="0" lang="es-ES_tradnl" sz="14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132931089"/>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“The function of leadership is to produce more leaders, not more followers.”</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Ralph</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Nader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Hands holding each othe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cstate="hqprint">
            <a:grayscl/>
            <a:extLst>
              <a:ext uri="{28A0092B-C50C-407E-A947-70E740481C1C}">
                <a14:useLocalDpi xmlns:a14="http://schemas.microsoft.com/office/drawing/2010/main" val="0"/>
              </a:ext>
            </a:extLst>
          </a:blip>
          <a:srcRect l="9974" r="9974"/>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3042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06476121"/>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What Do We Mean by Data Driven Growth?</a:t>
            </a:r>
          </a:p>
        </p:txBody>
      </p:sp>
      <p:grpSp>
        <p:nvGrpSpPr>
          <p:cNvPr id="11" name="Group 10">
            <a:extLst>
              <a:ext uri="{FF2B5EF4-FFF2-40B4-BE49-F238E27FC236}">
                <a16:creationId xmlns:a16="http://schemas.microsoft.com/office/drawing/2014/main" id="{9B2A0407-2CF2-9A32-C660-4D54586EA012}"/>
              </a:ext>
            </a:extLst>
          </p:cNvPr>
          <p:cNvGrpSpPr/>
          <p:nvPr/>
        </p:nvGrpSpPr>
        <p:grpSpPr>
          <a:xfrm>
            <a:off x="2486273" y="2095475"/>
            <a:ext cx="7292480" cy="2656761"/>
            <a:chOff x="2486273" y="2095475"/>
            <a:chExt cx="7292480" cy="2656761"/>
          </a:xfrm>
        </p:grpSpPr>
        <p:sp>
          <p:nvSpPr>
            <p:cNvPr id="9" name="Oval 41">
              <a:extLst>
                <a:ext uri="{FF2B5EF4-FFF2-40B4-BE49-F238E27FC236}">
                  <a16:creationId xmlns:a16="http://schemas.microsoft.com/office/drawing/2014/main" id="{16589561-275C-3F6E-A0CE-9C3CE1020DCF}"/>
                </a:ext>
              </a:extLst>
            </p:cNvPr>
            <p:cNvSpPr>
              <a:spLocks noChangeArrowheads="1"/>
            </p:cNvSpPr>
            <p:nvPr/>
          </p:nvSpPr>
          <p:spPr bwMode="auto">
            <a:xfrm>
              <a:off x="5669473" y="2095475"/>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0" name="Text Placeholder 23">
              <a:extLst>
                <a:ext uri="{FF2B5EF4-FFF2-40B4-BE49-F238E27FC236}">
                  <a16:creationId xmlns:a16="http://schemas.microsoft.com/office/drawing/2014/main" id="{8BEEA3AD-B6C4-8CED-E4DD-DA6B27773959}"/>
                </a:ext>
              </a:extLst>
            </p:cNvPr>
            <p:cNvSpPr txBox="1">
              <a:spLocks/>
            </p:cNvSpPr>
            <p:nvPr/>
          </p:nvSpPr>
          <p:spPr>
            <a:xfrm>
              <a:off x="2486273" y="3054702"/>
              <a:ext cx="7292480" cy="1697534"/>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Using data analysis and interpretation to gain actionable insights into business performance and market opportunities.</a:t>
              </a:r>
            </a:p>
          </p:txBody>
        </p:sp>
      </p:grpSp>
    </p:spTree>
    <p:extLst>
      <p:ext uri="{BB962C8B-B14F-4D97-AF65-F5344CB8AC3E}">
        <p14:creationId xmlns:p14="http://schemas.microsoft.com/office/powerpoint/2010/main" val="907639236"/>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3">
            <a:extLst>
              <a:ext uri="{FF2B5EF4-FFF2-40B4-BE49-F238E27FC236}">
                <a16:creationId xmlns:a16="http://schemas.microsoft.com/office/drawing/2014/main" id="{9139A373-0891-A3D5-9098-2C8055453564}"/>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rPr>
              <a:t>What Do We Mean by Data Driven Growth?</a:t>
            </a:r>
          </a:p>
        </p:txBody>
      </p:sp>
      <p:grpSp>
        <p:nvGrpSpPr>
          <p:cNvPr id="19" name="Group 18">
            <a:extLst>
              <a:ext uri="{FF2B5EF4-FFF2-40B4-BE49-F238E27FC236}">
                <a16:creationId xmlns:a16="http://schemas.microsoft.com/office/drawing/2014/main" id="{EA75EF7E-BC1E-8B12-AF01-6E8C64D3FD38}"/>
              </a:ext>
            </a:extLst>
          </p:cNvPr>
          <p:cNvGrpSpPr/>
          <p:nvPr/>
        </p:nvGrpSpPr>
        <p:grpSpPr>
          <a:xfrm>
            <a:off x="6667559" y="1418428"/>
            <a:ext cx="4420057" cy="1753281"/>
            <a:chOff x="6667559" y="1418428"/>
            <a:chExt cx="4420057" cy="1753281"/>
          </a:xfrm>
        </p:grpSpPr>
        <p:sp>
          <p:nvSpPr>
            <p:cNvPr id="4" name="Oval 41">
              <a:extLst>
                <a:ext uri="{FF2B5EF4-FFF2-40B4-BE49-F238E27FC236}">
                  <a16:creationId xmlns:a16="http://schemas.microsoft.com/office/drawing/2014/main" id="{B78CA90C-39D0-8C7C-10C4-F365E3216EEF}"/>
                </a:ext>
              </a:extLst>
            </p:cNvPr>
            <p:cNvSpPr>
              <a:spLocks noChangeArrowheads="1"/>
            </p:cNvSpPr>
            <p:nvPr/>
          </p:nvSpPr>
          <p:spPr bwMode="auto">
            <a:xfrm>
              <a:off x="8255490" y="1418428"/>
              <a:ext cx="853052" cy="853052"/>
            </a:xfrm>
            <a:prstGeom prst="ellipse">
              <a:avLst/>
            </a:prstGeom>
            <a:solidFill>
              <a:srgbClr val="70AD47">
                <a:lumMod val="40000"/>
                <a:lumOff val="6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dirty="0">
                <a:ln>
                  <a:noFill/>
                </a:ln>
                <a:solidFill>
                  <a:prstClr val="black"/>
                </a:solidFill>
                <a:effectLst/>
                <a:uLnTx/>
                <a:uFillTx/>
                <a:latin typeface="Lucida Grande" charset="0"/>
                <a:ea typeface="ＭＳ Ｐゴシック" charset="-128"/>
                <a:cs typeface="ＭＳ Ｐゴシック" charset="-128"/>
              </a:endParaRPr>
            </a:p>
          </p:txBody>
        </p:sp>
        <p:sp>
          <p:nvSpPr>
            <p:cNvPr id="5" name="Text Placeholder 23">
              <a:extLst>
                <a:ext uri="{FF2B5EF4-FFF2-40B4-BE49-F238E27FC236}">
                  <a16:creationId xmlns:a16="http://schemas.microsoft.com/office/drawing/2014/main" id="{2C2F23FB-0FF8-7AFC-7958-ADB0EE7EB600}"/>
                </a:ext>
              </a:extLst>
            </p:cNvPr>
            <p:cNvSpPr txBox="1">
              <a:spLocks/>
            </p:cNvSpPr>
            <p:nvPr/>
          </p:nvSpPr>
          <p:spPr>
            <a:xfrm>
              <a:off x="6667559" y="2322001"/>
              <a:ext cx="4163616"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Data for Product Development</a:t>
              </a:r>
            </a:p>
          </p:txBody>
        </p:sp>
        <p:cxnSp>
          <p:nvCxnSpPr>
            <p:cNvPr id="6" name="Straight Connector 5">
              <a:extLst>
                <a:ext uri="{FF2B5EF4-FFF2-40B4-BE49-F238E27FC236}">
                  <a16:creationId xmlns:a16="http://schemas.microsoft.com/office/drawing/2014/main" id="{B08FF2B3-5D2A-C825-E959-3ACAFAF9779D}"/>
                </a:ext>
              </a:extLst>
            </p:cNvPr>
            <p:cNvCxnSpPr>
              <a:cxnSpLocks/>
            </p:cNvCxnSpPr>
            <p:nvPr/>
          </p:nvCxnSpPr>
          <p:spPr>
            <a:xfrm flipH="1">
              <a:off x="6667559" y="3171709"/>
              <a:ext cx="4420057" cy="0"/>
            </a:xfrm>
            <a:prstGeom prst="line">
              <a:avLst/>
            </a:prstGeom>
            <a:noFill/>
            <a:ln w="12700" cap="flat" cmpd="sng" algn="ctr">
              <a:solidFill>
                <a:schemeClr val="accent4"/>
              </a:solidFill>
              <a:prstDash val="solid"/>
              <a:miter lim="800000"/>
            </a:ln>
            <a:effectLst/>
          </p:spPr>
        </p:cxnSp>
      </p:grpSp>
      <p:grpSp>
        <p:nvGrpSpPr>
          <p:cNvPr id="18" name="Group 17">
            <a:extLst>
              <a:ext uri="{FF2B5EF4-FFF2-40B4-BE49-F238E27FC236}">
                <a16:creationId xmlns:a16="http://schemas.microsoft.com/office/drawing/2014/main" id="{7C487FEB-CEF0-BC58-FDBD-63602E54967E}"/>
              </a:ext>
            </a:extLst>
          </p:cNvPr>
          <p:cNvGrpSpPr/>
          <p:nvPr/>
        </p:nvGrpSpPr>
        <p:grpSpPr>
          <a:xfrm>
            <a:off x="1850680" y="1468949"/>
            <a:ext cx="3845582" cy="1702760"/>
            <a:chOff x="1850680" y="1468949"/>
            <a:chExt cx="3845582" cy="1702760"/>
          </a:xfrm>
        </p:grpSpPr>
        <p:sp>
          <p:nvSpPr>
            <p:cNvPr id="7" name="Oval 41">
              <a:extLst>
                <a:ext uri="{FF2B5EF4-FFF2-40B4-BE49-F238E27FC236}">
                  <a16:creationId xmlns:a16="http://schemas.microsoft.com/office/drawing/2014/main" id="{53D08B65-E9E0-F005-71B9-D99EC75C9EAF}"/>
                </a:ext>
              </a:extLst>
            </p:cNvPr>
            <p:cNvSpPr>
              <a:spLocks noChangeArrowheads="1"/>
            </p:cNvSpPr>
            <p:nvPr/>
          </p:nvSpPr>
          <p:spPr bwMode="auto">
            <a:xfrm>
              <a:off x="3346944" y="1468949"/>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prstClr val="black"/>
                </a:solidFill>
                <a:effectLst/>
                <a:uLnTx/>
                <a:uFillTx/>
                <a:latin typeface="Lucida Grande" charset="0"/>
                <a:ea typeface="ＭＳ Ｐゴシック" charset="-128"/>
                <a:cs typeface="ＭＳ Ｐゴシック" charset="-128"/>
              </a:endParaRPr>
            </a:p>
          </p:txBody>
        </p:sp>
        <p:sp>
          <p:nvSpPr>
            <p:cNvPr id="8" name="Text Placeholder 23">
              <a:extLst>
                <a:ext uri="{FF2B5EF4-FFF2-40B4-BE49-F238E27FC236}">
                  <a16:creationId xmlns:a16="http://schemas.microsoft.com/office/drawing/2014/main" id="{230D767C-BBF3-479C-DAFD-8C7939E4B7A7}"/>
                </a:ext>
              </a:extLst>
            </p:cNvPr>
            <p:cNvSpPr txBox="1">
              <a:spLocks/>
            </p:cNvSpPr>
            <p:nvPr/>
          </p:nvSpPr>
          <p:spPr>
            <a:xfrm>
              <a:off x="2236392" y="2289715"/>
              <a:ext cx="3074157"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Data for Performance</a:t>
              </a:r>
            </a:p>
          </p:txBody>
        </p:sp>
        <p:cxnSp>
          <p:nvCxnSpPr>
            <p:cNvPr id="9" name="Straight Connector 8">
              <a:extLst>
                <a:ext uri="{FF2B5EF4-FFF2-40B4-BE49-F238E27FC236}">
                  <a16:creationId xmlns:a16="http://schemas.microsoft.com/office/drawing/2014/main" id="{880B8584-D645-24E5-DEE5-DF41338536BA}"/>
                </a:ext>
              </a:extLst>
            </p:cNvPr>
            <p:cNvCxnSpPr>
              <a:cxnSpLocks/>
            </p:cNvCxnSpPr>
            <p:nvPr/>
          </p:nvCxnSpPr>
          <p:spPr>
            <a:xfrm flipH="1">
              <a:off x="1850680" y="3171709"/>
              <a:ext cx="3845582"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sp>
        <p:nvSpPr>
          <p:cNvPr id="10" name="TextBox 9">
            <a:extLst>
              <a:ext uri="{FF2B5EF4-FFF2-40B4-BE49-F238E27FC236}">
                <a16:creationId xmlns:a16="http://schemas.microsoft.com/office/drawing/2014/main" id="{2AD54460-865C-EF03-2CA9-C076272D5467}"/>
              </a:ext>
            </a:extLst>
          </p:cNvPr>
          <p:cNvSpPr txBox="1"/>
          <p:nvPr/>
        </p:nvSpPr>
        <p:spPr>
          <a:xfrm>
            <a:off x="1690289" y="3475589"/>
            <a:ext cx="4452919" cy="2246769"/>
          </a:xfrm>
          <a:prstGeom prst="rect">
            <a:avLst/>
          </a:prstGeom>
          <a:no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err="1">
                <a:ln>
                  <a:noFill/>
                </a:ln>
                <a:solidFill>
                  <a:prstClr val="black"/>
                </a:solidFill>
                <a:effectLst/>
                <a:uLnTx/>
                <a:uFillTx/>
              </a:rPr>
              <a:t>Focusses</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on</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process</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efficiency</a:t>
            </a:r>
            <a:r>
              <a:rPr kumimoji="0" lang="es-ES_tradnl" sz="2000" b="0" i="0" u="none" strike="noStrike" kern="0" cap="none" spc="0" normalizeH="0" baseline="0" noProof="0" dirty="0">
                <a:ln>
                  <a:noFill/>
                </a:ln>
                <a:solidFill>
                  <a:prstClr val="black"/>
                </a:solidFill>
                <a:effectLst/>
                <a:uLnTx/>
                <a:uFillTx/>
              </a:rPr>
              <a:t> and </a:t>
            </a:r>
            <a:r>
              <a:rPr kumimoji="0" lang="es-ES_tradnl" sz="2000" b="0" i="0" u="none" strike="noStrike" kern="0" cap="none" spc="0" normalizeH="0" baseline="0" noProof="0" dirty="0" err="1">
                <a:ln>
                  <a:noFill/>
                </a:ln>
                <a:solidFill>
                  <a:prstClr val="black"/>
                </a:solidFill>
                <a:effectLst/>
                <a:uLnTx/>
                <a:uFillTx/>
              </a:rPr>
              <a:t>programme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execution</a:t>
            </a:r>
            <a:r>
              <a:rPr kumimoji="0" lang="es-ES_tradnl" sz="2000" b="0" i="0" u="none" strike="noStrike" kern="0" cap="none" spc="0" normalizeH="0" baseline="0" noProof="0" dirty="0">
                <a:ln>
                  <a:noFill/>
                </a:ln>
                <a:solidFill>
                  <a:prstClr val="black"/>
                </a:solidFill>
                <a:effectLst/>
                <a:uLnTx/>
                <a:uFillTx/>
              </a:rPr>
              <a:t>.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a:ln>
                  <a:noFill/>
                </a:ln>
                <a:solidFill>
                  <a:prstClr val="black"/>
                </a:solidFill>
                <a:effectLst/>
                <a:uLnTx/>
                <a:uFillTx/>
              </a:rPr>
              <a:t>Uses </a:t>
            </a:r>
            <a:r>
              <a:rPr kumimoji="0" lang="es-ES_tradnl" sz="2000" b="0" i="0" u="none" strike="noStrike" kern="0" cap="none" spc="0" normalizeH="0" baseline="0" noProof="0" dirty="0" err="1">
                <a:ln>
                  <a:noFill/>
                </a:ln>
                <a:solidFill>
                  <a:prstClr val="black"/>
                </a:solidFill>
                <a:effectLst/>
                <a:uLnTx/>
                <a:uFillTx/>
              </a:rPr>
              <a:t>predominantly</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quantitative</a:t>
            </a:r>
            <a:r>
              <a:rPr kumimoji="0" lang="es-ES_tradnl" sz="2000" b="0" i="0" u="none" strike="noStrike" kern="0" cap="none" spc="0" normalizeH="0" baseline="0" noProof="0" dirty="0">
                <a:ln>
                  <a:noFill/>
                </a:ln>
                <a:solidFill>
                  <a:prstClr val="black"/>
                </a:solidFill>
                <a:effectLst/>
                <a:uLnTx/>
                <a:uFillTx/>
              </a:rPr>
              <a:t> output data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a:ln>
                  <a:noFill/>
                </a:ln>
                <a:solidFill>
                  <a:prstClr val="black"/>
                </a:solidFill>
                <a:effectLst/>
                <a:uLnTx/>
                <a:uFillTx/>
              </a:rPr>
              <a:t>Has a MONITORING </a:t>
            </a:r>
            <a:r>
              <a:rPr kumimoji="0" lang="es-ES_tradnl" sz="2000" b="0" i="0" u="none" strike="noStrike" kern="0" cap="none" spc="0" normalizeH="0" baseline="0" noProof="0" dirty="0" err="1">
                <a:ln>
                  <a:noFill/>
                </a:ln>
                <a:solidFill>
                  <a:prstClr val="black"/>
                </a:solidFill>
                <a:effectLst/>
                <a:uLnTx/>
                <a:uFillTx/>
              </a:rPr>
              <a:t>function</a:t>
            </a:r>
            <a:endParaRPr kumimoji="0" lang="es-ES_tradnl" sz="2000"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err="1">
                <a:ln>
                  <a:noFill/>
                </a:ln>
                <a:solidFill>
                  <a:prstClr val="black"/>
                </a:solidFill>
                <a:effectLst/>
                <a:uLnTx/>
                <a:uFillTx/>
              </a:rPr>
              <a:t>Answers</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the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question</a:t>
            </a:r>
            <a:r>
              <a:rPr kumimoji="0" lang="es-ES_tradnl" sz="2000" b="0" i="0" u="none" strike="noStrike" kern="0" cap="none" spc="0" normalizeH="0" baseline="0" noProof="0" dirty="0">
                <a:ln>
                  <a:noFill/>
                </a:ln>
                <a:solidFill>
                  <a:prstClr val="black"/>
                </a:solidFill>
                <a:effectLst/>
                <a:uLnTx/>
                <a:uFillTx/>
              </a:rPr>
              <a:t> “Are </a:t>
            </a:r>
            <a:r>
              <a:rPr kumimoji="0" lang="es-ES_tradnl" sz="2000" b="0" i="0" u="none" strike="noStrike" kern="0" cap="none" spc="0" normalizeH="0" baseline="0" noProof="0" dirty="0" err="1">
                <a:ln>
                  <a:noFill/>
                </a:ln>
                <a:solidFill>
                  <a:prstClr val="black"/>
                </a:solidFill>
                <a:effectLst/>
                <a:uLnTx/>
                <a:uFillTx/>
              </a:rPr>
              <a:t>we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doing</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things</a:t>
            </a:r>
            <a:r>
              <a:rPr kumimoji="0" lang="es-ES_tradnl" sz="2000" b="0" i="0" u="none" strike="noStrike" kern="0" cap="none" spc="0" normalizeH="0" baseline="0" noProof="0" dirty="0">
                <a:ln>
                  <a:noFill/>
                </a:ln>
                <a:solidFill>
                  <a:prstClr val="black"/>
                </a:solidFill>
                <a:effectLst/>
                <a:uLnTx/>
                <a:uFillTx/>
              </a:rPr>
              <a:t> to </a:t>
            </a:r>
            <a:r>
              <a:rPr kumimoji="0" lang="es-ES_tradnl" sz="2000" b="0" i="0" u="none" strike="noStrike" kern="0" cap="none" spc="0" normalizeH="0" baseline="0" noProof="0" dirty="0" err="1">
                <a:ln>
                  <a:noFill/>
                </a:ln>
                <a:solidFill>
                  <a:prstClr val="black"/>
                </a:solidFill>
                <a:effectLst/>
                <a:uLnTx/>
                <a:uFillTx/>
              </a:rPr>
              <a:t>the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best</a:t>
            </a:r>
            <a:r>
              <a:rPr kumimoji="0" lang="es-ES_tradnl" sz="2000" b="0" i="0" u="none" strike="noStrike" kern="0" cap="none" spc="0" normalizeH="0" baseline="0" noProof="0" dirty="0">
                <a:ln>
                  <a:noFill/>
                </a:ln>
                <a:solidFill>
                  <a:prstClr val="black"/>
                </a:solidFill>
                <a:effectLst/>
                <a:uLnTx/>
                <a:uFillTx/>
              </a:rPr>
              <a:t> of </a:t>
            </a:r>
            <a:r>
              <a:rPr kumimoji="0" lang="es-ES_tradnl" sz="2000" b="0" i="0" u="none" strike="noStrike" kern="0" cap="none" spc="0" normalizeH="0" baseline="0" noProof="0" dirty="0" err="1">
                <a:ln>
                  <a:noFill/>
                </a:ln>
                <a:solidFill>
                  <a:prstClr val="black"/>
                </a:solidFill>
                <a:effectLst/>
                <a:uLnTx/>
                <a:uFillTx/>
              </a:rPr>
              <a:t>our</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ability</a:t>
            </a:r>
            <a:r>
              <a:rPr kumimoji="0" lang="es-ES_tradnl" sz="2000" b="0" i="0" u="none" strike="noStrike" kern="0" cap="none" spc="0" normalizeH="0" baseline="0" noProof="0" dirty="0">
                <a:ln>
                  <a:noFill/>
                </a:ln>
                <a:solidFill>
                  <a:prstClr val="black"/>
                </a:solidFill>
                <a:effectLst/>
                <a:uLnTx/>
                <a:uFillTx/>
              </a:rPr>
              <a:t>?</a:t>
            </a:r>
          </a:p>
        </p:txBody>
      </p:sp>
      <p:sp>
        <p:nvSpPr>
          <p:cNvPr id="11" name="TextBox 10">
            <a:extLst>
              <a:ext uri="{FF2B5EF4-FFF2-40B4-BE49-F238E27FC236}">
                <a16:creationId xmlns:a16="http://schemas.microsoft.com/office/drawing/2014/main" id="{3177CFE2-E2BD-722C-9FA5-AF4824DEF244}"/>
              </a:ext>
            </a:extLst>
          </p:cNvPr>
          <p:cNvSpPr txBox="1"/>
          <p:nvPr/>
        </p:nvSpPr>
        <p:spPr>
          <a:xfrm>
            <a:off x="6667559" y="3482417"/>
            <a:ext cx="4420056" cy="2246769"/>
          </a:xfrm>
          <a:prstGeom prst="rect">
            <a:avLst/>
          </a:prstGeom>
          <a:no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err="1">
                <a:ln>
                  <a:noFill/>
                </a:ln>
                <a:solidFill>
                  <a:prstClr val="black"/>
                </a:solidFill>
                <a:effectLst/>
                <a:uLnTx/>
                <a:uFillTx/>
              </a:rPr>
              <a:t>Focusses</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on</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the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design</a:t>
            </a:r>
            <a:r>
              <a:rPr kumimoji="0" lang="es-ES_tradnl" sz="2000" b="0" i="0" u="none" strike="noStrike" kern="0" cap="none" spc="0" normalizeH="0" baseline="0" noProof="0" dirty="0">
                <a:ln>
                  <a:noFill/>
                </a:ln>
                <a:solidFill>
                  <a:prstClr val="black"/>
                </a:solidFill>
                <a:effectLst/>
                <a:uLnTx/>
                <a:uFillTx/>
              </a:rPr>
              <a:t> of </a:t>
            </a:r>
            <a:r>
              <a:rPr kumimoji="0" lang="es-ES_tradnl" sz="2000" b="0" i="0" u="none" strike="noStrike" kern="0" cap="none" spc="0" normalizeH="0" baseline="0" noProof="0" dirty="0" err="1">
                <a:ln>
                  <a:noFill/>
                </a:ln>
                <a:solidFill>
                  <a:prstClr val="black"/>
                </a:solidFill>
                <a:effectLst/>
                <a:uLnTx/>
                <a:uFillTx/>
              </a:rPr>
              <a:t>products</a:t>
            </a:r>
            <a:r>
              <a:rPr kumimoji="0" lang="es-ES_tradnl" sz="2000" b="0" i="0" u="none" strike="noStrike" kern="0" cap="none" spc="0" normalizeH="0" baseline="0" noProof="0" dirty="0">
                <a:ln>
                  <a:noFill/>
                </a:ln>
                <a:solidFill>
                  <a:prstClr val="black"/>
                </a:solidFill>
                <a:effectLst/>
                <a:uLnTx/>
                <a:uFillTx/>
              </a:rPr>
              <a:t> and </a:t>
            </a:r>
            <a:r>
              <a:rPr kumimoji="0" lang="es-ES_tradnl" sz="2000" b="0" i="0" u="none" strike="noStrike" kern="0" cap="none" spc="0" normalizeH="0" baseline="0" noProof="0" dirty="0" err="1">
                <a:ln>
                  <a:noFill/>
                </a:ln>
                <a:solidFill>
                  <a:prstClr val="black"/>
                </a:solidFill>
                <a:effectLst/>
                <a:uLnTx/>
                <a:uFillTx/>
              </a:rPr>
              <a:t>services</a:t>
            </a:r>
            <a:r>
              <a:rPr kumimoji="0" lang="es-ES_tradnl" sz="2000" b="0" i="0" u="none" strike="noStrike" kern="0" cap="none" spc="0" normalizeH="0" baseline="0" noProof="0" dirty="0">
                <a:ln>
                  <a:noFill/>
                </a:ln>
                <a:solidFill>
                  <a:prstClr val="black"/>
                </a:solidFill>
                <a:effectLst/>
                <a:uLnTx/>
                <a:uFillTx/>
              </a:rPr>
              <a:t> and </a:t>
            </a:r>
            <a:r>
              <a:rPr kumimoji="0" lang="es-ES_tradnl" sz="2000" b="0" i="0" u="none" strike="noStrike" kern="0" cap="none" spc="0" normalizeH="0" baseline="0" noProof="0" dirty="0" err="1">
                <a:ln>
                  <a:noFill/>
                </a:ln>
                <a:solidFill>
                  <a:prstClr val="black"/>
                </a:solidFill>
                <a:effectLst/>
                <a:uLnTx/>
                <a:uFillTx/>
              </a:rPr>
              <a:t>long</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term</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effects</a:t>
            </a:r>
            <a:r>
              <a:rPr kumimoji="0" lang="es-ES_tradnl" sz="2000" b="0" i="0" u="none" strike="noStrike" kern="0" cap="none" spc="0" normalizeH="0" baseline="0" noProof="0" dirty="0">
                <a:ln>
                  <a:noFill/>
                </a:ln>
                <a:solidFill>
                  <a:prstClr val="black"/>
                </a:solidFill>
                <a:effectLst/>
                <a:uLnTx/>
                <a:uFillTx/>
              </a:rPr>
              <a:t>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a:ln>
                  <a:noFill/>
                </a:ln>
                <a:solidFill>
                  <a:prstClr val="black"/>
                </a:solidFill>
                <a:effectLst/>
                <a:uLnTx/>
                <a:uFillTx/>
              </a:rPr>
              <a:t>Uses </a:t>
            </a:r>
            <a:r>
              <a:rPr kumimoji="0" lang="es-ES_tradnl" sz="2000" b="0" i="0" u="none" strike="noStrike" kern="0" cap="none" spc="0" normalizeH="0" baseline="0" noProof="0" dirty="0" err="1">
                <a:ln>
                  <a:noFill/>
                </a:ln>
                <a:solidFill>
                  <a:prstClr val="black"/>
                </a:solidFill>
                <a:effectLst/>
                <a:uLnTx/>
                <a:uFillTx/>
              </a:rPr>
              <a:t>both</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quantiative</a:t>
            </a:r>
            <a:r>
              <a:rPr kumimoji="0" lang="es-ES_tradnl" sz="2000" b="0" i="0" u="none" strike="noStrike" kern="0" cap="none" spc="0" normalizeH="0" baseline="0" noProof="0" dirty="0">
                <a:ln>
                  <a:noFill/>
                </a:ln>
                <a:solidFill>
                  <a:prstClr val="black"/>
                </a:solidFill>
                <a:effectLst/>
                <a:uLnTx/>
                <a:uFillTx/>
              </a:rPr>
              <a:t> and </a:t>
            </a:r>
            <a:r>
              <a:rPr kumimoji="0" lang="es-ES_tradnl" sz="2000" b="0" i="0" u="none" strike="noStrike" kern="0" cap="none" spc="0" normalizeH="0" baseline="0" noProof="0" dirty="0" err="1">
                <a:ln>
                  <a:noFill/>
                </a:ln>
                <a:solidFill>
                  <a:prstClr val="black"/>
                </a:solidFill>
                <a:effectLst/>
                <a:uLnTx/>
                <a:uFillTx/>
              </a:rPr>
              <a:t>qualitative</a:t>
            </a:r>
            <a:r>
              <a:rPr kumimoji="0" lang="es-ES_tradnl" sz="2000" b="0" i="0" u="none" strike="noStrike" kern="0" cap="none" spc="0" normalizeH="0" baseline="0" noProof="0" dirty="0">
                <a:ln>
                  <a:noFill/>
                </a:ln>
                <a:solidFill>
                  <a:prstClr val="black"/>
                </a:solidFill>
                <a:effectLst/>
                <a:uLnTx/>
                <a:uFillTx/>
              </a:rPr>
              <a:t> data, </a:t>
            </a:r>
            <a:r>
              <a:rPr kumimoji="0" lang="es-ES_tradnl" sz="2000" b="0" i="0" u="none" strike="noStrike" kern="0" cap="none" spc="0" normalizeH="0" baseline="0" noProof="0" dirty="0" err="1">
                <a:ln>
                  <a:noFill/>
                </a:ln>
                <a:solidFill>
                  <a:prstClr val="black"/>
                </a:solidFill>
                <a:effectLst/>
                <a:uLnTx/>
                <a:uFillTx/>
              </a:rPr>
              <a:t>both</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outcomes</a:t>
            </a:r>
            <a:r>
              <a:rPr kumimoji="0" lang="es-ES_tradnl" sz="2000" b="0" i="0" u="none" strike="noStrike" kern="0" cap="none" spc="0" normalizeH="0" baseline="0" noProof="0" dirty="0">
                <a:ln>
                  <a:noFill/>
                </a:ln>
                <a:solidFill>
                  <a:prstClr val="black"/>
                </a:solidFill>
                <a:effectLst/>
                <a:uLnTx/>
                <a:uFillTx/>
              </a:rPr>
              <a:t> and </a:t>
            </a:r>
            <a:r>
              <a:rPr kumimoji="0" lang="es-ES_tradnl" sz="2000" b="0" i="0" u="none" strike="noStrike" kern="0" cap="none" spc="0" normalizeH="0" baseline="0" noProof="0" dirty="0" err="1">
                <a:ln>
                  <a:noFill/>
                </a:ln>
                <a:solidFill>
                  <a:prstClr val="black"/>
                </a:solidFill>
                <a:effectLst/>
                <a:uLnTx/>
                <a:uFillTx/>
              </a:rPr>
              <a:t>impact</a:t>
            </a:r>
            <a:r>
              <a:rPr kumimoji="0" lang="es-ES_tradnl" sz="2000" b="0" i="0" u="none" strike="noStrike" kern="0" cap="none" spc="0" normalizeH="0" baseline="0" noProof="0" dirty="0">
                <a:ln>
                  <a:noFill/>
                </a:ln>
                <a:solidFill>
                  <a:prstClr val="black"/>
                </a:solidFill>
                <a:effectLst/>
                <a:uLnTx/>
                <a:uFillTx/>
              </a:rPr>
              <a:t>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a:ln>
                  <a:noFill/>
                </a:ln>
                <a:solidFill>
                  <a:prstClr val="black"/>
                </a:solidFill>
                <a:effectLst/>
                <a:uLnTx/>
                <a:uFillTx/>
              </a:rPr>
              <a:t>Has </a:t>
            </a:r>
            <a:r>
              <a:rPr kumimoji="0" lang="es-ES_tradnl" sz="2000" b="0" i="0" u="none" strike="noStrike" kern="0" cap="none" spc="0" normalizeH="0" baseline="0" noProof="0" dirty="0" err="1">
                <a:ln>
                  <a:noFill/>
                </a:ln>
                <a:solidFill>
                  <a:prstClr val="black"/>
                </a:solidFill>
                <a:effectLst/>
                <a:uLnTx/>
                <a:uFillTx/>
              </a:rPr>
              <a:t>an</a:t>
            </a:r>
            <a:r>
              <a:rPr kumimoji="0" lang="es-ES_tradnl" sz="2000" b="0" i="0" u="none" strike="noStrike" kern="0" cap="none" spc="0" normalizeH="0" baseline="0" noProof="0" dirty="0">
                <a:ln>
                  <a:noFill/>
                </a:ln>
                <a:solidFill>
                  <a:prstClr val="black"/>
                </a:solidFill>
                <a:effectLst/>
                <a:uLnTx/>
                <a:uFillTx/>
              </a:rPr>
              <a:t> EVALUATING </a:t>
            </a:r>
            <a:r>
              <a:rPr kumimoji="0" lang="es-ES_tradnl" sz="2000" b="0" i="0" u="none" strike="noStrike" kern="0" cap="none" spc="0" normalizeH="0" baseline="0" noProof="0" dirty="0" err="1">
                <a:ln>
                  <a:noFill/>
                </a:ln>
                <a:solidFill>
                  <a:prstClr val="black"/>
                </a:solidFill>
                <a:effectLst/>
                <a:uLnTx/>
                <a:uFillTx/>
              </a:rPr>
              <a:t>function</a:t>
            </a:r>
            <a:r>
              <a:rPr kumimoji="0" lang="es-ES_tradnl" sz="2000" b="0" i="0" u="none" strike="noStrike" kern="0" cap="none" spc="0" normalizeH="0" baseline="0" noProof="0" dirty="0">
                <a:ln>
                  <a:noFill/>
                </a:ln>
                <a:solidFill>
                  <a:prstClr val="black"/>
                </a:solidFill>
                <a:effectLst/>
                <a:uLnTx/>
                <a:uFillTx/>
              </a:rPr>
              <a:t>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s-ES_tradnl" sz="2000" b="0" i="0" u="none" strike="noStrike" kern="0" cap="none" spc="0" normalizeH="0" baseline="0" noProof="0" dirty="0" err="1">
                <a:ln>
                  <a:noFill/>
                </a:ln>
                <a:solidFill>
                  <a:prstClr val="black"/>
                </a:solidFill>
                <a:effectLst/>
                <a:uLnTx/>
                <a:uFillTx/>
              </a:rPr>
              <a:t>Answers</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the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question</a:t>
            </a:r>
            <a:r>
              <a:rPr kumimoji="0" lang="es-ES_tradnl" sz="2000" b="0" i="0" u="none" strike="noStrike" kern="0" cap="none" spc="0" normalizeH="0" baseline="0" noProof="0" dirty="0">
                <a:ln>
                  <a:noFill/>
                </a:ln>
                <a:solidFill>
                  <a:prstClr val="black"/>
                </a:solidFill>
                <a:effectLst/>
                <a:uLnTx/>
                <a:uFillTx/>
              </a:rPr>
              <a:t>, “Are </a:t>
            </a:r>
            <a:r>
              <a:rPr kumimoji="0" lang="es-ES_tradnl" sz="2000" b="0" i="0" u="none" strike="noStrike" kern="0" cap="none" spc="0" normalizeH="0" baseline="0" noProof="0" dirty="0" err="1">
                <a:ln>
                  <a:noFill/>
                </a:ln>
                <a:solidFill>
                  <a:prstClr val="black"/>
                </a:solidFill>
                <a:effectLst/>
                <a:uLnTx/>
                <a:uFillTx/>
              </a:rPr>
              <a:t>we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doing</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the</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right</a:t>
            </a:r>
            <a:r>
              <a:rPr kumimoji="0" lang="es-ES_tradnl" sz="2000" b="0" i="0" u="none" strike="noStrike" kern="0" cap="none" spc="0" normalizeH="0" baseline="0" noProof="0" dirty="0">
                <a:ln>
                  <a:noFill/>
                </a:ln>
                <a:solidFill>
                  <a:prstClr val="black"/>
                </a:solidFill>
                <a:effectLst/>
                <a:uLnTx/>
                <a:uFillTx/>
              </a:rPr>
              <a:t> </a:t>
            </a:r>
            <a:r>
              <a:rPr kumimoji="0" lang="es-ES_tradnl" sz="2000" b="0" i="0" u="none" strike="noStrike" kern="0" cap="none" spc="0" normalizeH="0" baseline="0" noProof="0" dirty="0" err="1">
                <a:ln>
                  <a:noFill/>
                </a:ln>
                <a:solidFill>
                  <a:prstClr val="black"/>
                </a:solidFill>
                <a:effectLst/>
                <a:uLnTx/>
                <a:uFillTx/>
              </a:rPr>
              <a:t>things</a:t>
            </a:r>
            <a:r>
              <a:rPr kumimoji="0" lang="es-ES_tradnl" sz="2000" b="0" i="0" u="none" strike="noStrike" kern="0" cap="none" spc="0" normalizeH="0" baseline="0" noProof="0" dirty="0">
                <a:ln>
                  <a:noFill/>
                </a:ln>
                <a:solidFill>
                  <a:prstClr val="black"/>
                </a:solidFill>
                <a:effectLst/>
                <a:uLnTx/>
                <a:uFillTx/>
              </a:rPr>
              <a:t>?”</a:t>
            </a:r>
          </a:p>
        </p:txBody>
      </p:sp>
    </p:spTree>
    <p:extLst>
      <p:ext uri="{BB962C8B-B14F-4D97-AF65-F5344CB8AC3E}">
        <p14:creationId xmlns:p14="http://schemas.microsoft.com/office/powerpoint/2010/main" val="300716056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Data can be transformative. </a:t>
            </a:r>
            <a:r>
              <a:rPr lang="en-GB" dirty="0"/>
              <a:t>Companies that embrace the full range of opportunities available will not just gain competitive advantage, they will also transform their business models and industries by driving growth in new sectors and new ways. </a:t>
            </a: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n-GB" dirty="0"/>
              <a:t>Boston Consulting Group</a:t>
            </a:r>
          </a:p>
          <a:p>
            <a:pPr marL="342900" indent="-342900">
              <a:buClr>
                <a:schemeClr val="accent2"/>
              </a:buClr>
              <a:buFont typeface="Arial" panose="020B0604020202020204" pitchFamily="34" charset="0"/>
              <a:buChar char="•"/>
            </a:pPr>
            <a:endParaRPr lang="en-GB" dirty="0"/>
          </a:p>
          <a:p>
            <a:pPr marL="0" indent="0">
              <a:buClr>
                <a:schemeClr val="accent2"/>
              </a:buCl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What Do We Mean by Data Driven Growth?</a:t>
            </a:r>
          </a:p>
        </p:txBody>
      </p:sp>
      <p:sp>
        <p:nvSpPr>
          <p:cNvPr id="10" name="Rectangle 9">
            <a:extLst>
              <a:ext uri="{FF2B5EF4-FFF2-40B4-BE49-F238E27FC236}">
                <a16:creationId xmlns:a16="http://schemas.microsoft.com/office/drawing/2014/main" id="{72C46E0A-B682-3416-B81F-3FEA0B937B76}"/>
              </a:ext>
            </a:extLst>
          </p:cNvPr>
          <p:cNvSpPr/>
          <p:nvPr/>
        </p:nvSpPr>
        <p:spPr>
          <a:xfrm>
            <a:off x="5198886" y="5408619"/>
            <a:ext cx="4839210"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solidFill>
                  <a:schemeClr val="accent2">
                    <a:lumMod val="75000"/>
                  </a:schemeClr>
                </a:solidFill>
                <a:hlinkClick r:id="rId4">
                  <a:extLst>
                    <a:ext uri="{A12FA001-AC4F-418D-AE19-62706E023703}">
                      <ahyp:hlinkClr xmlns:ahyp="http://schemas.microsoft.com/office/drawing/2018/hyperlinkcolor" val="tx"/>
                    </a:ext>
                  </a:extLst>
                </a:hlinkClick>
              </a:rPr>
              <a:t>https://www.youtube.com/watch?v=Pdycz6jJ0Vk</a:t>
            </a:r>
            <a:r>
              <a:rPr lang="en-ZA" dirty="0">
                <a:solidFill>
                  <a:schemeClr val="accent2">
                    <a:lumMod val="75000"/>
                  </a:schemeClr>
                </a:solidFill>
              </a:rPr>
              <a:t> </a:t>
            </a:r>
          </a:p>
        </p:txBody>
      </p:sp>
      <p:sp>
        <p:nvSpPr>
          <p:cNvPr id="11" name="Rectangle 10">
            <a:extLst>
              <a:ext uri="{FF2B5EF4-FFF2-40B4-BE49-F238E27FC236}">
                <a16:creationId xmlns:a16="http://schemas.microsoft.com/office/drawing/2014/main" id="{6A7C402C-A050-E703-B414-EF2F25669171}"/>
              </a:ext>
            </a:extLst>
          </p:cNvPr>
          <p:cNvSpPr/>
          <p:nvPr/>
        </p:nvSpPr>
        <p:spPr>
          <a:xfrm>
            <a:off x="1690742" y="5410034"/>
            <a:ext cx="3383106" cy="369332"/>
          </a:xfrm>
          <a:prstGeom prst="rect">
            <a:avLst/>
          </a:prstGeom>
          <a:solidFill>
            <a:schemeClr val="accent2"/>
          </a:solidFill>
        </p:spPr>
        <p:txBody>
          <a:bodyPr wrap="none">
            <a:spAutoFit/>
          </a:bodyPr>
          <a:lstStyle/>
          <a:p>
            <a:r>
              <a:rPr lang="en-ZA" dirty="0">
                <a:solidFill>
                  <a:schemeClr val="bg1"/>
                </a:solidFill>
              </a:rPr>
              <a:t>D</a:t>
            </a:r>
            <a:r>
              <a:rPr lang="lt-LT" dirty="0">
                <a:solidFill>
                  <a:schemeClr val="bg1"/>
                </a:solidFill>
              </a:rPr>
              <a:t>ata transformation and use in VR</a:t>
            </a:r>
          </a:p>
        </p:txBody>
      </p:sp>
      <p:pic>
        <p:nvPicPr>
          <p:cNvPr id="12" name="Gráfico 3" descr="Cámara de vídeo con relleno sólido">
            <a:extLst>
              <a:ext uri="{FF2B5EF4-FFF2-40B4-BE49-F238E27FC236}">
                <a16:creationId xmlns:a16="http://schemas.microsoft.com/office/drawing/2014/main" id="{9E24A798-0A4A-C391-B110-A4BA71FE16D6}"/>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16404" y="5107615"/>
            <a:ext cx="749300" cy="749300"/>
          </a:xfrm>
          <a:prstGeom prst="rect">
            <a:avLst/>
          </a:prstGeom>
        </p:spPr>
      </p:pic>
      <p:sp>
        <p:nvSpPr>
          <p:cNvPr id="13" name="Rectangle 12">
            <a:extLst>
              <a:ext uri="{FF2B5EF4-FFF2-40B4-BE49-F238E27FC236}">
                <a16:creationId xmlns:a16="http://schemas.microsoft.com/office/drawing/2014/main" id="{34F4E51C-382A-163B-5066-6BE9C01615AD}"/>
              </a:ext>
            </a:extLst>
          </p:cNvPr>
          <p:cNvSpPr/>
          <p:nvPr/>
        </p:nvSpPr>
        <p:spPr>
          <a:xfrm>
            <a:off x="1167801" y="4224659"/>
            <a:ext cx="9721681" cy="307777"/>
          </a:xfrm>
          <a:prstGeom prst="rect">
            <a:avLst/>
          </a:prstGeom>
        </p:spPr>
        <p:txBody>
          <a:bodyPr wrap="square">
            <a:spAutoFit/>
          </a:bodyPr>
          <a:lstStyle/>
          <a:p>
            <a:r>
              <a:rPr lang="en-IE" sz="1400" dirty="0">
                <a:solidFill>
                  <a:srgbClr val="000000"/>
                </a:solidFill>
              </a:rPr>
              <a:t>Source:</a:t>
            </a:r>
            <a:r>
              <a:rPr lang="en-IE" sz="1400" dirty="0"/>
              <a:t> </a:t>
            </a:r>
            <a:r>
              <a:rPr lang="en-IE" sz="1400" dirty="0">
                <a:solidFill>
                  <a:schemeClr val="accent2">
                    <a:lumMod val="75000"/>
                  </a:schemeClr>
                </a:solidFill>
                <a:hlinkClick r:id="rId7">
                  <a:extLst>
                    <a:ext uri="{A12FA001-AC4F-418D-AE19-62706E023703}">
                      <ahyp:hlinkClr xmlns:ahyp="http://schemas.microsoft.com/office/drawing/2018/hyperlinkcolor" val="tx"/>
                    </a:ext>
                  </a:extLst>
                </a:hlinkClick>
              </a:rPr>
              <a:t>https://www.bcg.com/capabilities/big-data-advanced-analytics/transforming-business-models.aspx</a:t>
            </a:r>
            <a:endParaRPr lang="en-IE" sz="1400" dirty="0">
              <a:solidFill>
                <a:schemeClr val="accent2">
                  <a:lumMod val="75000"/>
                </a:schemeClr>
              </a:solidFill>
            </a:endParaRPr>
          </a:p>
        </p:txBody>
      </p:sp>
    </p:spTree>
    <p:extLst>
      <p:ext uri="{BB962C8B-B14F-4D97-AF65-F5344CB8AC3E}">
        <p14:creationId xmlns:p14="http://schemas.microsoft.com/office/powerpoint/2010/main" val="3539412832"/>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0" name="Group 39">
            <a:extLst>
              <a:ext uri="{FF2B5EF4-FFF2-40B4-BE49-F238E27FC236}">
                <a16:creationId xmlns:a16="http://schemas.microsoft.com/office/drawing/2014/main" id="{3A0C6742-844C-04BF-74AA-8BA75CD52D7F}"/>
              </a:ext>
            </a:extLst>
          </p:cNvPr>
          <p:cNvGrpSpPr/>
          <p:nvPr/>
        </p:nvGrpSpPr>
        <p:grpSpPr>
          <a:xfrm>
            <a:off x="4592128" y="2944655"/>
            <a:ext cx="3072612" cy="2685861"/>
            <a:chOff x="4592128" y="2944655"/>
            <a:chExt cx="3072612" cy="2685861"/>
          </a:xfrm>
        </p:grpSpPr>
        <p:sp>
          <p:nvSpPr>
            <p:cNvPr id="9" name="Oval 8">
              <a:extLst>
                <a:ext uri="{FF2B5EF4-FFF2-40B4-BE49-F238E27FC236}">
                  <a16:creationId xmlns:a16="http://schemas.microsoft.com/office/drawing/2014/main" id="{2DC6D26A-5DFB-027F-D454-FCBF922B6100}"/>
                </a:ext>
              </a:extLst>
            </p:cNvPr>
            <p:cNvSpPr/>
            <p:nvPr/>
          </p:nvSpPr>
          <p:spPr>
            <a:xfrm>
              <a:off x="4592128" y="2944655"/>
              <a:ext cx="3072612" cy="2685861"/>
            </a:xfrm>
            <a:prstGeom prst="ellipse">
              <a:avLst/>
            </a:prstGeom>
            <a:solidFill>
              <a:sysClr val="window" lastClr="FFFFFF"/>
            </a:solidFill>
            <a:ln w="28575" cap="flat" cmpd="sng" algn="ctr">
              <a:solidFill>
                <a:srgbClr val="085156"/>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67F2FBB5-A517-FC2C-0138-4C8F1A4BE4C3}"/>
                </a:ext>
              </a:extLst>
            </p:cNvPr>
            <p:cNvSpPr/>
            <p:nvPr/>
          </p:nvSpPr>
          <p:spPr>
            <a:xfrm>
              <a:off x="4811535" y="3479001"/>
              <a:ext cx="2624140" cy="1754326"/>
            </a:xfrm>
            <a:prstGeom prst="rect">
              <a:avLst/>
            </a:prstGeom>
            <a:noFill/>
          </p:spPr>
          <p:txBody>
            <a:bodyPr wrap="square">
              <a:spAutoFit/>
            </a:bodyPr>
            <a:lstStyle/>
            <a:p>
              <a:pPr algn="ctr" defTabSz="457200"/>
              <a:r>
                <a:rPr lang="en-US" sz="3600" dirty="0">
                  <a:solidFill>
                    <a:srgbClr val="085156"/>
                  </a:solidFill>
                  <a:ea typeface="Calibri" charset="0"/>
                  <a:cs typeface="Calibri" charset="0"/>
                </a:rPr>
                <a:t>5 WAYS TO UNLOCK VALUE</a:t>
              </a:r>
            </a:p>
          </p:txBody>
        </p:sp>
      </p:grpSp>
      <p:grpSp>
        <p:nvGrpSpPr>
          <p:cNvPr id="38" name="Group 37">
            <a:extLst>
              <a:ext uri="{FF2B5EF4-FFF2-40B4-BE49-F238E27FC236}">
                <a16:creationId xmlns:a16="http://schemas.microsoft.com/office/drawing/2014/main" id="{867FAC69-C7BE-DB49-3EB3-25F83238F35C}"/>
              </a:ext>
            </a:extLst>
          </p:cNvPr>
          <p:cNvGrpSpPr/>
          <p:nvPr/>
        </p:nvGrpSpPr>
        <p:grpSpPr>
          <a:xfrm>
            <a:off x="7109408" y="514630"/>
            <a:ext cx="4830243" cy="3197286"/>
            <a:chOff x="7109408" y="514630"/>
            <a:chExt cx="4830243" cy="3197286"/>
          </a:xfrm>
        </p:grpSpPr>
        <p:sp>
          <p:nvSpPr>
            <p:cNvPr id="5" name="Oval 4">
              <a:extLst>
                <a:ext uri="{FF2B5EF4-FFF2-40B4-BE49-F238E27FC236}">
                  <a16:creationId xmlns:a16="http://schemas.microsoft.com/office/drawing/2014/main" id="{BF3EFA92-21B6-DFDB-8274-DB2F425B4FEF}"/>
                </a:ext>
              </a:extLst>
            </p:cNvPr>
            <p:cNvSpPr/>
            <p:nvPr/>
          </p:nvSpPr>
          <p:spPr>
            <a:xfrm>
              <a:off x="8095554" y="514630"/>
              <a:ext cx="3680841" cy="2904480"/>
            </a:xfrm>
            <a:prstGeom prst="ellipse">
              <a:avLst/>
            </a:prstGeom>
            <a:solidFill>
              <a:schemeClr val="accent4">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6" name="Straight Connector 5">
              <a:extLst>
                <a:ext uri="{FF2B5EF4-FFF2-40B4-BE49-F238E27FC236}">
                  <a16:creationId xmlns:a16="http://schemas.microsoft.com/office/drawing/2014/main" id="{634EEB4B-47FF-5916-F963-A71F598DA9E3}"/>
                </a:ext>
              </a:extLst>
            </p:cNvPr>
            <p:cNvCxnSpPr>
              <a:cxnSpLocks/>
            </p:cNvCxnSpPr>
            <p:nvPr/>
          </p:nvCxnSpPr>
          <p:spPr>
            <a:xfrm flipV="1">
              <a:off x="7554332" y="2636745"/>
              <a:ext cx="773841" cy="652045"/>
            </a:xfrm>
            <a:prstGeom prst="line">
              <a:avLst/>
            </a:prstGeom>
            <a:noFill/>
            <a:ln w="28575" cap="flat" cmpd="sng" algn="ctr">
              <a:solidFill>
                <a:srgbClr val="085156"/>
              </a:solidFill>
              <a:prstDash val="sysDot"/>
              <a:miter lim="800000"/>
            </a:ln>
            <a:effectLst/>
          </p:spPr>
        </p:cxnSp>
        <p:sp>
          <p:nvSpPr>
            <p:cNvPr id="11" name="Oval 10">
              <a:extLst>
                <a:ext uri="{FF2B5EF4-FFF2-40B4-BE49-F238E27FC236}">
                  <a16:creationId xmlns:a16="http://schemas.microsoft.com/office/drawing/2014/main" id="{5194690D-086F-D532-D26E-AE0456622836}"/>
                </a:ext>
              </a:extLst>
            </p:cNvPr>
            <p:cNvSpPr/>
            <p:nvPr/>
          </p:nvSpPr>
          <p:spPr>
            <a:xfrm>
              <a:off x="7109408" y="3175093"/>
              <a:ext cx="572472" cy="536823"/>
            </a:xfrm>
            <a:prstGeom prst="ellipse">
              <a:avLst/>
            </a:prstGeom>
            <a:solidFill>
              <a:schemeClr val="accent3"/>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2" name="Graphic 11" descr="Tools">
              <a:extLst>
                <a:ext uri="{FF2B5EF4-FFF2-40B4-BE49-F238E27FC236}">
                  <a16:creationId xmlns:a16="http://schemas.microsoft.com/office/drawing/2014/main" id="{716D7D5F-1215-3318-E7EF-A92A8EB6F54E}"/>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228196" y="3296845"/>
              <a:ext cx="322042" cy="301988"/>
            </a:xfrm>
            <a:prstGeom prst="rect">
              <a:avLst/>
            </a:prstGeom>
          </p:spPr>
        </p:pic>
        <p:sp>
          <p:nvSpPr>
            <p:cNvPr id="19" name="Rectangle 18">
              <a:extLst>
                <a:ext uri="{FF2B5EF4-FFF2-40B4-BE49-F238E27FC236}">
                  <a16:creationId xmlns:a16="http://schemas.microsoft.com/office/drawing/2014/main" id="{2EDBA3B7-1AC9-FCC0-CD13-F9A71AAF531E}"/>
                </a:ext>
              </a:extLst>
            </p:cNvPr>
            <p:cNvSpPr/>
            <p:nvPr/>
          </p:nvSpPr>
          <p:spPr>
            <a:xfrm>
              <a:off x="7854467" y="704723"/>
              <a:ext cx="4085184" cy="2677656"/>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4. BUSINESS MODEL </a:t>
              </a:r>
            </a:p>
            <a:p>
              <a:pPr algn="ctr" defTabSz="457200"/>
              <a:r>
                <a:rPr lang="en-US" sz="2000" dirty="0">
                  <a:solidFill>
                    <a:prstClr val="white"/>
                  </a:solidFill>
                  <a:effectLst>
                    <a:outerShdw blurRad="38100" dist="38100" dir="2700000" algn="tl">
                      <a:srgbClr val="000000">
                        <a:alpha val="43137"/>
                      </a:srgbClr>
                    </a:outerShdw>
                  </a:effectLst>
                  <a:cs typeface="Calibri" charset="0"/>
                </a:rPr>
                <a:t>TRANSFORMATION</a:t>
              </a:r>
            </a:p>
            <a:p>
              <a:pPr algn="ctr" defTabSz="457200"/>
              <a:endParaRPr lang="en-US" sz="1600" dirty="0">
                <a:solidFill>
                  <a:prstClr val="white"/>
                </a:solidFill>
                <a:ea typeface="Calibri" charset="0"/>
                <a:cs typeface="Calibri" charset="0"/>
              </a:endParaRPr>
            </a:p>
            <a:p>
              <a:pPr algn="ctr" defTabSz="457200"/>
              <a:r>
                <a:rPr lang="en-US" sz="1600" dirty="0">
                  <a:solidFill>
                    <a:prstClr val="white"/>
                  </a:solidFill>
                  <a:ea typeface="Calibri" charset="0"/>
                  <a:cs typeface="Calibri" charset="0"/>
                </a:rPr>
                <a:t>Is big data changing the relative competitiveness of players in our industry?</a:t>
              </a:r>
            </a:p>
            <a:p>
              <a:pPr algn="ctr" defTabSz="457200"/>
              <a:r>
                <a:rPr lang="en-US" sz="1600" dirty="0">
                  <a:solidFill>
                    <a:prstClr val="white"/>
                  </a:solidFill>
                  <a:ea typeface="Calibri" charset="0"/>
                  <a:cs typeface="Calibri" charset="0"/>
                </a:rPr>
                <a:t>What new data sources are</a:t>
              </a:r>
            </a:p>
            <a:p>
              <a:pPr algn="ctr" defTabSz="457200"/>
              <a:r>
                <a:rPr lang="en-US" sz="1600" dirty="0">
                  <a:solidFill>
                    <a:prstClr val="white"/>
                  </a:solidFill>
                  <a:ea typeface="Calibri" charset="0"/>
                  <a:cs typeface="Calibri" charset="0"/>
                </a:rPr>
                <a:t> available  in the industry?</a:t>
              </a:r>
            </a:p>
            <a:p>
              <a:pPr algn="ctr" defTabSz="457200"/>
              <a:r>
                <a:rPr lang="en-US" sz="1600" dirty="0">
                  <a:solidFill>
                    <a:prstClr val="white"/>
                  </a:solidFill>
                  <a:ea typeface="Calibri" charset="0"/>
                  <a:cs typeface="Calibri" charset="0"/>
                </a:rPr>
                <a:t>Could we be more competitive if </a:t>
              </a:r>
            </a:p>
            <a:p>
              <a:pPr algn="ctr" defTabSz="457200"/>
              <a:r>
                <a:rPr lang="en-US" sz="1600" dirty="0">
                  <a:solidFill>
                    <a:prstClr val="white"/>
                  </a:solidFill>
                  <a:ea typeface="Calibri" charset="0"/>
                  <a:cs typeface="Calibri" charset="0"/>
                </a:rPr>
                <a:t>we used a data-driven </a:t>
              </a:r>
            </a:p>
            <a:p>
              <a:pPr algn="ctr" defTabSz="457200"/>
              <a:r>
                <a:rPr lang="en-US" sz="1600" dirty="0">
                  <a:solidFill>
                    <a:prstClr val="white"/>
                  </a:solidFill>
                  <a:ea typeface="Calibri" charset="0"/>
                  <a:cs typeface="Calibri" charset="0"/>
                </a:rPr>
                <a:t>business model?</a:t>
              </a:r>
            </a:p>
          </p:txBody>
        </p:sp>
      </p:grpSp>
      <p:grpSp>
        <p:nvGrpSpPr>
          <p:cNvPr id="39" name="Group 38">
            <a:extLst>
              <a:ext uri="{FF2B5EF4-FFF2-40B4-BE49-F238E27FC236}">
                <a16:creationId xmlns:a16="http://schemas.microsoft.com/office/drawing/2014/main" id="{ACB29CB7-0301-7FF0-D4AF-73B8C9FE407B}"/>
              </a:ext>
            </a:extLst>
          </p:cNvPr>
          <p:cNvGrpSpPr/>
          <p:nvPr/>
        </p:nvGrpSpPr>
        <p:grpSpPr>
          <a:xfrm>
            <a:off x="7217326" y="3465514"/>
            <a:ext cx="4879735" cy="2693774"/>
            <a:chOff x="7217326" y="3465514"/>
            <a:chExt cx="4879735" cy="2693774"/>
          </a:xfrm>
        </p:grpSpPr>
        <p:sp>
          <p:nvSpPr>
            <p:cNvPr id="3" name="Oval 2">
              <a:extLst>
                <a:ext uri="{FF2B5EF4-FFF2-40B4-BE49-F238E27FC236}">
                  <a16:creationId xmlns:a16="http://schemas.microsoft.com/office/drawing/2014/main" id="{2C03756F-DA77-BF92-FFA3-13205FD0A46D}"/>
                </a:ext>
              </a:extLst>
            </p:cNvPr>
            <p:cNvSpPr/>
            <p:nvPr/>
          </p:nvSpPr>
          <p:spPr>
            <a:xfrm>
              <a:off x="8268084" y="3465514"/>
              <a:ext cx="3828977" cy="2693774"/>
            </a:xfrm>
            <a:prstGeom prst="ellipse">
              <a:avLst/>
            </a:prstGeom>
            <a:solidFill>
              <a:schemeClr val="accent4"/>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B0BB2CE0-DAF3-625D-EF37-FA8F158F6426}"/>
                </a:ext>
              </a:extLst>
            </p:cNvPr>
            <p:cNvCxnSpPr>
              <a:cxnSpLocks/>
            </p:cNvCxnSpPr>
            <p:nvPr/>
          </p:nvCxnSpPr>
          <p:spPr>
            <a:xfrm flipH="1">
              <a:off x="7556169" y="4522030"/>
              <a:ext cx="740153" cy="366223"/>
            </a:xfrm>
            <a:prstGeom prst="line">
              <a:avLst/>
            </a:prstGeom>
            <a:noFill/>
            <a:ln w="28575" cap="flat" cmpd="sng" algn="ctr">
              <a:solidFill>
                <a:srgbClr val="085156"/>
              </a:solidFill>
              <a:prstDash val="sysDot"/>
              <a:miter lim="800000"/>
            </a:ln>
            <a:effectLst/>
          </p:spPr>
        </p:cxnSp>
        <p:sp>
          <p:nvSpPr>
            <p:cNvPr id="15" name="Oval 14">
              <a:extLst>
                <a:ext uri="{FF2B5EF4-FFF2-40B4-BE49-F238E27FC236}">
                  <a16:creationId xmlns:a16="http://schemas.microsoft.com/office/drawing/2014/main" id="{651970DA-1048-4732-F7A8-A13BBC5C2C46}"/>
                </a:ext>
              </a:extLst>
            </p:cNvPr>
            <p:cNvSpPr/>
            <p:nvPr/>
          </p:nvSpPr>
          <p:spPr>
            <a:xfrm>
              <a:off x="7217326" y="4694694"/>
              <a:ext cx="572472" cy="536823"/>
            </a:xfrm>
            <a:prstGeom prst="ellipse">
              <a:avLst/>
            </a:prstGeom>
            <a:solidFill>
              <a:schemeClr val="accent4"/>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6" name="Graphic 15" descr="Magnifying glass">
              <a:extLst>
                <a:ext uri="{FF2B5EF4-FFF2-40B4-BE49-F238E27FC236}">
                  <a16:creationId xmlns:a16="http://schemas.microsoft.com/office/drawing/2014/main" id="{9B8DEDA5-7078-776E-1ECC-032CA6EABCE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357087" y="4808455"/>
              <a:ext cx="322042" cy="301988"/>
            </a:xfrm>
            <a:prstGeom prst="rect">
              <a:avLst/>
            </a:prstGeom>
          </p:spPr>
        </p:pic>
        <p:sp>
          <p:nvSpPr>
            <p:cNvPr id="20" name="Rectangle 19">
              <a:extLst>
                <a:ext uri="{FF2B5EF4-FFF2-40B4-BE49-F238E27FC236}">
                  <a16:creationId xmlns:a16="http://schemas.microsoft.com/office/drawing/2014/main" id="{0E8A7102-4416-C1A8-1C6B-C5863D814790}"/>
                </a:ext>
              </a:extLst>
            </p:cNvPr>
            <p:cNvSpPr/>
            <p:nvPr/>
          </p:nvSpPr>
          <p:spPr>
            <a:xfrm>
              <a:off x="8374017" y="3532703"/>
              <a:ext cx="3645346" cy="2531462"/>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5. DATA-CENTRIC </a:t>
              </a:r>
            </a:p>
            <a:p>
              <a:pPr algn="ctr" defTabSz="457200"/>
              <a:r>
                <a:rPr lang="en-US" sz="2000" dirty="0">
                  <a:solidFill>
                    <a:prstClr val="white"/>
                  </a:solidFill>
                  <a:effectLst>
                    <a:outerShdw blurRad="38100" dist="38100" dir="2700000" algn="tl">
                      <a:srgbClr val="000000">
                        <a:alpha val="43137"/>
                      </a:srgbClr>
                    </a:outerShdw>
                  </a:effectLst>
                  <a:cs typeface="Calibri" charset="0"/>
                </a:rPr>
                <a:t>BUSINESS CREATION</a:t>
              </a:r>
            </a:p>
            <a:p>
              <a:pPr algn="ctr" defTabSz="457200"/>
              <a:endParaRPr lang="en-US" sz="650" dirty="0">
                <a:solidFill>
                  <a:prstClr val="white"/>
                </a:solidFill>
                <a:ea typeface="Calibri" charset="0"/>
                <a:cs typeface="Calibri" charset="0"/>
              </a:endParaRPr>
            </a:p>
            <a:p>
              <a:pPr algn="ctr" defTabSz="457200"/>
              <a:r>
                <a:rPr lang="en-US" sz="1600" dirty="0">
                  <a:solidFill>
                    <a:prstClr val="white"/>
                  </a:solidFill>
                  <a:ea typeface="Calibri" charset="0"/>
                  <a:cs typeface="Calibri" charset="0"/>
                </a:rPr>
                <a:t>Do we generate large volumes of data?</a:t>
              </a:r>
            </a:p>
            <a:p>
              <a:pPr algn="ctr" defTabSz="457200"/>
              <a:r>
                <a:rPr lang="en-US" sz="1600" dirty="0">
                  <a:solidFill>
                    <a:prstClr val="white"/>
                  </a:solidFill>
                  <a:ea typeface="Calibri" charset="0"/>
                  <a:cs typeface="Calibri" charset="0"/>
                </a:rPr>
                <a:t>Could that data benefit other </a:t>
              </a:r>
              <a:r>
                <a:rPr lang="en-US" sz="1600" dirty="0" err="1">
                  <a:solidFill>
                    <a:prstClr val="white"/>
                  </a:solidFill>
                  <a:ea typeface="Calibri" charset="0"/>
                  <a:cs typeface="Calibri" charset="0"/>
                </a:rPr>
                <a:t>organisations</a:t>
              </a:r>
              <a:r>
                <a:rPr lang="en-US" sz="1600" dirty="0">
                  <a:solidFill>
                    <a:prstClr val="white"/>
                  </a:solidFill>
                  <a:ea typeface="Calibri" charset="0"/>
                  <a:cs typeface="Calibri" charset="0"/>
                </a:rPr>
                <a:t>, both inside and outside the industry?</a:t>
              </a:r>
            </a:p>
            <a:p>
              <a:pPr algn="ctr" defTabSz="457200"/>
              <a:r>
                <a:rPr lang="en-US" sz="1600" dirty="0">
                  <a:solidFill>
                    <a:prstClr val="white"/>
                  </a:solidFill>
                  <a:ea typeface="Calibri" charset="0"/>
                  <a:cs typeface="Calibri" charset="0"/>
                </a:rPr>
                <a:t>Could it be used by other </a:t>
              </a:r>
            </a:p>
            <a:p>
              <a:pPr algn="ctr" defTabSz="457200"/>
              <a:r>
                <a:rPr lang="en-US" sz="1600" dirty="0">
                  <a:solidFill>
                    <a:prstClr val="white"/>
                  </a:solidFill>
                  <a:ea typeface="Calibri" charset="0"/>
                  <a:cs typeface="Calibri" charset="0"/>
                </a:rPr>
                <a:t>companies without destroying </a:t>
              </a:r>
            </a:p>
            <a:p>
              <a:pPr algn="ctr" defTabSz="457200"/>
              <a:r>
                <a:rPr lang="en-US" sz="1600" dirty="0">
                  <a:solidFill>
                    <a:prstClr val="white"/>
                  </a:solidFill>
                  <a:ea typeface="Calibri" charset="0"/>
                  <a:cs typeface="Calibri" charset="0"/>
                </a:rPr>
                <a:t>our core advantage?</a:t>
              </a:r>
            </a:p>
          </p:txBody>
        </p:sp>
      </p:grpSp>
      <p:grpSp>
        <p:nvGrpSpPr>
          <p:cNvPr id="34" name="Group 33">
            <a:extLst>
              <a:ext uri="{FF2B5EF4-FFF2-40B4-BE49-F238E27FC236}">
                <a16:creationId xmlns:a16="http://schemas.microsoft.com/office/drawing/2014/main" id="{8D5791EE-B8F6-7B42-2372-7E280D50438D}"/>
              </a:ext>
            </a:extLst>
          </p:cNvPr>
          <p:cNvGrpSpPr/>
          <p:nvPr/>
        </p:nvGrpSpPr>
        <p:grpSpPr>
          <a:xfrm>
            <a:off x="105927" y="908007"/>
            <a:ext cx="5050821" cy="2832839"/>
            <a:chOff x="105927" y="908007"/>
            <a:chExt cx="5050821" cy="2832839"/>
          </a:xfrm>
        </p:grpSpPr>
        <p:sp>
          <p:nvSpPr>
            <p:cNvPr id="4" name="Oval 3">
              <a:extLst>
                <a:ext uri="{FF2B5EF4-FFF2-40B4-BE49-F238E27FC236}">
                  <a16:creationId xmlns:a16="http://schemas.microsoft.com/office/drawing/2014/main" id="{C39247CB-5EAC-F8FA-3D3E-5D96CCCF8715}"/>
                </a:ext>
              </a:extLst>
            </p:cNvPr>
            <p:cNvSpPr/>
            <p:nvPr/>
          </p:nvSpPr>
          <p:spPr>
            <a:xfrm>
              <a:off x="105927" y="908007"/>
              <a:ext cx="3896111" cy="2624696"/>
            </a:xfrm>
            <a:prstGeom prst="ellipse">
              <a:avLst/>
            </a:prstGeom>
            <a:solidFill>
              <a:schemeClr val="accent2"/>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8" name="Rectangle 17">
              <a:extLst>
                <a:ext uri="{FF2B5EF4-FFF2-40B4-BE49-F238E27FC236}">
                  <a16:creationId xmlns:a16="http://schemas.microsoft.com/office/drawing/2014/main" id="{9D5B9267-8356-4D6F-0A28-A621DE458313}"/>
                </a:ext>
              </a:extLst>
            </p:cNvPr>
            <p:cNvSpPr/>
            <p:nvPr/>
          </p:nvSpPr>
          <p:spPr>
            <a:xfrm>
              <a:off x="217583" y="1097138"/>
              <a:ext cx="3570145" cy="2285241"/>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2. INFORMATION </a:t>
              </a:r>
            </a:p>
            <a:p>
              <a:pPr algn="ctr" defTabSz="457200"/>
              <a:r>
                <a:rPr lang="en-US" sz="2000" dirty="0">
                  <a:solidFill>
                    <a:prstClr val="white"/>
                  </a:solidFill>
                  <a:effectLst>
                    <a:outerShdw blurRad="38100" dist="38100" dir="2700000" algn="tl">
                      <a:srgbClr val="000000">
                        <a:alpha val="43137"/>
                      </a:srgbClr>
                    </a:outerShdw>
                  </a:effectLst>
                  <a:cs typeface="Calibri" charset="0"/>
                </a:rPr>
                <a:t>MANAGEMENT</a:t>
              </a:r>
            </a:p>
            <a:p>
              <a:pPr algn="ctr" defTabSz="457200"/>
              <a:endParaRPr lang="en-US" sz="650" dirty="0">
                <a:solidFill>
                  <a:prstClr val="white"/>
                </a:solidFill>
                <a:ea typeface="Calibri" charset="0"/>
                <a:cs typeface="Calibri" charset="0"/>
              </a:endParaRPr>
            </a:p>
            <a:p>
              <a:pPr algn="ctr" defTabSz="457200"/>
              <a:r>
                <a:rPr lang="en-US" sz="1600" dirty="0">
                  <a:solidFill>
                    <a:prstClr val="white"/>
                  </a:solidFill>
                  <a:ea typeface="Calibri" charset="0"/>
                  <a:cs typeface="Calibri" charset="0"/>
                </a:rPr>
                <a:t>What real-time information would </a:t>
              </a:r>
            </a:p>
            <a:p>
              <a:pPr algn="ctr" defTabSz="457200"/>
              <a:r>
                <a:rPr lang="en-US" sz="1600" dirty="0">
                  <a:solidFill>
                    <a:prstClr val="white"/>
                  </a:solidFill>
                  <a:ea typeface="Calibri" charset="0"/>
                  <a:cs typeface="Calibri" charset="0"/>
                </a:rPr>
                <a:t>enable executives to make better </a:t>
              </a:r>
            </a:p>
            <a:p>
              <a:pPr algn="ctr" defTabSz="457200"/>
              <a:r>
                <a:rPr lang="en-US" sz="1600" dirty="0">
                  <a:solidFill>
                    <a:prstClr val="white"/>
                  </a:solidFill>
                  <a:ea typeface="Calibri" charset="0"/>
                  <a:cs typeface="Calibri" charset="0"/>
                </a:rPr>
                <a:t>decisions that impact the bottom line?</a:t>
              </a:r>
            </a:p>
            <a:p>
              <a:pPr algn="ctr" defTabSz="457200"/>
              <a:r>
                <a:rPr lang="en-US" sz="1600" dirty="0">
                  <a:solidFill>
                    <a:prstClr val="white"/>
                  </a:solidFill>
                  <a:ea typeface="Calibri" charset="0"/>
                  <a:cs typeface="Calibri" charset="0"/>
                </a:rPr>
                <a:t>Of all the data, how much and what kind</a:t>
              </a:r>
            </a:p>
            <a:p>
              <a:pPr algn="ctr" defTabSz="457200"/>
              <a:r>
                <a:rPr lang="en-US" sz="1600" dirty="0">
                  <a:solidFill>
                    <a:prstClr val="white"/>
                  </a:solidFill>
                  <a:ea typeface="Calibri" charset="0"/>
                  <a:cs typeface="Calibri" charset="0"/>
                </a:rPr>
                <a:t> is not being used to drive </a:t>
              </a:r>
            </a:p>
            <a:p>
              <a:pPr algn="ctr" defTabSz="457200"/>
              <a:r>
                <a:rPr lang="en-US" sz="1600" dirty="0">
                  <a:solidFill>
                    <a:prstClr val="white"/>
                  </a:solidFill>
                  <a:ea typeface="Calibri" charset="0"/>
                  <a:cs typeface="Calibri" charset="0"/>
                </a:rPr>
                <a:t>decision making?</a:t>
              </a:r>
            </a:p>
          </p:txBody>
        </p:sp>
        <p:cxnSp>
          <p:nvCxnSpPr>
            <p:cNvPr id="23" name="Straight Connector 22">
              <a:extLst>
                <a:ext uri="{FF2B5EF4-FFF2-40B4-BE49-F238E27FC236}">
                  <a16:creationId xmlns:a16="http://schemas.microsoft.com/office/drawing/2014/main" id="{4E079948-DD30-D126-2F13-6B186ED4B9AA}"/>
                </a:ext>
              </a:extLst>
            </p:cNvPr>
            <p:cNvCxnSpPr>
              <a:cxnSpLocks/>
            </p:cNvCxnSpPr>
            <p:nvPr/>
          </p:nvCxnSpPr>
          <p:spPr>
            <a:xfrm flipH="1" flipV="1">
              <a:off x="3913473" y="2670842"/>
              <a:ext cx="802734" cy="685692"/>
            </a:xfrm>
            <a:prstGeom prst="line">
              <a:avLst/>
            </a:prstGeom>
            <a:noFill/>
            <a:ln w="28575" cap="flat" cmpd="sng" algn="ctr">
              <a:solidFill>
                <a:srgbClr val="085156"/>
              </a:solidFill>
              <a:prstDash val="sysDot"/>
              <a:miter lim="800000"/>
            </a:ln>
            <a:effectLst/>
          </p:spPr>
        </p:cxnSp>
        <p:sp>
          <p:nvSpPr>
            <p:cNvPr id="24" name="Oval 23">
              <a:extLst>
                <a:ext uri="{FF2B5EF4-FFF2-40B4-BE49-F238E27FC236}">
                  <a16:creationId xmlns:a16="http://schemas.microsoft.com/office/drawing/2014/main" id="{570142D8-CD9B-3D1A-EE1B-D06D02210F70}"/>
                </a:ext>
              </a:extLst>
            </p:cNvPr>
            <p:cNvSpPr/>
            <p:nvPr/>
          </p:nvSpPr>
          <p:spPr>
            <a:xfrm>
              <a:off x="4584276" y="3204023"/>
              <a:ext cx="572472" cy="536823"/>
            </a:xfrm>
            <a:prstGeom prst="ellipse">
              <a:avLst/>
            </a:prstGeom>
            <a:solidFill>
              <a:schemeClr val="accent2"/>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5" name="Graphic 24" descr="Document">
              <a:extLst>
                <a:ext uri="{FF2B5EF4-FFF2-40B4-BE49-F238E27FC236}">
                  <a16:creationId xmlns:a16="http://schemas.microsoft.com/office/drawing/2014/main" id="{4B230A8F-9B3C-8BAC-86CC-20F7810CA5A6}"/>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4709490" y="3323075"/>
              <a:ext cx="322042" cy="301988"/>
            </a:xfrm>
            <a:prstGeom prst="rect">
              <a:avLst/>
            </a:prstGeom>
          </p:spPr>
        </p:pic>
      </p:grpSp>
      <p:grpSp>
        <p:nvGrpSpPr>
          <p:cNvPr id="33" name="Group 32">
            <a:extLst>
              <a:ext uri="{FF2B5EF4-FFF2-40B4-BE49-F238E27FC236}">
                <a16:creationId xmlns:a16="http://schemas.microsoft.com/office/drawing/2014/main" id="{A50FD11E-0A9C-F536-76AA-BD40036D69A3}"/>
              </a:ext>
            </a:extLst>
          </p:cNvPr>
          <p:cNvGrpSpPr/>
          <p:nvPr/>
        </p:nvGrpSpPr>
        <p:grpSpPr>
          <a:xfrm>
            <a:off x="273895" y="3666839"/>
            <a:ext cx="4783334" cy="2601859"/>
            <a:chOff x="273895" y="3666839"/>
            <a:chExt cx="4783334" cy="2601859"/>
          </a:xfrm>
        </p:grpSpPr>
        <p:grpSp>
          <p:nvGrpSpPr>
            <p:cNvPr id="32" name="Group 31">
              <a:extLst>
                <a:ext uri="{FF2B5EF4-FFF2-40B4-BE49-F238E27FC236}">
                  <a16:creationId xmlns:a16="http://schemas.microsoft.com/office/drawing/2014/main" id="{412A6B15-DF40-EC24-D2D3-9313C40AE1ED}"/>
                </a:ext>
              </a:extLst>
            </p:cNvPr>
            <p:cNvGrpSpPr/>
            <p:nvPr/>
          </p:nvGrpSpPr>
          <p:grpSpPr>
            <a:xfrm>
              <a:off x="273895" y="3666839"/>
              <a:ext cx="3854753" cy="2601859"/>
              <a:chOff x="273895" y="3666839"/>
              <a:chExt cx="3854753" cy="2601859"/>
            </a:xfrm>
          </p:grpSpPr>
          <p:sp>
            <p:nvSpPr>
              <p:cNvPr id="2" name="Oval 1">
                <a:extLst>
                  <a:ext uri="{FF2B5EF4-FFF2-40B4-BE49-F238E27FC236}">
                    <a16:creationId xmlns:a16="http://schemas.microsoft.com/office/drawing/2014/main" id="{703D9BE0-54D2-EA68-EEEE-AD751991C7A2}"/>
                  </a:ext>
                </a:extLst>
              </p:cNvPr>
              <p:cNvSpPr/>
              <p:nvPr/>
            </p:nvSpPr>
            <p:spPr>
              <a:xfrm>
                <a:off x="273895" y="3666839"/>
                <a:ext cx="3854753" cy="2601859"/>
              </a:xfrm>
              <a:prstGeom prst="ellipse">
                <a:avLst/>
              </a:prstGeom>
              <a:solidFill>
                <a:schemeClr val="accent2">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7" name="Rectangle 16">
                <a:extLst>
                  <a:ext uri="{FF2B5EF4-FFF2-40B4-BE49-F238E27FC236}">
                    <a16:creationId xmlns:a16="http://schemas.microsoft.com/office/drawing/2014/main" id="{F0A23EBD-6EB3-21AC-62EE-8908E3E67718}"/>
                  </a:ext>
                </a:extLst>
              </p:cNvPr>
              <p:cNvSpPr/>
              <p:nvPr/>
            </p:nvSpPr>
            <p:spPr>
              <a:xfrm>
                <a:off x="354199" y="3874047"/>
                <a:ext cx="3694144" cy="2285241"/>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ea typeface="Calibri" charset="0"/>
                    <a:cs typeface="Calibri" charset="0"/>
                  </a:rPr>
                  <a:t>1. PROCESS ANALYTICS</a:t>
                </a:r>
              </a:p>
              <a:p>
                <a:pPr marL="278606" indent="-278606" algn="ctr" defTabSz="457200">
                  <a:buFontTx/>
                  <a:buAutoNum type="arabicPeriod"/>
                </a:pPr>
                <a:endParaRPr lang="en-US" sz="650" dirty="0">
                  <a:solidFill>
                    <a:prstClr val="white"/>
                  </a:solidFill>
                  <a:ea typeface="Calibri" charset="0"/>
                  <a:cs typeface="Calibri" charset="0"/>
                </a:endParaRPr>
              </a:p>
              <a:p>
                <a:pPr algn="ctr" defTabSz="457200"/>
                <a:r>
                  <a:rPr lang="en-US" sz="1600" dirty="0">
                    <a:solidFill>
                      <a:prstClr val="white"/>
                    </a:solidFill>
                    <a:ea typeface="Calibri" charset="0"/>
                    <a:cs typeface="Calibri" charset="0"/>
                  </a:rPr>
                  <a:t>How can we integrate analytics into everyday processes?</a:t>
                </a:r>
              </a:p>
              <a:p>
                <a:pPr algn="ctr" defTabSz="457200"/>
                <a:r>
                  <a:rPr lang="en-US" sz="1600" dirty="0">
                    <a:solidFill>
                      <a:prstClr val="white"/>
                    </a:solidFill>
                    <a:ea typeface="Calibri" charset="0"/>
                    <a:cs typeface="Calibri" charset="0"/>
                  </a:rPr>
                  <a:t>Which processes can benefit from automatic, repeatable analysis in real time?</a:t>
                </a:r>
              </a:p>
              <a:p>
                <a:pPr algn="ctr" defTabSz="457200"/>
                <a:r>
                  <a:rPr lang="en-US" sz="1600" dirty="0">
                    <a:solidFill>
                      <a:prstClr val="white"/>
                    </a:solidFill>
                    <a:ea typeface="Calibri" charset="0"/>
                    <a:cs typeface="Calibri" charset="0"/>
                  </a:rPr>
                  <a:t>Could our back-end systems benefit</a:t>
                </a:r>
              </a:p>
              <a:p>
                <a:pPr algn="ctr" defTabSz="457200"/>
                <a:r>
                  <a:rPr lang="en-US" sz="1600" dirty="0">
                    <a:solidFill>
                      <a:prstClr val="white"/>
                    </a:solidFill>
                    <a:ea typeface="Calibri" charset="0"/>
                    <a:cs typeface="Calibri" charset="0"/>
                  </a:rPr>
                  <a:t> from data analytics?</a:t>
                </a:r>
              </a:p>
            </p:txBody>
          </p:sp>
        </p:grpSp>
        <p:grpSp>
          <p:nvGrpSpPr>
            <p:cNvPr id="31" name="Group 30">
              <a:extLst>
                <a:ext uri="{FF2B5EF4-FFF2-40B4-BE49-F238E27FC236}">
                  <a16:creationId xmlns:a16="http://schemas.microsoft.com/office/drawing/2014/main" id="{A22492A5-256A-BB5B-2511-8BFC47AAC39E}"/>
                </a:ext>
              </a:extLst>
            </p:cNvPr>
            <p:cNvGrpSpPr/>
            <p:nvPr/>
          </p:nvGrpSpPr>
          <p:grpSpPr>
            <a:xfrm>
              <a:off x="4005232" y="4513590"/>
              <a:ext cx="1051997" cy="707568"/>
              <a:chOff x="4005232" y="4513590"/>
              <a:chExt cx="1051997" cy="707568"/>
            </a:xfrm>
          </p:grpSpPr>
          <p:cxnSp>
            <p:nvCxnSpPr>
              <p:cNvPr id="26" name="Straight Connector 25">
                <a:extLst>
                  <a:ext uri="{FF2B5EF4-FFF2-40B4-BE49-F238E27FC236}">
                    <a16:creationId xmlns:a16="http://schemas.microsoft.com/office/drawing/2014/main" id="{F2A9D293-A73D-BB4D-F8F4-3BDF1496EB61}"/>
                  </a:ext>
                </a:extLst>
              </p:cNvPr>
              <p:cNvCxnSpPr>
                <a:cxnSpLocks/>
              </p:cNvCxnSpPr>
              <p:nvPr/>
            </p:nvCxnSpPr>
            <p:spPr>
              <a:xfrm>
                <a:off x="4005232" y="4513590"/>
                <a:ext cx="740153" cy="366223"/>
              </a:xfrm>
              <a:prstGeom prst="line">
                <a:avLst/>
              </a:prstGeom>
              <a:noFill/>
              <a:ln w="28575" cap="flat" cmpd="sng" algn="ctr">
                <a:solidFill>
                  <a:srgbClr val="085156"/>
                </a:solidFill>
                <a:prstDash val="sysDot"/>
                <a:miter lim="800000"/>
              </a:ln>
              <a:effectLst/>
            </p:spPr>
          </p:cxnSp>
          <p:sp>
            <p:nvSpPr>
              <p:cNvPr id="27" name="Oval 26">
                <a:extLst>
                  <a:ext uri="{FF2B5EF4-FFF2-40B4-BE49-F238E27FC236}">
                    <a16:creationId xmlns:a16="http://schemas.microsoft.com/office/drawing/2014/main" id="{1090E5A9-B24E-7B28-57F4-C51B7CD0CB33}"/>
                  </a:ext>
                </a:extLst>
              </p:cNvPr>
              <p:cNvSpPr/>
              <p:nvPr/>
            </p:nvSpPr>
            <p:spPr>
              <a:xfrm>
                <a:off x="4484757" y="4684335"/>
                <a:ext cx="572472" cy="536823"/>
              </a:xfrm>
              <a:prstGeom prst="ellipse">
                <a:avLst/>
              </a:prstGeom>
              <a:solidFill>
                <a:schemeClr val="accent1"/>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schemeClr val="accent2">
                      <a:lumMod val="75000"/>
                    </a:schemeClr>
                  </a:solidFill>
                  <a:effectLst/>
                  <a:uLnTx/>
                  <a:uFillTx/>
                  <a:latin typeface="Calibri" panose="020F0502020204030204"/>
                  <a:ea typeface="+mn-ea"/>
                  <a:cs typeface="+mn-cs"/>
                </a:endParaRPr>
              </a:p>
            </p:txBody>
          </p:sp>
          <p:pic>
            <p:nvPicPr>
              <p:cNvPr id="28" name="Graphic 27" descr="Single gear">
                <a:extLst>
                  <a:ext uri="{FF2B5EF4-FFF2-40B4-BE49-F238E27FC236}">
                    <a16:creationId xmlns:a16="http://schemas.microsoft.com/office/drawing/2014/main" id="{0D8D0ECE-0056-D210-2CB9-0B7995C83179}"/>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4547874" y="4757010"/>
                <a:ext cx="439561" cy="412189"/>
              </a:xfrm>
              <a:prstGeom prst="rect">
                <a:avLst/>
              </a:prstGeom>
            </p:spPr>
          </p:pic>
        </p:grpSp>
      </p:grpSp>
      <p:grpSp>
        <p:nvGrpSpPr>
          <p:cNvPr id="29" name="Group 28">
            <a:extLst>
              <a:ext uri="{FF2B5EF4-FFF2-40B4-BE49-F238E27FC236}">
                <a16:creationId xmlns:a16="http://schemas.microsoft.com/office/drawing/2014/main" id="{76E23481-AB93-37B7-D0C8-BD5EA187C6B2}"/>
              </a:ext>
            </a:extLst>
          </p:cNvPr>
          <p:cNvGrpSpPr/>
          <p:nvPr/>
        </p:nvGrpSpPr>
        <p:grpSpPr>
          <a:xfrm>
            <a:off x="4002038" y="67511"/>
            <a:ext cx="4062860" cy="3181052"/>
            <a:chOff x="4002038" y="67511"/>
            <a:chExt cx="4062860" cy="3181052"/>
          </a:xfrm>
        </p:grpSpPr>
        <p:grpSp>
          <p:nvGrpSpPr>
            <p:cNvPr id="36" name="Group 35">
              <a:extLst>
                <a:ext uri="{FF2B5EF4-FFF2-40B4-BE49-F238E27FC236}">
                  <a16:creationId xmlns:a16="http://schemas.microsoft.com/office/drawing/2014/main" id="{D08EBF67-2371-26EE-0A43-E139F6CB197F}"/>
                </a:ext>
              </a:extLst>
            </p:cNvPr>
            <p:cNvGrpSpPr/>
            <p:nvPr/>
          </p:nvGrpSpPr>
          <p:grpSpPr>
            <a:xfrm>
              <a:off x="4002038" y="67511"/>
              <a:ext cx="4062860" cy="2857747"/>
              <a:chOff x="4002038" y="67511"/>
              <a:chExt cx="4062860" cy="2857747"/>
            </a:xfrm>
          </p:grpSpPr>
          <p:cxnSp>
            <p:nvCxnSpPr>
              <p:cNvPr id="8" name="Straight Connector 7">
                <a:extLst>
                  <a:ext uri="{FF2B5EF4-FFF2-40B4-BE49-F238E27FC236}">
                    <a16:creationId xmlns:a16="http://schemas.microsoft.com/office/drawing/2014/main" id="{5B9CFA39-883A-4F99-D20A-C32157FF02EA}"/>
                  </a:ext>
                </a:extLst>
              </p:cNvPr>
              <p:cNvCxnSpPr>
                <a:cxnSpLocks/>
              </p:cNvCxnSpPr>
              <p:nvPr/>
            </p:nvCxnSpPr>
            <p:spPr>
              <a:xfrm>
                <a:off x="6123605" y="1805990"/>
                <a:ext cx="0" cy="1119268"/>
              </a:xfrm>
              <a:prstGeom prst="line">
                <a:avLst/>
              </a:prstGeom>
              <a:noFill/>
              <a:ln w="28575" cap="flat" cmpd="sng" algn="ctr">
                <a:solidFill>
                  <a:srgbClr val="085156"/>
                </a:solidFill>
                <a:prstDash val="sysDot"/>
                <a:miter lim="800000"/>
              </a:ln>
              <a:effectLst/>
            </p:spPr>
          </p:cxnSp>
          <p:sp>
            <p:nvSpPr>
              <p:cNvPr id="21" name="Oval 20">
                <a:extLst>
                  <a:ext uri="{FF2B5EF4-FFF2-40B4-BE49-F238E27FC236}">
                    <a16:creationId xmlns:a16="http://schemas.microsoft.com/office/drawing/2014/main" id="{9DBD6B5B-4151-0FA0-23E2-30A162ED6477}"/>
                  </a:ext>
                </a:extLst>
              </p:cNvPr>
              <p:cNvSpPr/>
              <p:nvPr/>
            </p:nvSpPr>
            <p:spPr>
              <a:xfrm>
                <a:off x="4002038" y="67511"/>
                <a:ext cx="4062860" cy="2493920"/>
              </a:xfrm>
              <a:prstGeom prst="ellipse">
                <a:avLst/>
              </a:prstGeom>
              <a:solidFill>
                <a:schemeClr val="accent3">
                  <a:lumMod val="75000"/>
                </a:schemeClr>
              </a:solidFill>
              <a:ln w="28575" cap="flat" cmpd="sng" algn="ctr">
                <a:no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F3A8EA5-1C94-AB1E-82FC-0E88C6E3278F}"/>
                  </a:ext>
                </a:extLst>
              </p:cNvPr>
              <p:cNvSpPr/>
              <p:nvPr/>
            </p:nvSpPr>
            <p:spPr>
              <a:xfrm>
                <a:off x="4056800" y="67511"/>
                <a:ext cx="3900917" cy="2219019"/>
              </a:xfrm>
              <a:prstGeom prst="rect">
                <a:avLst/>
              </a:prstGeom>
              <a:noFill/>
            </p:spPr>
            <p:txBody>
              <a:bodyPr wrap="square">
                <a:spAutoFit/>
              </a:bodyPr>
              <a:lstStyle/>
              <a:p>
                <a:pPr algn="ctr" defTabSz="457200"/>
                <a:r>
                  <a:rPr lang="en-US" sz="2000" dirty="0">
                    <a:solidFill>
                      <a:prstClr val="white"/>
                    </a:solidFill>
                    <a:effectLst>
                      <a:outerShdw blurRad="38100" dist="38100" dir="2700000" algn="tl">
                        <a:srgbClr val="000000">
                          <a:alpha val="43137"/>
                        </a:srgbClr>
                      </a:outerShdw>
                    </a:effectLst>
                    <a:cs typeface="Calibri" charset="0"/>
                  </a:rPr>
                  <a:t>3. STRATEGIC </a:t>
                </a:r>
              </a:p>
              <a:p>
                <a:pPr algn="ctr" defTabSz="457200"/>
                <a:r>
                  <a:rPr lang="en-US" sz="2000" dirty="0">
                    <a:solidFill>
                      <a:prstClr val="white"/>
                    </a:solidFill>
                    <a:effectLst>
                      <a:outerShdw blurRad="38100" dist="38100" dir="2700000" algn="tl">
                        <a:srgbClr val="000000">
                          <a:alpha val="43137"/>
                        </a:srgbClr>
                      </a:outerShdw>
                    </a:effectLst>
                    <a:cs typeface="Calibri" charset="0"/>
                  </a:rPr>
                  <a:t>ANALYTICS FOR VALUE</a:t>
                </a:r>
              </a:p>
              <a:p>
                <a:pPr algn="ctr" defTabSz="457200"/>
                <a:endParaRPr lang="en-US" sz="1600" dirty="0">
                  <a:solidFill>
                    <a:prstClr val="white"/>
                  </a:solidFill>
                  <a:ea typeface="Calibri" charset="0"/>
                  <a:cs typeface="Calibri" charset="0"/>
                </a:endParaRPr>
              </a:p>
              <a:p>
                <a:pPr algn="ctr" defTabSz="457200"/>
                <a:r>
                  <a:rPr lang="en-US" sz="1600" dirty="0">
                    <a:solidFill>
                      <a:prstClr val="white"/>
                    </a:solidFill>
                    <a:ea typeface="Calibri" charset="0"/>
                    <a:cs typeface="Calibri" charset="0"/>
                  </a:rPr>
                  <a:t>What key decisions drive the most value?</a:t>
                </a:r>
              </a:p>
              <a:p>
                <a:pPr algn="ctr" defTabSz="457200"/>
                <a:r>
                  <a:rPr lang="en-US" sz="1600" dirty="0">
                    <a:solidFill>
                      <a:prstClr val="white"/>
                    </a:solidFill>
                    <a:ea typeface="Calibri" charset="0"/>
                    <a:cs typeface="Calibri" charset="0"/>
                  </a:rPr>
                  <a:t>What new data is available that has not</a:t>
                </a:r>
              </a:p>
              <a:p>
                <a:pPr algn="ctr" defTabSz="457200"/>
                <a:r>
                  <a:rPr lang="en-US" sz="1600" dirty="0">
                    <a:solidFill>
                      <a:prstClr val="white"/>
                    </a:solidFill>
                    <a:ea typeface="Calibri" charset="0"/>
                    <a:cs typeface="Calibri" charset="0"/>
                  </a:rPr>
                  <a:t> been used in these decisions?</a:t>
                </a:r>
              </a:p>
              <a:p>
                <a:pPr algn="ctr" defTabSz="457200"/>
                <a:r>
                  <a:rPr lang="en-US" sz="1600" dirty="0">
                    <a:solidFill>
                      <a:prstClr val="white"/>
                    </a:solidFill>
                    <a:ea typeface="Calibri" charset="0"/>
                    <a:cs typeface="Calibri" charset="0"/>
                  </a:rPr>
                  <a:t>What new analytics techniques have not </a:t>
                </a:r>
              </a:p>
              <a:p>
                <a:pPr algn="ctr" defTabSz="457200"/>
                <a:r>
                  <a:rPr lang="en-US" sz="1600" dirty="0">
                    <a:solidFill>
                      <a:prstClr val="white"/>
                    </a:solidFill>
                    <a:ea typeface="Calibri" charset="0"/>
                    <a:cs typeface="Calibri" charset="0"/>
                  </a:rPr>
                  <a:t>yet been fully applied?</a:t>
                </a:r>
              </a:p>
            </p:txBody>
          </p:sp>
        </p:grpSp>
        <p:grpSp>
          <p:nvGrpSpPr>
            <p:cNvPr id="35" name="Group 34">
              <a:extLst>
                <a:ext uri="{FF2B5EF4-FFF2-40B4-BE49-F238E27FC236}">
                  <a16:creationId xmlns:a16="http://schemas.microsoft.com/office/drawing/2014/main" id="{96F7644F-3449-2559-3983-E76A50AC394A}"/>
                </a:ext>
              </a:extLst>
            </p:cNvPr>
            <p:cNvGrpSpPr/>
            <p:nvPr/>
          </p:nvGrpSpPr>
          <p:grpSpPr>
            <a:xfrm>
              <a:off x="5820180" y="2711740"/>
              <a:ext cx="572472" cy="536823"/>
              <a:chOff x="5820180" y="2711740"/>
              <a:chExt cx="572472" cy="536823"/>
            </a:xfrm>
          </p:grpSpPr>
          <p:sp>
            <p:nvSpPr>
              <p:cNvPr id="13" name="Oval 12">
                <a:extLst>
                  <a:ext uri="{FF2B5EF4-FFF2-40B4-BE49-F238E27FC236}">
                    <a16:creationId xmlns:a16="http://schemas.microsoft.com/office/drawing/2014/main" id="{3DFDDD71-7CED-D088-6A6F-706AFAF41A60}"/>
                  </a:ext>
                </a:extLst>
              </p:cNvPr>
              <p:cNvSpPr/>
              <p:nvPr/>
            </p:nvSpPr>
            <p:spPr>
              <a:xfrm>
                <a:off x="5820180" y="2711740"/>
                <a:ext cx="572472" cy="536823"/>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4" name="Graphic 13" descr="Presentation with media">
                <a:extLst>
                  <a:ext uri="{FF2B5EF4-FFF2-40B4-BE49-F238E27FC236}">
                    <a16:creationId xmlns:a16="http://schemas.microsoft.com/office/drawing/2014/main" id="{893E8A14-CA7E-8194-6471-5765837ECA92}"/>
                  </a:ext>
                </a:extLst>
              </p:cNvPr>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5898024" y="2798868"/>
                <a:ext cx="416783" cy="390830"/>
              </a:xfrm>
              <a:prstGeom prst="rect">
                <a:avLst/>
              </a:prstGeom>
            </p:spPr>
          </p:pic>
        </p:grpSp>
      </p:grpSp>
    </p:spTree>
    <p:extLst>
      <p:ext uri="{BB962C8B-B14F-4D97-AF65-F5344CB8AC3E}">
        <p14:creationId xmlns:p14="http://schemas.microsoft.com/office/powerpoint/2010/main" val="303315665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Set the Scene Case Study </a:t>
            </a:r>
          </a:p>
          <a:p>
            <a:pPr marL="0" indent="0">
              <a:buClr>
                <a:schemeClr val="accent2"/>
              </a:buClr>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a:t>Amazon </a:t>
            </a:r>
          </a:p>
          <a:p>
            <a:pPr marL="457200" indent="-457200">
              <a:buClr>
                <a:schemeClr val="accent2"/>
              </a:buClr>
              <a:buFont typeface="Arial" panose="020B0604020202020204" pitchFamily="34" charset="0"/>
              <a:buChar char="•"/>
            </a:pPr>
            <a:endParaRPr lang="en-GB" b="1" dirty="0"/>
          </a:p>
          <a:p>
            <a:pPr marL="457200" indent="-457200">
              <a:buClr>
                <a:schemeClr val="accent2"/>
              </a:buClr>
              <a:buFont typeface="Calibri" panose="020F0502020204030204" pitchFamily="34" charset="0"/>
              <a:buChar char="‒"/>
            </a:pPr>
            <a:r>
              <a:rPr lang="en-GB" dirty="0"/>
              <a:t>Data collection is important, but it is the way that Amazon transformed client insights into a new personalized service model that really drove their growth.</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34266517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4403207" cy="3995028"/>
          </a:xfrm>
        </p:spPr>
        <p:txBody>
          <a:bodyPr/>
          <a:lstStyle/>
          <a:p>
            <a:pPr marL="342900" indent="-342900">
              <a:buBlip>
                <a:blip r:embed="rId4"/>
              </a:buBlip>
            </a:pPr>
            <a:r>
              <a:rPr lang="en-GB" dirty="0"/>
              <a:t>The process of gathering information on variables of interest  in a systematic fashion.</a:t>
            </a:r>
          </a:p>
          <a:p>
            <a:pPr marL="342900" indent="-342900">
              <a:buBlip>
                <a:blip r:embed="rId4"/>
              </a:buBlip>
            </a:pPr>
            <a:endParaRPr lang="en-GB" dirty="0"/>
          </a:p>
          <a:p>
            <a:pPr marL="342900" indent="-342900">
              <a:buBlip>
                <a:blip r:embed="rId4"/>
              </a:buBlip>
            </a:pPr>
            <a:r>
              <a:rPr lang="en-GB" dirty="0"/>
              <a:t>What are the advantages or disadvantages of each source of data? </a:t>
            </a:r>
          </a:p>
          <a:p>
            <a:pPr marL="342900" indent="-342900">
              <a:buBlip>
                <a:blip r:embed="rId4"/>
              </a:buBlip>
            </a:pPr>
            <a:endParaRPr lang="en-GB" sz="1400" dirty="0">
              <a:solidFill>
                <a:prstClr val="black"/>
              </a:solidFill>
            </a:endParaRPr>
          </a:p>
          <a:p>
            <a:pPr marL="0" indent="0"/>
            <a:r>
              <a:rPr lang="en-IE" sz="1400" dirty="0">
                <a:solidFill>
                  <a:prstClr val="black"/>
                </a:solidFill>
              </a:rPr>
              <a:t>Source: </a:t>
            </a:r>
            <a:r>
              <a:rPr lang="en-IE" sz="1400" dirty="0">
                <a:solidFill>
                  <a:schemeClr val="accent2">
                    <a:lumMod val="75000"/>
                  </a:schemeClr>
                </a:solidFill>
                <a:hlinkClick r:id="rId5">
                  <a:extLst>
                    <a:ext uri="{A12FA001-AC4F-418D-AE19-62706E023703}">
                      <ahyp:hlinkClr xmlns:ahyp="http://schemas.microsoft.com/office/drawing/2018/hyperlinkcolor" val="tx"/>
                    </a:ext>
                  </a:extLst>
                </a:hlinkClick>
              </a:rPr>
              <a:t>https://ori.hhs.gov/education/products/n_illinois_u/datamanagement/dctopic.html</a:t>
            </a:r>
            <a:r>
              <a:rPr lang="en-IE" sz="1400" dirty="0">
                <a:solidFill>
                  <a:schemeClr val="accent2">
                    <a:lumMod val="75000"/>
                  </a:schemeClr>
                </a:solidFill>
              </a:rPr>
              <a:t> </a:t>
            </a:r>
          </a:p>
          <a:p>
            <a:pPr marL="342900" indent="-342900">
              <a:buBlip>
                <a:blip r:embed="rId6"/>
              </a:buBlip>
            </a:pPr>
            <a:endParaRPr lang="en-GB" dirty="0"/>
          </a:p>
          <a:p>
            <a:pPr marL="342900" indent="-342900">
              <a:buBlip>
                <a:blip r:embed="rId6"/>
              </a:buBlip>
            </a:pPr>
            <a:endParaRPr lang="en-GB" dirty="0"/>
          </a:p>
          <a:p>
            <a:pPr marL="342900" indent="-342900">
              <a:buBlip>
                <a:blip r:embed="rId6"/>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Data Collection</a:t>
            </a:r>
          </a:p>
        </p:txBody>
      </p:sp>
      <p:grpSp>
        <p:nvGrpSpPr>
          <p:cNvPr id="2" name="Group 1">
            <a:extLst>
              <a:ext uri="{FF2B5EF4-FFF2-40B4-BE49-F238E27FC236}">
                <a16:creationId xmlns:a16="http://schemas.microsoft.com/office/drawing/2014/main" id="{3CABB70B-7B36-6076-37C8-BE6B435E9376}"/>
              </a:ext>
            </a:extLst>
          </p:cNvPr>
          <p:cNvGrpSpPr/>
          <p:nvPr/>
        </p:nvGrpSpPr>
        <p:grpSpPr>
          <a:xfrm>
            <a:off x="5482528" y="1139492"/>
            <a:ext cx="6253270" cy="4207014"/>
            <a:chOff x="3141111" y="868468"/>
            <a:chExt cx="6253270" cy="4207014"/>
          </a:xfrm>
        </p:grpSpPr>
        <p:sp>
          <p:nvSpPr>
            <p:cNvPr id="15" name="TextBox 14">
              <a:extLst>
                <a:ext uri="{FF2B5EF4-FFF2-40B4-BE49-F238E27FC236}">
                  <a16:creationId xmlns:a16="http://schemas.microsoft.com/office/drawing/2014/main" id="{A35524B8-396C-B8B4-95AE-25EBF4666904}"/>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925" b="1" i="0" u="none" strike="noStrike" kern="0" cap="none" spc="0" normalizeH="0" baseline="0" noProof="0" dirty="0">
                  <a:ln>
                    <a:noFill/>
                  </a:ln>
                  <a:solidFill>
                    <a:srgbClr val="70AD47">
                      <a:lumMod val="75000"/>
                    </a:srgbClr>
                  </a:solidFill>
                  <a:effectLst/>
                  <a:uLnTx/>
                  <a:uFillTx/>
                </a:rPr>
                <a:t>SOURCES OF DATA </a:t>
              </a:r>
            </a:p>
          </p:txBody>
        </p:sp>
        <p:sp>
          <p:nvSpPr>
            <p:cNvPr id="16" name="TextBox 15">
              <a:extLst>
                <a:ext uri="{FF2B5EF4-FFF2-40B4-BE49-F238E27FC236}">
                  <a16:creationId xmlns:a16="http://schemas.microsoft.com/office/drawing/2014/main" id="{FEDBE15A-6F49-925D-D22F-2A6AED455B21}"/>
                </a:ext>
              </a:extLst>
            </p:cNvPr>
            <p:cNvSpPr txBox="1"/>
            <p:nvPr/>
          </p:nvSpPr>
          <p:spPr>
            <a:xfrm>
              <a:off x="3141111" y="1983325"/>
              <a:ext cx="2911152"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1" i="0" u="none" strike="noStrike" kern="0" cap="none" spc="0" normalizeH="0" baseline="0" noProof="0" dirty="0" err="1">
                  <a:ln>
                    <a:noFill/>
                  </a:ln>
                  <a:solidFill>
                    <a:prstClr val="black"/>
                  </a:solidFill>
                  <a:effectLst/>
                  <a:uLnTx/>
                  <a:uFillTx/>
                </a:rPr>
                <a:t>Internal</a:t>
              </a:r>
              <a:endParaRPr kumimoji="0" lang="es-ES_tradnl" sz="2275" b="1" i="0" u="none" strike="noStrike" kern="0" cap="none" spc="0" normalizeH="0" baseline="0" noProof="0" dirty="0">
                <a:ln>
                  <a:noFill/>
                </a:ln>
                <a:solidFill>
                  <a:prstClr val="black"/>
                </a:solidFill>
                <a:effectLst/>
                <a:uLnTx/>
                <a:uFillTx/>
              </a:endParaRPr>
            </a:p>
          </p:txBody>
        </p:sp>
        <p:sp>
          <p:nvSpPr>
            <p:cNvPr id="17" name="TextBox 16">
              <a:extLst>
                <a:ext uri="{FF2B5EF4-FFF2-40B4-BE49-F238E27FC236}">
                  <a16:creationId xmlns:a16="http://schemas.microsoft.com/office/drawing/2014/main" id="{F92110A1-EC53-D704-2F19-EB54404B35D1}"/>
                </a:ext>
              </a:extLst>
            </p:cNvPr>
            <p:cNvSpPr txBox="1"/>
            <p:nvPr/>
          </p:nvSpPr>
          <p:spPr>
            <a:xfrm>
              <a:off x="6807104" y="1983325"/>
              <a:ext cx="2587277" cy="442429"/>
            </a:xfrm>
            <a:prstGeom prst="rect">
              <a:avLst/>
            </a:prstGeom>
            <a:solidFill>
              <a:srgbClr val="70AD47">
                <a:lumMod val="40000"/>
                <a:lumOff val="60000"/>
              </a:srgbClr>
            </a:solidFill>
            <a:ln>
              <a:solidFill>
                <a:srgbClr val="70AD47">
                  <a:lumMod val="40000"/>
                  <a:lumOff val="60000"/>
                </a:srgbClr>
              </a:solidFill>
            </a:ln>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1" i="0" u="none" strike="noStrike" kern="0" cap="none" spc="0" normalizeH="0" baseline="0" noProof="0" dirty="0" err="1">
                  <a:ln>
                    <a:noFill/>
                  </a:ln>
                  <a:solidFill>
                    <a:prstClr val="black"/>
                  </a:solidFill>
                  <a:effectLst/>
                  <a:uLnTx/>
                  <a:uFillTx/>
                </a:rPr>
                <a:t>External</a:t>
              </a:r>
              <a:endParaRPr kumimoji="0" lang="es-ES_tradnl" sz="2275" b="1" i="0" u="none" strike="noStrike" kern="0" cap="none" spc="0" normalizeH="0" baseline="0" noProof="0" dirty="0">
                <a:ln>
                  <a:noFill/>
                </a:ln>
                <a:solidFill>
                  <a:prstClr val="black"/>
                </a:solidFill>
                <a:effectLst/>
                <a:uLnTx/>
                <a:uFillTx/>
              </a:endParaRPr>
            </a:p>
          </p:txBody>
        </p:sp>
        <p:sp>
          <p:nvSpPr>
            <p:cNvPr id="18" name="TextBox 17">
              <a:extLst>
                <a:ext uri="{FF2B5EF4-FFF2-40B4-BE49-F238E27FC236}">
                  <a16:creationId xmlns:a16="http://schemas.microsoft.com/office/drawing/2014/main" id="{258D993C-B76B-8A21-2ED3-9F55A0B2D7C1}"/>
                </a:ext>
              </a:extLst>
            </p:cNvPr>
            <p:cNvSpPr txBox="1"/>
            <p:nvPr/>
          </p:nvSpPr>
          <p:spPr>
            <a:xfrm>
              <a:off x="6807104" y="2582492"/>
              <a:ext cx="2587277" cy="692497"/>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err="1">
                  <a:ln>
                    <a:noFill/>
                  </a:ln>
                  <a:solidFill>
                    <a:prstClr val="black"/>
                  </a:solidFill>
                  <a:effectLst/>
                  <a:uLnTx/>
                  <a:uFillTx/>
                </a:rPr>
                <a:t>Third</a:t>
              </a:r>
              <a:r>
                <a:rPr kumimoji="0" lang="es-ES_tradnl" sz="1950" b="0" i="0" u="none" strike="noStrike" kern="0" cap="none" spc="0" normalizeH="0" baseline="0" noProof="0" dirty="0">
                  <a:ln>
                    <a:noFill/>
                  </a:ln>
                  <a:solidFill>
                    <a:prstClr val="black"/>
                  </a:solidFill>
                  <a:effectLst/>
                  <a:uLnTx/>
                  <a:uFillTx/>
                </a:rPr>
                <a:t> </a:t>
              </a:r>
              <a:r>
                <a:rPr kumimoji="0" lang="es-ES_tradnl" sz="1950" b="0" i="0" u="none" strike="noStrike" kern="0" cap="none" spc="0" normalizeH="0" baseline="0" noProof="0" dirty="0" err="1">
                  <a:ln>
                    <a:noFill/>
                  </a:ln>
                  <a:solidFill>
                    <a:prstClr val="black"/>
                  </a:solidFill>
                  <a:effectLst/>
                  <a:uLnTx/>
                  <a:uFillTx/>
                </a:rPr>
                <a:t>party</a:t>
              </a:r>
              <a:r>
                <a:rPr kumimoji="0" lang="es-ES_tradnl" sz="1950" b="0" i="0" u="none" strike="noStrike" kern="0" cap="none" spc="0" normalizeH="0" baseline="0" noProof="0" dirty="0">
                  <a:ln>
                    <a:noFill/>
                  </a:ln>
                  <a:solidFill>
                    <a:prstClr val="black"/>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err="1">
                  <a:ln>
                    <a:noFill/>
                  </a:ln>
                  <a:solidFill>
                    <a:prstClr val="black"/>
                  </a:solidFill>
                  <a:effectLst/>
                  <a:uLnTx/>
                  <a:uFillTx/>
                </a:rPr>
                <a:t>propietary</a:t>
              </a:r>
              <a:r>
                <a:rPr kumimoji="0" lang="es-ES_tradnl" sz="1950" b="0" i="0" u="none" strike="noStrike" kern="0" cap="none" spc="0" normalizeH="0" baseline="0" noProof="0" dirty="0">
                  <a:ln>
                    <a:noFill/>
                  </a:ln>
                  <a:solidFill>
                    <a:prstClr val="black"/>
                  </a:solidFill>
                  <a:effectLst/>
                  <a:uLnTx/>
                  <a:uFillTx/>
                </a:rPr>
                <a:t> data</a:t>
              </a:r>
            </a:p>
          </p:txBody>
        </p:sp>
        <p:sp>
          <p:nvSpPr>
            <p:cNvPr id="19" name="Rectangle 18">
              <a:extLst>
                <a:ext uri="{FF2B5EF4-FFF2-40B4-BE49-F238E27FC236}">
                  <a16:creationId xmlns:a16="http://schemas.microsoft.com/office/drawing/2014/main" id="{8DD017E2-7577-B08C-9C94-9FF9C4961375}"/>
                </a:ext>
              </a:extLst>
            </p:cNvPr>
            <p:cNvSpPr/>
            <p:nvPr/>
          </p:nvSpPr>
          <p:spPr>
            <a:xfrm>
              <a:off x="3141112" y="2582492"/>
              <a:ext cx="2911152" cy="2492990"/>
            </a:xfrm>
            <a:prstGeom prst="rect">
              <a:avLst/>
            </a:prstGeom>
            <a:solidFill>
              <a:sysClr val="window" lastClr="FFFFFF"/>
            </a:solidFill>
          </p:spPr>
          <p:txBody>
            <a:bodyPr wrap="square">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950" b="0" i="0" u="none" strike="noStrike" kern="0" cap="none" spc="0" normalizeH="0" baseline="0" noProof="0" dirty="0">
                  <a:ln>
                    <a:noFill/>
                  </a:ln>
                  <a:solidFill>
                    <a:prstClr val="black"/>
                  </a:solidFill>
                  <a:effectLst/>
                  <a:uLnTx/>
                  <a:uFillTx/>
                </a:rPr>
                <a:t>Company data</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950" b="0" i="0" u="none" strike="noStrike" kern="0" cap="none" spc="0" normalizeH="0" baseline="0" noProof="0" dirty="0">
                  <a:ln>
                    <a:noFill/>
                  </a:ln>
                  <a:solidFill>
                    <a:prstClr val="black"/>
                  </a:solidFill>
                  <a:effectLst/>
                  <a:uLnTx/>
                  <a:uFillTx/>
                </a:rPr>
                <a:t>Employee data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950" b="0" i="0" u="none" strike="noStrike" kern="0" cap="none" spc="0" normalizeH="0" baseline="0" noProof="0" dirty="0">
                  <a:ln>
                    <a:noFill/>
                  </a:ln>
                  <a:solidFill>
                    <a:prstClr val="black"/>
                  </a:solidFill>
                  <a:effectLst/>
                  <a:uLnTx/>
                  <a:uFillTx/>
                </a:rPr>
                <a:t>Customer contact data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950" b="0" i="0" u="none" strike="noStrike" kern="0" cap="none" spc="0" normalizeH="0" baseline="0" noProof="0" dirty="0">
                  <a:ln>
                    <a:noFill/>
                  </a:ln>
                  <a:solidFill>
                    <a:prstClr val="black"/>
                  </a:solidFill>
                  <a:effectLst/>
                  <a:uLnTx/>
                  <a:uFillTx/>
                </a:rPr>
                <a:t>Customer journey data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950" b="0" i="0" u="none" strike="noStrike" kern="0" cap="none" spc="0" normalizeH="0" baseline="0" noProof="0" dirty="0">
                  <a:ln>
                    <a:noFill/>
                  </a:ln>
                  <a:solidFill>
                    <a:prstClr val="black"/>
                  </a:solidFill>
                  <a:effectLst/>
                  <a:uLnTx/>
                  <a:uFillTx/>
                </a:rPr>
                <a:t>Quality management data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950" b="0" i="0" u="none" strike="noStrike" kern="0" cap="none" spc="0" normalizeH="0" baseline="0" noProof="0" dirty="0">
                  <a:ln>
                    <a:noFill/>
                  </a:ln>
                  <a:solidFill>
                    <a:prstClr val="black"/>
                  </a:solidFill>
                  <a:effectLst/>
                  <a:uLnTx/>
                  <a:uFillTx/>
                </a:rPr>
                <a:t>Accounting data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950" b="0" i="0" u="none" strike="noStrike" kern="0" cap="none" spc="0" normalizeH="0" baseline="0" noProof="0" dirty="0">
                  <a:ln>
                    <a:noFill/>
                  </a:ln>
                  <a:solidFill>
                    <a:prstClr val="black"/>
                  </a:solidFill>
                  <a:effectLst/>
                  <a:uLnTx/>
                  <a:uFillTx/>
                </a:rPr>
                <a:t>Social network data </a:t>
              </a:r>
            </a:p>
          </p:txBody>
        </p:sp>
        <p:sp>
          <p:nvSpPr>
            <p:cNvPr id="20" name="TextBox 19">
              <a:extLst>
                <a:ext uri="{FF2B5EF4-FFF2-40B4-BE49-F238E27FC236}">
                  <a16:creationId xmlns:a16="http://schemas.microsoft.com/office/drawing/2014/main" id="{AA94709D-29F9-6C9C-BEBA-B13F592920A9}"/>
                </a:ext>
              </a:extLst>
            </p:cNvPr>
            <p:cNvSpPr txBox="1"/>
            <p:nvPr/>
          </p:nvSpPr>
          <p:spPr>
            <a:xfrm>
              <a:off x="6807103" y="3482738"/>
              <a:ext cx="2587277" cy="692497"/>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rPr>
                <a:t>Open</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rPr>
                <a:t> data</a:t>
              </a:r>
            </a:p>
          </p:txBody>
        </p:sp>
        <p:sp>
          <p:nvSpPr>
            <p:cNvPr id="21" name="TextBox 20">
              <a:extLst>
                <a:ext uri="{FF2B5EF4-FFF2-40B4-BE49-F238E27FC236}">
                  <a16:creationId xmlns:a16="http://schemas.microsoft.com/office/drawing/2014/main" id="{6F87432B-4152-BBCF-DEB7-7A222F26EA43}"/>
                </a:ext>
              </a:extLst>
            </p:cNvPr>
            <p:cNvSpPr txBox="1"/>
            <p:nvPr/>
          </p:nvSpPr>
          <p:spPr>
            <a:xfrm>
              <a:off x="6807103" y="4382985"/>
              <a:ext cx="2587277" cy="692497"/>
            </a:xfrm>
            <a:prstGeom prst="rect">
              <a:avLst/>
            </a:prstGeom>
            <a:solidFill>
              <a:sysClr val="window" lastClr="FFFFFF"/>
            </a:solid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err="1">
                  <a:ln>
                    <a:noFill/>
                  </a:ln>
                  <a:solidFill>
                    <a:prstClr val="black"/>
                  </a:solidFill>
                  <a:effectLst/>
                  <a:uLnTx/>
                  <a:uFillTx/>
                </a:rPr>
                <a:t>Collectively-generated</a:t>
              </a:r>
              <a:r>
                <a:rPr kumimoji="0" lang="es-ES_tradnl" sz="1950" b="0" i="0" u="none" strike="noStrike" kern="0" cap="none" spc="0" normalizeH="0" baseline="0" noProof="0" dirty="0">
                  <a:ln>
                    <a:noFill/>
                  </a:ln>
                  <a:solidFill>
                    <a:prstClr val="black"/>
                  </a:solidFill>
                  <a:effectLst/>
                  <a:uLnTx/>
                  <a:uFillTx/>
                </a:rPr>
                <a:t> data</a:t>
              </a:r>
            </a:p>
          </p:txBody>
        </p:sp>
        <p:sp>
          <p:nvSpPr>
            <p:cNvPr id="22" name="Bent-Up Arrow 15">
              <a:extLst>
                <a:ext uri="{FF2B5EF4-FFF2-40B4-BE49-F238E27FC236}">
                  <a16:creationId xmlns:a16="http://schemas.microsoft.com/office/drawing/2014/main" id="{0B69201E-A64F-400B-F00B-600A65224566}"/>
                </a:ext>
              </a:extLst>
            </p:cNvPr>
            <p:cNvSpPr/>
            <p:nvPr/>
          </p:nvSpPr>
          <p:spPr>
            <a:xfrm rot="10800000">
              <a:off x="4282703" y="1478088"/>
              <a:ext cx="1923710"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3" name="Bent-Up Arrow 16">
              <a:extLst>
                <a:ext uri="{FF2B5EF4-FFF2-40B4-BE49-F238E27FC236}">
                  <a16:creationId xmlns:a16="http://schemas.microsoft.com/office/drawing/2014/main" id="{AB016139-F1B1-E88E-1D41-6F0334DCF2B3}"/>
                </a:ext>
              </a:extLst>
            </p:cNvPr>
            <p:cNvSpPr/>
            <p:nvPr/>
          </p:nvSpPr>
          <p:spPr>
            <a:xfrm rot="10800000" flipH="1">
              <a:off x="6338289" y="1478087"/>
              <a:ext cx="1762454" cy="450123"/>
            </a:xfrm>
            <a:prstGeom prst="bentUpArrow">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4680993"/>
      </p:ext>
    </p:extLst>
  </p:cSld>
  <p:clrMapOvr>
    <a:masterClrMapping/>
  </p:clrMapOvr>
  <p:extLst>
    <p:ext uri="{6950BFC3-D8DA-4A85-94F7-54DA5524770B}">
      <p188:commentRel xmlns:p188="http://schemas.microsoft.com/office/powerpoint/2018/8/main" r:id="rId3"/>
    </p:ext>
  </p:extLst>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There is no doubt that we are in the midst of an ever-quickening digital revolution and if companies want to succeed, then data skills and know how have to be at the heart of that mission. But this does not mean dismissing all your employees and installing hardcore robotics everywhere. </a:t>
            </a:r>
          </a:p>
          <a:p>
            <a:pPr marL="342900" indent="-342900">
              <a:buClr>
                <a:schemeClr val="accent2"/>
              </a:buClr>
              <a:buBlip>
                <a:blip r:embed="rId3"/>
              </a:buBlip>
            </a:pPr>
            <a:endParaRPr lang="en-GB" dirty="0"/>
          </a:p>
          <a:p>
            <a:pPr marL="342900" indent="-342900">
              <a:buClr>
                <a:schemeClr val="accent2"/>
              </a:buClr>
              <a:buBlip>
                <a:blip r:embed="rId3"/>
              </a:buBlip>
            </a:pPr>
            <a:r>
              <a:rPr lang="en-GB" dirty="0"/>
              <a:t>SME leaders need to set the example by embracing data, analytics and digital. By doing that, they will enable new ways for their employees to access, collaborate and work which break down silos and drive analytics adoption across their businesses. </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Future of Data</a:t>
            </a:r>
          </a:p>
        </p:txBody>
      </p:sp>
    </p:spTree>
    <p:extLst>
      <p:ext uri="{BB962C8B-B14F-4D97-AF65-F5344CB8AC3E}">
        <p14:creationId xmlns:p14="http://schemas.microsoft.com/office/powerpoint/2010/main" val="196704046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They need to have the right tools in place–from easy-to-consume dashboards and self-service solutions to advanced Artificial Intelligence–that deliver intelligence at the point where decisions are being made. </a:t>
            </a:r>
          </a:p>
          <a:p>
            <a:pPr marL="342900" indent="-342900">
              <a:buClr>
                <a:schemeClr val="accent2"/>
              </a:buClr>
              <a:buBlip>
                <a:blip r:embed="rId3"/>
              </a:buBlip>
            </a:pPr>
            <a:endParaRPr lang="en-GB" dirty="0"/>
          </a:p>
          <a:p>
            <a:pPr marL="342900" indent="-342900">
              <a:buClr>
                <a:schemeClr val="accent2"/>
              </a:buClr>
              <a:buBlip>
                <a:blip r:embed="rId3"/>
              </a:buBlip>
            </a:pPr>
            <a:r>
              <a:rPr lang="en-GB" dirty="0"/>
              <a:t>That ability starts new conversations and inspires actions across SMEs.</a:t>
            </a:r>
          </a:p>
          <a:p>
            <a:pPr marL="457200" indent="-457200">
              <a:buClr>
                <a:schemeClr val="accent2"/>
              </a:buClr>
              <a:buFont typeface="+mj-lt"/>
              <a:buAutoNum type="alphaLcParen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Future of Data</a:t>
            </a:r>
          </a:p>
        </p:txBody>
      </p:sp>
    </p:spTree>
    <p:extLst>
      <p:ext uri="{BB962C8B-B14F-4D97-AF65-F5344CB8AC3E}">
        <p14:creationId xmlns:p14="http://schemas.microsoft.com/office/powerpoint/2010/main" val="359770371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548992" y="999670"/>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Detecting Fraud </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&gt;</a:t>
            </a: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3442784" y="1807764"/>
            <a:ext cx="2121407" cy="1584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Area Code Detection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Out of Habit detection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Falsifying Credentials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Facial Recognition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Security Threat analysis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1463"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907790" y="995630"/>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Failure Prediction</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8014609" y="3147934"/>
            <a:ext cx="1773325" cy="1647467"/>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rPr>
              <a:t>Machinery repair cycles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rPr>
              <a:t>Nonoptimal production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rPr>
              <a:t>Customer Patterns</a:t>
            </a: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3492838" y="4730233"/>
            <a:ext cx="2319359" cy="1132137"/>
          </a:xfrm>
          <a:prstGeom prst="rect">
            <a:avLst/>
          </a:prstGeom>
        </p:spPr>
        <p:style>
          <a:lnRef idx="0">
            <a:schemeClr val="accent3"/>
          </a:lnRef>
          <a:fillRef idx="3">
            <a:schemeClr val="accent3"/>
          </a:fillRef>
          <a:effectRef idx="3">
            <a:schemeClr val="accent3"/>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Sales &amp; Customer Service</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2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&lt;</a:t>
            </a: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522594" y="2033844"/>
            <a:ext cx="2515120"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Answering basic questions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Correct redirecting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Automated marketing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Upselling</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Specialised Issue solving is faster</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Reduce time on phone</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Autoresponders and contacts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Logistics – warehouse management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1219"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8121998" y="4730233"/>
            <a:ext cx="1665936"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Mass Monitoring</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&gt;</a:t>
            </a: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907790" y="2314590"/>
            <a:ext cx="1834642" cy="2155484"/>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800" b="0" i="0" u="none" strike="noStrike" kern="1200" cap="none" spc="0" normalizeH="0" baseline="0" noProof="0" dirty="0">
                <a:ln>
                  <a:noFill/>
                </a:ln>
                <a:solidFill>
                  <a:prstClr val="black"/>
                </a:solidFill>
                <a:effectLst/>
                <a:uLnTx/>
                <a:uFillTx/>
                <a:latin typeface="Calibri" panose="020F0502020204030204"/>
                <a:ea typeface="+mn-ea"/>
                <a:cs typeface="+mn-cs"/>
              </a:rPr>
              <a:t>Production Output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800" b="0" i="0" u="none" strike="noStrike" kern="1200" cap="none" spc="0" normalizeH="0" baseline="0" noProof="0" dirty="0">
                <a:ln>
                  <a:noFill/>
                </a:ln>
                <a:solidFill>
                  <a:prstClr val="black"/>
                </a:solidFill>
                <a:effectLst/>
                <a:uLnTx/>
                <a:uFillTx/>
                <a:latin typeface="Calibri" panose="020F0502020204030204"/>
                <a:ea typeface="+mn-ea"/>
                <a:cs typeface="+mn-cs"/>
              </a:rPr>
              <a:t>Worker Health</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800" b="0" i="0" u="none" strike="noStrike" kern="1200" cap="none" spc="0" normalizeH="0" baseline="0" noProof="0" dirty="0">
                <a:ln>
                  <a:noFill/>
                </a:ln>
                <a:solidFill>
                  <a:prstClr val="black"/>
                </a:solidFill>
                <a:effectLst/>
                <a:uLnTx/>
                <a:uFillTx/>
                <a:latin typeface="Calibri" panose="020F0502020204030204"/>
                <a:ea typeface="+mn-ea"/>
                <a:cs typeface="+mn-cs"/>
              </a:rPr>
              <a:t>Customer Service Speed</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800" b="0" i="0" u="none" strike="noStrike" kern="1200" cap="none" spc="0" normalizeH="0" baseline="0" noProof="0" dirty="0">
                <a:ln>
                  <a:noFill/>
                </a:ln>
                <a:solidFill>
                  <a:prstClr val="black"/>
                </a:solidFill>
                <a:effectLst/>
                <a:uLnTx/>
                <a:uFillTx/>
                <a:latin typeface="Calibri" panose="020F0502020204030204"/>
                <a:ea typeface="+mn-ea"/>
                <a:cs typeface="+mn-cs"/>
              </a:rPr>
              <a:t>Acquisition Rates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6059482" y="1016936"/>
            <a:ext cx="1569116" cy="1082728"/>
          </a:xfrm>
          <a:prstGeom prst="rect">
            <a:avLst/>
          </a:prstGeom>
        </p:spPr>
        <p:style>
          <a:lnRef idx="0">
            <a:schemeClr val="accent2"/>
          </a:lnRef>
          <a:fillRef idx="3">
            <a:schemeClr val="accent2"/>
          </a:fillRef>
          <a:effectRef idx="3">
            <a:schemeClr val="accent2"/>
          </a:effectRef>
          <a:fontRef idx="minor">
            <a:schemeClr val="lt1"/>
          </a:fontRef>
        </p:style>
        <p:txBody>
          <a:bodyPr>
            <a:normAutofit fontScale="850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None/>
              <a:tabLst/>
              <a:defRPr/>
            </a:pPr>
            <a:r>
              <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User Data Abstraction</a:t>
            </a:r>
          </a:p>
          <a:p>
            <a:pPr marL="0" marR="0" lvl="0" indent="0" algn="ctr" defTabSz="914400" rtl="0" eaLnBrk="1" fontAlgn="auto" latinLnBrk="0" hangingPunct="1">
              <a:lnSpc>
                <a:spcPct val="90000"/>
              </a:lnSpc>
              <a:spcBef>
                <a:spcPts val="1000"/>
              </a:spcBef>
              <a:spcAft>
                <a:spcPts val="0"/>
              </a:spcAft>
              <a:buClrTx/>
              <a:buSzTx/>
              <a:buNone/>
              <a:tabLst/>
              <a:defRPr/>
            </a:pPr>
            <a:r>
              <a:rPr kumimoji="0" lang="en-IE" sz="26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v</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935255" y="2198696"/>
            <a:ext cx="1938738" cy="253363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rPr>
              <a:t>Automate meetings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rPr>
              <a:t>Product Failure Predictions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rPr>
              <a:t>Website Lead success</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n-IE" sz="3300" b="0" i="0" u="none" strike="noStrike" kern="1200" cap="none" spc="0" normalizeH="0" baseline="0" noProof="0" dirty="0">
                <a:ln>
                  <a:noFill/>
                </a:ln>
                <a:solidFill>
                  <a:prstClr val="black"/>
                </a:solidFill>
                <a:effectLst/>
                <a:uLnTx/>
                <a:uFillTx/>
                <a:latin typeface="Calibri" panose="020F0502020204030204"/>
                <a:ea typeface="+mn-ea"/>
                <a:cs typeface="+mn-cs"/>
              </a:rPr>
              <a:t>Potential Product suggestion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IE"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rPr>
              <a:t>What Do We Mean by Data Driven Growth?</a:t>
            </a:r>
          </a:p>
        </p:txBody>
      </p:sp>
    </p:spTree>
    <p:extLst>
      <p:ext uri="{BB962C8B-B14F-4D97-AF65-F5344CB8AC3E}">
        <p14:creationId xmlns:p14="http://schemas.microsoft.com/office/powerpoint/2010/main" val="116685973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86D5E51-4161-2C66-22E4-3CDEB88DB2DF}"/>
              </a:ext>
            </a:extLst>
          </p:cNvPr>
          <p:cNvSpPr txBox="1">
            <a:spLocks/>
          </p:cNvSpPr>
          <p:nvPr/>
        </p:nvSpPr>
        <p:spPr>
          <a:xfrm>
            <a:off x="810883" y="1109854"/>
            <a:ext cx="2121406" cy="875353"/>
          </a:xfrm>
          <a:prstGeom prst="rect">
            <a:avLst/>
          </a:prstGeom>
        </p:spPr>
        <p:style>
          <a:lnRef idx="0">
            <a:schemeClr val="accent1"/>
          </a:lnRef>
          <a:fillRef idx="3">
            <a:schemeClr val="accent1"/>
          </a:fillRef>
          <a:effectRef idx="3">
            <a:schemeClr val="accent1"/>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2200" dirty="0">
                <a:solidFill>
                  <a:prstClr val="white"/>
                </a:solidFill>
              </a:rPr>
              <a:t>Regulation</a:t>
            </a:r>
          </a:p>
          <a:p>
            <a:pPr marL="0" lvl="0" indent="0" algn="ctr">
              <a:buNone/>
              <a:defRPr/>
            </a:pPr>
            <a:r>
              <a:rPr lang="en-IE" sz="2200" dirty="0">
                <a:solidFill>
                  <a:prstClr val="white"/>
                </a:solidFill>
              </a:rPr>
              <a:t>&gt;</a:t>
            </a:r>
          </a:p>
        </p:txBody>
      </p:sp>
      <p:sp>
        <p:nvSpPr>
          <p:cNvPr id="3" name="Text Placeholder 2">
            <a:extLst>
              <a:ext uri="{FF2B5EF4-FFF2-40B4-BE49-F238E27FC236}">
                <a16:creationId xmlns:a16="http://schemas.microsoft.com/office/drawing/2014/main" id="{9A634FCD-8FC6-7BC5-A3E0-A61370F9DAA7}"/>
              </a:ext>
            </a:extLst>
          </p:cNvPr>
          <p:cNvSpPr txBox="1">
            <a:spLocks/>
          </p:cNvSpPr>
          <p:nvPr/>
        </p:nvSpPr>
        <p:spPr>
          <a:xfrm>
            <a:off x="2932289" y="3112489"/>
            <a:ext cx="2121407" cy="1584567"/>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800" dirty="0">
                <a:solidFill>
                  <a:prstClr val="black"/>
                </a:solidFill>
              </a:rPr>
              <a:t>Built in law books</a:t>
            </a:r>
          </a:p>
          <a:p>
            <a:pPr lvl="0">
              <a:defRPr/>
            </a:pPr>
            <a:r>
              <a:rPr lang="en-GB" sz="1800" dirty="0">
                <a:solidFill>
                  <a:prstClr val="black"/>
                </a:solidFill>
              </a:rPr>
              <a:t>Auto law updates</a:t>
            </a:r>
          </a:p>
          <a:p>
            <a:pPr lvl="0">
              <a:defRPr/>
            </a:pPr>
            <a:r>
              <a:rPr lang="en-GB" sz="1800" dirty="0">
                <a:solidFill>
                  <a:prstClr val="black"/>
                </a:solidFill>
              </a:rPr>
              <a:t>Monitoring made easy</a:t>
            </a:r>
          </a:p>
          <a:p>
            <a:pPr lvl="0">
              <a:defRPr/>
            </a:pPr>
            <a:r>
              <a:rPr lang="en-GB" sz="1800" dirty="0">
                <a:solidFill>
                  <a:prstClr val="black"/>
                </a:solidFill>
              </a:rPr>
              <a:t>Audit Compliance</a:t>
            </a:r>
          </a:p>
          <a:p>
            <a:pPr lvl="0">
              <a:defRPr/>
            </a:pPr>
            <a:endParaRPr lang="en-GB" sz="1800" dirty="0">
              <a:solidFill>
                <a:prstClr val="black"/>
              </a:solidFill>
            </a:endParaRPr>
          </a:p>
        </p:txBody>
      </p:sp>
      <p:sp>
        <p:nvSpPr>
          <p:cNvPr id="4" name="Text Placeholder 3">
            <a:extLst>
              <a:ext uri="{FF2B5EF4-FFF2-40B4-BE49-F238E27FC236}">
                <a16:creationId xmlns:a16="http://schemas.microsoft.com/office/drawing/2014/main" id="{13C0582A-EEA9-E386-6DB2-D9C289A33C42}"/>
              </a:ext>
            </a:extLst>
          </p:cNvPr>
          <p:cNvSpPr txBox="1">
            <a:spLocks/>
          </p:cNvSpPr>
          <p:nvPr/>
        </p:nvSpPr>
        <p:spPr>
          <a:xfrm>
            <a:off x="9559332" y="1105814"/>
            <a:ext cx="1697079" cy="1082728"/>
          </a:xfrm>
          <a:prstGeom prst="rect">
            <a:avLst/>
          </a:prstGeom>
          <a:solidFill>
            <a:schemeClr val="accent3">
              <a:lumMod val="75000"/>
            </a:schemeClr>
          </a:solidFill>
          <a:effectLst>
            <a:outerShdw blurRad="50800" dist="38100" dir="2700000" algn="tl" rotWithShape="0">
              <a:prstClr val="black">
                <a:alpha val="40000"/>
              </a:prstClr>
            </a:outerShdw>
          </a:effectLst>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dirty="0">
                <a:solidFill>
                  <a:prstClr val="white"/>
                </a:solidFill>
              </a:rPr>
              <a:t>Energy</a:t>
            </a:r>
          </a:p>
          <a:p>
            <a:pPr marL="0" lvl="0" indent="0" algn="ctr">
              <a:buNone/>
              <a:defRPr/>
            </a:pPr>
            <a:r>
              <a:rPr lang="en-IE" dirty="0">
                <a:solidFill>
                  <a:prstClr val="white"/>
                </a:solidFill>
              </a:rPr>
              <a:t>&lt;</a:t>
            </a:r>
          </a:p>
        </p:txBody>
      </p:sp>
      <p:sp>
        <p:nvSpPr>
          <p:cNvPr id="5" name="Text Placeholder 4">
            <a:extLst>
              <a:ext uri="{FF2B5EF4-FFF2-40B4-BE49-F238E27FC236}">
                <a16:creationId xmlns:a16="http://schemas.microsoft.com/office/drawing/2014/main" id="{309C7BA6-4B40-2082-A484-51648A9C12F7}"/>
              </a:ext>
            </a:extLst>
          </p:cNvPr>
          <p:cNvSpPr txBox="1">
            <a:spLocks/>
          </p:cNvSpPr>
          <p:nvPr/>
        </p:nvSpPr>
        <p:spPr>
          <a:xfrm>
            <a:off x="7503009" y="4254229"/>
            <a:ext cx="2110018" cy="667153"/>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IE" sz="3300" dirty="0">
                <a:solidFill>
                  <a:prstClr val="black"/>
                </a:solidFill>
              </a:rPr>
              <a:t>Smart Metering</a:t>
            </a:r>
          </a:p>
          <a:p>
            <a:pPr lvl="0">
              <a:defRPr/>
            </a:pPr>
            <a:r>
              <a:rPr lang="en-IE" sz="3300" dirty="0">
                <a:solidFill>
                  <a:prstClr val="black"/>
                </a:solidFill>
              </a:rPr>
              <a:t>Smart Grid</a:t>
            </a:r>
          </a:p>
        </p:txBody>
      </p:sp>
      <p:sp>
        <p:nvSpPr>
          <p:cNvPr id="6" name="Text Placeholder 5">
            <a:extLst>
              <a:ext uri="{FF2B5EF4-FFF2-40B4-BE49-F238E27FC236}">
                <a16:creationId xmlns:a16="http://schemas.microsoft.com/office/drawing/2014/main" id="{FBF4D111-EDAC-A444-4A64-6475F93FE1A2}"/>
              </a:ext>
            </a:extLst>
          </p:cNvPr>
          <p:cNvSpPr txBox="1">
            <a:spLocks/>
          </p:cNvSpPr>
          <p:nvPr/>
        </p:nvSpPr>
        <p:spPr>
          <a:xfrm>
            <a:off x="2932289" y="4840417"/>
            <a:ext cx="2319359" cy="963794"/>
          </a:xfrm>
          <a:prstGeom prst="rect">
            <a:avLst/>
          </a:prstGeom>
        </p:spPr>
        <p:style>
          <a:lnRef idx="0">
            <a:schemeClr val="accent3"/>
          </a:lnRef>
          <a:fillRef idx="3">
            <a:schemeClr val="accent3"/>
          </a:fillRef>
          <a:effectRef idx="3">
            <a:schemeClr val="accent3"/>
          </a:effectRef>
          <a:fontRef idx="minor">
            <a:schemeClr val="lt1"/>
          </a:fontRef>
        </p:style>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2200" dirty="0">
                <a:solidFill>
                  <a:prstClr val="white"/>
                </a:solidFill>
              </a:rPr>
              <a:t>Smart Agriculture</a:t>
            </a:r>
          </a:p>
          <a:p>
            <a:pPr marL="0" lvl="0" indent="0" algn="ctr">
              <a:buNone/>
              <a:defRPr/>
            </a:pPr>
            <a:r>
              <a:rPr lang="en-IE" sz="2200" dirty="0">
                <a:solidFill>
                  <a:prstClr val="white"/>
                </a:solidFill>
              </a:rPr>
              <a:t>&lt;</a:t>
            </a:r>
          </a:p>
        </p:txBody>
      </p:sp>
      <p:sp>
        <p:nvSpPr>
          <p:cNvPr id="7" name="Text Placeholder 6">
            <a:extLst>
              <a:ext uri="{FF2B5EF4-FFF2-40B4-BE49-F238E27FC236}">
                <a16:creationId xmlns:a16="http://schemas.microsoft.com/office/drawing/2014/main" id="{FC607142-0E9B-7DA9-3E17-05C42BA198DF}"/>
              </a:ext>
            </a:extLst>
          </p:cNvPr>
          <p:cNvSpPr txBox="1">
            <a:spLocks/>
          </p:cNvSpPr>
          <p:nvPr/>
        </p:nvSpPr>
        <p:spPr>
          <a:xfrm>
            <a:off x="784485" y="2144028"/>
            <a:ext cx="2515120" cy="193692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1800" dirty="0">
                <a:solidFill>
                  <a:prstClr val="black"/>
                </a:solidFill>
              </a:rPr>
              <a:t>Climate conditions</a:t>
            </a:r>
          </a:p>
          <a:p>
            <a:pPr lvl="0">
              <a:defRPr/>
            </a:pPr>
            <a:r>
              <a:rPr lang="en-GB" sz="1800" dirty="0">
                <a:solidFill>
                  <a:prstClr val="black"/>
                </a:solidFill>
              </a:rPr>
              <a:t>Soil health</a:t>
            </a:r>
          </a:p>
          <a:p>
            <a:pPr lvl="0">
              <a:defRPr/>
            </a:pPr>
            <a:r>
              <a:rPr lang="en-GB" sz="1800" dirty="0">
                <a:solidFill>
                  <a:prstClr val="black"/>
                </a:solidFill>
              </a:rPr>
              <a:t>Plant health</a:t>
            </a:r>
          </a:p>
          <a:p>
            <a:pPr lvl="0">
              <a:defRPr/>
            </a:pPr>
            <a:r>
              <a:rPr lang="en-GB" sz="1800" dirty="0">
                <a:solidFill>
                  <a:prstClr val="black"/>
                </a:solidFill>
              </a:rPr>
              <a:t>Animal Welfare</a:t>
            </a:r>
          </a:p>
        </p:txBody>
      </p:sp>
      <p:sp>
        <p:nvSpPr>
          <p:cNvPr id="8" name="Text Placeholder 7">
            <a:extLst>
              <a:ext uri="{FF2B5EF4-FFF2-40B4-BE49-F238E27FC236}">
                <a16:creationId xmlns:a16="http://schemas.microsoft.com/office/drawing/2014/main" id="{A12FA6D0-B3A0-C7CC-8FA4-C164B7108D6D}"/>
              </a:ext>
            </a:extLst>
          </p:cNvPr>
          <p:cNvSpPr txBox="1">
            <a:spLocks/>
          </p:cNvSpPr>
          <p:nvPr/>
        </p:nvSpPr>
        <p:spPr>
          <a:xfrm>
            <a:off x="7503009" y="4840417"/>
            <a:ext cx="2056323" cy="963794"/>
          </a:xfrm>
          <a:prstGeom prst="rect">
            <a:avLst/>
          </a:prstGeom>
          <a:solidFill>
            <a:schemeClr val="accent3">
              <a:lumMod val="50000"/>
            </a:schemeClr>
          </a:solidFill>
          <a:effectLst>
            <a:outerShdw blurRad="50800" dist="38100" dir="2700000" algn="tl" rotWithShape="0">
              <a:prstClr val="black">
                <a:alpha val="40000"/>
              </a:prstClr>
            </a:outerShdw>
          </a:effectLst>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dirty="0">
                <a:solidFill>
                  <a:prstClr val="white"/>
                </a:solidFill>
              </a:rPr>
              <a:t>Smart Transport</a:t>
            </a:r>
          </a:p>
          <a:p>
            <a:pPr marL="0" lvl="0" indent="0" algn="ctr">
              <a:buNone/>
              <a:defRPr/>
            </a:pPr>
            <a:r>
              <a:rPr lang="en-IE" dirty="0">
                <a:solidFill>
                  <a:prstClr val="white"/>
                </a:solidFill>
              </a:rPr>
              <a:t>&gt;</a:t>
            </a:r>
          </a:p>
        </p:txBody>
      </p:sp>
      <p:sp>
        <p:nvSpPr>
          <p:cNvPr id="9" name="Text Placeholder 8">
            <a:extLst>
              <a:ext uri="{FF2B5EF4-FFF2-40B4-BE49-F238E27FC236}">
                <a16:creationId xmlns:a16="http://schemas.microsoft.com/office/drawing/2014/main" id="{596B524C-AF20-B5B9-CE0C-C4F4CBEC7F9E}"/>
              </a:ext>
            </a:extLst>
          </p:cNvPr>
          <p:cNvSpPr txBox="1">
            <a:spLocks/>
          </p:cNvSpPr>
          <p:nvPr/>
        </p:nvSpPr>
        <p:spPr>
          <a:xfrm>
            <a:off x="9613027" y="2428723"/>
            <a:ext cx="2132690" cy="2073579"/>
          </a:xfrm>
          <a:prstGeom prst="rect">
            <a:avLst/>
          </a:prstGeom>
        </p:spPr>
        <p:txBody>
          <a:bodyPr>
            <a:normAutofit fontScale="4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3800" dirty="0">
                <a:solidFill>
                  <a:prstClr val="black"/>
                </a:solidFill>
              </a:rPr>
              <a:t>E-plates</a:t>
            </a:r>
          </a:p>
          <a:p>
            <a:pPr lvl="0">
              <a:defRPr/>
            </a:pPr>
            <a:r>
              <a:rPr lang="en-GB" sz="3800" dirty="0">
                <a:solidFill>
                  <a:prstClr val="black"/>
                </a:solidFill>
              </a:rPr>
              <a:t>Weather monitoring</a:t>
            </a:r>
          </a:p>
          <a:p>
            <a:pPr lvl="0">
              <a:defRPr/>
            </a:pPr>
            <a:r>
              <a:rPr lang="en-GB" sz="3800" dirty="0">
                <a:solidFill>
                  <a:prstClr val="black"/>
                </a:solidFill>
              </a:rPr>
              <a:t>Congestion / smart lights</a:t>
            </a:r>
          </a:p>
          <a:p>
            <a:pPr lvl="0">
              <a:defRPr/>
            </a:pPr>
            <a:r>
              <a:rPr lang="en-GB" sz="3800" dirty="0">
                <a:solidFill>
                  <a:prstClr val="black"/>
                </a:solidFill>
              </a:rPr>
              <a:t>Engine health</a:t>
            </a:r>
          </a:p>
          <a:p>
            <a:pPr lvl="0">
              <a:defRPr/>
            </a:pPr>
            <a:r>
              <a:rPr lang="en-GB" sz="3800" dirty="0">
                <a:solidFill>
                  <a:prstClr val="black"/>
                </a:solidFill>
              </a:rPr>
              <a:t>Driver health</a:t>
            </a:r>
          </a:p>
        </p:txBody>
      </p:sp>
      <p:sp>
        <p:nvSpPr>
          <p:cNvPr id="10" name="Text Placeholder 9">
            <a:extLst>
              <a:ext uri="{FF2B5EF4-FFF2-40B4-BE49-F238E27FC236}">
                <a16:creationId xmlns:a16="http://schemas.microsoft.com/office/drawing/2014/main" id="{6260D97D-CA6D-81F9-5226-4E9FF486F701}"/>
              </a:ext>
            </a:extLst>
          </p:cNvPr>
          <p:cNvSpPr txBox="1">
            <a:spLocks/>
          </p:cNvSpPr>
          <p:nvPr/>
        </p:nvSpPr>
        <p:spPr>
          <a:xfrm>
            <a:off x="5251648" y="1115986"/>
            <a:ext cx="2121406" cy="1207924"/>
          </a:xfrm>
          <a:prstGeom prst="rect">
            <a:avLst/>
          </a:prstGeom>
        </p:spPr>
        <p:style>
          <a:lnRef idx="0">
            <a:schemeClr val="accent2"/>
          </a:lnRef>
          <a:fillRef idx="3">
            <a:schemeClr val="accent2"/>
          </a:fillRef>
          <a:effectRef idx="3">
            <a:schemeClr val="accent2"/>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gn="ctr">
              <a:buNone/>
              <a:defRPr/>
            </a:pPr>
            <a:r>
              <a:rPr lang="en-IE" sz="2200" dirty="0">
                <a:solidFill>
                  <a:prstClr val="white"/>
                </a:solidFill>
              </a:rPr>
              <a:t>Smart Supply </a:t>
            </a:r>
          </a:p>
          <a:p>
            <a:pPr marL="0" lvl="0" indent="0" algn="ctr">
              <a:buNone/>
              <a:defRPr/>
            </a:pPr>
            <a:r>
              <a:rPr lang="en-IE" sz="2200" dirty="0">
                <a:solidFill>
                  <a:prstClr val="white"/>
                </a:solidFill>
              </a:rPr>
              <a:t>Chains</a:t>
            </a:r>
          </a:p>
          <a:p>
            <a:pPr marL="0" lvl="0" indent="0" algn="ctr">
              <a:buNone/>
              <a:defRPr/>
            </a:pPr>
            <a:r>
              <a:rPr lang="en-IE" sz="2200" dirty="0">
                <a:solidFill>
                  <a:prstClr val="white"/>
                </a:solidFill>
              </a:rPr>
              <a:t>v</a:t>
            </a:r>
          </a:p>
        </p:txBody>
      </p:sp>
      <p:sp>
        <p:nvSpPr>
          <p:cNvPr id="11" name="Text Placeholder 10">
            <a:extLst>
              <a:ext uri="{FF2B5EF4-FFF2-40B4-BE49-F238E27FC236}">
                <a16:creationId xmlns:a16="http://schemas.microsoft.com/office/drawing/2014/main" id="{5B92988F-1D67-81AE-2800-F1A01FC07C94}"/>
              </a:ext>
            </a:extLst>
          </p:cNvPr>
          <p:cNvSpPr txBox="1">
            <a:spLocks/>
          </p:cNvSpPr>
          <p:nvPr/>
        </p:nvSpPr>
        <p:spPr>
          <a:xfrm>
            <a:off x="5253292" y="2518987"/>
            <a:ext cx="2249717" cy="2533634"/>
          </a:xfrm>
          <a:prstGeom prst="rect">
            <a:avLst/>
          </a:prstGeom>
        </p:spPr>
        <p:txBody>
          <a:bodyPr>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0">
              <a:defRPr/>
            </a:pPr>
            <a:r>
              <a:rPr lang="en-GB" sz="3300" dirty="0">
                <a:solidFill>
                  <a:prstClr val="black"/>
                </a:solidFill>
              </a:rPr>
              <a:t>Diagnostics – factory equipment</a:t>
            </a:r>
          </a:p>
          <a:p>
            <a:pPr lvl="0">
              <a:defRPr/>
            </a:pPr>
            <a:r>
              <a:rPr lang="en-GB" sz="3300" dirty="0">
                <a:solidFill>
                  <a:prstClr val="black"/>
                </a:solidFill>
              </a:rPr>
              <a:t>JIT Ordering</a:t>
            </a:r>
          </a:p>
          <a:p>
            <a:pPr lvl="0">
              <a:defRPr/>
            </a:pPr>
            <a:r>
              <a:rPr lang="en-GB" sz="3300" dirty="0">
                <a:solidFill>
                  <a:prstClr val="black"/>
                </a:solidFill>
              </a:rPr>
              <a:t>In-transit visibility</a:t>
            </a:r>
          </a:p>
          <a:p>
            <a:pPr lvl="0">
              <a:defRPr/>
            </a:pPr>
            <a:r>
              <a:rPr lang="en-GB" sz="3300" dirty="0">
                <a:solidFill>
                  <a:prstClr val="black"/>
                </a:solidFill>
              </a:rPr>
              <a:t>Customer data</a:t>
            </a:r>
          </a:p>
          <a:p>
            <a:pPr lvl="0">
              <a:defRPr/>
            </a:pPr>
            <a:r>
              <a:rPr lang="en-GB" sz="3300" dirty="0">
                <a:solidFill>
                  <a:prstClr val="black"/>
                </a:solidFill>
              </a:rPr>
              <a:t>Automating price plans</a:t>
            </a:r>
          </a:p>
        </p:txBody>
      </p:sp>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rPr>
              <a:t>AI for Business: Future Trends</a:t>
            </a:r>
          </a:p>
        </p:txBody>
      </p:sp>
    </p:spTree>
    <p:extLst>
      <p:ext uri="{BB962C8B-B14F-4D97-AF65-F5344CB8AC3E}">
        <p14:creationId xmlns:p14="http://schemas.microsoft.com/office/powerpoint/2010/main" val="2048127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 Placeholder 3">
            <a:extLst>
              <a:ext uri="{FF2B5EF4-FFF2-40B4-BE49-F238E27FC236}">
                <a16:creationId xmlns:a16="http://schemas.microsoft.com/office/drawing/2014/main" id="{743AFC4E-C384-FF06-DF3E-7BE8C3344FDB}"/>
              </a:ext>
            </a:extLst>
          </p:cNvPr>
          <p:cNvSpPr txBox="1">
            <a:spLocks/>
          </p:cNvSpPr>
          <p:nvPr/>
        </p:nvSpPr>
        <p:spPr>
          <a:xfrm>
            <a:off x="834894" y="191976"/>
            <a:ext cx="10595237" cy="80365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GB" sz="3600" dirty="0">
                <a:solidFill>
                  <a:srgbClr val="000000"/>
                </a:solidFill>
              </a:rPr>
              <a:t>Key Benefits of Blockchain</a:t>
            </a:r>
          </a:p>
        </p:txBody>
      </p:sp>
      <p:sp>
        <p:nvSpPr>
          <p:cNvPr id="18" name="Text Placeholder 3">
            <a:extLst>
              <a:ext uri="{FF2B5EF4-FFF2-40B4-BE49-F238E27FC236}">
                <a16:creationId xmlns:a16="http://schemas.microsoft.com/office/drawing/2014/main" id="{734FB578-9D8C-5461-E0F5-61C85901A933}"/>
              </a:ext>
            </a:extLst>
          </p:cNvPr>
          <p:cNvSpPr txBox="1">
            <a:spLocks/>
          </p:cNvSpPr>
          <p:nvPr/>
        </p:nvSpPr>
        <p:spPr>
          <a:xfrm>
            <a:off x="932461" y="3088081"/>
            <a:ext cx="3673383" cy="2313467"/>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Blockchains built for speed can process and verify transactions more quickly than the alternative systems. This might seem counterintuitive, because the lemonade example makes it sound like everyone has to copy everything that happens to the chain. But in actuality, these transactions can get processed by computers in milliseconds</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0" name="Text Placeholder 5">
            <a:extLst>
              <a:ext uri="{FF2B5EF4-FFF2-40B4-BE49-F238E27FC236}">
                <a16:creationId xmlns:a16="http://schemas.microsoft.com/office/drawing/2014/main" id="{3A481795-0A27-F91E-2D1B-C0E59998BACB}"/>
              </a:ext>
            </a:extLst>
          </p:cNvPr>
          <p:cNvSpPr txBox="1">
            <a:spLocks/>
          </p:cNvSpPr>
          <p:nvPr/>
        </p:nvSpPr>
        <p:spPr>
          <a:xfrm>
            <a:off x="4819980" y="3077011"/>
            <a:ext cx="3059693" cy="2470056"/>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Since everyone in a blockchain network has access to the ledger and the rulebook, nobody involved gets left behind. You can see who owned or paid or gave or did what, at various points in time, whenever you want or need. It’s a totally transparent system</a:t>
            </a:r>
            <a:endParaRPr kumimoji="0" lang="es-ES_tradnl"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2" name="Text Placeholder 7">
            <a:extLst>
              <a:ext uri="{FF2B5EF4-FFF2-40B4-BE49-F238E27FC236}">
                <a16:creationId xmlns:a16="http://schemas.microsoft.com/office/drawing/2014/main" id="{FA9C4E83-E197-9458-2B9D-6104468E2182}"/>
              </a:ext>
            </a:extLst>
          </p:cNvPr>
          <p:cNvSpPr txBox="1">
            <a:spLocks/>
          </p:cNvSpPr>
          <p:nvPr/>
        </p:nvSpPr>
        <p:spPr>
          <a:xfrm>
            <a:off x="8117187" y="3088081"/>
            <a:ext cx="3223287" cy="2308205"/>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rPr>
              <a:t>Communication occurs directly between peers without a central authority or middle man. </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Since everyone has a copy of the ledger that they use to validate the newest version, it’s a democratically secured system, too. There’s no single company or agency with extra power. Everyone is in charge</a:t>
            </a:r>
            <a:endParaRPr kumimoji="0" lang="en-IE"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7" name="Group 26">
            <a:extLst>
              <a:ext uri="{FF2B5EF4-FFF2-40B4-BE49-F238E27FC236}">
                <a16:creationId xmlns:a16="http://schemas.microsoft.com/office/drawing/2014/main" id="{D319DE35-5149-D63F-9012-6C764F31F5C8}"/>
              </a:ext>
            </a:extLst>
          </p:cNvPr>
          <p:cNvGrpSpPr/>
          <p:nvPr/>
        </p:nvGrpSpPr>
        <p:grpSpPr>
          <a:xfrm>
            <a:off x="1039902" y="1364105"/>
            <a:ext cx="3223287" cy="1987482"/>
            <a:chOff x="1000363" y="1379095"/>
            <a:chExt cx="3223287" cy="1987482"/>
          </a:xfrm>
        </p:grpSpPr>
        <p:sp>
          <p:nvSpPr>
            <p:cNvPr id="14" name="Oval 41">
              <a:extLst>
                <a:ext uri="{FF2B5EF4-FFF2-40B4-BE49-F238E27FC236}">
                  <a16:creationId xmlns:a16="http://schemas.microsoft.com/office/drawing/2014/main" id="{D6F1E70D-BE99-65ED-4D39-5097F174A045}"/>
                </a:ext>
              </a:extLst>
            </p:cNvPr>
            <p:cNvSpPr>
              <a:spLocks noChangeArrowheads="1"/>
            </p:cNvSpPr>
            <p:nvPr/>
          </p:nvSpPr>
          <p:spPr bwMode="auto">
            <a:xfrm>
              <a:off x="2165716" y="1379095"/>
              <a:ext cx="942377" cy="901461"/>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7" name="Text Placeholder 2">
              <a:extLst>
                <a:ext uri="{FF2B5EF4-FFF2-40B4-BE49-F238E27FC236}">
                  <a16:creationId xmlns:a16="http://schemas.microsoft.com/office/drawing/2014/main" id="{11525C0B-EBC2-2A94-9621-9B5732C2F70E}"/>
                </a:ext>
              </a:extLst>
            </p:cNvPr>
            <p:cNvSpPr txBox="1">
              <a:spLocks/>
            </p:cNvSpPr>
            <p:nvPr/>
          </p:nvSpPr>
          <p:spPr>
            <a:xfrm>
              <a:off x="1107058"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INSTANTANEOUS</a:t>
              </a:r>
            </a:p>
          </p:txBody>
        </p:sp>
        <p:cxnSp>
          <p:nvCxnSpPr>
            <p:cNvPr id="23" name="Straight Connector 22">
              <a:extLst>
                <a:ext uri="{FF2B5EF4-FFF2-40B4-BE49-F238E27FC236}">
                  <a16:creationId xmlns:a16="http://schemas.microsoft.com/office/drawing/2014/main" id="{C10B2093-11AC-CACE-BF65-56972AB5532B}"/>
                </a:ext>
              </a:extLst>
            </p:cNvPr>
            <p:cNvCxnSpPr/>
            <p:nvPr/>
          </p:nvCxnSpPr>
          <p:spPr>
            <a:xfrm flipH="1">
              <a:off x="1000363" y="2910406"/>
              <a:ext cx="3223287" cy="0"/>
            </a:xfrm>
            <a:prstGeom prst="line">
              <a:avLst/>
            </a:prstGeom>
            <a:solidFill>
              <a:schemeClr val="accent3">
                <a:lumMod val="50000"/>
              </a:schemeClr>
            </a:solidFill>
            <a:ln w="12700" cap="flat" cmpd="sng" algn="ctr">
              <a:solidFill>
                <a:schemeClr val="accent3">
                  <a:lumMod val="50000"/>
                </a:schemeClr>
              </a:solidFill>
              <a:prstDash val="solid"/>
              <a:miter lim="800000"/>
            </a:ln>
            <a:effectLst/>
          </p:spPr>
        </p:cxnSp>
      </p:grpSp>
      <p:grpSp>
        <p:nvGrpSpPr>
          <p:cNvPr id="28" name="Group 27">
            <a:extLst>
              <a:ext uri="{FF2B5EF4-FFF2-40B4-BE49-F238E27FC236}">
                <a16:creationId xmlns:a16="http://schemas.microsoft.com/office/drawing/2014/main" id="{8657C409-E7C7-4E77-74AB-41EFC4F77BD4}"/>
              </a:ext>
            </a:extLst>
          </p:cNvPr>
          <p:cNvGrpSpPr/>
          <p:nvPr/>
        </p:nvGrpSpPr>
        <p:grpSpPr>
          <a:xfrm>
            <a:off x="4475770" y="1364105"/>
            <a:ext cx="3223287" cy="1987482"/>
            <a:chOff x="4436231" y="1379095"/>
            <a:chExt cx="3223287" cy="1987482"/>
          </a:xfrm>
        </p:grpSpPr>
        <p:sp>
          <p:nvSpPr>
            <p:cNvPr id="15" name="Oval 41">
              <a:extLst>
                <a:ext uri="{FF2B5EF4-FFF2-40B4-BE49-F238E27FC236}">
                  <a16:creationId xmlns:a16="http://schemas.microsoft.com/office/drawing/2014/main" id="{5704812A-27FB-7C19-092A-294327720E8F}"/>
                </a:ext>
              </a:extLst>
            </p:cNvPr>
            <p:cNvSpPr>
              <a:spLocks noChangeArrowheads="1"/>
            </p:cNvSpPr>
            <p:nvPr/>
          </p:nvSpPr>
          <p:spPr bwMode="auto">
            <a:xfrm>
              <a:off x="5601585" y="1379095"/>
              <a:ext cx="942377" cy="901461"/>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9" name="Text Placeholder 4">
              <a:extLst>
                <a:ext uri="{FF2B5EF4-FFF2-40B4-BE49-F238E27FC236}">
                  <a16:creationId xmlns:a16="http://schemas.microsoft.com/office/drawing/2014/main" id="{D5CDFF8F-1FE9-063F-9212-8B0FBAE3FCDD}"/>
                </a:ext>
              </a:extLst>
            </p:cNvPr>
            <p:cNvSpPr txBox="1">
              <a:spLocks/>
            </p:cNvSpPr>
            <p:nvPr/>
          </p:nvSpPr>
          <p:spPr>
            <a:xfrm>
              <a:off x="4542927" y="2468650"/>
              <a:ext cx="3059693" cy="897927"/>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s-ES_tradnl" sz="2275"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TRANSPARENCY</a:t>
              </a:r>
            </a:p>
          </p:txBody>
        </p:sp>
        <p:cxnSp>
          <p:nvCxnSpPr>
            <p:cNvPr id="24" name="Straight Connector 23">
              <a:extLst>
                <a:ext uri="{FF2B5EF4-FFF2-40B4-BE49-F238E27FC236}">
                  <a16:creationId xmlns:a16="http://schemas.microsoft.com/office/drawing/2014/main" id="{17E9202B-650E-3C42-30D3-D9817229D150}"/>
                </a:ext>
              </a:extLst>
            </p:cNvPr>
            <p:cNvCxnSpPr/>
            <p:nvPr/>
          </p:nvCxnSpPr>
          <p:spPr>
            <a:xfrm flipH="1">
              <a:off x="4436231" y="2910406"/>
              <a:ext cx="3223287" cy="0"/>
            </a:xfrm>
            <a:prstGeom prst="line">
              <a:avLst/>
            </a:prstGeom>
            <a:solidFill>
              <a:schemeClr val="accent3">
                <a:lumMod val="75000"/>
              </a:schemeClr>
            </a:solidFill>
            <a:ln w="6350" cap="flat" cmpd="sng" algn="ctr">
              <a:solidFill>
                <a:schemeClr val="accent3">
                  <a:lumMod val="75000"/>
                </a:schemeClr>
              </a:solidFill>
              <a:prstDash val="solid"/>
              <a:miter lim="800000"/>
            </a:ln>
            <a:effectLst/>
          </p:spPr>
        </p:cxnSp>
      </p:grpSp>
      <p:grpSp>
        <p:nvGrpSpPr>
          <p:cNvPr id="29" name="Group 28">
            <a:extLst>
              <a:ext uri="{FF2B5EF4-FFF2-40B4-BE49-F238E27FC236}">
                <a16:creationId xmlns:a16="http://schemas.microsoft.com/office/drawing/2014/main" id="{E266FF6C-6DBB-5E62-1189-EE372A6F1400}"/>
              </a:ext>
            </a:extLst>
          </p:cNvPr>
          <p:cNvGrpSpPr/>
          <p:nvPr/>
        </p:nvGrpSpPr>
        <p:grpSpPr>
          <a:xfrm>
            <a:off x="8018334" y="1364105"/>
            <a:ext cx="4038978" cy="1531311"/>
            <a:chOff x="7978795" y="1379095"/>
            <a:chExt cx="4038978" cy="1531311"/>
          </a:xfrm>
        </p:grpSpPr>
        <p:sp>
          <p:nvSpPr>
            <p:cNvPr id="16" name="Oval 41">
              <a:extLst>
                <a:ext uri="{FF2B5EF4-FFF2-40B4-BE49-F238E27FC236}">
                  <a16:creationId xmlns:a16="http://schemas.microsoft.com/office/drawing/2014/main" id="{542CFB9B-E308-289B-F464-4F660E5D6E4D}"/>
                </a:ext>
              </a:extLst>
            </p:cNvPr>
            <p:cNvSpPr>
              <a:spLocks noChangeArrowheads="1"/>
            </p:cNvSpPr>
            <p:nvPr/>
          </p:nvSpPr>
          <p:spPr bwMode="auto">
            <a:xfrm>
              <a:off x="9218102" y="1379095"/>
              <a:ext cx="942377" cy="901461"/>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21" name="Text Placeholder 6">
              <a:extLst>
                <a:ext uri="{FF2B5EF4-FFF2-40B4-BE49-F238E27FC236}">
                  <a16:creationId xmlns:a16="http://schemas.microsoft.com/office/drawing/2014/main" id="{F99CCC10-881C-FA87-60A1-A96BE563B096}"/>
                </a:ext>
              </a:extLst>
            </p:cNvPr>
            <p:cNvSpPr txBox="1">
              <a:spLocks/>
            </p:cNvSpPr>
            <p:nvPr/>
          </p:nvSpPr>
          <p:spPr>
            <a:xfrm>
              <a:off x="8248289" y="2468650"/>
              <a:ext cx="3769484" cy="352732"/>
            </a:xfrm>
            <a:prstGeom prst="rect">
              <a:avLst/>
            </a:prstGeom>
          </p:spPr>
          <p:txBody>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s-ES_tradnl" sz="2194"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PEER-2-PEER SECURITY</a:t>
              </a:r>
            </a:p>
          </p:txBody>
        </p:sp>
        <p:cxnSp>
          <p:nvCxnSpPr>
            <p:cNvPr id="25" name="Straight Connector 24">
              <a:extLst>
                <a:ext uri="{FF2B5EF4-FFF2-40B4-BE49-F238E27FC236}">
                  <a16:creationId xmlns:a16="http://schemas.microsoft.com/office/drawing/2014/main" id="{0D08C457-36FC-4CA4-8FAE-473FB2AE7985}"/>
                </a:ext>
              </a:extLst>
            </p:cNvPr>
            <p:cNvCxnSpPr>
              <a:cxnSpLocks/>
            </p:cNvCxnSpPr>
            <p:nvPr/>
          </p:nvCxnSpPr>
          <p:spPr>
            <a:xfrm flipH="1">
              <a:off x="7978795" y="2910406"/>
              <a:ext cx="3451336" cy="0"/>
            </a:xfrm>
            <a:prstGeom prst="line">
              <a:avLst/>
            </a:prstGeom>
            <a:noFill/>
            <a:ln w="6350" cap="flat" cmpd="sng" algn="ctr">
              <a:solidFill>
                <a:schemeClr val="accent3"/>
              </a:solidFill>
              <a:prstDash val="solid"/>
              <a:miter lim="800000"/>
            </a:ln>
            <a:effectLst/>
          </p:spPr>
        </p:cxnSp>
      </p:grpSp>
      <p:sp>
        <p:nvSpPr>
          <p:cNvPr id="26" name="Rectangle 25">
            <a:extLst>
              <a:ext uri="{FF2B5EF4-FFF2-40B4-BE49-F238E27FC236}">
                <a16:creationId xmlns:a16="http://schemas.microsoft.com/office/drawing/2014/main" id="{2005E7F1-7C74-EBA8-BF23-F27B2EC8BBBB}"/>
              </a:ext>
            </a:extLst>
          </p:cNvPr>
          <p:cNvSpPr/>
          <p:nvPr/>
        </p:nvSpPr>
        <p:spPr>
          <a:xfrm>
            <a:off x="76374" y="6117321"/>
            <a:ext cx="4743606" cy="307777"/>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val="tx"/>
                    </a:ext>
                  </a:extLst>
                </a:hlinkClick>
              </a:rPr>
              <a:t>https://www.fundera.com/blog/blockchain-explained</a:t>
            </a:r>
            <a:r>
              <a:rPr kumimoji="0" lang="en-IE" sz="1400" b="0" i="0" u="none" strike="noStrike" kern="0" cap="none" spc="0" normalizeH="0" baseline="0" noProof="0" dirty="0">
                <a:ln>
                  <a:noFill/>
                </a:ln>
                <a:solidFill>
                  <a:schemeClr val="accent2">
                    <a:lumMod val="75000"/>
                  </a:schemeClr>
                </a:solidFill>
                <a:effectLst/>
                <a:uLnTx/>
                <a:uFillTx/>
              </a:rPr>
              <a:t> </a:t>
            </a:r>
          </a:p>
        </p:txBody>
      </p:sp>
    </p:spTree>
    <p:extLst>
      <p:ext uri="{BB962C8B-B14F-4D97-AF65-F5344CB8AC3E}">
        <p14:creationId xmlns:p14="http://schemas.microsoft.com/office/powerpoint/2010/main" val="712798041"/>
      </p:ext>
    </p:extLst>
  </p:cSld>
  <p:clrMapOvr>
    <a:masterClrMapping/>
  </p:clrMapOvr>
  <p:extLst>
    <p:ext uri="{6950BFC3-D8DA-4A85-94F7-54DA5524770B}">
      <p188:commentRel xmlns:p188="http://schemas.microsoft.com/office/powerpoint/2018/8/main" r:id="rId3"/>
    </p:ext>
  </p:extLs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rPr>
              <a:t>Mini Case Study 5.2.: VTS SOFTWARE, NEW YORK</a:t>
            </a:r>
          </a:p>
        </p:txBody>
      </p:sp>
      <p:sp>
        <p:nvSpPr>
          <p:cNvPr id="37" name="TextBox 36">
            <a:extLst>
              <a:ext uri="{FF2B5EF4-FFF2-40B4-BE49-F238E27FC236}">
                <a16:creationId xmlns:a16="http://schemas.microsoft.com/office/drawing/2014/main" id="{34EAA214-C0D0-04EF-3DAD-CE364A33AD20}"/>
              </a:ext>
            </a:extLst>
          </p:cNvPr>
          <p:cNvSpPr txBox="1"/>
          <p:nvPr/>
        </p:nvSpPr>
        <p:spPr>
          <a:xfrm>
            <a:off x="492711" y="1423570"/>
            <a:ext cx="11206578" cy="4855304"/>
          </a:xfrm>
          <a:prstGeom prst="rect">
            <a:avLst/>
          </a:prstGeom>
          <a:noFill/>
        </p:spPr>
        <p:txBody>
          <a:bodyPr wrap="square" rtlCol="0">
            <a:spAutoFit/>
          </a:bodyPr>
          <a:lstStyle/>
          <a:p>
            <a:pPr marL="342900" marR="0" lvl="0" indent="-342900" defTabSz="45720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IE" sz="2400" b="0" i="0" u="none" strike="noStrike" kern="0" cap="none" spc="0" normalizeH="0" baseline="0" noProof="0" dirty="0">
                <a:ln>
                  <a:noFill/>
                </a:ln>
                <a:solidFill>
                  <a:prstClr val="black"/>
                </a:solidFill>
                <a:effectLst/>
                <a:uLnTx/>
                <a:uFillTx/>
              </a:rPr>
              <a:t>VTS is a software company in New York City area that has an innovative platform designed to service the financial sector. The platform serves as a marketplace for banks to display and sell their properties directly to homebuyers and developers. Properties are digitally sold, all initiated by smart contracts and recorded onto a private blockchain</a:t>
            </a:r>
            <a:r>
              <a:rPr kumimoji="0" lang="en-IE" sz="2400" b="1" i="0" u="none" strike="noStrike" kern="0" cap="none" spc="0" normalizeH="0" baseline="0" noProof="0" dirty="0">
                <a:ln>
                  <a:noFill/>
                </a:ln>
                <a:solidFill>
                  <a:prstClr val="black"/>
                </a:solidFill>
                <a:effectLst/>
                <a:uLnTx/>
                <a:uFillTx/>
              </a:rPr>
              <a:t>.  </a:t>
            </a:r>
            <a:endParaRPr kumimoji="0" lang="en-IE" sz="2400" b="0" i="0" u="none" strike="noStrike" kern="0" cap="none" spc="0" normalizeH="0" baseline="0" noProof="0" dirty="0">
              <a:ln>
                <a:noFill/>
              </a:ln>
              <a:solidFill>
                <a:prstClr val="black"/>
              </a:solidFill>
              <a:effectLst/>
              <a:uLnTx/>
              <a:uFillTx/>
            </a:endParaRPr>
          </a:p>
          <a:p>
            <a:pPr marR="0" lvl="0" defTabSz="457200" eaLnBrk="1" fontAlgn="auto" latinLnBrk="0" hangingPunct="1">
              <a:lnSpc>
                <a:spcPct val="100000"/>
              </a:lnSpc>
              <a:spcBef>
                <a:spcPts val="0"/>
              </a:spcBef>
              <a:spcAft>
                <a:spcPts val="0"/>
              </a:spcAft>
              <a:buClr>
                <a:schemeClr val="accent2"/>
              </a:buClr>
              <a:buSzTx/>
              <a:tabLst/>
              <a:defRPr/>
            </a:pPr>
            <a:endParaRPr kumimoji="0" lang="en-IE" sz="2400" b="0" i="0" u="none" strike="noStrike" kern="0" cap="none" spc="0" normalizeH="0" baseline="0" noProof="0" dirty="0">
              <a:ln>
                <a:noFill/>
              </a:ln>
              <a:solidFill>
                <a:prstClr val="black"/>
              </a:solidFill>
              <a:effectLst/>
              <a:uLnTx/>
              <a:uFillTx/>
            </a:endParaRPr>
          </a:p>
          <a:p>
            <a:pPr marL="342900" marR="0" lvl="0" indent="-342900" defTabSz="45720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IE" sz="2400" b="0" i="0" u="none" strike="noStrike" kern="0" cap="none" spc="0" normalizeH="0" baseline="0" noProof="0" dirty="0">
                <a:ln>
                  <a:noFill/>
                </a:ln>
                <a:solidFill>
                  <a:prstClr val="black"/>
                </a:solidFill>
                <a:effectLst/>
                <a:uLnTx/>
                <a:uFillTx/>
              </a:rPr>
              <a:t>The platform showcases pre-set documents and contracts for e-signature, that minimise the back-and-forth follow-up, and simplifies the signing process for banks and home buyers. All documents are recorded and tracked on the blockchain. Users are able to browse profiles and connect with real estate brokers, agents, lawyers, inspectors, and other professionals directly.   </a:t>
            </a: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39" name="Rectangle 38">
            <a:extLst>
              <a:ext uri="{FF2B5EF4-FFF2-40B4-BE49-F238E27FC236}">
                <a16:creationId xmlns:a16="http://schemas.microsoft.com/office/drawing/2014/main" id="{697AE8F0-EE81-10CB-BFB6-E2A392FD8D76}"/>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3735548898"/>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erminator 6">
            <a:extLst>
              <a:ext uri="{FF2B5EF4-FFF2-40B4-BE49-F238E27FC236}">
                <a16:creationId xmlns:a16="http://schemas.microsoft.com/office/drawing/2014/main" id="{789A1EEB-F46A-0ACA-C6CB-AA6336502349}"/>
              </a:ext>
            </a:extLst>
          </p:cNvPr>
          <p:cNvSpPr/>
          <p:nvPr/>
        </p:nvSpPr>
        <p:spPr>
          <a:xfrm>
            <a:off x="531" y="-1"/>
            <a:ext cx="12192000" cy="2423679"/>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31" name="Terminator 8">
            <a:extLst>
              <a:ext uri="{FF2B5EF4-FFF2-40B4-BE49-F238E27FC236}">
                <a16:creationId xmlns:a16="http://schemas.microsoft.com/office/drawing/2014/main" id="{26740BCE-4D2B-B147-E768-0F98700BE41A}"/>
              </a:ext>
            </a:extLst>
          </p:cNvPr>
          <p:cNvSpPr/>
          <p:nvPr/>
        </p:nvSpPr>
        <p:spPr>
          <a:xfrm>
            <a:off x="-44818" y="212028"/>
            <a:ext cx="12192000" cy="2374394"/>
          </a:xfrm>
          <a:prstGeom prst="flowChartTerminator">
            <a:avLst/>
          </a:prstGeom>
          <a:noFill/>
          <a:ln w="19050" cap="flat" cmpd="sng" algn="ctr">
            <a:solidFill>
              <a:sysClr val="window" lastClr="FFFFFF"/>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Rectangle 31">
            <a:extLst>
              <a:ext uri="{FF2B5EF4-FFF2-40B4-BE49-F238E27FC236}">
                <a16:creationId xmlns:a16="http://schemas.microsoft.com/office/drawing/2014/main" id="{7EFF72CC-FA86-FE7B-80A5-81015FE47C41}"/>
              </a:ext>
            </a:extLst>
          </p:cNvPr>
          <p:cNvSpPr/>
          <p:nvPr/>
        </p:nvSpPr>
        <p:spPr>
          <a:xfrm>
            <a:off x="1" y="1111714"/>
            <a:ext cx="12192000" cy="4974293"/>
          </a:xfrm>
          <a:prstGeom prst="rect">
            <a:avLst/>
          </a:prstGeom>
          <a:solidFill>
            <a:srgbClr val="70AD47">
              <a:lumMod val="40000"/>
              <a:lumOff val="60000"/>
            </a:srgbClr>
          </a:solidFill>
          <a:ln w="12700" cap="flat" cmpd="sng" algn="ctr">
            <a:noFill/>
            <a:prstDash val="solid"/>
            <a:miter lim="800000"/>
          </a:ln>
          <a:effectLst/>
        </p:spPr>
        <p:txBody>
          <a:bodyPr rtlCol="0" anchor="ctr"/>
          <a:lstStyle/>
          <a:p>
            <a:pPr marL="0" marR="0" lvl="0" indent="0" defTabSz="457200" eaLnBrk="1" fontAlgn="auto" latinLnBrk="0" hangingPunct="1">
              <a:lnSpc>
                <a:spcPct val="100000"/>
              </a:lnSpc>
              <a:spcBef>
                <a:spcPts val="0"/>
              </a:spcBef>
              <a:spcAft>
                <a:spcPts val="0"/>
              </a:spcAft>
              <a:buClrTx/>
              <a:buSzTx/>
              <a:buFontTx/>
              <a:buNone/>
              <a:tabLst/>
              <a:defRPr/>
            </a:pPr>
            <a:endParaRPr kumimoji="0" lang="en-US" sz="1625" b="1" i="0" u="none" strike="noStrike" kern="0" cap="none" spc="0" normalizeH="0" baseline="0" noProof="0" dirty="0">
              <a:ln>
                <a:noFill/>
              </a:ln>
              <a:solidFill>
                <a:prstClr val="white"/>
              </a:solidFill>
              <a:effectLst/>
              <a:uLnTx/>
              <a:uFillTx/>
              <a:latin typeface="Calibri" panose="020F0502020204030204"/>
              <a:ea typeface="Calibri" charset="0"/>
              <a:cs typeface="Times New Roman" charset="0"/>
            </a:endParaRPr>
          </a:p>
        </p:txBody>
      </p:sp>
      <p:sp>
        <p:nvSpPr>
          <p:cNvPr id="33" name="Oval 32">
            <a:extLst>
              <a:ext uri="{FF2B5EF4-FFF2-40B4-BE49-F238E27FC236}">
                <a16:creationId xmlns:a16="http://schemas.microsoft.com/office/drawing/2014/main" id="{DC869F28-7CED-842B-FBE5-90CF085198F2}"/>
              </a:ext>
            </a:extLst>
          </p:cNvPr>
          <p:cNvSpPr/>
          <p:nvPr/>
        </p:nvSpPr>
        <p:spPr>
          <a:xfrm>
            <a:off x="4039317" y="98376"/>
            <a:ext cx="264812" cy="252676"/>
          </a:xfrm>
          <a:prstGeom prst="ellipse">
            <a:avLst/>
          </a:prstGeom>
          <a:solidFill>
            <a:schemeClr val="accent2">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4" name="Oval 33">
            <a:extLst>
              <a:ext uri="{FF2B5EF4-FFF2-40B4-BE49-F238E27FC236}">
                <a16:creationId xmlns:a16="http://schemas.microsoft.com/office/drawing/2014/main" id="{6478FE6C-192D-4A0D-D754-7EBD43EE11D3}"/>
              </a:ext>
            </a:extLst>
          </p:cNvPr>
          <p:cNvSpPr/>
          <p:nvPr/>
        </p:nvSpPr>
        <p:spPr>
          <a:xfrm>
            <a:off x="9393749" y="163058"/>
            <a:ext cx="264812" cy="252676"/>
          </a:xfrm>
          <a:prstGeom prst="ellipse">
            <a:avLst/>
          </a:prstGeom>
          <a:solidFill>
            <a:schemeClr val="accent4">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5" name="Oval 34">
            <a:extLst>
              <a:ext uri="{FF2B5EF4-FFF2-40B4-BE49-F238E27FC236}">
                <a16:creationId xmlns:a16="http://schemas.microsoft.com/office/drawing/2014/main" id="{C25C45D5-3C02-B1ED-A35F-0EC196205396}"/>
              </a:ext>
            </a:extLst>
          </p:cNvPr>
          <p:cNvSpPr/>
          <p:nvPr/>
        </p:nvSpPr>
        <p:spPr>
          <a:xfrm>
            <a:off x="1302738" y="279694"/>
            <a:ext cx="264812" cy="252676"/>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6" name="Text Placeholder 74">
            <a:extLst>
              <a:ext uri="{FF2B5EF4-FFF2-40B4-BE49-F238E27FC236}">
                <a16:creationId xmlns:a16="http://schemas.microsoft.com/office/drawing/2014/main" id="{9F2B6ED9-CF87-843A-D625-072E2A200207}"/>
              </a:ext>
            </a:extLst>
          </p:cNvPr>
          <p:cNvSpPr txBox="1">
            <a:spLocks/>
          </p:cNvSpPr>
          <p:nvPr/>
        </p:nvSpPr>
        <p:spPr>
          <a:xfrm>
            <a:off x="492976" y="649559"/>
            <a:ext cx="10575344" cy="601111"/>
          </a:xfrm>
          <a:prstGeom prst="rect">
            <a:avLst/>
          </a:prstGeom>
        </p:spPr>
        <p:txBody>
          <a:bodyPr>
            <a:noAutofit/>
          </a:bodyPr>
          <a:lstStyle>
            <a:lvl1pPr marL="0" indent="0" algn="l" defTabSz="914400" rtl="0" eaLnBrk="1" latinLnBrk="0" hangingPunct="1">
              <a:lnSpc>
                <a:spcPct val="90000"/>
              </a:lnSpc>
              <a:spcBef>
                <a:spcPts val="1000"/>
              </a:spcBef>
              <a:buFont typeface="Arial"/>
              <a:buNone/>
              <a:defRPr sz="3600"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3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a:buNone/>
              <a:tabLst/>
              <a:defRPr/>
            </a:pPr>
            <a:r>
              <a:rPr kumimoji="0" lang="en-US" sz="2925" b="1" i="0" u="none" strike="noStrike" kern="1200" cap="none" spc="0" normalizeH="0" baseline="0" noProof="0" dirty="0">
                <a:ln>
                  <a:noFill/>
                </a:ln>
                <a:solidFill>
                  <a:prstClr val="black"/>
                </a:solidFill>
                <a:effectLst/>
                <a:uLnTx/>
                <a:uFillTx/>
                <a:latin typeface="Calibri Light" panose="020F0302020204030204"/>
                <a:ea typeface="+mn-ea"/>
                <a:cs typeface="+mn-cs"/>
              </a:rPr>
              <a:t>Mini Case Study 5.2.: VTS SOFTWARE, NEW YORK (Cont.)</a:t>
            </a:r>
          </a:p>
        </p:txBody>
      </p:sp>
      <p:sp>
        <p:nvSpPr>
          <p:cNvPr id="38" name="TextBox 37">
            <a:extLst>
              <a:ext uri="{FF2B5EF4-FFF2-40B4-BE49-F238E27FC236}">
                <a16:creationId xmlns:a16="http://schemas.microsoft.com/office/drawing/2014/main" id="{55C3FBB0-CE4D-A9DD-3BC4-304231011476}"/>
              </a:ext>
            </a:extLst>
          </p:cNvPr>
          <p:cNvSpPr txBox="1"/>
          <p:nvPr/>
        </p:nvSpPr>
        <p:spPr>
          <a:xfrm>
            <a:off x="492975" y="1517429"/>
            <a:ext cx="11154381" cy="4792017"/>
          </a:xfrm>
          <a:prstGeom prst="rect">
            <a:avLst/>
          </a:prstGeom>
          <a:noFill/>
        </p:spPr>
        <p:txBody>
          <a:bodyPr wrap="square" rtlCol="0">
            <a:spAutoFit/>
          </a:bodyPr>
          <a:lstStyle/>
          <a:p>
            <a:pPr marL="285750" marR="0" lvl="0" indent="-285750" defTabSz="45720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IE" sz="2400" b="0" i="0" u="none" strike="noStrike" kern="0" cap="none" spc="0" normalizeH="0" baseline="0" noProof="0" dirty="0">
                <a:ln>
                  <a:noFill/>
                </a:ln>
                <a:solidFill>
                  <a:prstClr val="black"/>
                </a:solidFill>
                <a:effectLst/>
                <a:uLnTx/>
                <a:uFillTx/>
              </a:rPr>
              <a:t>Similar to some famous payment systems like PayPal the platform processes on- line payments and transactions. The payments for real estate services and property purchases are powered by smart contracts, then recorded and tracked on their blockchain. </a:t>
            </a:r>
          </a:p>
          <a:p>
            <a:pPr marR="0" lvl="0" defTabSz="457200" eaLnBrk="1" fontAlgn="auto" latinLnBrk="0" hangingPunct="1">
              <a:lnSpc>
                <a:spcPct val="100000"/>
              </a:lnSpc>
              <a:spcBef>
                <a:spcPts val="0"/>
              </a:spcBef>
              <a:spcAft>
                <a:spcPts val="0"/>
              </a:spcAft>
              <a:buClr>
                <a:schemeClr val="accent2"/>
              </a:buClr>
              <a:buSzTx/>
              <a:tabLst/>
              <a:defRPr/>
            </a:pPr>
            <a:endParaRPr kumimoji="0" lang="en-IE" sz="2400" b="0" i="0" u="none" strike="noStrike" kern="0" cap="none" spc="0" normalizeH="0" baseline="0" noProof="0" dirty="0">
              <a:ln>
                <a:noFill/>
              </a:ln>
              <a:solidFill>
                <a:prstClr val="black"/>
              </a:solidFill>
              <a:effectLst/>
              <a:uLnTx/>
              <a:uFillTx/>
            </a:endParaRPr>
          </a:p>
          <a:p>
            <a:pPr marL="285750" marR="0" lvl="0" indent="-285750" defTabSz="45720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r>
              <a:rPr kumimoji="0" lang="en-IE" sz="2400" b="0" i="0" u="none" strike="noStrike" kern="0" cap="none" spc="0" normalizeH="0" baseline="0" noProof="0" dirty="0">
                <a:ln>
                  <a:noFill/>
                </a:ln>
                <a:solidFill>
                  <a:prstClr val="black"/>
                </a:solidFill>
                <a:effectLst/>
                <a:uLnTx/>
                <a:uFillTx/>
              </a:rPr>
              <a:t>The users are also able to view up-to-date floor plans, property photos, 3D walk- throughs, digital videos and drone shots of the properties. They also receive a secure online wallet. They can store, receive or send digital payments to other users on the platform and all payments are recorded and tracked on their private blockchain.</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63" b="0" i="0" u="none" strike="noStrike" kern="0" cap="none" spc="0" normalizeH="0" baseline="0" noProof="0" dirty="0">
                <a:ln>
                  <a:noFill/>
                </a:ln>
                <a:solidFill>
                  <a:prstClr val="black"/>
                </a:solidFill>
                <a:effectLst/>
                <a:uLnTx/>
                <a:uFillTx/>
              </a:rPr>
              <a:t> </a:t>
            </a: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625" b="1"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a:p>
            <a:pPr marL="0" marR="0" lvl="0" indent="0" algn="just"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dirty="0">
              <a:ln>
                <a:noFill/>
              </a:ln>
              <a:solidFill>
                <a:prstClr val="black"/>
              </a:solidFill>
              <a:effectLst/>
              <a:uLnTx/>
              <a:uFillTx/>
            </a:endParaRPr>
          </a:p>
        </p:txBody>
      </p:sp>
      <p:sp>
        <p:nvSpPr>
          <p:cNvPr id="12" name="Rectangle 11">
            <a:extLst>
              <a:ext uri="{FF2B5EF4-FFF2-40B4-BE49-F238E27FC236}">
                <a16:creationId xmlns:a16="http://schemas.microsoft.com/office/drawing/2014/main" id="{C83D1844-B7B8-DA71-FE01-B40DAA84BC18}"/>
              </a:ext>
            </a:extLst>
          </p:cNvPr>
          <p:cNvSpPr/>
          <p:nvPr/>
        </p:nvSpPr>
        <p:spPr>
          <a:xfrm>
            <a:off x="-1" y="6208441"/>
            <a:ext cx="3357797" cy="307777"/>
          </a:xfrm>
          <a:prstGeom prst="rect">
            <a:avLst/>
          </a:prstGeom>
        </p:spPr>
        <p:txBody>
          <a:bodyPr wrap="square">
            <a:spAutoFit/>
          </a:bodyPr>
          <a:lstStyle/>
          <a:p>
            <a:pPr marL="0" marR="0" lvl="0" indent="0" algn="just"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sng" strike="noStrike" kern="0" cap="none" spc="0" normalizeH="0" baseline="0" noProof="0" dirty="0">
                <a:ln>
                  <a:noFill/>
                </a:ln>
                <a:solidFill>
                  <a:schemeClr val="accent2">
                    <a:lumMod val="75000"/>
                  </a:schemeClr>
                </a:solidFill>
                <a:effectLst/>
                <a:uLnTx/>
                <a:uFillTx/>
                <a:hlinkClick r:id="rId3">
                  <a:extLst>
                    <a:ext uri="{A12FA001-AC4F-418D-AE19-62706E023703}">
                      <ahyp:hlinkClr xmlns:ahyp="http://schemas.microsoft.com/office/drawing/2018/hyperlinkcolor" val="tx"/>
                    </a:ext>
                  </a:extLst>
                </a:hlinkClick>
              </a:rPr>
              <a:t>https://www.vts.com</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186484345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Uses for AR Now</a:t>
            </a:r>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625955920"/>
              </p:ext>
            </p:extLst>
          </p:nvPr>
        </p:nvGraphicFramePr>
        <p:xfrm>
          <a:off x="640075" y="1565257"/>
          <a:ext cx="10911849" cy="4147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6895653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Uses for VR Now</a:t>
            </a:r>
          </a:p>
        </p:txBody>
      </p:sp>
      <p:graphicFrame>
        <p:nvGraphicFramePr>
          <p:cNvPr id="6" name="Diagram 5">
            <a:extLst>
              <a:ext uri="{FF2B5EF4-FFF2-40B4-BE49-F238E27FC236}">
                <a16:creationId xmlns:a16="http://schemas.microsoft.com/office/drawing/2014/main" id="{97B64C02-EAB8-8884-D82F-5F603807D6A4}"/>
              </a:ext>
            </a:extLst>
          </p:cNvPr>
          <p:cNvGraphicFramePr/>
          <p:nvPr>
            <p:extLst>
              <p:ext uri="{D42A27DB-BD31-4B8C-83A1-F6EECF244321}">
                <p14:modId xmlns:p14="http://schemas.microsoft.com/office/powerpoint/2010/main" val="1289061127"/>
              </p:ext>
            </p:extLst>
          </p:nvPr>
        </p:nvGraphicFramePr>
        <p:xfrm>
          <a:off x="824459" y="1828799"/>
          <a:ext cx="10569159" cy="3884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3554024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“Identify your problems but give your power and energy to solutions.”</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Tony Robbin</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Industrial worker welding">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3">
            <a:grayscl/>
            <a:extLst>
              <a:ext uri="{28A0092B-C50C-407E-A947-70E740481C1C}">
                <a14:useLocalDpi xmlns:a14="http://schemas.microsoft.com/office/drawing/2010/main" val="0"/>
              </a:ext>
            </a:extLst>
          </a:blip>
          <a:srcRect l="18675" r="18675"/>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14021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en-GB" dirty="0"/>
              <a:t>The process of gathering information on variables of interest  in a systematic fashion.</a:t>
            </a:r>
          </a:p>
          <a:p>
            <a:pPr marL="342900" indent="-342900">
              <a:buBlip>
                <a:blip r:embed="rId3"/>
              </a:buBlip>
            </a:pPr>
            <a:endParaRPr lang="en-GB" dirty="0"/>
          </a:p>
          <a:p>
            <a:pPr marL="342900" indent="-342900">
              <a:buBlip>
                <a:blip r:embed="rId3"/>
              </a:buBlip>
            </a:pPr>
            <a:r>
              <a:rPr lang="en-GB" dirty="0"/>
              <a:t>What are the advantages or disadvantages of each source of data? </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Data Collection</a:t>
            </a:r>
          </a:p>
        </p:txBody>
      </p:sp>
      <p:grpSp>
        <p:nvGrpSpPr>
          <p:cNvPr id="3" name="Group 2">
            <a:extLst>
              <a:ext uri="{FF2B5EF4-FFF2-40B4-BE49-F238E27FC236}">
                <a16:creationId xmlns:a16="http://schemas.microsoft.com/office/drawing/2014/main" id="{2433868F-90C4-790D-E542-3E6E86B19A3A}"/>
              </a:ext>
            </a:extLst>
          </p:cNvPr>
          <p:cNvGrpSpPr/>
          <p:nvPr/>
        </p:nvGrpSpPr>
        <p:grpSpPr>
          <a:xfrm>
            <a:off x="5479577" y="838375"/>
            <a:ext cx="6450904" cy="5057247"/>
            <a:chOff x="3141111" y="868468"/>
            <a:chExt cx="6450904" cy="5057247"/>
          </a:xfrm>
        </p:grpSpPr>
        <p:sp>
          <p:nvSpPr>
            <p:cNvPr id="14" name="TextBox 13">
              <a:extLst>
                <a:ext uri="{FF2B5EF4-FFF2-40B4-BE49-F238E27FC236}">
                  <a16:creationId xmlns:a16="http://schemas.microsoft.com/office/drawing/2014/main" id="{F63AAC14-2C94-FF88-A8F2-7C54B2AEDBC2}"/>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925" b="1" i="0" u="none" strike="noStrike" kern="0" cap="none" spc="0" normalizeH="0" baseline="0" noProof="0" dirty="0">
                  <a:ln>
                    <a:noFill/>
                  </a:ln>
                  <a:solidFill>
                    <a:srgbClr val="70AD47">
                      <a:lumMod val="75000"/>
                    </a:srgbClr>
                  </a:solidFill>
                  <a:effectLst/>
                  <a:uLnTx/>
                  <a:uFillTx/>
                </a:rPr>
                <a:t>TYPES OF DATA </a:t>
              </a:r>
            </a:p>
          </p:txBody>
        </p:sp>
        <p:sp>
          <p:nvSpPr>
            <p:cNvPr id="24" name="TextBox 23">
              <a:extLst>
                <a:ext uri="{FF2B5EF4-FFF2-40B4-BE49-F238E27FC236}">
                  <a16:creationId xmlns:a16="http://schemas.microsoft.com/office/drawing/2014/main" id="{7F48B9A1-BEFA-BEAE-15FB-8EE5973E8F6E}"/>
                </a:ext>
              </a:extLst>
            </p:cNvPr>
            <p:cNvSpPr txBox="1"/>
            <p:nvPr/>
          </p:nvSpPr>
          <p:spPr>
            <a:xfrm>
              <a:off x="3141111" y="1983325"/>
              <a:ext cx="2911152" cy="442429"/>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0" i="0" u="none" strike="noStrike" kern="0" cap="none" spc="0" normalizeH="0" baseline="0" noProof="0" dirty="0" err="1">
                  <a:ln>
                    <a:noFill/>
                  </a:ln>
                  <a:solidFill>
                    <a:srgbClr val="000000"/>
                  </a:solidFill>
                  <a:effectLst/>
                  <a:uLnTx/>
                  <a:uFillTx/>
                  <a:latin typeface="Calibri" panose="020F0502020204030204"/>
                  <a:ea typeface="+mn-ea"/>
                  <a:cs typeface="+mn-cs"/>
                </a:rPr>
                <a:t>Quantitative</a:t>
              </a:r>
              <a:endParaRPr kumimoji="0" lang="es-ES_tradnl" sz="2275"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25" name="TextBox 24">
              <a:extLst>
                <a:ext uri="{FF2B5EF4-FFF2-40B4-BE49-F238E27FC236}">
                  <a16:creationId xmlns:a16="http://schemas.microsoft.com/office/drawing/2014/main" id="{C74E4E3C-59B7-0A17-C029-BA7E0F57FEB8}"/>
                </a:ext>
              </a:extLst>
            </p:cNvPr>
            <p:cNvSpPr txBox="1"/>
            <p:nvPr/>
          </p:nvSpPr>
          <p:spPr>
            <a:xfrm>
              <a:off x="6807104" y="1983325"/>
              <a:ext cx="2587277" cy="442429"/>
            </a:xfrm>
            <a:prstGeom prst="rect">
              <a:avLst/>
            </a:prstGeom>
            <a:solidFill>
              <a:srgbClr val="70AD47"/>
            </a:solidFill>
            <a:ln w="19050" cap="flat" cmpd="sng" algn="ctr">
              <a:solidFill>
                <a:sysClr val="window" lastClr="FFFFFF"/>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0" i="0" u="none" strike="noStrike" kern="0" cap="none" spc="0" normalizeH="0" baseline="0" noProof="0" dirty="0" err="1">
                  <a:ln>
                    <a:noFill/>
                  </a:ln>
                  <a:solidFill>
                    <a:prstClr val="black"/>
                  </a:solidFill>
                  <a:effectLst/>
                  <a:uLnTx/>
                  <a:uFillTx/>
                  <a:latin typeface="Calibri" panose="020F0502020204030204"/>
                  <a:ea typeface="+mn-ea"/>
                  <a:cs typeface="+mn-cs"/>
                </a:rPr>
                <a:t>Qualitative</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26" name="TextBox 25">
              <a:extLst>
                <a:ext uri="{FF2B5EF4-FFF2-40B4-BE49-F238E27FC236}">
                  <a16:creationId xmlns:a16="http://schemas.microsoft.com/office/drawing/2014/main" id="{A78419CD-36A5-DB08-B0FD-659AA6A98CF0}"/>
                </a:ext>
              </a:extLst>
            </p:cNvPr>
            <p:cNvSpPr txBox="1"/>
            <p:nvPr/>
          </p:nvSpPr>
          <p:spPr>
            <a:xfrm>
              <a:off x="6807104" y="2582492"/>
              <a:ext cx="2784911" cy="3343223"/>
            </a:xfrm>
            <a:prstGeom prst="rect">
              <a:avLst/>
            </a:prstGeom>
            <a:solidFill>
              <a:sysClr val="window" lastClr="FFFFFF"/>
            </a:solid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Non-statistical, typically unstructured or semi-structured.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Descriptive and conceptual; includes properties, attributes, labels, and other identifiers.</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Good for answering, “Why?” questions and is used for theorizations, interpretations, developing hypotheses and more.</a:t>
              </a:r>
              <a:endParaRPr kumimoji="0" lang="en-US" sz="1950" b="0" i="0" u="none" strike="noStrike" kern="0" cap="none" spc="0" normalizeH="0" baseline="0" noProof="0" dirty="0">
                <a:ln>
                  <a:noFill/>
                </a:ln>
                <a:solidFill>
                  <a:prstClr val="black"/>
                </a:solidFill>
                <a:effectLst/>
                <a:uLnTx/>
                <a:uFillTx/>
              </a:endParaRPr>
            </a:p>
          </p:txBody>
        </p:sp>
        <p:sp>
          <p:nvSpPr>
            <p:cNvPr id="27" name="Rectangle 26">
              <a:extLst>
                <a:ext uri="{FF2B5EF4-FFF2-40B4-BE49-F238E27FC236}">
                  <a16:creationId xmlns:a16="http://schemas.microsoft.com/office/drawing/2014/main" id="{2CDED94F-0F7C-1E90-750B-368591B09B6C}"/>
                </a:ext>
              </a:extLst>
            </p:cNvPr>
            <p:cNvSpPr/>
            <p:nvPr/>
          </p:nvSpPr>
          <p:spPr>
            <a:xfrm>
              <a:off x="3141112" y="2582492"/>
              <a:ext cx="2911152" cy="2593018"/>
            </a:xfrm>
            <a:prstGeom prst="rect">
              <a:avLst/>
            </a:prstGeom>
            <a:solidFill>
              <a:sysClr val="window" lastClr="FFFFFF"/>
            </a:solidFill>
          </p:spPr>
          <p:txBody>
            <a:bodyPr wrap="square">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Statistical and typically structured.</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Includes numbers and values that can be counted, and measured.</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Good for answering questions such as  “how much” or “how many,” and provides conclusive information.</a:t>
              </a:r>
            </a:p>
          </p:txBody>
        </p:sp>
        <p:sp>
          <p:nvSpPr>
            <p:cNvPr id="28" name="Bent-Up Arrow 24">
              <a:extLst>
                <a:ext uri="{FF2B5EF4-FFF2-40B4-BE49-F238E27FC236}">
                  <a16:creationId xmlns:a16="http://schemas.microsoft.com/office/drawing/2014/main" id="{7F8F9F9B-2B21-EE41-018D-B861D9D1B147}"/>
                </a:ext>
              </a:extLst>
            </p:cNvPr>
            <p:cNvSpPr/>
            <p:nvPr/>
          </p:nvSpPr>
          <p:spPr>
            <a:xfrm rot="10800000">
              <a:off x="4282703" y="1478088"/>
              <a:ext cx="1923710"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9" name="Bent-Up Arrow 25">
              <a:extLst>
                <a:ext uri="{FF2B5EF4-FFF2-40B4-BE49-F238E27FC236}">
                  <a16:creationId xmlns:a16="http://schemas.microsoft.com/office/drawing/2014/main" id="{CB221BD4-4A58-1A9D-60E2-E1CB6F6FE217}"/>
                </a:ext>
              </a:extLst>
            </p:cNvPr>
            <p:cNvSpPr/>
            <p:nvPr/>
          </p:nvSpPr>
          <p:spPr>
            <a:xfrm rot="10800000" flipH="1">
              <a:off x="6338289" y="1478087"/>
              <a:ext cx="1762454" cy="450123"/>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437195391"/>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Key Considerations</a:t>
            </a: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en-GB" dirty="0"/>
              <a:t>Before adopting a brand new technology like Virtual Reality, a number of key questions need to be considered: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19806572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Key Considerations (Cont.)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b="1" dirty="0"/>
              <a:t>Take a few minutes to discuss: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598006565"/>
              </p:ext>
            </p:extLst>
          </p:nvPr>
        </p:nvGraphicFramePr>
        <p:xfrm>
          <a:off x="-385769" y="3465513"/>
          <a:ext cx="11393617" cy="155609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2937304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Key Considerations (Cont.)</a:t>
            </a: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en-GB" b="1" dirty="0"/>
              <a:t>Discussion (Cont.):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graphicFrame>
        <p:nvGraphicFramePr>
          <p:cNvPr id="2" name="Diagram 1">
            <a:extLst>
              <a:ext uri="{FF2B5EF4-FFF2-40B4-BE49-F238E27FC236}">
                <a16:creationId xmlns:a16="http://schemas.microsoft.com/office/drawing/2014/main" id="{BDF12317-DB8E-A269-29A0-2F3A3BD2BBB2}"/>
              </a:ext>
            </a:extLst>
          </p:cNvPr>
          <p:cNvGraphicFramePr/>
          <p:nvPr>
            <p:extLst>
              <p:ext uri="{D42A27DB-BD31-4B8C-83A1-F6EECF244321}">
                <p14:modId xmlns:p14="http://schemas.microsoft.com/office/powerpoint/2010/main" val="4263687132"/>
              </p:ext>
            </p:extLst>
          </p:nvPr>
        </p:nvGraphicFramePr>
        <p:xfrm>
          <a:off x="365099" y="3429000"/>
          <a:ext cx="10595237" cy="171263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78506889"/>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Key Considerations (Cont.)</a:t>
            </a:r>
          </a:p>
          <a:p>
            <a:pPr marL="342900" indent="-342900">
              <a:buClr>
                <a:schemeClr val="accent2"/>
              </a:buClr>
              <a:buBlip>
                <a:blip r:embed="rId3"/>
              </a:buBlip>
            </a:pPr>
            <a:endParaRPr lang="en-GB" b="1" dirty="0">
              <a:solidFill>
                <a:schemeClr val="accent2"/>
              </a:solidFill>
            </a:endParaRPr>
          </a:p>
          <a:p>
            <a:pPr marL="342900" indent="-342900">
              <a:buClr>
                <a:schemeClr val="accent2"/>
              </a:buClr>
              <a:buFont typeface="Arial" panose="020B0604020202020204" pitchFamily="34" charset="0"/>
              <a:buChar char="•"/>
            </a:pPr>
            <a:r>
              <a:rPr lang="en-GB" dirty="0"/>
              <a:t>Considering these questions and more, and fully understanding how Virtual Reality could be used in an educational institution, is essential.</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796757647"/>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092753" cy="3995028"/>
          </a:xfrm>
        </p:spPr>
        <p:txBody>
          <a:bodyPr/>
          <a:lstStyle/>
          <a:p>
            <a:pPr marL="342900" indent="-342900">
              <a:buClr>
                <a:schemeClr val="accent2"/>
              </a:buClr>
              <a:buBlip>
                <a:blip r:embed="rId4"/>
              </a:buBlip>
            </a:pPr>
            <a:r>
              <a:rPr lang="en-GB" b="1" dirty="0">
                <a:solidFill>
                  <a:schemeClr val="accent2"/>
                </a:solidFill>
              </a:rPr>
              <a:t>Watch this video</a:t>
            </a:r>
          </a:p>
          <a:p>
            <a:pPr marL="342900" indent="-342900">
              <a:buClr>
                <a:schemeClr val="accent2"/>
              </a:buClr>
              <a:buBlip>
                <a:blip r:embed="rId4"/>
              </a:buBlip>
            </a:pPr>
            <a:endParaRPr lang="en-GB" b="1" dirty="0">
              <a:solidFill>
                <a:schemeClr val="accent2"/>
              </a:solidFill>
            </a:endParaRPr>
          </a:p>
          <a:p>
            <a:pPr marL="342900" indent="-342900">
              <a:buClr>
                <a:schemeClr val="accent2"/>
              </a:buClr>
              <a:buBlip>
                <a:blip r:embed="rId4"/>
              </a:buBlip>
            </a:pPr>
            <a:r>
              <a:rPr lang="en-GB" b="1" dirty="0">
                <a:solidFill>
                  <a:schemeClr val="accent2"/>
                </a:solidFill>
              </a:rPr>
              <a:t>Take a few minutes to discuss: </a:t>
            </a:r>
          </a:p>
          <a:p>
            <a:pPr marL="0" indent="0">
              <a:buClr>
                <a:schemeClr val="accent2"/>
              </a:buClr>
            </a:pPr>
            <a:endParaRPr lang="en-GB" b="1" dirty="0">
              <a:solidFill>
                <a:schemeClr val="accent2"/>
              </a:solidFill>
            </a:endParaRPr>
          </a:p>
          <a:p>
            <a:pPr marL="342900" indent="-342900">
              <a:buClr>
                <a:schemeClr val="accent2"/>
              </a:buClr>
              <a:buFont typeface="Arial" panose="020B0604020202020204" pitchFamily="34" charset="0"/>
              <a:buChar char="•"/>
            </a:pPr>
            <a:r>
              <a:rPr lang="en-GB" dirty="0"/>
              <a:t>How could your company utilise blockchain technology?</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What data would your blockchain need to record? </a:t>
            </a:r>
            <a:endParaRPr lang="en-GB" b="1" dirty="0">
              <a:solidFill>
                <a:schemeClr val="accent2"/>
              </a:solidFill>
            </a:endParaRP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Blockchain</a:t>
            </a:r>
          </a:p>
        </p:txBody>
      </p:sp>
      <p:pic>
        <p:nvPicPr>
          <p:cNvPr id="6" name="Online Media 1" title="Blockchain Explained">
            <a:hlinkClick r:id="" action="ppaction://media"/>
            <a:extLst>
              <a:ext uri="{FF2B5EF4-FFF2-40B4-BE49-F238E27FC236}">
                <a16:creationId xmlns:a16="http://schemas.microsoft.com/office/drawing/2014/main" id="{33C6FBEE-4C46-488D-898C-F95051DA067E}"/>
              </a:ext>
            </a:extLst>
          </p:cNvPr>
          <p:cNvPicPr>
            <a:picLocks noRot="1" noChangeAspect="1"/>
          </p:cNvPicPr>
          <p:nvPr>
            <a:videoFile r:link="rId1"/>
          </p:nvPr>
        </p:nvPicPr>
        <p:blipFill>
          <a:blip r:embed="rId5"/>
          <a:stretch>
            <a:fillRect/>
          </a:stretch>
        </p:blipFill>
        <p:spPr>
          <a:xfrm>
            <a:off x="6300868" y="1900594"/>
            <a:ext cx="4953000" cy="2786063"/>
          </a:xfrm>
          <a:prstGeom prst="rect">
            <a:avLst/>
          </a:prstGeom>
        </p:spPr>
      </p:pic>
      <p:sp>
        <p:nvSpPr>
          <p:cNvPr id="7" name="Rectangle 6">
            <a:extLst>
              <a:ext uri="{FF2B5EF4-FFF2-40B4-BE49-F238E27FC236}">
                <a16:creationId xmlns:a16="http://schemas.microsoft.com/office/drawing/2014/main" id="{42D86AFB-BC04-4072-B556-1A526EAEBF7B}"/>
              </a:ext>
            </a:extLst>
          </p:cNvPr>
          <p:cNvSpPr/>
          <p:nvPr/>
        </p:nvSpPr>
        <p:spPr>
          <a:xfrm>
            <a:off x="6230993" y="4686657"/>
            <a:ext cx="5092750" cy="738664"/>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none" strike="noStrike" kern="0" cap="none" spc="0" normalizeH="0" baseline="0" noProof="0" dirty="0">
                <a:ln>
                  <a:noFill/>
                </a:ln>
                <a:solidFill>
                  <a:schemeClr val="accent1">
                    <a:lumMod val="75000"/>
                  </a:schemeClr>
                </a:solidFill>
                <a:effectLst/>
                <a:uLnTx/>
                <a:uFillTx/>
                <a:hlinkClick r:id="rId6">
                  <a:extLst>
                    <a:ext uri="{A12FA001-AC4F-418D-AE19-62706E023703}">
                      <ahyp:hlinkClr xmlns:ahyp="http://schemas.microsoft.com/office/drawing/2018/hyperlinkcolor" val="tx"/>
                    </a:ext>
                  </a:extLst>
                </a:hlinkClick>
              </a:rPr>
              <a:t>https://www.youtube.com/watch?v=QphJEO9ZX6s&amp;feature=emb_logo</a:t>
            </a:r>
            <a:endParaRPr kumimoji="0" lang="en-IE" sz="1400" b="0" i="0" u="none" strike="noStrike" kern="0" cap="none" spc="0" normalizeH="0" baseline="0" noProof="0" dirty="0">
              <a:ln>
                <a:noFill/>
              </a:ln>
              <a:solidFill>
                <a:schemeClr val="accent1">
                  <a:lumMod val="75000"/>
                </a:schemeClr>
              </a:solidFill>
              <a:effectLst/>
              <a:uLnTx/>
              <a:uFillTx/>
            </a:endParaRPr>
          </a:p>
        </p:txBody>
      </p:sp>
    </p:spTree>
    <p:extLst>
      <p:ext uri="{BB962C8B-B14F-4D97-AF65-F5344CB8AC3E}">
        <p14:creationId xmlns:p14="http://schemas.microsoft.com/office/powerpoint/2010/main" val="2706429529"/>
      </p:ext>
    </p:extLst>
  </p:cSld>
  <p:clrMapOvr>
    <a:masterClrMapping/>
  </p:clrMapOvr>
  <p:timing>
    <p:tnLst>
      <p:par>
        <p:cTn id="1" dur="indefinite" restart="never" nodeType="tmRoot">
          <p:childTnLst>
            <p:video>
              <p:cMediaNode vol="80000">
                <p:cTn id="2" fill="hold" display="0">
                  <p:stCondLst>
                    <p:cond delay="indefinite"/>
                  </p:stCondLst>
                </p:cTn>
                <p:tgtEl>
                  <p:spTgt spid="6"/>
                </p:tgtEl>
              </p:cMediaNode>
            </p:video>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8"/>
          </p:nvPr>
        </p:nvSpPr>
        <p:spPr>
          <a:xfrm>
            <a:off x="727788" y="1565257"/>
            <a:ext cx="10665829" cy="4330365"/>
          </a:xfrm>
        </p:spPr>
        <p:txBody>
          <a:bodyPr/>
          <a:lstStyle/>
          <a:p>
            <a:pPr algn="just"/>
            <a:r>
              <a:rPr lang="en-GB" b="1" dirty="0"/>
              <a:t>CASE: </a:t>
            </a:r>
            <a:r>
              <a:rPr lang="en-GB" dirty="0"/>
              <a:t>SENDING TO E-MAILED COMPANIES LETTERS WITH HARMFUL SOFTWARE CODE</a:t>
            </a:r>
          </a:p>
          <a:p>
            <a:pPr algn="just"/>
            <a:r>
              <a:rPr lang="en-GB" i="1" dirty="0"/>
              <a:t>Please describe how to prevent your organization from getting harmful emails using the Challenge based learning framework: </a:t>
            </a:r>
          </a:p>
          <a:p>
            <a:pPr algn="just"/>
            <a:r>
              <a:rPr lang="en-GB" b="1" dirty="0"/>
              <a:t>Engage</a:t>
            </a:r>
            <a:r>
              <a:rPr lang="en-GB" dirty="0"/>
              <a:t> – find out if it is a case in your organization, engage colleagues, ask questions, get big ideas, and call for action.</a:t>
            </a:r>
          </a:p>
          <a:p>
            <a:pPr algn="just"/>
            <a:r>
              <a:rPr lang="en-GB" b="1" dirty="0"/>
              <a:t>Investigate</a:t>
            </a:r>
            <a:r>
              <a:rPr lang="en-GB" dirty="0"/>
              <a:t> – how these emails are reaching your organization, other guiding questions, guiding activities, analysis of gained information, lessons learnt</a:t>
            </a:r>
          </a:p>
          <a:p>
            <a:pPr algn="just"/>
            <a:r>
              <a:rPr lang="en-GB" b="1" dirty="0"/>
              <a:t>Act</a:t>
            </a:r>
            <a:r>
              <a:rPr lang="en-GB" dirty="0"/>
              <a:t> – conceptualization and description of the solution, implementation and evaluation, next steps for the future</a:t>
            </a:r>
          </a:p>
          <a:p>
            <a:pPr algn="just"/>
            <a:endParaRPr lang="en-GB" dirty="0"/>
          </a:p>
        </p:txBody>
      </p:sp>
      <p:sp>
        <p:nvSpPr>
          <p:cNvPr id="3" name="Text Placeholder 2"/>
          <p:cNvSpPr>
            <a:spLocks noGrp="1"/>
          </p:cNvSpPr>
          <p:nvPr>
            <p:ph type="body" sz="quarter" idx="16"/>
          </p:nvPr>
        </p:nvSpPr>
        <p:spPr/>
        <p:txBody>
          <a:bodyPr/>
          <a:lstStyle/>
          <a:p>
            <a:r>
              <a:rPr lang="en-GB" dirty="0"/>
              <a:t>Challenge based learning activity</a:t>
            </a:r>
          </a:p>
        </p:txBody>
      </p:sp>
    </p:spTree>
    <p:extLst>
      <p:ext uri="{BB962C8B-B14F-4D97-AF65-F5344CB8AC3E}">
        <p14:creationId xmlns:p14="http://schemas.microsoft.com/office/powerpoint/2010/main" val="719981151"/>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chemeClr val="accent2"/>
              </a:buClr>
              <a:buBlip>
                <a:blip r:embed="rId3"/>
              </a:buBlip>
            </a:pPr>
            <a:r>
              <a:rPr lang="en-GB" dirty="0"/>
              <a:t>Please add the suggested practical exercise, preparation for assessment, other individual studies.</a:t>
            </a:r>
          </a:p>
          <a:p>
            <a:pPr marL="342900" indent="-342900">
              <a:buClr>
                <a:schemeClr val="accent2"/>
              </a:buClr>
              <a:buBlip>
                <a:blip r:embed="rId3"/>
              </a:buBlip>
            </a:pPr>
            <a:endParaRPr lang="en-GB" dirty="0"/>
          </a:p>
          <a:p>
            <a:pPr marL="342900" indent="-342900">
              <a:buClr>
                <a:schemeClr val="accent2"/>
              </a:buClr>
              <a:buBlip>
                <a:blip r:embed="rId3"/>
              </a:buBlip>
            </a:pPr>
            <a:r>
              <a:rPr lang="en-GB" dirty="0"/>
              <a:t>For example, course work to develop and implement an Innovative project with a challenge-based approach. Innovative project is recommended to be developed and implemented together with local stakeholders to addressing the local challenges (section 2.3). After the completion of 6 modules, the TSOs leaders could pitch their Innovation projects for the stakeholders (region/ city/ industry). It will stimulate the bottom-up approach mind-set of TSOs leaders/ TOP managers/ employees and will strengthen interaction, engagement, and a positive effect on the local and regional community.</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Individual Work</a:t>
            </a:r>
          </a:p>
        </p:txBody>
      </p:sp>
    </p:spTree>
    <p:extLst>
      <p:ext uri="{BB962C8B-B14F-4D97-AF65-F5344CB8AC3E}">
        <p14:creationId xmlns:p14="http://schemas.microsoft.com/office/powerpoint/2010/main" val="2675472031"/>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chemeClr val="accent2"/>
              </a:buClr>
              <a:buBlip>
                <a:blip r:embed="rId3"/>
              </a:buBlip>
            </a:pPr>
            <a:r>
              <a:rPr lang="en-GB" dirty="0"/>
              <a:t>TEST / ASSESSMENT (activity performance) aligned with the learning objectives </a:t>
            </a:r>
          </a:p>
          <a:p>
            <a:pPr marL="342900" indent="-3429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Assessment</a:t>
            </a:r>
          </a:p>
        </p:txBody>
      </p:sp>
    </p:spTree>
    <p:extLst>
      <p:ext uri="{BB962C8B-B14F-4D97-AF65-F5344CB8AC3E}">
        <p14:creationId xmlns:p14="http://schemas.microsoft.com/office/powerpoint/2010/main" val="2369090379"/>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References</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06</a:t>
            </a:r>
          </a:p>
        </p:txBody>
      </p:sp>
    </p:spTree>
    <p:extLst>
      <p:ext uri="{BB962C8B-B14F-4D97-AF65-F5344CB8AC3E}">
        <p14:creationId xmlns:p14="http://schemas.microsoft.com/office/powerpoint/2010/main" val="401531302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3">
                  <a:extLst>
                    <a:ext uri="{A12FA001-AC4F-418D-AE19-62706E023703}">
                      <ahyp:hlinkClr xmlns:ahyp="http://schemas.microsoft.com/office/drawing/2018/hyperlinkcolor" val="tx"/>
                    </a:ext>
                  </a:extLst>
                </a:hlinkClick>
              </a:rPr>
              <a:t>https://www.forbes.com/sites/gilpress/2014/09/03/12-big-data-definitions-whats-yours/#79b0a05813ae</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hlinkClick r:id="rId4">
                  <a:extLst>
                    <a:ext uri="{A12FA001-AC4F-418D-AE19-62706E023703}">
                      <ahyp:hlinkClr xmlns:ahyp="http://schemas.microsoft.com/office/drawing/2018/hyperlinkcolor" val="tx"/>
                    </a:ext>
                  </a:extLst>
                </a:hlinkClick>
              </a:rPr>
              <a:t>https://ori.hhs.gov/education/products/n_illinois_u/datamanagement/dctopic.html</a:t>
            </a: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rPr>
              <a:t> </a:t>
            </a:r>
            <a:endPar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Times New Roman" charset="0"/>
              <a:cs typeface="Times New Roman"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https://www.europeanfiles.eu/industry/education-as-a-tool-against-cybercrime</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https://securitytrails.com/blog/top-10-common-network-security-threats-explained</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References</a:t>
            </a:r>
          </a:p>
        </p:txBody>
      </p:sp>
    </p:spTree>
    <p:extLst>
      <p:ext uri="{BB962C8B-B14F-4D97-AF65-F5344CB8AC3E}">
        <p14:creationId xmlns:p14="http://schemas.microsoft.com/office/powerpoint/2010/main" val="4121483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4230820" cy="3995028"/>
          </a:xfrm>
        </p:spPr>
        <p:txBody>
          <a:bodyPr/>
          <a:lstStyle/>
          <a:p>
            <a:pPr marL="342900" indent="-342900">
              <a:buBlip>
                <a:blip r:embed="rId3"/>
              </a:buBlip>
            </a:pPr>
            <a:r>
              <a:rPr lang="en-GB" dirty="0"/>
              <a:t>The process of gathering information on variables of interest  in a systematic fashion.</a:t>
            </a:r>
          </a:p>
          <a:p>
            <a:pPr marL="342900" indent="-342900">
              <a:buBlip>
                <a:blip r:embed="rId3"/>
              </a:buBlip>
            </a:pPr>
            <a:endParaRPr lang="en-GB" dirty="0"/>
          </a:p>
          <a:p>
            <a:pPr marL="342900" indent="-342900">
              <a:buBlip>
                <a:blip r:embed="rId3"/>
              </a:buBlip>
            </a:pPr>
            <a:r>
              <a:rPr lang="en-GB" dirty="0"/>
              <a:t>What are the advantages or disadvantages of each source of data? </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Data Collection</a:t>
            </a:r>
          </a:p>
        </p:txBody>
      </p:sp>
      <p:grpSp>
        <p:nvGrpSpPr>
          <p:cNvPr id="2" name="Group 1">
            <a:extLst>
              <a:ext uri="{FF2B5EF4-FFF2-40B4-BE49-F238E27FC236}">
                <a16:creationId xmlns:a16="http://schemas.microsoft.com/office/drawing/2014/main" id="{39A8ED07-6F9E-1450-D897-29789FDECF3B}"/>
              </a:ext>
            </a:extLst>
          </p:cNvPr>
          <p:cNvGrpSpPr/>
          <p:nvPr/>
        </p:nvGrpSpPr>
        <p:grpSpPr>
          <a:xfrm>
            <a:off x="5426439" y="1055603"/>
            <a:ext cx="6354140" cy="4307042"/>
            <a:chOff x="3141112" y="868468"/>
            <a:chExt cx="6450903" cy="4307042"/>
          </a:xfrm>
        </p:grpSpPr>
        <p:sp>
          <p:nvSpPr>
            <p:cNvPr id="12" name="TextBox 11">
              <a:extLst>
                <a:ext uri="{FF2B5EF4-FFF2-40B4-BE49-F238E27FC236}">
                  <a16:creationId xmlns:a16="http://schemas.microsoft.com/office/drawing/2014/main" id="{17A24BB3-4F5E-E37B-E46B-AC5C0D3D4E8F}"/>
                </a:ext>
              </a:extLst>
            </p:cNvPr>
            <p:cNvSpPr txBox="1"/>
            <p:nvPr/>
          </p:nvSpPr>
          <p:spPr>
            <a:xfrm>
              <a:off x="4437167" y="868468"/>
              <a:ext cx="3538490" cy="542456"/>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925" b="1" i="0" u="none" strike="noStrike" kern="0" cap="none" spc="0" normalizeH="0" baseline="0" noProof="0" dirty="0">
                  <a:ln>
                    <a:noFill/>
                  </a:ln>
                  <a:solidFill>
                    <a:srgbClr val="70AD47">
                      <a:lumMod val="75000"/>
                    </a:srgbClr>
                  </a:solidFill>
                  <a:effectLst/>
                  <a:uLnTx/>
                  <a:uFillTx/>
                </a:rPr>
                <a:t>TYPES OF DATA </a:t>
              </a:r>
            </a:p>
          </p:txBody>
        </p:sp>
        <p:sp>
          <p:nvSpPr>
            <p:cNvPr id="13" name="TextBox 12">
              <a:extLst>
                <a:ext uri="{FF2B5EF4-FFF2-40B4-BE49-F238E27FC236}">
                  <a16:creationId xmlns:a16="http://schemas.microsoft.com/office/drawing/2014/main" id="{2CD71D04-8AA6-15DF-6757-1A452FD382E1}"/>
                </a:ext>
              </a:extLst>
            </p:cNvPr>
            <p:cNvSpPr txBox="1"/>
            <p:nvPr/>
          </p:nvSpPr>
          <p:spPr>
            <a:xfrm>
              <a:off x="3219552" y="1969210"/>
              <a:ext cx="2435230" cy="442429"/>
            </a:xfrm>
            <a:prstGeom prst="rect">
              <a:avLst/>
            </a:prstGeom>
            <a:gradFill rotWithShape="1">
              <a:gsLst>
                <a:gs pos="0">
                  <a:srgbClr val="70AD47">
                    <a:satMod val="103000"/>
                    <a:lumMod val="102000"/>
                    <a:tint val="94000"/>
                  </a:srgbClr>
                </a:gs>
                <a:gs pos="50000">
                  <a:srgbClr val="70AD47">
                    <a:satMod val="110000"/>
                    <a:lumMod val="100000"/>
                    <a:shade val="100000"/>
                  </a:srgbClr>
                </a:gs>
                <a:gs pos="100000">
                  <a:srgbClr val="70AD47">
                    <a:lumMod val="99000"/>
                    <a:satMod val="120000"/>
                    <a:shade val="78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0" i="0" u="none" strike="noStrike" kern="0" cap="none" spc="0" normalizeH="0" baseline="0" noProof="0" dirty="0" err="1">
                  <a:ln>
                    <a:noFill/>
                  </a:ln>
                  <a:solidFill>
                    <a:prstClr val="white"/>
                  </a:solidFill>
                  <a:effectLst/>
                  <a:uLnTx/>
                  <a:uFillTx/>
                  <a:latin typeface="Calibri" panose="020F0502020204030204"/>
                  <a:ea typeface="+mn-ea"/>
                  <a:cs typeface="+mn-cs"/>
                </a:rPr>
                <a:t>Discrete</a:t>
              </a:r>
              <a:endParaRPr kumimoji="0" lang="es-ES_tradnl" sz="2275"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7805C3B1-7842-8FFA-F357-7052801156E1}"/>
                </a:ext>
              </a:extLst>
            </p:cNvPr>
            <p:cNvSpPr txBox="1"/>
            <p:nvPr/>
          </p:nvSpPr>
          <p:spPr>
            <a:xfrm>
              <a:off x="6807104" y="1983325"/>
              <a:ext cx="2216975" cy="442429"/>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275" b="0" i="0" u="none" strike="noStrike" kern="0" cap="none" spc="0" normalizeH="0" baseline="0" noProof="0" dirty="0" err="1">
                  <a:ln>
                    <a:noFill/>
                  </a:ln>
                  <a:solidFill>
                    <a:prstClr val="black"/>
                  </a:solidFill>
                  <a:effectLst/>
                  <a:uLnTx/>
                  <a:uFillTx/>
                  <a:latin typeface="Calibri" panose="020F0502020204030204"/>
                  <a:ea typeface="+mn-ea"/>
                  <a:cs typeface="+mn-cs"/>
                </a:rPr>
                <a:t>Continuous</a:t>
              </a: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6" name="TextBox 15">
              <a:extLst>
                <a:ext uri="{FF2B5EF4-FFF2-40B4-BE49-F238E27FC236}">
                  <a16:creationId xmlns:a16="http://schemas.microsoft.com/office/drawing/2014/main" id="{1881F2F2-3873-4B19-2F6A-E4FE039BA92B}"/>
                </a:ext>
              </a:extLst>
            </p:cNvPr>
            <p:cNvSpPr txBox="1"/>
            <p:nvPr/>
          </p:nvSpPr>
          <p:spPr>
            <a:xfrm>
              <a:off x="6807104" y="2582492"/>
              <a:ext cx="2784911" cy="2593018"/>
            </a:xfrm>
            <a:prstGeom prst="rect">
              <a:avLst/>
            </a:prstGeom>
            <a:solidFill>
              <a:sysClr val="window" lastClr="FFFFFF"/>
            </a:solid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Can be infinitely broken down into smaller parts.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Includes a scale of measurement that can consist of numbers other than whole numbers, like decimals and fractions.</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endParaRPr kumimoji="0" lang="en-US" sz="1625"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25" b="0" i="1" u="none" strike="noStrike" kern="0" cap="none" spc="0" normalizeH="0" baseline="0" noProof="0" dirty="0" err="1">
                  <a:ln>
                    <a:noFill/>
                  </a:ln>
                  <a:solidFill>
                    <a:prstClr val="black"/>
                  </a:solidFill>
                  <a:effectLst/>
                  <a:uLnTx/>
                  <a:uFillTx/>
                </a:rPr>
                <a:t>Eg</a:t>
              </a:r>
              <a:r>
                <a:rPr kumimoji="0" lang="en-US" sz="1625" b="0" i="1" u="none" strike="noStrike" kern="0" cap="none" spc="0" normalizeH="0" baseline="0" noProof="0" dirty="0">
                  <a:ln>
                    <a:noFill/>
                  </a:ln>
                  <a:solidFill>
                    <a:prstClr val="black"/>
                  </a:solidFill>
                  <a:effectLst/>
                  <a:uLnTx/>
                  <a:uFillTx/>
                </a:rPr>
                <a:t>: People’s height, the time it takes to complete a task.</a:t>
              </a:r>
            </a:p>
          </p:txBody>
        </p:sp>
        <p:sp>
          <p:nvSpPr>
            <p:cNvPr id="17" name="Rectangle 16">
              <a:extLst>
                <a:ext uri="{FF2B5EF4-FFF2-40B4-BE49-F238E27FC236}">
                  <a16:creationId xmlns:a16="http://schemas.microsoft.com/office/drawing/2014/main" id="{0E8AD777-EEC6-E9B0-A352-1BA5A7D11BAB}"/>
                </a:ext>
              </a:extLst>
            </p:cNvPr>
            <p:cNvSpPr/>
            <p:nvPr/>
          </p:nvSpPr>
          <p:spPr>
            <a:xfrm>
              <a:off x="3141112" y="2582492"/>
              <a:ext cx="2911152" cy="2342949"/>
            </a:xfrm>
            <a:prstGeom prst="rect">
              <a:avLst/>
            </a:prstGeom>
            <a:solidFill>
              <a:sysClr val="window" lastClr="FFFFFF"/>
            </a:solidFill>
          </p:spPr>
          <p:txBody>
            <a:bodyPr wrap="square">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Cannot be broken down into smaller parts. </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1625" b="0" i="0" u="none" strike="noStrike" kern="0" cap="none" spc="0" normalizeH="0" baseline="0" noProof="0" dirty="0">
                  <a:ln>
                    <a:noFill/>
                  </a:ln>
                  <a:solidFill>
                    <a:prstClr val="black"/>
                  </a:solidFill>
                  <a:effectLst/>
                  <a:uLnTx/>
                  <a:uFillTx/>
                </a:rPr>
                <a:t>Consists of integers (positive and negative numbers) and is finite (it reaches a limit).</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endParaRPr kumimoji="0" lang="en-US" sz="1625"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endParaRPr kumimoji="0" lang="en-US" sz="1625" b="0" i="0" u="none" strike="noStrike" kern="0" cap="none" spc="0" normalizeH="0" baseline="0" noProof="0" dirty="0">
                <a:ln>
                  <a:noFill/>
                </a:ln>
                <a:solidFill>
                  <a:prstClr val="black"/>
                </a:solidFill>
                <a:effectLst/>
                <a:uLnTx/>
                <a:uFillTx/>
              </a:endParaRPr>
            </a:p>
            <a:p>
              <a:pPr marL="0" marR="0" lvl="0" indent="0" defTabSz="457200" eaLnBrk="1" fontAlgn="auto" latinLnBrk="0" hangingPunct="1">
                <a:lnSpc>
                  <a:spcPct val="100000"/>
                </a:lnSpc>
                <a:spcBef>
                  <a:spcPts val="0"/>
                </a:spcBef>
                <a:spcAft>
                  <a:spcPts val="0"/>
                </a:spcAft>
                <a:buClrTx/>
                <a:buSzTx/>
                <a:buFontTx/>
                <a:buNone/>
                <a:tabLst/>
                <a:defRPr/>
              </a:pPr>
              <a:r>
                <a:rPr kumimoji="0" lang="en-US" sz="1625" b="0" i="1" u="none" strike="noStrike" kern="0" cap="none" spc="0" normalizeH="0" baseline="0" noProof="0" dirty="0" err="1">
                  <a:ln>
                    <a:noFill/>
                  </a:ln>
                  <a:solidFill>
                    <a:prstClr val="black"/>
                  </a:solidFill>
                  <a:effectLst/>
                  <a:uLnTx/>
                  <a:uFillTx/>
                </a:rPr>
                <a:t>Eg</a:t>
              </a:r>
              <a:r>
                <a:rPr kumimoji="0" lang="en-US" sz="1625" b="0" i="1" u="none" strike="noStrike" kern="0" cap="none" spc="0" normalizeH="0" baseline="0" noProof="0" dirty="0">
                  <a:ln>
                    <a:noFill/>
                  </a:ln>
                  <a:solidFill>
                    <a:prstClr val="black"/>
                  </a:solidFill>
                  <a:effectLst/>
                  <a:uLnTx/>
                  <a:uFillTx/>
                </a:rPr>
                <a:t>: Traffic to your website, number of students in a class.</a:t>
              </a:r>
            </a:p>
          </p:txBody>
        </p:sp>
        <p:sp>
          <p:nvSpPr>
            <p:cNvPr id="18" name="Bent-Up Arrow 29">
              <a:extLst>
                <a:ext uri="{FF2B5EF4-FFF2-40B4-BE49-F238E27FC236}">
                  <a16:creationId xmlns:a16="http://schemas.microsoft.com/office/drawing/2014/main" id="{B2D01E24-770F-24F5-49D7-628F3F2831AE}"/>
                </a:ext>
              </a:extLst>
            </p:cNvPr>
            <p:cNvSpPr/>
            <p:nvPr/>
          </p:nvSpPr>
          <p:spPr>
            <a:xfrm rot="10800000">
              <a:off x="4282703" y="1478088"/>
              <a:ext cx="1769561"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9" name="Bent-Up Arrow 30">
              <a:extLst>
                <a:ext uri="{FF2B5EF4-FFF2-40B4-BE49-F238E27FC236}">
                  <a16:creationId xmlns:a16="http://schemas.microsoft.com/office/drawing/2014/main" id="{E0D75D20-18E7-FB83-CEE6-F9877E294245}"/>
                </a:ext>
              </a:extLst>
            </p:cNvPr>
            <p:cNvSpPr/>
            <p:nvPr/>
          </p:nvSpPr>
          <p:spPr>
            <a:xfrm rot="10800000" flipH="1">
              <a:off x="6338289" y="1478087"/>
              <a:ext cx="1621227" cy="450122"/>
            </a:xfrm>
            <a:prstGeom prst="bentUpArrow">
              <a:avLst/>
            </a:prstGeom>
            <a:solidFill>
              <a:srgbClr val="70AD47">
                <a:lumMod val="75000"/>
              </a:srgbClr>
            </a:solidFill>
            <a:ln w="12700" cap="flat" cmpd="sng" algn="ctr">
              <a:solidFill>
                <a:srgbClr val="70AD47">
                  <a:lumMod val="40000"/>
                  <a:lumOff val="6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4268631565"/>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https://theodi.org/article/data-ethics-canvas/</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Logan 2010, quoted in </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Rising, Kristensen, </a:t>
            </a:r>
            <a:r>
              <a:rPr kumimoji="0" lang="en-US" b="0" i="0" u="none" strike="noStrike" kern="1200" cap="none" spc="0" normalizeH="0" baseline="0" noProof="0" dirty="0" err="1">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Tjerrild</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-Hansen, 2014</a:t>
            </a:r>
            <a:endParaRPr lang="en-US"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References</a:t>
            </a:r>
          </a:p>
        </p:txBody>
      </p:sp>
    </p:spTree>
    <p:extLst>
      <p:ext uri="{BB962C8B-B14F-4D97-AF65-F5344CB8AC3E}">
        <p14:creationId xmlns:p14="http://schemas.microsoft.com/office/powerpoint/2010/main" val="341907435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US" b="0"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Overview of composition and context for the Information Governance concept </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Tallon</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a:t>
            </a:r>
            <a:r>
              <a:rPr kumimoji="0" lang="en-US" b="0" i="1" u="none" strike="noStrike" kern="1200" cap="none" spc="0" normalizeH="0" baseline="0" noProof="0" dirty="0" err="1">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etal</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hlinkClick r:id="rId3">
                  <a:extLst>
                    <a:ext uri="{A12FA001-AC4F-418D-AE19-62706E023703}">
                      <ahyp:hlinkClr xmlns:ahyp="http://schemas.microsoft.com/office/drawing/2018/hyperlinkcolor" val="tx"/>
                    </a:ext>
                  </a:extLst>
                </a:hlinkClick>
              </a:rPr>
              <a:t>. 2013b</a:t>
            </a:r>
            <a:r>
              <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rPr>
              <a:t>)</a:t>
            </a:r>
          </a:p>
          <a:p>
            <a:pPr marL="342900" indent="-342900">
              <a:buClr>
                <a:srgbClr val="000000"/>
              </a:buClr>
              <a:buFont typeface="Arial" panose="020B0604020202020204" pitchFamily="34" charset="0"/>
              <a:buChar char="•"/>
            </a:pPr>
            <a:endParaRPr lang="en-US" i="1" dirty="0">
              <a:solidFill>
                <a:schemeClr val="accent2">
                  <a:lumMod val="75000"/>
                </a:schemeClr>
              </a:solidFill>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r>
              <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kumimoji="0" lang="en-IE"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6">
                  <a:extLst>
                    <a:ext uri="{A12FA001-AC4F-418D-AE19-62706E023703}">
                      <ahyp:hlinkClr xmlns:ahyp="http://schemas.microsoft.com/office/drawing/2018/hyperlinkcolor" val="tx"/>
                    </a:ext>
                  </a:extLst>
                </a:hlinkClick>
              </a:rPr>
              <a:t>An Overview of Big Data for Growth in SMEs</a:t>
            </a:r>
            <a:endParaRPr lang="en-IE"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References</a:t>
            </a:r>
          </a:p>
        </p:txBody>
      </p:sp>
    </p:spTree>
    <p:extLst>
      <p:ext uri="{BB962C8B-B14F-4D97-AF65-F5344CB8AC3E}">
        <p14:creationId xmlns:p14="http://schemas.microsoft.com/office/powerpoint/2010/main" val="150420576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rPr>
              <a:t>Connectivity to the world: </a:t>
            </a: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https://www.youtube.com/watch?v=2GrXTLe9ztA</a:t>
            </a:r>
            <a:endParaRPr lang="en-GB"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https://www.informationweek.com/software/enterprise-applications/bigdata-6-real-life-business-cases/d/d-id/1320590?image_number=2&amp;piddl_msgorder=asc</a:t>
            </a:r>
            <a:endParaRPr lang="fr-FR"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https://www.youtube.com/watch?v=QF5BOzA9FfU</a:t>
            </a:r>
            <a:r>
              <a:rPr kumimoji="0" lang="en-US"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0" indent="0">
              <a:buClr>
                <a:srgbClr val="000000"/>
              </a:buClr>
            </a:pPr>
            <a:endParaRPr kumimoji="0" lang="lt-LT"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Data transformation and use in VR: </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https://www.youtube.com/watch?v=Pdycz6jJ0Vk</a:t>
            </a:r>
            <a:r>
              <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References</a:t>
            </a:r>
          </a:p>
        </p:txBody>
      </p:sp>
    </p:spTree>
    <p:extLst>
      <p:ext uri="{BB962C8B-B14F-4D97-AF65-F5344CB8AC3E}">
        <p14:creationId xmlns:p14="http://schemas.microsoft.com/office/powerpoint/2010/main" val="305683932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https://www.fundera.com/blog/blockchain-explained</a:t>
            </a:r>
            <a:endParaRPr kumimoji="0" lang="fr-FR"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kumimoji="0" lang="en-GB"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r>
              <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https://www.vts.com</a:t>
            </a:r>
            <a:endParaRPr kumimoji="0" lang="en-IE" b="0" i="0" u="sng" strike="noStrike" kern="0" cap="none" spc="0" normalizeH="0" baseline="0" noProof="0" dirty="0">
              <a:ln>
                <a:noFill/>
              </a:ln>
              <a:solidFill>
                <a:schemeClr val="accent2">
                  <a:lumMod val="75000"/>
                </a:schemeClr>
              </a:solidFill>
              <a:effectLst/>
              <a:uLnTx/>
              <a:uFillTx/>
              <a:latin typeface="Calibri" panose="020F0502020204030204"/>
              <a:ea typeface="+mn-ea"/>
              <a:cs typeface="+mn-cs"/>
            </a:endParaRPr>
          </a:p>
          <a:p>
            <a:pPr marL="342900" indent="-342900">
              <a:buClr>
                <a:srgbClr val="000000"/>
              </a:buClr>
              <a:buFont typeface="Arial" panose="020B0604020202020204" pitchFamily="34" charset="0"/>
              <a:buChar char="•"/>
            </a:pPr>
            <a:endParaRPr lang="en-IE" u="sng" kern="0" dirty="0">
              <a:solidFill>
                <a:schemeClr val="accent2">
                  <a:lumMod val="75000"/>
                </a:schemeClr>
              </a:solidFill>
              <a:latin typeface="Calibri" panose="020F0502020204030204"/>
            </a:endParaRPr>
          </a:p>
          <a:p>
            <a:pPr marL="342900" indent="-342900">
              <a:buClr>
                <a:srgbClr val="000000"/>
              </a:buClr>
              <a:buFont typeface="Arial" panose="020B0604020202020204" pitchFamily="34" charset="0"/>
              <a:buChar char="•"/>
            </a:pPr>
            <a:r>
              <a:rPr lang="en-IE" kern="0" dirty="0">
                <a:solidFill>
                  <a:schemeClr val="accent2">
                    <a:lumMod val="75000"/>
                  </a:schemeClr>
                </a:solidFill>
                <a:latin typeface="Calibri" panose="020F0502020204030204"/>
              </a:rPr>
              <a:t>Blockchain: </a:t>
            </a:r>
            <a:r>
              <a:rPr kumimoji="0" lang="en-IE" b="0" i="0" u="none" strike="noStrike" kern="0" cap="none" spc="0" normalizeH="0" baseline="0" noProof="0" dirty="0">
                <a:ln>
                  <a:noFill/>
                </a:ln>
                <a:solidFill>
                  <a:schemeClr val="accent2">
                    <a:lumMod val="75000"/>
                  </a:schemeClr>
                </a:solidFill>
                <a:effectLst/>
                <a:uLnTx/>
                <a:uFillTx/>
                <a:latin typeface="Calibri" panose="020F0502020204030204"/>
                <a:ea typeface="+mn-ea"/>
                <a:cs typeface="+mn-cs"/>
                <a:hlinkClick r:id="rId5">
                  <a:extLst>
                    <a:ext uri="{A12FA001-AC4F-418D-AE19-62706E023703}">
                      <ahyp:hlinkClr xmlns:ahyp="http://schemas.microsoft.com/office/drawing/2018/hyperlinkcolor" val="tx"/>
                    </a:ext>
                  </a:extLst>
                </a:hlinkClick>
              </a:rPr>
              <a:t>https://www.youtube.com/watch?v=QphJEO9ZX6s&amp;feature=emb_logo</a:t>
            </a:r>
            <a:endParaRPr kumimoji="0" lang="en-US" b="0" i="1" u="none" strike="noStrike" kern="1200" cap="none" spc="0" normalizeH="0" baseline="0" noProof="0" dirty="0">
              <a:ln>
                <a:noFill/>
              </a:ln>
              <a:solidFill>
                <a:schemeClr val="accent2">
                  <a:lumMod val="75000"/>
                </a:schemeClr>
              </a:solidFill>
              <a:effectLst/>
              <a:uLnTx/>
              <a:uFillTx/>
              <a:latin typeface="Calibri" panose="020F0502020204030204"/>
              <a:ea typeface="Calibri" charset="0"/>
              <a:cs typeface="Calibri" charset="0"/>
            </a:endParaRPr>
          </a:p>
          <a:p>
            <a:pPr marL="342900" indent="-342900">
              <a:buClr>
                <a:srgbClr val="000000"/>
              </a:buClr>
              <a:buFont typeface="Arial" panose="020B0604020202020204" pitchFamily="34" charset="0"/>
              <a:buChar char="•"/>
            </a:pPr>
            <a:endParaRPr lang="en-US" dirty="0">
              <a:solidFill>
                <a:schemeClr val="accent2">
                  <a:lumMod val="75000"/>
                </a:schemeClr>
              </a:solidFill>
              <a:latin typeface="Calibri" panose="020F0502020204030204"/>
              <a:cs typeface="Times New Roman" charset="0"/>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References</a:t>
            </a:r>
          </a:p>
        </p:txBody>
      </p:sp>
    </p:spTree>
    <p:extLst>
      <p:ext uri="{BB962C8B-B14F-4D97-AF65-F5344CB8AC3E}">
        <p14:creationId xmlns:p14="http://schemas.microsoft.com/office/powerpoint/2010/main" val="2348624372"/>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825643"/>
            <a:ext cx="10595237" cy="3995028"/>
          </a:xfrm>
        </p:spPr>
        <p:txBody>
          <a:bodyPr/>
          <a:lstStyle/>
          <a:p>
            <a:pPr marL="342900" indent="-342900">
              <a:buClr>
                <a:srgbClr val="000000"/>
              </a:buClr>
              <a:buFont typeface="Arial" panose="020B0604020202020204" pitchFamily="34" charset="0"/>
              <a:buChar char="•"/>
            </a:pPr>
            <a:r>
              <a:rPr lang="en-GB" dirty="0">
                <a:solidFill>
                  <a:schemeClr val="accent2">
                    <a:lumMod val="75000"/>
                  </a:schemeClr>
                </a:solidFill>
              </a:rPr>
              <a:t>Driving student success with Google Cloud: </a:t>
            </a:r>
            <a:r>
              <a:rPr lang="en-GB" dirty="0">
                <a:solidFill>
                  <a:schemeClr val="accent2">
                    <a:lumMod val="75000"/>
                  </a:schemeClr>
                </a:solidFill>
                <a:hlinkClick r:id="rId3">
                  <a:extLst>
                    <a:ext uri="{A12FA001-AC4F-418D-AE19-62706E023703}">
                      <ahyp:hlinkClr xmlns:ahyp="http://schemas.microsoft.com/office/drawing/2018/hyperlinkcolor" val="tx"/>
                    </a:ext>
                  </a:extLst>
                </a:hlinkClick>
              </a:rPr>
              <a:t>https://www.youtube.com/watch?v=hZLBcHYrIU4</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r>
              <a:rPr lang="en-GB" dirty="0">
                <a:solidFill>
                  <a:schemeClr val="accent2">
                    <a:lumMod val="75000"/>
                  </a:schemeClr>
                </a:solidFill>
              </a:rPr>
              <a:t>Industrial Revolution: </a:t>
            </a:r>
            <a:r>
              <a:rPr lang="en-GB" dirty="0">
                <a:solidFill>
                  <a:schemeClr val="accent2">
                    <a:lumMod val="75000"/>
                  </a:schemeClr>
                </a:solidFill>
                <a:hlinkClick r:id="rId4">
                  <a:extLst>
                    <a:ext uri="{A12FA001-AC4F-418D-AE19-62706E023703}">
                      <ahyp:hlinkClr xmlns:ahyp="http://schemas.microsoft.com/office/drawing/2018/hyperlinkcolor" val="tx"/>
                    </a:ext>
                  </a:extLst>
                </a:hlinkClick>
              </a:rPr>
              <a:t>https://www.ted.com/talks/vidas_raudonis_why_we_should_not_be_afraid_of_industrial_revolution</a:t>
            </a: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lumMod val="75000"/>
                </a:schemeClr>
              </a:solidFill>
            </a:endParaRPr>
          </a:p>
          <a:p>
            <a:pPr marL="342900" indent="-342900">
              <a:buClr>
                <a:srgbClr val="000000"/>
              </a:buClr>
              <a:buFont typeface="Arial" panose="020B0604020202020204" pitchFamily="34" charset="0"/>
              <a:buChar char="•"/>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References</a:t>
            </a:r>
          </a:p>
        </p:txBody>
      </p:sp>
    </p:spTree>
    <p:extLst>
      <p:ext uri="{BB962C8B-B14F-4D97-AF65-F5344CB8AC3E}">
        <p14:creationId xmlns:p14="http://schemas.microsoft.com/office/powerpoint/2010/main" val="96926474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 Placeholder 18">
            <a:extLst>
              <a:ext uri="{FF2B5EF4-FFF2-40B4-BE49-F238E27FC236}">
                <a16:creationId xmlns:a16="http://schemas.microsoft.com/office/drawing/2014/main" id="{E2CFC547-9849-7F41-990D-A769792DB4FA}"/>
              </a:ext>
            </a:extLst>
          </p:cNvPr>
          <p:cNvSpPr>
            <a:spLocks noGrp="1"/>
          </p:cNvSpPr>
          <p:nvPr>
            <p:ph type="body" sz="quarter" idx="19"/>
          </p:nvPr>
        </p:nvSpPr>
        <p:spPr/>
        <p:txBody>
          <a:bodyPr/>
          <a:lstStyle/>
          <a:p>
            <a:r>
              <a:rPr lang="en-US" dirty="0"/>
              <a:t>Any questions?</a:t>
            </a:r>
          </a:p>
        </p:txBody>
      </p:sp>
      <p:sp>
        <p:nvSpPr>
          <p:cNvPr id="20" name="Text Placeholder 19">
            <a:extLst>
              <a:ext uri="{FF2B5EF4-FFF2-40B4-BE49-F238E27FC236}">
                <a16:creationId xmlns:a16="http://schemas.microsoft.com/office/drawing/2014/main" id="{5328264C-32A9-A14B-88CE-E920BC4BEE14}"/>
              </a:ext>
            </a:extLst>
          </p:cNvPr>
          <p:cNvSpPr>
            <a:spLocks noGrp="1"/>
          </p:cNvSpPr>
          <p:nvPr>
            <p:ph type="body" sz="quarter" idx="20"/>
          </p:nvPr>
        </p:nvSpPr>
        <p:spPr/>
        <p:txBody>
          <a:bodyPr/>
          <a:lstStyle/>
          <a:p>
            <a:r>
              <a:rPr lang="en-US" dirty="0"/>
              <a:t>Thank you</a:t>
            </a:r>
          </a:p>
        </p:txBody>
      </p:sp>
      <p:sp>
        <p:nvSpPr>
          <p:cNvPr id="2" name="Text Placeholder 1">
            <a:extLst>
              <a:ext uri="{FF2B5EF4-FFF2-40B4-BE49-F238E27FC236}">
                <a16:creationId xmlns:a16="http://schemas.microsoft.com/office/drawing/2014/main" id="{00576451-99CA-2BBC-49EC-1C073AE46CE3}"/>
              </a:ext>
            </a:extLst>
          </p:cNvPr>
          <p:cNvSpPr>
            <a:spLocks noGrp="1"/>
          </p:cNvSpPr>
          <p:nvPr>
            <p:ph type="body" sz="quarter" idx="28"/>
          </p:nvPr>
        </p:nvSpPr>
        <p:spPr/>
        <p:txBody>
          <a:bodyPr/>
          <a:lstStyle/>
          <a:p>
            <a:r>
              <a:rPr lang="en-US" dirty="0" err="1"/>
              <a:t>www.</a:t>
            </a:r>
            <a:r>
              <a:rPr lang="en-US" sz="3600" b="1" dirty="0" err="1"/>
              <a:t>leaderseeds</a:t>
            </a:r>
            <a:r>
              <a:rPr lang="en-US" dirty="0" err="1"/>
              <a:t>.eu</a:t>
            </a:r>
            <a:endParaRPr lang="en-US" dirty="0"/>
          </a:p>
        </p:txBody>
      </p:sp>
    </p:spTree>
    <p:extLst>
      <p:ext uri="{BB962C8B-B14F-4D97-AF65-F5344CB8AC3E}">
        <p14:creationId xmlns:p14="http://schemas.microsoft.com/office/powerpoint/2010/main" val="4169825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build="p"/>
      <p:bldP spid="20"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431F6A3-BF79-DE2A-640D-86CA0710F510}"/>
              </a:ext>
            </a:extLst>
          </p:cNvPr>
          <p:cNvSpPr>
            <a:spLocks noGrp="1"/>
          </p:cNvSpPr>
          <p:nvPr>
            <p:ph type="body" sz="quarter" idx="31"/>
          </p:nvPr>
        </p:nvSpPr>
        <p:spPr>
          <a:xfrm>
            <a:off x="1394086" y="4315970"/>
            <a:ext cx="2968052" cy="2110894"/>
          </a:xfrm>
        </p:spPr>
        <p:txBody>
          <a:bodyPr>
            <a:normAutofit fontScale="92500" lnSpcReduction="10000"/>
          </a:bodyPr>
          <a:lstStyle/>
          <a:p>
            <a:r>
              <a:rPr lang="en-ZA" sz="2200" b="1" dirty="0">
                <a:effectLst>
                  <a:outerShdw blurRad="38100" dist="38100" dir="2700000" algn="tl">
                    <a:srgbClr val="000000">
                      <a:alpha val="43137"/>
                    </a:srgbClr>
                  </a:outerShdw>
                </a:effectLst>
              </a:rPr>
              <a:t>Nominal</a:t>
            </a:r>
          </a:p>
          <a:p>
            <a:r>
              <a:rPr lang="en-GB" sz="2100" dirty="0"/>
              <a:t>Qualitative data with no inherent scale or value attached. </a:t>
            </a:r>
          </a:p>
          <a:p>
            <a:endParaRPr lang="en-GB" sz="2100" dirty="0"/>
          </a:p>
          <a:p>
            <a:r>
              <a:rPr lang="en-GB" sz="2100" i="1" dirty="0" err="1"/>
              <a:t>Eg.</a:t>
            </a:r>
            <a:r>
              <a:rPr lang="en-GB" sz="2100" i="1" dirty="0"/>
              <a:t> Type of living accommodation</a:t>
            </a:r>
            <a:endParaRPr lang="en-ZA" sz="2100" i="1" dirty="0"/>
          </a:p>
        </p:txBody>
      </p:sp>
      <p:sp>
        <p:nvSpPr>
          <p:cNvPr id="3" name="Text Placeholder 2">
            <a:extLst>
              <a:ext uri="{FF2B5EF4-FFF2-40B4-BE49-F238E27FC236}">
                <a16:creationId xmlns:a16="http://schemas.microsoft.com/office/drawing/2014/main" id="{0062B9F0-FD93-43AC-EE2D-3E0F49176747}"/>
              </a:ext>
            </a:extLst>
          </p:cNvPr>
          <p:cNvSpPr>
            <a:spLocks noGrp="1"/>
          </p:cNvSpPr>
          <p:nvPr>
            <p:ph type="body" sz="quarter" idx="32"/>
          </p:nvPr>
        </p:nvSpPr>
        <p:spPr>
          <a:xfrm>
            <a:off x="5726354" y="4315970"/>
            <a:ext cx="3204047" cy="2110894"/>
          </a:xfrm>
        </p:spPr>
        <p:txBody>
          <a:bodyPr>
            <a:normAutofit fontScale="25000" lnSpcReduction="20000"/>
          </a:bodyPr>
          <a:lstStyle/>
          <a:p>
            <a:pPr>
              <a:lnSpc>
                <a:spcPct val="110000"/>
              </a:lnSpc>
            </a:pPr>
            <a:r>
              <a:rPr lang="en-ZA" sz="8000" b="1" dirty="0">
                <a:effectLst>
                  <a:outerShdw blurRad="38100" dist="38100" dir="2700000" algn="tl">
                    <a:srgbClr val="000000">
                      <a:alpha val="43137"/>
                    </a:srgbClr>
                  </a:outerShdw>
                </a:effectLst>
              </a:rPr>
              <a:t>Interval</a:t>
            </a:r>
          </a:p>
          <a:p>
            <a:pPr>
              <a:lnSpc>
                <a:spcPct val="110000"/>
              </a:lnSpc>
            </a:pPr>
            <a:r>
              <a:rPr lang="en-GB" sz="7200" dirty="0"/>
              <a:t>Data that has a natural order and the distance between each value is equal. </a:t>
            </a:r>
          </a:p>
          <a:p>
            <a:endParaRPr lang="en-GB" sz="7200" dirty="0"/>
          </a:p>
          <a:p>
            <a:r>
              <a:rPr lang="en-GB" sz="7200" i="1" dirty="0" err="1"/>
              <a:t>Eg.</a:t>
            </a:r>
            <a:r>
              <a:rPr lang="en-GB" sz="7200" i="1" dirty="0"/>
              <a:t> Temperature, clock times or IQ scores</a:t>
            </a:r>
          </a:p>
        </p:txBody>
      </p:sp>
      <p:sp>
        <p:nvSpPr>
          <p:cNvPr id="4" name="Text Placeholder 3">
            <a:extLst>
              <a:ext uri="{FF2B5EF4-FFF2-40B4-BE49-F238E27FC236}">
                <a16:creationId xmlns:a16="http://schemas.microsoft.com/office/drawing/2014/main" id="{A246D591-EDAC-C35C-8767-538F0258E0B0}"/>
              </a:ext>
            </a:extLst>
          </p:cNvPr>
          <p:cNvSpPr>
            <a:spLocks noGrp="1"/>
          </p:cNvSpPr>
          <p:nvPr>
            <p:ph type="body" sz="quarter" idx="33"/>
          </p:nvPr>
        </p:nvSpPr>
        <p:spPr>
          <a:xfrm>
            <a:off x="3766378" y="1884700"/>
            <a:ext cx="2694382" cy="1697949"/>
          </a:xfrm>
        </p:spPr>
        <p:txBody>
          <a:bodyPr>
            <a:normAutofit/>
          </a:bodyPr>
          <a:lstStyle/>
          <a:p>
            <a:r>
              <a:rPr lang="en-ZA" sz="2000" b="1" dirty="0">
                <a:effectLst>
                  <a:outerShdw blurRad="38100" dist="38100" dir="2700000" algn="tl">
                    <a:srgbClr val="000000">
                      <a:alpha val="43137"/>
                    </a:srgbClr>
                  </a:outerShdw>
                </a:effectLst>
              </a:rPr>
              <a:t>Ordinal</a:t>
            </a:r>
          </a:p>
          <a:p>
            <a:r>
              <a:rPr lang="en-GB" sz="1800" dirty="0"/>
              <a:t>Data organized on a system or scale.</a:t>
            </a:r>
          </a:p>
          <a:p>
            <a:pPr>
              <a:lnSpc>
                <a:spcPct val="80000"/>
              </a:lnSpc>
            </a:pPr>
            <a:endParaRPr lang="en-GB" sz="1800" dirty="0"/>
          </a:p>
          <a:p>
            <a:pPr>
              <a:lnSpc>
                <a:spcPct val="80000"/>
              </a:lnSpc>
            </a:pPr>
            <a:r>
              <a:rPr lang="en-GB" sz="1800" i="1" dirty="0" err="1"/>
              <a:t>Eg.</a:t>
            </a:r>
            <a:r>
              <a:rPr lang="en-GB" sz="1800" i="1" dirty="0"/>
              <a:t> Yes, maybe, no</a:t>
            </a:r>
          </a:p>
        </p:txBody>
      </p:sp>
      <p:sp>
        <p:nvSpPr>
          <p:cNvPr id="5" name="Text Placeholder 4">
            <a:extLst>
              <a:ext uri="{FF2B5EF4-FFF2-40B4-BE49-F238E27FC236}">
                <a16:creationId xmlns:a16="http://schemas.microsoft.com/office/drawing/2014/main" id="{090899BE-5A4F-92ED-1725-A526135885D0}"/>
              </a:ext>
            </a:extLst>
          </p:cNvPr>
          <p:cNvSpPr>
            <a:spLocks noGrp="1"/>
          </p:cNvSpPr>
          <p:nvPr>
            <p:ph type="body" sz="quarter" idx="34"/>
          </p:nvPr>
        </p:nvSpPr>
        <p:spPr>
          <a:xfrm>
            <a:off x="7839856" y="1884700"/>
            <a:ext cx="3777521" cy="2062341"/>
          </a:xfrm>
        </p:spPr>
        <p:txBody>
          <a:bodyPr>
            <a:normAutofit fontScale="32500" lnSpcReduction="20000"/>
          </a:bodyPr>
          <a:lstStyle/>
          <a:p>
            <a:r>
              <a:rPr lang="en-ZA" sz="6200" b="1" dirty="0">
                <a:effectLst>
                  <a:outerShdw blurRad="38100" dist="38100" dir="2700000" algn="tl">
                    <a:srgbClr val="000000">
                      <a:alpha val="43137"/>
                    </a:srgbClr>
                  </a:outerShdw>
                </a:effectLst>
              </a:rPr>
              <a:t>Ratio</a:t>
            </a:r>
          </a:p>
          <a:p>
            <a:r>
              <a:rPr lang="en-GB" sz="5500" dirty="0"/>
              <a:t>Data that has a natural order, equal distance between values but zero on the scale means does not exist.</a:t>
            </a:r>
          </a:p>
          <a:p>
            <a:endParaRPr lang="en-GB" sz="5500" dirty="0"/>
          </a:p>
          <a:p>
            <a:r>
              <a:rPr lang="en-GB" sz="5500" i="1" dirty="0" err="1"/>
              <a:t>Eg.</a:t>
            </a:r>
            <a:r>
              <a:rPr lang="en-GB" sz="5500" i="1" dirty="0"/>
              <a:t> Weight, years of education, income earned</a:t>
            </a:r>
          </a:p>
        </p:txBody>
      </p:sp>
      <p:sp>
        <p:nvSpPr>
          <p:cNvPr id="6" name="Text Placeholder 5">
            <a:extLst>
              <a:ext uri="{FF2B5EF4-FFF2-40B4-BE49-F238E27FC236}">
                <a16:creationId xmlns:a16="http://schemas.microsoft.com/office/drawing/2014/main" id="{74A99C43-814F-948E-5F1D-0FA64643ED50}"/>
              </a:ext>
            </a:extLst>
          </p:cNvPr>
          <p:cNvSpPr>
            <a:spLocks noGrp="1"/>
          </p:cNvSpPr>
          <p:nvPr>
            <p:ph type="body" sz="quarter" idx="16"/>
          </p:nvPr>
        </p:nvSpPr>
        <p:spPr>
          <a:xfrm>
            <a:off x="3216628" y="204766"/>
            <a:ext cx="5758743" cy="582221"/>
          </a:xfrm>
        </p:spPr>
        <p:txBody>
          <a:bodyPr>
            <a:normAutofit fontScale="92500" lnSpcReduction="10000"/>
          </a:bodyPr>
          <a:lstStyle/>
          <a:p>
            <a:pPr algn="ctr"/>
            <a:r>
              <a:rPr lang="es-ES_tradnl" sz="3900" dirty="0" err="1"/>
              <a:t>Types</a:t>
            </a:r>
            <a:r>
              <a:rPr lang="es-ES_tradnl" sz="3900" dirty="0"/>
              <a:t> </a:t>
            </a:r>
            <a:r>
              <a:rPr lang="es-ES_tradnl" sz="3900" dirty="0" err="1"/>
              <a:t>of</a:t>
            </a:r>
            <a:r>
              <a:rPr lang="es-ES_tradnl" sz="3900" dirty="0"/>
              <a:t> </a:t>
            </a:r>
            <a:r>
              <a:rPr lang="es-ES_tradnl" sz="3900" dirty="0" err="1"/>
              <a:t>Quantitative</a:t>
            </a:r>
            <a:r>
              <a:rPr lang="es-ES_tradnl" sz="3900" dirty="0"/>
              <a:t> Data</a:t>
            </a:r>
          </a:p>
          <a:p>
            <a:endParaRPr lang="en-ZA" dirty="0"/>
          </a:p>
        </p:txBody>
      </p:sp>
    </p:spTree>
    <p:extLst>
      <p:ext uri="{BB962C8B-B14F-4D97-AF65-F5344CB8AC3E}">
        <p14:creationId xmlns:p14="http://schemas.microsoft.com/office/powerpoint/2010/main" val="13918162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dirty="0"/>
              <a:t>Data of a very large size, typically to the extent that its manipulation and management present significant logistical challenges. - </a:t>
            </a:r>
            <a:r>
              <a:rPr lang="en-GB" i="1" dirty="0"/>
              <a:t>Oxford English Dictionary</a:t>
            </a:r>
          </a:p>
          <a:p>
            <a:pPr marL="0" indent="0"/>
            <a:endParaRPr lang="en-GB" i="1" dirty="0"/>
          </a:p>
          <a:p>
            <a:pPr marL="342900" indent="-342900">
              <a:buBlip>
                <a:blip r:embed="rId3"/>
              </a:buBlip>
            </a:pPr>
            <a:r>
              <a:rPr lang="en-GB" dirty="0"/>
              <a:t>A new attitude by businesses, non-profits, government agencies, and individuals that recognises that combining data from multiple sources could lead to better decisions. - </a:t>
            </a:r>
            <a:r>
              <a:rPr lang="en-GB" i="1" dirty="0"/>
              <a:t>Gill Press in Forbes, 2014</a:t>
            </a:r>
          </a:p>
          <a:p>
            <a:pPr marL="0" indent="0"/>
            <a:endParaRPr lang="en-GB" dirty="0"/>
          </a:p>
          <a:p>
            <a:pPr marL="342900" indent="-342900">
              <a:buBlip>
                <a:blip r:embed="rId3"/>
              </a:buBlip>
            </a:pPr>
            <a:r>
              <a:rPr lang="en-GB" dirty="0"/>
              <a:t>High-volume, high-velocity and high-variety information assets that demand cost-effective, innovative forms of information processing for enhanced insight and decision-making. - </a:t>
            </a:r>
            <a:r>
              <a:rPr lang="en-GB" i="1" dirty="0"/>
              <a:t>Gartner, 2014</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What Is Big Data?</a:t>
            </a:r>
          </a:p>
        </p:txBody>
      </p:sp>
    </p:spTree>
    <p:extLst>
      <p:ext uri="{BB962C8B-B14F-4D97-AF65-F5344CB8AC3E}">
        <p14:creationId xmlns:p14="http://schemas.microsoft.com/office/powerpoint/2010/main" val="29183491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95067544-7072-C49B-1E1D-DF9E1DD871A8}"/>
              </a:ext>
            </a:extLst>
          </p:cNvPr>
          <p:cNvSpPr>
            <a:spLocks noGrp="1"/>
          </p:cNvSpPr>
          <p:nvPr>
            <p:ph type="body" sz="quarter" idx="18"/>
          </p:nvPr>
        </p:nvSpPr>
        <p:spPr>
          <a:xfrm>
            <a:off x="898358" y="1882894"/>
            <a:ext cx="4867011" cy="3025975"/>
          </a:xfrm>
        </p:spPr>
        <p:txBody>
          <a:bodyPr/>
          <a:lstStyle/>
          <a:p>
            <a:pPr marL="342900" indent="-342900">
              <a:buClr>
                <a:schemeClr val="accent2"/>
              </a:buClr>
              <a:buFont typeface="Arial" panose="020B0604020202020204" pitchFamily="34" charset="0"/>
              <a:buChar char="•"/>
            </a:pPr>
            <a:r>
              <a:rPr lang="en-GB" dirty="0"/>
              <a:t>Before we start, let us set                         the scene by reading about the Model T Ford.</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The reading shows the limitations of the one size fits all model in the era of digital data.</a:t>
            </a:r>
          </a:p>
          <a:p>
            <a:endParaRPr lang="en-ZA" dirty="0"/>
          </a:p>
        </p:txBody>
      </p:sp>
      <p:sp>
        <p:nvSpPr>
          <p:cNvPr id="3" name="Text Placeholder 2">
            <a:extLst>
              <a:ext uri="{FF2B5EF4-FFF2-40B4-BE49-F238E27FC236}">
                <a16:creationId xmlns:a16="http://schemas.microsoft.com/office/drawing/2014/main" id="{542D0D3D-DC1A-55E0-FF42-62FF5DD30AC1}"/>
              </a:ext>
            </a:extLst>
          </p:cNvPr>
          <p:cNvSpPr>
            <a:spLocks noGrp="1"/>
          </p:cNvSpPr>
          <p:nvPr>
            <p:ph type="body" sz="quarter" idx="16"/>
          </p:nvPr>
        </p:nvSpPr>
        <p:spPr/>
        <p:txBody>
          <a:bodyPr/>
          <a:lstStyle/>
          <a:p>
            <a:r>
              <a:rPr lang="en-ZA" dirty="0"/>
              <a:t>What Is Big Data?</a:t>
            </a:r>
          </a:p>
        </p:txBody>
      </p:sp>
      <p:pic>
        <p:nvPicPr>
          <p:cNvPr id="6" name="Picture Placeholder 3">
            <a:extLst>
              <a:ext uri="{FF2B5EF4-FFF2-40B4-BE49-F238E27FC236}">
                <a16:creationId xmlns:a16="http://schemas.microsoft.com/office/drawing/2014/main" id="{25A0FAD6-D7FE-31CD-41F1-4902A415F910}"/>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7031" r="7031"/>
          <a:stretch>
            <a:fillRect/>
          </a:stretch>
        </p:blipFill>
        <p:spPr>
          <a:xfrm>
            <a:off x="6096000" y="1452563"/>
            <a:ext cx="6096000" cy="4256087"/>
          </a:xfrm>
          <a:prstGeom prst="rect">
            <a:avLst/>
          </a:prstGeom>
        </p:spPr>
      </p:pic>
    </p:spTree>
    <p:extLst>
      <p:ext uri="{BB962C8B-B14F-4D97-AF65-F5344CB8AC3E}">
        <p14:creationId xmlns:p14="http://schemas.microsoft.com/office/powerpoint/2010/main" val="4050660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dirty="0"/>
              <a:t>The Ford Model T is an automobile produced by Ford Motor Company from October 1, 1908, to May 26, 1927. It is generally regarded as the first affordable automobile, the car that opened travel to the common middle-class American. </a:t>
            </a:r>
          </a:p>
          <a:p>
            <a:pPr marL="342900" indent="-342900">
              <a:buBlip>
                <a:blip r:embed="rId3"/>
              </a:buBlip>
            </a:pPr>
            <a:endParaRPr lang="en-GB" dirty="0"/>
          </a:p>
          <a:p>
            <a:pPr marL="342900" indent="-342900">
              <a:buBlip>
                <a:blip r:embed="rId3"/>
              </a:buBlip>
            </a:pPr>
            <a:r>
              <a:rPr lang="en-GB" dirty="0"/>
              <a:t>The Ford Piquette Avenue Plant could not keep up with demand for the Model T, and only 11 cars were built there during the first full month of production. In 1910, after assembling nearly 12,000 Model Ts, Henry Ford moved the company to the new Highland Park complex. </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Ford Model T</a:t>
            </a:r>
          </a:p>
        </p:txBody>
      </p:sp>
    </p:spTree>
    <p:extLst>
      <p:ext uri="{BB962C8B-B14F-4D97-AF65-F5344CB8AC3E}">
        <p14:creationId xmlns:p14="http://schemas.microsoft.com/office/powerpoint/2010/main" val="38355633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dirty="0"/>
              <a:t>During this time, the Model T production system transitioned into an iconic example of assembly line production; in subsequent decades it would also come to be viewed as the classic example of the rigid, first-generation version of assembly line production. </a:t>
            </a:r>
          </a:p>
          <a:p>
            <a:pPr marL="342900" indent="-342900">
              <a:buBlip>
                <a:blip r:embed="rId3"/>
              </a:buBlip>
            </a:pPr>
            <a:endParaRPr lang="en-GB" dirty="0"/>
          </a:p>
          <a:p>
            <a:pPr marL="342900" indent="-342900">
              <a:buBlip>
                <a:blip r:embed="rId3"/>
              </a:buBlip>
            </a:pPr>
            <a:r>
              <a:rPr lang="en-GB" dirty="0"/>
              <a:t>In 1914, Ford produced more cars than all other automakers combined. The Model T was a great commercial success, and by the time Henry made his 10 millionth car, half of all cars in the world were Ford. It was so successful Ford did not purchase any advertising between 1917 and 1923.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Ford Model T</a:t>
            </a:r>
          </a:p>
        </p:txBody>
      </p:sp>
    </p:spTree>
    <p:extLst>
      <p:ext uri="{BB962C8B-B14F-4D97-AF65-F5344CB8AC3E}">
        <p14:creationId xmlns:p14="http://schemas.microsoft.com/office/powerpoint/2010/main" val="1682369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FC320A62-E599-889A-1CD7-493D91D148B7}"/>
              </a:ext>
            </a:extLst>
          </p:cNvPr>
          <p:cNvSpPr>
            <a:spLocks noGrp="1"/>
          </p:cNvSpPr>
          <p:nvPr>
            <p:ph type="body" sz="quarter" idx="15"/>
          </p:nvPr>
        </p:nvSpPr>
        <p:spPr/>
        <p:txBody>
          <a:bodyPr/>
          <a:lstStyle/>
          <a:p>
            <a:r>
              <a:rPr lang="en-ZA" dirty="0"/>
              <a:t>01</a:t>
            </a:r>
          </a:p>
        </p:txBody>
      </p:sp>
      <p:sp>
        <p:nvSpPr>
          <p:cNvPr id="3" name="Text Placeholder 2">
            <a:extLst>
              <a:ext uri="{FF2B5EF4-FFF2-40B4-BE49-F238E27FC236}">
                <a16:creationId xmlns:a16="http://schemas.microsoft.com/office/drawing/2014/main" id="{99D7D11C-B1BB-AA86-DF53-AE19BED43C00}"/>
              </a:ext>
            </a:extLst>
          </p:cNvPr>
          <p:cNvSpPr>
            <a:spLocks noGrp="1"/>
          </p:cNvSpPr>
          <p:nvPr>
            <p:ph type="body" sz="quarter" idx="14"/>
          </p:nvPr>
        </p:nvSpPr>
        <p:spPr/>
        <p:txBody>
          <a:bodyPr/>
          <a:lstStyle/>
          <a:p>
            <a:r>
              <a:rPr lang="en-US" dirty="0"/>
              <a:t>The Power of Data, Why Data Skills Matter</a:t>
            </a:r>
          </a:p>
        </p:txBody>
      </p:sp>
      <p:sp>
        <p:nvSpPr>
          <p:cNvPr id="4" name="Text Placeholder 3">
            <a:extLst>
              <a:ext uri="{FF2B5EF4-FFF2-40B4-BE49-F238E27FC236}">
                <a16:creationId xmlns:a16="http://schemas.microsoft.com/office/drawing/2014/main" id="{6C37075E-6964-192A-E161-6217783664C5}"/>
              </a:ext>
            </a:extLst>
          </p:cNvPr>
          <p:cNvSpPr>
            <a:spLocks noGrp="1"/>
          </p:cNvSpPr>
          <p:nvPr>
            <p:ph type="body" sz="quarter" idx="28"/>
          </p:nvPr>
        </p:nvSpPr>
        <p:spPr/>
        <p:txBody>
          <a:bodyPr/>
          <a:lstStyle/>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“Everyone can be great because everyone can serve.”</a:t>
            </a:r>
          </a:p>
          <a:p>
            <a:pPr marL="228600" marR="0" lvl="0" indent="-22860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1"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a:t>
            </a:r>
            <a:r>
              <a:rPr kumimoji="0" lang="en-US" sz="2400"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 Martin Luther King Jr.</a:t>
            </a:r>
          </a:p>
          <a:p>
            <a:endParaRPr lang="en-ZA" dirty="0"/>
          </a:p>
        </p:txBody>
      </p:sp>
      <p:sp>
        <p:nvSpPr>
          <p:cNvPr id="5" name="Text Placeholder 4">
            <a:extLst>
              <a:ext uri="{FF2B5EF4-FFF2-40B4-BE49-F238E27FC236}">
                <a16:creationId xmlns:a16="http://schemas.microsoft.com/office/drawing/2014/main" id="{6FB08A5A-7B6F-59EC-BACD-69BAA96B8321}"/>
              </a:ext>
            </a:extLst>
          </p:cNvPr>
          <p:cNvSpPr>
            <a:spLocks noGrp="1"/>
          </p:cNvSpPr>
          <p:nvPr>
            <p:ph type="body" sz="quarter" idx="29"/>
          </p:nvPr>
        </p:nvSpPr>
        <p:spPr/>
        <p:txBody>
          <a:bodyPr/>
          <a:lstStyle/>
          <a:p>
            <a:r>
              <a:rPr lang="en-ZA" dirty="0"/>
              <a:t>02</a:t>
            </a:r>
          </a:p>
        </p:txBody>
      </p:sp>
      <p:sp>
        <p:nvSpPr>
          <p:cNvPr id="6" name="Text Placeholder 5">
            <a:extLst>
              <a:ext uri="{FF2B5EF4-FFF2-40B4-BE49-F238E27FC236}">
                <a16:creationId xmlns:a16="http://schemas.microsoft.com/office/drawing/2014/main" id="{AF6264BF-C70E-914F-D10D-F7D2A8E5506B}"/>
              </a:ext>
            </a:extLst>
          </p:cNvPr>
          <p:cNvSpPr>
            <a:spLocks noGrp="1"/>
          </p:cNvSpPr>
          <p:nvPr>
            <p:ph type="body" sz="quarter" idx="30"/>
          </p:nvPr>
        </p:nvSpPr>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200" b="0" i="0" u="none" strike="noStrike" kern="1200" cap="none" spc="0" normalizeH="0" baseline="0" noProof="0" dirty="0">
                <a:ln>
                  <a:noFill/>
                </a:ln>
                <a:solidFill>
                  <a:srgbClr val="000000"/>
                </a:solidFill>
                <a:effectLst/>
                <a:uLnTx/>
                <a:uFillTx/>
                <a:latin typeface="Calibri" panose="020F0502020204030204"/>
                <a:ea typeface="+mn-ea"/>
                <a:cs typeface="+mn-cs"/>
              </a:rPr>
              <a:t>Data Technology</a:t>
            </a:r>
          </a:p>
        </p:txBody>
      </p:sp>
      <p:sp>
        <p:nvSpPr>
          <p:cNvPr id="7" name="Text Placeholder 6">
            <a:extLst>
              <a:ext uri="{FF2B5EF4-FFF2-40B4-BE49-F238E27FC236}">
                <a16:creationId xmlns:a16="http://schemas.microsoft.com/office/drawing/2014/main" id="{E9573EEB-CD14-A765-A25C-CE014840F40A}"/>
              </a:ext>
            </a:extLst>
          </p:cNvPr>
          <p:cNvSpPr>
            <a:spLocks noGrp="1"/>
          </p:cNvSpPr>
          <p:nvPr>
            <p:ph type="body" sz="quarter" idx="31"/>
          </p:nvPr>
        </p:nvSpPr>
        <p:spPr/>
        <p:txBody>
          <a:bodyPr/>
          <a:lstStyle/>
          <a:p>
            <a:r>
              <a:rPr lang="en-ZA" dirty="0"/>
              <a:t>03</a:t>
            </a:r>
          </a:p>
        </p:txBody>
      </p:sp>
      <p:sp>
        <p:nvSpPr>
          <p:cNvPr id="8" name="Text Placeholder 7">
            <a:extLst>
              <a:ext uri="{FF2B5EF4-FFF2-40B4-BE49-F238E27FC236}">
                <a16:creationId xmlns:a16="http://schemas.microsoft.com/office/drawing/2014/main" id="{71219252-E7F9-A877-578C-E82B765C60C0}"/>
              </a:ext>
            </a:extLst>
          </p:cNvPr>
          <p:cNvSpPr>
            <a:spLocks noGrp="1"/>
          </p:cNvSpPr>
          <p:nvPr>
            <p:ph type="body" sz="quarter" idx="32"/>
          </p:nvPr>
        </p:nvSpPr>
        <p:spPr/>
        <p:txBody>
          <a:bodyPr/>
          <a:lstStyle/>
          <a:p>
            <a:r>
              <a:rPr lang="en-US" dirty="0"/>
              <a:t>Data Governance, Security &amp; Privacy</a:t>
            </a:r>
          </a:p>
        </p:txBody>
      </p:sp>
      <p:sp>
        <p:nvSpPr>
          <p:cNvPr id="9" name="Text Placeholder 8">
            <a:extLst>
              <a:ext uri="{FF2B5EF4-FFF2-40B4-BE49-F238E27FC236}">
                <a16:creationId xmlns:a16="http://schemas.microsoft.com/office/drawing/2014/main" id="{5A19F0D7-1CF4-950B-06F0-94189B068807}"/>
              </a:ext>
            </a:extLst>
          </p:cNvPr>
          <p:cNvSpPr>
            <a:spLocks noGrp="1"/>
          </p:cNvSpPr>
          <p:nvPr>
            <p:ph type="body" sz="quarter" idx="33"/>
          </p:nvPr>
        </p:nvSpPr>
        <p:spPr/>
        <p:txBody>
          <a:bodyPr/>
          <a:lstStyle/>
          <a:p>
            <a:r>
              <a:rPr lang="en-ZA" dirty="0"/>
              <a:t>04</a:t>
            </a:r>
          </a:p>
        </p:txBody>
      </p:sp>
      <p:sp>
        <p:nvSpPr>
          <p:cNvPr id="10" name="Text Placeholder 9">
            <a:extLst>
              <a:ext uri="{FF2B5EF4-FFF2-40B4-BE49-F238E27FC236}">
                <a16:creationId xmlns:a16="http://schemas.microsoft.com/office/drawing/2014/main" id="{01536359-B030-A4B6-81AA-01F068D88F6A}"/>
              </a:ext>
            </a:extLst>
          </p:cNvPr>
          <p:cNvSpPr>
            <a:spLocks noGrp="1"/>
          </p:cNvSpPr>
          <p:nvPr>
            <p:ph type="body" sz="quarter" idx="34"/>
          </p:nvPr>
        </p:nvSpPr>
        <p:spPr/>
        <p:txBody>
          <a:bodyPr/>
          <a:lstStyle/>
          <a:p>
            <a:r>
              <a:rPr lang="en-ZA" dirty="0"/>
              <a:t>Working with Data </a:t>
            </a:r>
          </a:p>
        </p:txBody>
      </p:sp>
      <p:sp>
        <p:nvSpPr>
          <p:cNvPr id="11" name="Text Placeholder 10">
            <a:extLst>
              <a:ext uri="{FF2B5EF4-FFF2-40B4-BE49-F238E27FC236}">
                <a16:creationId xmlns:a16="http://schemas.microsoft.com/office/drawing/2014/main" id="{F99CD8FB-64EC-FB62-76A7-8187B917B99C}"/>
              </a:ext>
            </a:extLst>
          </p:cNvPr>
          <p:cNvSpPr>
            <a:spLocks noGrp="1"/>
          </p:cNvSpPr>
          <p:nvPr>
            <p:ph type="body" sz="quarter" idx="35"/>
          </p:nvPr>
        </p:nvSpPr>
        <p:spPr/>
        <p:txBody>
          <a:bodyPr/>
          <a:lstStyle/>
          <a:p>
            <a:r>
              <a:rPr lang="en-ZA" dirty="0"/>
              <a:t>05</a:t>
            </a:r>
          </a:p>
        </p:txBody>
      </p:sp>
      <p:sp>
        <p:nvSpPr>
          <p:cNvPr id="12" name="Text Placeholder 11">
            <a:extLst>
              <a:ext uri="{FF2B5EF4-FFF2-40B4-BE49-F238E27FC236}">
                <a16:creationId xmlns:a16="http://schemas.microsoft.com/office/drawing/2014/main" id="{E822F342-7AF8-1F13-9CB9-652034DF2227}"/>
              </a:ext>
            </a:extLst>
          </p:cNvPr>
          <p:cNvSpPr>
            <a:spLocks noGrp="1"/>
          </p:cNvSpPr>
          <p:nvPr>
            <p:ph type="body" sz="quarter" idx="36"/>
          </p:nvPr>
        </p:nvSpPr>
        <p:spPr/>
        <p:txBody>
          <a:bodyPr/>
          <a:lstStyle/>
          <a:p>
            <a:r>
              <a:rPr lang="en-ZA" dirty="0"/>
              <a:t>Data for Strategy</a:t>
            </a:r>
          </a:p>
        </p:txBody>
      </p:sp>
      <p:sp>
        <p:nvSpPr>
          <p:cNvPr id="13" name="Text Placeholder 12">
            <a:extLst>
              <a:ext uri="{FF2B5EF4-FFF2-40B4-BE49-F238E27FC236}">
                <a16:creationId xmlns:a16="http://schemas.microsoft.com/office/drawing/2014/main" id="{38A627E5-46B5-B077-1279-CCCE2E945C9A}"/>
              </a:ext>
            </a:extLst>
          </p:cNvPr>
          <p:cNvSpPr>
            <a:spLocks noGrp="1"/>
          </p:cNvSpPr>
          <p:nvPr>
            <p:ph type="body" sz="quarter" idx="27"/>
          </p:nvPr>
        </p:nvSpPr>
        <p:spPr/>
        <p:txBody>
          <a:bodyPr/>
          <a:lstStyle/>
          <a:p>
            <a:r>
              <a:rPr lang="en-GB" dirty="0"/>
              <a:t>Outline</a:t>
            </a:r>
            <a:endParaRPr lang="en-ZA" dirty="0"/>
          </a:p>
        </p:txBody>
      </p:sp>
      <p:sp>
        <p:nvSpPr>
          <p:cNvPr id="14" name="Text Placeholder 13">
            <a:extLst>
              <a:ext uri="{FF2B5EF4-FFF2-40B4-BE49-F238E27FC236}">
                <a16:creationId xmlns:a16="http://schemas.microsoft.com/office/drawing/2014/main" id="{7B2F6E99-E6E2-9CF4-4B3D-11B5F9EC4D38}"/>
              </a:ext>
            </a:extLst>
          </p:cNvPr>
          <p:cNvSpPr>
            <a:spLocks noGrp="1"/>
          </p:cNvSpPr>
          <p:nvPr>
            <p:ph type="body" sz="quarter" idx="37"/>
          </p:nvPr>
        </p:nvSpPr>
        <p:spPr/>
        <p:txBody>
          <a:bodyPr/>
          <a:lstStyle/>
          <a:p>
            <a:r>
              <a:rPr lang="en-ZA" dirty="0"/>
              <a:t>06</a:t>
            </a:r>
          </a:p>
        </p:txBody>
      </p:sp>
      <p:sp>
        <p:nvSpPr>
          <p:cNvPr id="15" name="Text Placeholder 14">
            <a:extLst>
              <a:ext uri="{FF2B5EF4-FFF2-40B4-BE49-F238E27FC236}">
                <a16:creationId xmlns:a16="http://schemas.microsoft.com/office/drawing/2014/main" id="{2A392415-BDAA-850B-490A-AA5FA12923D9}"/>
              </a:ext>
            </a:extLst>
          </p:cNvPr>
          <p:cNvSpPr>
            <a:spLocks noGrp="1"/>
          </p:cNvSpPr>
          <p:nvPr>
            <p:ph type="body" sz="quarter" idx="38"/>
          </p:nvPr>
        </p:nvSpPr>
        <p:spPr/>
        <p:txBody>
          <a:bodyPr/>
          <a:lstStyle/>
          <a:p>
            <a:r>
              <a:rPr lang="en-GB" dirty="0"/>
              <a:t>References</a:t>
            </a:r>
            <a:endParaRPr lang="en-ZA" dirty="0"/>
          </a:p>
        </p:txBody>
      </p:sp>
    </p:spTree>
    <p:extLst>
      <p:ext uri="{BB962C8B-B14F-4D97-AF65-F5344CB8AC3E}">
        <p14:creationId xmlns:p14="http://schemas.microsoft.com/office/powerpoint/2010/main" val="21638581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dirty="0"/>
              <a:t>Henry Ford's ideological approach to Model T design was one of getting it right and then keeping it the same; he believed the Model T was all the car a person would, or could, ever need. </a:t>
            </a:r>
          </a:p>
          <a:p>
            <a:pPr marL="342900" indent="-342900">
              <a:buBlip>
                <a:blip r:embed="rId3"/>
              </a:buBlip>
            </a:pPr>
            <a:endParaRPr lang="en-GB" dirty="0"/>
          </a:p>
          <a:p>
            <a:pPr marL="342900" indent="-342900">
              <a:buBlip>
                <a:blip r:embed="rId3"/>
              </a:buBlip>
            </a:pPr>
            <a:r>
              <a:rPr lang="en-GB" dirty="0"/>
              <a:t>As other companies offered comfort and styling advantages, at competitive prices, the Model T lost market share. Design changes were not as few as the public perceived, but the idea of an unchanging model was kept intact. </a:t>
            </a:r>
          </a:p>
          <a:p>
            <a:pPr marL="342900" indent="-342900">
              <a:buBlip>
                <a:blip r:embed="rId3"/>
              </a:buBlip>
            </a:pPr>
            <a:endParaRPr lang="en-GB" dirty="0"/>
          </a:p>
          <a:p>
            <a:pPr marL="342900" indent="-342900">
              <a:buBlip>
                <a:blip r:embed="rId3"/>
              </a:buBlip>
            </a:pPr>
            <a:r>
              <a:rPr lang="en-GB" dirty="0"/>
              <a:t>Eventually, on May 26, 1927, Ford Motor Company ceased US production. </a:t>
            </a: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Ford Model T</a:t>
            </a:r>
          </a:p>
        </p:txBody>
      </p:sp>
    </p:spTree>
    <p:extLst>
      <p:ext uri="{BB962C8B-B14F-4D97-AF65-F5344CB8AC3E}">
        <p14:creationId xmlns:p14="http://schemas.microsoft.com/office/powerpoint/2010/main" val="25887185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b="1" dirty="0">
                <a:solidFill>
                  <a:schemeClr val="accent2"/>
                </a:solidFill>
              </a:rPr>
              <a:t>Interpretation: </a:t>
            </a:r>
            <a:r>
              <a:rPr lang="en-GB" dirty="0"/>
              <a:t>In today’s world, the idea of only ONE type of product seems very out of date. </a:t>
            </a:r>
          </a:p>
          <a:p>
            <a:pPr marL="342900" indent="-342900">
              <a:buBlip>
                <a:blip r:embed="rId3"/>
              </a:buBlip>
            </a:pPr>
            <a:endParaRPr lang="en-GB" dirty="0"/>
          </a:p>
          <a:p>
            <a:pPr marL="342900" indent="-342900">
              <a:buBlip>
                <a:blip r:embed="rId3"/>
              </a:buBlip>
            </a:pPr>
            <a:r>
              <a:rPr lang="en-GB" dirty="0"/>
              <a:t>Ford lost market share when consumers wanted different types of cars with different features to suit their needs and tastes. </a:t>
            </a:r>
          </a:p>
          <a:p>
            <a:pPr marL="342900" indent="-342900">
              <a:buBlip>
                <a:blip r:embed="rId3"/>
              </a:buBlip>
            </a:pPr>
            <a:endParaRPr lang="en-GB" dirty="0"/>
          </a:p>
          <a:p>
            <a:pPr marL="342900" indent="-342900">
              <a:buBlip>
                <a:blip r:embed="rId3"/>
              </a:buBlip>
            </a:pPr>
            <a:r>
              <a:rPr lang="en-GB" dirty="0"/>
              <a:t>Today’s consumers want personalized services. Profitability depends on it. </a:t>
            </a:r>
          </a:p>
          <a:p>
            <a:pPr marL="0" indent="0"/>
            <a:endParaRPr lang="en-GB"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Ford Model T</a:t>
            </a:r>
          </a:p>
        </p:txBody>
      </p:sp>
    </p:spTree>
    <p:extLst>
      <p:ext uri="{BB962C8B-B14F-4D97-AF65-F5344CB8AC3E}">
        <p14:creationId xmlns:p14="http://schemas.microsoft.com/office/powerpoint/2010/main" val="2507424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0" y="1900594"/>
            <a:ext cx="10595237" cy="3995028"/>
          </a:xfrm>
        </p:spPr>
        <p:txBody>
          <a:bodyPr/>
          <a:lstStyle/>
          <a:p>
            <a:pPr marL="342900" indent="-342900">
              <a:buBlip>
                <a:blip r:embed="rId3"/>
              </a:buBlip>
            </a:pPr>
            <a:r>
              <a:rPr lang="en-GB" b="1" dirty="0">
                <a:solidFill>
                  <a:schemeClr val="accent2"/>
                </a:solidFill>
              </a:rPr>
              <a:t>Interpretation (Cont.): </a:t>
            </a:r>
            <a:r>
              <a:rPr lang="en-GB" dirty="0"/>
              <a:t>We cannot generalize any more. Compare the “one size fits all” Model T to today’s online retail where knowledge of a customers’ needs, and interests are essential to winning their business. </a:t>
            </a:r>
          </a:p>
          <a:p>
            <a:pPr marL="0" indent="0"/>
            <a:endParaRPr lang="en-GB" dirty="0"/>
          </a:p>
          <a:p>
            <a:pPr marL="342900" indent="-342900">
              <a:buClr>
                <a:schemeClr val="accent2"/>
              </a:buClr>
              <a:buFont typeface="Arial" panose="020B0604020202020204" pitchFamily="34" charset="0"/>
              <a:buChar char="•"/>
            </a:pPr>
            <a:r>
              <a:rPr lang="en-GB" dirty="0"/>
              <a:t>And how can we find out about their needs and interests and tailor our service for them? That is the power of data.</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The Ford Model T</a:t>
            </a:r>
          </a:p>
        </p:txBody>
      </p:sp>
    </p:spTree>
    <p:extLst>
      <p:ext uri="{BB962C8B-B14F-4D97-AF65-F5344CB8AC3E}">
        <p14:creationId xmlns:p14="http://schemas.microsoft.com/office/powerpoint/2010/main" val="13902155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“The way to get started is to quit talking and begin doing.”</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Walt Disney</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Car repair">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83" r="12883"/>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957701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5297620" cy="3995028"/>
          </a:xfrm>
        </p:spPr>
        <p:txBody>
          <a:bodyPr/>
          <a:lstStyle/>
          <a:p>
            <a:pPr marL="342900" indent="-342900">
              <a:buBlip>
                <a:blip r:embed="rId3"/>
              </a:buBlip>
            </a:pPr>
            <a:r>
              <a:rPr lang="en-GB" dirty="0"/>
              <a:t>Smart data describes data that has valid, well-defined, meaningful information with an added layer of intelligence or interpretation. </a:t>
            </a:r>
          </a:p>
          <a:p>
            <a:pPr marL="342900" indent="-342900">
              <a:buBlip>
                <a:blip r:embed="rId3"/>
              </a:buBlip>
            </a:pPr>
            <a:endParaRPr lang="en-GB" dirty="0"/>
          </a:p>
          <a:p>
            <a:pPr marL="342900" indent="-342900">
              <a:buBlip>
                <a:blip r:embed="rId3"/>
              </a:buBlip>
            </a:pPr>
            <a:r>
              <a:rPr lang="en-GB" dirty="0"/>
              <a:t>This enables decisions to be made more quickly, and even in some cases, without human intervention or processing from a centralized system.</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From Big Data to Smart Data </a:t>
            </a:r>
          </a:p>
        </p:txBody>
      </p:sp>
      <p:grpSp>
        <p:nvGrpSpPr>
          <p:cNvPr id="2" name="Group 1">
            <a:extLst>
              <a:ext uri="{FF2B5EF4-FFF2-40B4-BE49-F238E27FC236}">
                <a16:creationId xmlns:a16="http://schemas.microsoft.com/office/drawing/2014/main" id="{BC0B0B3C-DC04-8248-923A-D0E4DAA410CC}"/>
              </a:ext>
            </a:extLst>
          </p:cNvPr>
          <p:cNvGrpSpPr/>
          <p:nvPr/>
        </p:nvGrpSpPr>
        <p:grpSpPr>
          <a:xfrm>
            <a:off x="7002499" y="1900594"/>
            <a:ext cx="1524097" cy="1067266"/>
            <a:chOff x="6272607" y="1900595"/>
            <a:chExt cx="1524097" cy="1067266"/>
          </a:xfrm>
        </p:grpSpPr>
        <p:sp>
          <p:nvSpPr>
            <p:cNvPr id="10" name="TextBox 9">
              <a:extLst>
                <a:ext uri="{FF2B5EF4-FFF2-40B4-BE49-F238E27FC236}">
                  <a16:creationId xmlns:a16="http://schemas.microsoft.com/office/drawing/2014/main" id="{1D929B59-F706-B55B-001E-A5E928004A79}"/>
                </a:ext>
              </a:extLst>
            </p:cNvPr>
            <p:cNvSpPr txBox="1"/>
            <p:nvPr/>
          </p:nvSpPr>
          <p:spPr>
            <a:xfrm>
              <a:off x="6390595" y="1900595"/>
              <a:ext cx="1011108"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DATA</a:t>
              </a:r>
            </a:p>
          </p:txBody>
        </p:sp>
        <p:sp>
          <p:nvSpPr>
            <p:cNvPr id="11" name="TextBox 10">
              <a:extLst>
                <a:ext uri="{FF2B5EF4-FFF2-40B4-BE49-F238E27FC236}">
                  <a16:creationId xmlns:a16="http://schemas.microsoft.com/office/drawing/2014/main" id="{78A0E88A-7A2B-D462-F9E4-52439F0F586B}"/>
                </a:ext>
              </a:extLst>
            </p:cNvPr>
            <p:cNvSpPr txBox="1"/>
            <p:nvPr/>
          </p:nvSpPr>
          <p:spPr>
            <a:xfrm>
              <a:off x="6272607" y="2275364"/>
              <a:ext cx="1524097" cy="692497"/>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Monthly</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sales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report</a:t>
              </a:r>
              <a:endPar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 name="Group 2">
            <a:extLst>
              <a:ext uri="{FF2B5EF4-FFF2-40B4-BE49-F238E27FC236}">
                <a16:creationId xmlns:a16="http://schemas.microsoft.com/office/drawing/2014/main" id="{2D0D83CA-C8DB-BFE2-41AB-B5536409B522}"/>
              </a:ext>
            </a:extLst>
          </p:cNvPr>
          <p:cNvGrpSpPr/>
          <p:nvPr/>
        </p:nvGrpSpPr>
        <p:grpSpPr>
          <a:xfrm>
            <a:off x="7002499" y="3465513"/>
            <a:ext cx="4341771" cy="1658551"/>
            <a:chOff x="8320625" y="1900594"/>
            <a:chExt cx="4341771" cy="1658551"/>
          </a:xfrm>
        </p:grpSpPr>
        <p:sp>
          <p:nvSpPr>
            <p:cNvPr id="12" name="TextBox 11">
              <a:extLst>
                <a:ext uri="{FF2B5EF4-FFF2-40B4-BE49-F238E27FC236}">
                  <a16:creationId xmlns:a16="http://schemas.microsoft.com/office/drawing/2014/main" id="{5B55896B-BCD5-4E35-8AF2-47BF476526ED}"/>
                </a:ext>
              </a:extLst>
            </p:cNvPr>
            <p:cNvSpPr txBox="1"/>
            <p:nvPr/>
          </p:nvSpPr>
          <p:spPr>
            <a:xfrm>
              <a:off x="8320625" y="2266483"/>
              <a:ext cx="4341771" cy="1292662"/>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Sales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report</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synthesisng</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peaks</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and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troughs</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according</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to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day</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/time,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creating</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recommendations</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on</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how</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to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adjust</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1950" b="0" i="0" u="none" strike="noStrike" kern="0" cap="none" spc="0" normalizeH="0" baseline="0" noProof="0" dirty="0" err="1">
                  <a:ln>
                    <a:noFill/>
                  </a:ln>
                  <a:solidFill>
                    <a:prstClr val="black"/>
                  </a:solidFill>
                  <a:effectLst/>
                  <a:uLnTx/>
                  <a:uFillTx/>
                  <a:latin typeface="Calibri" panose="020F0502020204030204"/>
                  <a:ea typeface="+mn-ea"/>
                  <a:cs typeface="+mn-cs"/>
                </a:rPr>
                <a:t>staffing</a:t>
              </a: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 </a:t>
              </a:r>
            </a:p>
          </p:txBody>
        </p:sp>
        <p:sp>
          <p:nvSpPr>
            <p:cNvPr id="13" name="TextBox 12">
              <a:extLst>
                <a:ext uri="{FF2B5EF4-FFF2-40B4-BE49-F238E27FC236}">
                  <a16:creationId xmlns:a16="http://schemas.microsoft.com/office/drawing/2014/main" id="{1B78B376-0AAD-338B-71B0-5E8125E11449}"/>
                </a:ext>
              </a:extLst>
            </p:cNvPr>
            <p:cNvSpPr txBox="1"/>
            <p:nvPr/>
          </p:nvSpPr>
          <p:spPr>
            <a:xfrm>
              <a:off x="8409677" y="1900594"/>
              <a:ext cx="1809674" cy="392415"/>
            </a:xfrm>
            <a:prstGeom prst="rect">
              <a:avLst/>
            </a:prstGeom>
            <a:solidFill>
              <a:sysClr val="window" lastClr="FFFFFF"/>
            </a:solidFill>
            <a:ln w="12700" cap="flat" cmpd="sng" algn="ctr">
              <a:solidFill>
                <a:srgbClr val="70AD47"/>
              </a:solidFill>
              <a:prstDash val="solid"/>
              <a:miter lim="800000"/>
            </a:ln>
            <a:effectLst/>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950" b="0" i="0" u="none" strike="noStrike" kern="0" cap="none" spc="0" normalizeH="0" baseline="0" noProof="0" dirty="0">
                  <a:ln>
                    <a:noFill/>
                  </a:ln>
                  <a:solidFill>
                    <a:prstClr val="black"/>
                  </a:solidFill>
                  <a:effectLst/>
                  <a:uLnTx/>
                  <a:uFillTx/>
                  <a:latin typeface="Calibri" panose="020F0502020204030204"/>
                  <a:ea typeface="+mn-ea"/>
                  <a:cs typeface="+mn-cs"/>
                </a:rPr>
                <a:t>SMART DATA </a:t>
              </a:r>
            </a:p>
          </p:txBody>
        </p:sp>
      </p:grpSp>
      <p:grpSp>
        <p:nvGrpSpPr>
          <p:cNvPr id="17" name="Group 16">
            <a:extLst>
              <a:ext uri="{FF2B5EF4-FFF2-40B4-BE49-F238E27FC236}">
                <a16:creationId xmlns:a16="http://schemas.microsoft.com/office/drawing/2014/main" id="{7BE4E056-2370-B3B0-F059-2E81A56F2A88}"/>
              </a:ext>
            </a:extLst>
          </p:cNvPr>
          <p:cNvGrpSpPr/>
          <p:nvPr/>
        </p:nvGrpSpPr>
        <p:grpSpPr>
          <a:xfrm>
            <a:off x="978186" y="5267066"/>
            <a:ext cx="8240771" cy="749300"/>
            <a:chOff x="978186" y="5267066"/>
            <a:chExt cx="8240771" cy="749300"/>
          </a:xfrm>
        </p:grpSpPr>
        <p:sp>
          <p:nvSpPr>
            <p:cNvPr id="14" name="Rectangle 13">
              <a:extLst>
                <a:ext uri="{FF2B5EF4-FFF2-40B4-BE49-F238E27FC236}">
                  <a16:creationId xmlns:a16="http://schemas.microsoft.com/office/drawing/2014/main" id="{3C13319B-600E-E0EF-89EC-588FC3F306B3}"/>
                </a:ext>
              </a:extLst>
            </p:cNvPr>
            <p:cNvSpPr/>
            <p:nvPr/>
          </p:nvSpPr>
          <p:spPr>
            <a:xfrm>
              <a:off x="4252341" y="5526290"/>
              <a:ext cx="4966616"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dirty="0"/>
                <a:t>https://www.youtube.com/watch?v=cQTd3H5GyFg</a:t>
              </a:r>
            </a:p>
          </p:txBody>
        </p:sp>
        <p:sp>
          <p:nvSpPr>
            <p:cNvPr id="15" name="Rectangle 14">
              <a:extLst>
                <a:ext uri="{FF2B5EF4-FFF2-40B4-BE49-F238E27FC236}">
                  <a16:creationId xmlns:a16="http://schemas.microsoft.com/office/drawing/2014/main" id="{7117A9E4-3E37-1B31-7DEB-713D71BF5602}"/>
                </a:ext>
              </a:extLst>
            </p:cNvPr>
            <p:cNvSpPr/>
            <p:nvPr/>
          </p:nvSpPr>
          <p:spPr>
            <a:xfrm>
              <a:off x="1854891" y="5526290"/>
              <a:ext cx="2154629" cy="369332"/>
            </a:xfrm>
            <a:prstGeom prst="rect">
              <a:avLst/>
            </a:prstGeom>
            <a:solidFill>
              <a:schemeClr val="accent2"/>
            </a:solidFill>
          </p:spPr>
          <p:txBody>
            <a:bodyPr wrap="none">
              <a:spAutoFit/>
            </a:bodyPr>
            <a:lstStyle/>
            <a:p>
              <a:r>
                <a:rPr lang="en-US" dirty="0">
                  <a:solidFill>
                    <a:schemeClr val="tx2"/>
                  </a:solidFill>
                </a:rPr>
                <a:t>Artificial Intelligence</a:t>
              </a:r>
              <a:r>
                <a:rPr lang="lt-LT" dirty="0">
                  <a:solidFill>
                    <a:schemeClr val="tx2"/>
                  </a:solidFill>
                </a:rPr>
                <a:t> </a:t>
              </a:r>
            </a:p>
          </p:txBody>
        </p:sp>
        <p:pic>
          <p:nvPicPr>
            <p:cNvPr id="16" name="Gráfico 3" descr="Cámara de vídeo con relleno sólido">
              <a:extLst>
                <a:ext uri="{FF2B5EF4-FFF2-40B4-BE49-F238E27FC236}">
                  <a16:creationId xmlns:a16="http://schemas.microsoft.com/office/drawing/2014/main" id="{58EF9507-797C-6CDC-DD0E-2C283C59FB43}"/>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78186" y="5267066"/>
              <a:ext cx="749300" cy="749300"/>
            </a:xfrm>
            <a:prstGeom prst="rect">
              <a:avLst/>
            </a:prstGeom>
          </p:spPr>
        </p:pic>
      </p:grpSp>
    </p:spTree>
    <p:extLst>
      <p:ext uri="{BB962C8B-B14F-4D97-AF65-F5344CB8AC3E}">
        <p14:creationId xmlns:p14="http://schemas.microsoft.com/office/powerpoint/2010/main" val="30248336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dirty="0"/>
              <a:t>In 2015 NESTA investigated the data practices of 404 medium and large UK businesses in six sectors.</a:t>
            </a:r>
          </a:p>
          <a:p>
            <a:pPr marL="0" indent="0"/>
            <a:endParaRPr lang="en-GB" dirty="0"/>
          </a:p>
          <a:p>
            <a:pPr marL="342900" indent="-342900">
              <a:buBlip>
                <a:blip r:embed="rId3"/>
              </a:buBlip>
            </a:pPr>
            <a:r>
              <a:rPr lang="en-GB" dirty="0"/>
              <a:t>They found four main types of companies.</a:t>
            </a:r>
          </a:p>
          <a:p>
            <a:pPr marL="342900" indent="-342900">
              <a:buBlip>
                <a:blip r:embed="rId3"/>
              </a:buBlip>
            </a:pPr>
            <a:endParaRPr lang="en-GB" dirty="0"/>
          </a:p>
          <a:p>
            <a:pPr marL="342900" indent="-342900">
              <a:buBlip>
                <a:blip r:embed="rId3"/>
              </a:buBlip>
            </a:pPr>
            <a:r>
              <a:rPr lang="en-GB" dirty="0"/>
              <a:t>Econometric analysis reveals that </a:t>
            </a:r>
            <a:r>
              <a:rPr lang="en-GB" b="1" dirty="0" err="1">
                <a:solidFill>
                  <a:schemeClr val="accent2"/>
                </a:solidFill>
              </a:rPr>
              <a:t>Datavores</a:t>
            </a:r>
            <a:r>
              <a:rPr lang="en-GB" dirty="0"/>
              <a:t> and </a:t>
            </a:r>
            <a:r>
              <a:rPr lang="en-GB" b="1" dirty="0">
                <a:solidFill>
                  <a:schemeClr val="accent2"/>
                </a:solidFill>
              </a:rPr>
              <a:t>Data Builders </a:t>
            </a:r>
            <a:r>
              <a:rPr lang="en-GB" dirty="0"/>
              <a:t>are over 10% more productive than the </a:t>
            </a:r>
            <a:r>
              <a:rPr lang="en-GB" b="1" dirty="0" err="1">
                <a:solidFill>
                  <a:schemeClr val="accent2"/>
                </a:solidFill>
              </a:rPr>
              <a:t>Dataphobes</a:t>
            </a:r>
            <a:r>
              <a:rPr lang="en-GB" b="1" dirty="0">
                <a:solidFill>
                  <a:schemeClr val="accent2"/>
                </a:solidFill>
              </a:rPr>
              <a:t> </a:t>
            </a:r>
            <a:r>
              <a:rPr lang="en-GB" dirty="0"/>
              <a:t>after controlling for other factors.</a:t>
            </a:r>
          </a:p>
          <a:p>
            <a:pPr marL="342900" indent="-342900">
              <a:buBlip>
                <a:blip r:embed="rId3"/>
              </a:buBlip>
            </a:pPr>
            <a:endParaRPr lang="en-GB" dirty="0"/>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Is Your Business Smart?</a:t>
            </a:r>
          </a:p>
        </p:txBody>
      </p:sp>
    </p:spTree>
    <p:extLst>
      <p:ext uri="{BB962C8B-B14F-4D97-AF65-F5344CB8AC3E}">
        <p14:creationId xmlns:p14="http://schemas.microsoft.com/office/powerpoint/2010/main" val="901535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Is Your Business Smart?</a:t>
            </a:r>
          </a:p>
        </p:txBody>
      </p:sp>
      <p:graphicFrame>
        <p:nvGraphicFramePr>
          <p:cNvPr id="6" name="Diagram 5">
            <a:extLst>
              <a:ext uri="{FF2B5EF4-FFF2-40B4-BE49-F238E27FC236}">
                <a16:creationId xmlns:a16="http://schemas.microsoft.com/office/drawing/2014/main" id="{C485BDC9-D204-E231-1869-D1C00A0E31CA}"/>
              </a:ext>
            </a:extLst>
          </p:cNvPr>
          <p:cNvGraphicFramePr/>
          <p:nvPr>
            <p:extLst>
              <p:ext uri="{D42A27DB-BD31-4B8C-83A1-F6EECF244321}">
                <p14:modId xmlns:p14="http://schemas.microsoft.com/office/powerpoint/2010/main" val="2538055975"/>
              </p:ext>
            </p:extLst>
          </p:nvPr>
        </p:nvGraphicFramePr>
        <p:xfrm>
          <a:off x="798381" y="1844040"/>
          <a:ext cx="10595237" cy="37795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DD065CC6-AB2C-1E12-374C-D9F1356C754F}"/>
              </a:ext>
            </a:extLst>
          </p:cNvPr>
          <p:cNvSpPr txBox="1"/>
          <p:nvPr/>
        </p:nvSpPr>
        <p:spPr>
          <a:xfrm>
            <a:off x="798381" y="5625046"/>
            <a:ext cx="10723058" cy="307777"/>
          </a:xfrm>
          <a:prstGeom prst="rect">
            <a:avLst/>
          </a:prstGeom>
          <a:noFill/>
        </p:spPr>
        <p:txBody>
          <a:bodyPr wrap="square">
            <a:spAutoFit/>
          </a:bodyPr>
          <a:lstStyle/>
          <a:p>
            <a:r>
              <a:rPr lang="en-IE" sz="1400" dirty="0">
                <a:solidFill>
                  <a:srgbClr val="000000"/>
                </a:solidFill>
              </a:rPr>
              <a:t>Source: </a:t>
            </a:r>
            <a:r>
              <a:rPr lang="en-IE" sz="1400" dirty="0">
                <a:solidFill>
                  <a:schemeClr val="accent2">
                    <a:lumMod val="75000"/>
                  </a:schemeClr>
                </a:solidFill>
                <a:hlinkClick r:id="rId8">
                  <a:extLst>
                    <a:ext uri="{A12FA001-AC4F-418D-AE19-62706E023703}">
                      <ahyp:hlinkClr xmlns:ahyp="http://schemas.microsoft.com/office/drawing/2018/hyperlinkcolor" val="tx"/>
                    </a:ext>
                  </a:extLst>
                </a:hlinkClick>
              </a:rPr>
              <a:t>https://www.nesta.org.uk/report/skills-of-the-datavores-talent-and-the-data-revolution/</a:t>
            </a:r>
            <a:r>
              <a:rPr lang="en-IE" sz="1400" dirty="0">
                <a:solidFill>
                  <a:schemeClr val="accent2">
                    <a:lumMod val="75000"/>
                  </a:schemeClr>
                </a:solidFill>
              </a:rPr>
              <a:t>  </a:t>
            </a:r>
          </a:p>
        </p:txBody>
      </p:sp>
    </p:spTree>
    <p:extLst>
      <p:ext uri="{BB962C8B-B14F-4D97-AF65-F5344CB8AC3E}">
        <p14:creationId xmlns:p14="http://schemas.microsoft.com/office/powerpoint/2010/main" val="3072175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How Much Data Do You Generate?</a:t>
            </a:r>
          </a:p>
          <a:p>
            <a:pPr marL="0" indent="0"/>
            <a:endParaRPr lang="en-GB" dirty="0"/>
          </a:p>
          <a:p>
            <a:pPr marL="342900" indent="-342900">
              <a:buClr>
                <a:schemeClr val="accent2"/>
              </a:buClr>
              <a:buFont typeface="Arial" panose="020B0604020202020204" pitchFamily="34" charset="0"/>
              <a:buChar char="•"/>
            </a:pPr>
            <a:r>
              <a:rPr lang="en-GB" dirty="0"/>
              <a:t>Imagine your typical day from when you wake up from when you go to bed. You might check your smart phone, log on to your computer and several app, make phone calls, respond to emails, purchase items online, post content on social media…</a:t>
            </a:r>
          </a:p>
          <a:p>
            <a:pPr marL="342900" indent="-342900">
              <a:buBlip>
                <a:blip r:embed="rId3"/>
              </a:buBlip>
            </a:pPr>
            <a:endParaRPr lang="en-GB" dirty="0"/>
          </a:p>
          <a:p>
            <a:pPr marL="342900" indent="-342900">
              <a:buClr>
                <a:schemeClr val="accent2"/>
              </a:buClr>
              <a:buFont typeface="Arial" panose="020B0604020202020204" pitchFamily="34" charset="0"/>
              <a:buChar char="•"/>
            </a:pPr>
            <a:r>
              <a:rPr lang="en-GB" dirty="0"/>
              <a:t>Write a list of all the types of data that you generate, what type of data is it, who can see it and what value it might be to them. </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459028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How Much Data Do You Generate?</a:t>
            </a:r>
          </a:p>
          <a:p>
            <a:pPr marL="342900" indent="-342900">
              <a:buBlip>
                <a:blip r:embed="rId3"/>
              </a:buBlip>
            </a:pPr>
            <a:endParaRPr lang="en-GB" b="1" dirty="0">
              <a:solidFill>
                <a:schemeClr val="accent2"/>
              </a:solidFill>
            </a:endParaRPr>
          </a:p>
          <a:p>
            <a:pPr marL="342900" indent="-342900">
              <a:buFont typeface="Arial" panose="020B0604020202020204" pitchFamily="34" charset="0"/>
              <a:buChar char="•"/>
            </a:pPr>
            <a:r>
              <a:rPr lang="en-GB" b="1" dirty="0"/>
              <a:t>Example:</a:t>
            </a:r>
          </a:p>
          <a:p>
            <a:pPr marL="0" indent="0"/>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pic>
        <p:nvPicPr>
          <p:cNvPr id="3" name="Picture 2">
            <a:extLst>
              <a:ext uri="{FF2B5EF4-FFF2-40B4-BE49-F238E27FC236}">
                <a16:creationId xmlns:a16="http://schemas.microsoft.com/office/drawing/2014/main" id="{6AD3A8A0-BD38-94C5-786E-E02F3EAD2B70}"/>
              </a:ext>
            </a:extLst>
          </p:cNvPr>
          <p:cNvPicPr>
            <a:picLocks noChangeAspect="1"/>
          </p:cNvPicPr>
          <p:nvPr/>
        </p:nvPicPr>
        <p:blipFill>
          <a:blip r:embed="rId5"/>
          <a:stretch>
            <a:fillRect/>
          </a:stretch>
        </p:blipFill>
        <p:spPr>
          <a:xfrm>
            <a:off x="798380" y="3616412"/>
            <a:ext cx="10595237" cy="2310448"/>
          </a:xfrm>
          <a:prstGeom prst="rect">
            <a:avLst/>
          </a:prstGeom>
        </p:spPr>
      </p:pic>
    </p:spTree>
    <p:extLst>
      <p:ext uri="{BB962C8B-B14F-4D97-AF65-F5344CB8AC3E}">
        <p14:creationId xmlns:p14="http://schemas.microsoft.com/office/powerpoint/2010/main" val="1187279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True or false?</a:t>
            </a:r>
          </a:p>
          <a:p>
            <a:pPr marL="0" indent="0"/>
            <a:endParaRPr lang="en-GB" dirty="0"/>
          </a:p>
          <a:p>
            <a:pPr marL="342900" indent="-342900">
              <a:buClr>
                <a:schemeClr val="accent2"/>
              </a:buClr>
              <a:buFont typeface="Arial" panose="020B0604020202020204" pitchFamily="34" charset="0"/>
              <a:buChar char="•"/>
            </a:pPr>
            <a:r>
              <a:rPr lang="en-GB" b="1" dirty="0"/>
              <a:t>“The evidence is clear: Data-driven decisions tend to be better decisions. Leaders will either embrace this fact or be replaced by others who do.”</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Do you believe this statement is true or false? Are there times when a </a:t>
            </a:r>
            <a:r>
              <a:rPr lang="en-GB" dirty="0" err="1"/>
              <a:t>HiPPO</a:t>
            </a:r>
            <a:r>
              <a:rPr lang="en-GB" dirty="0"/>
              <a:t> is better placed to make a decision? </a:t>
            </a:r>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35999518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dirty="0"/>
              <a:t>The overall objective of the course is to empower general managers of Third Sector Organisations to be data competent and active, that is, optimising the safe use of smart data across the TSO’s business and daily activities, even if they have no prior experience of safety and data technology. </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Introduction</a:t>
            </a:r>
          </a:p>
        </p:txBody>
      </p:sp>
    </p:spTree>
    <p:extLst>
      <p:ext uri="{BB962C8B-B14F-4D97-AF65-F5344CB8AC3E}">
        <p14:creationId xmlns:p14="http://schemas.microsoft.com/office/powerpoint/2010/main" val="3933563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Data Technology</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02</a:t>
            </a:r>
          </a:p>
        </p:txBody>
      </p:sp>
    </p:spTree>
    <p:extLst>
      <p:ext uri="{BB962C8B-B14F-4D97-AF65-F5344CB8AC3E}">
        <p14:creationId xmlns:p14="http://schemas.microsoft.com/office/powerpoint/2010/main" val="6722795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Entry Level Tools </a:t>
            </a:r>
          </a:p>
        </p:txBody>
      </p:sp>
      <p:graphicFrame>
        <p:nvGraphicFramePr>
          <p:cNvPr id="6" name="Diagram 5">
            <a:extLst>
              <a:ext uri="{FF2B5EF4-FFF2-40B4-BE49-F238E27FC236}">
                <a16:creationId xmlns:a16="http://schemas.microsoft.com/office/drawing/2014/main" id="{F919F25A-EAAA-679C-AC01-BE2AB1ABAEDF}"/>
              </a:ext>
            </a:extLst>
          </p:cNvPr>
          <p:cNvGraphicFramePr/>
          <p:nvPr>
            <p:extLst>
              <p:ext uri="{D42A27DB-BD31-4B8C-83A1-F6EECF244321}">
                <p14:modId xmlns:p14="http://schemas.microsoft.com/office/powerpoint/2010/main" val="3105178932"/>
              </p:ext>
            </p:extLst>
          </p:nvPr>
        </p:nvGraphicFramePr>
        <p:xfrm>
          <a:off x="798381" y="1748137"/>
          <a:ext cx="10595237" cy="407354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19510780"/>
      </p:ext>
    </p:extLst>
  </p:cSld>
  <p:clrMapOvr>
    <a:masterClrMapping/>
  </p:clrMapOvr>
  <p:extLst>
    <p:ext uri="{6950BFC3-D8DA-4A85-94F7-54DA5524770B}">
      <p188:commentRel xmlns:p188="http://schemas.microsoft.com/office/powerpoint/2018/8/main" r:id="rId3"/>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Making the Most of Your CRM</a:t>
            </a:r>
          </a:p>
        </p:txBody>
      </p:sp>
      <p:graphicFrame>
        <p:nvGraphicFramePr>
          <p:cNvPr id="6" name="Diagram 5">
            <a:extLst>
              <a:ext uri="{FF2B5EF4-FFF2-40B4-BE49-F238E27FC236}">
                <a16:creationId xmlns:a16="http://schemas.microsoft.com/office/drawing/2014/main" id="{3BBFA804-B48F-7AB0-D022-54138CD623CB}"/>
              </a:ext>
            </a:extLst>
          </p:cNvPr>
          <p:cNvGraphicFramePr/>
          <p:nvPr>
            <p:extLst>
              <p:ext uri="{D42A27DB-BD31-4B8C-83A1-F6EECF244321}">
                <p14:modId xmlns:p14="http://schemas.microsoft.com/office/powerpoint/2010/main" val="2583299836"/>
              </p:ext>
            </p:extLst>
          </p:nvPr>
        </p:nvGraphicFramePr>
        <p:xfrm>
          <a:off x="798380" y="1889760"/>
          <a:ext cx="10595238" cy="382185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733661419"/>
      </p:ext>
    </p:extLst>
  </p:cSld>
  <p:clrMapOvr>
    <a:masterClrMapping/>
  </p:clrMapOvr>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135AB9-B996-61BD-C72E-89CEECE09E52}"/>
              </a:ext>
            </a:extLst>
          </p:cNvPr>
          <p:cNvSpPr txBox="1"/>
          <p:nvPr/>
        </p:nvSpPr>
        <p:spPr>
          <a:xfrm>
            <a:off x="1676400" y="165854"/>
            <a:ext cx="8458200" cy="1200329"/>
          </a:xfrm>
          <a:prstGeom prst="rect">
            <a:avLst/>
          </a:prstGeom>
          <a:noFill/>
        </p:spPr>
        <p:txBody>
          <a:bodyPr wrap="square">
            <a:spAutoFit/>
          </a:bodyPr>
          <a:lstStyle/>
          <a:p>
            <a:pPr algn="ctr"/>
            <a:r>
              <a:rPr lang="en-GB" sz="3600" dirty="0">
                <a:solidFill>
                  <a:srgbClr val="000000"/>
                </a:solidFill>
              </a:rPr>
              <a:t>Website and Social Analytics: Gives Us Rich and Insightful Data</a:t>
            </a:r>
          </a:p>
        </p:txBody>
      </p:sp>
      <p:pic>
        <p:nvPicPr>
          <p:cNvPr id="6" name="Picture 5">
            <a:extLst>
              <a:ext uri="{FF2B5EF4-FFF2-40B4-BE49-F238E27FC236}">
                <a16:creationId xmlns:a16="http://schemas.microsoft.com/office/drawing/2014/main" id="{0D2FAE0A-8D74-F2B4-6D94-4202202392F0}"/>
              </a:ext>
            </a:extLst>
          </p:cNvPr>
          <p:cNvPicPr>
            <a:picLocks noChangeAspect="1"/>
          </p:cNvPicPr>
          <p:nvPr/>
        </p:nvPicPr>
        <p:blipFill rotWithShape="1">
          <a:blip r:embed="rId2">
            <a:extLst>
              <a:ext uri="{28A0092B-C50C-407E-A947-70E740481C1C}">
                <a14:useLocalDpi xmlns:a14="http://schemas.microsoft.com/office/drawing/2010/main" val="0"/>
              </a:ext>
            </a:extLst>
          </a:blip>
          <a:srcRect r="1660" b="1380"/>
          <a:stretch/>
        </p:blipFill>
        <p:spPr>
          <a:xfrm>
            <a:off x="487680" y="1770155"/>
            <a:ext cx="11018520" cy="4356325"/>
          </a:xfrm>
          <a:prstGeom prst="rect">
            <a:avLst/>
          </a:prstGeom>
        </p:spPr>
      </p:pic>
    </p:spTree>
    <p:extLst>
      <p:ext uri="{BB962C8B-B14F-4D97-AF65-F5344CB8AC3E}">
        <p14:creationId xmlns:p14="http://schemas.microsoft.com/office/powerpoint/2010/main" val="16868463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Use call tracking analytics to:</a:t>
            </a:r>
          </a:p>
          <a:p>
            <a:pPr marL="0" indent="0"/>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VOIP Analytics </a:t>
            </a:r>
          </a:p>
        </p:txBody>
      </p:sp>
      <p:graphicFrame>
        <p:nvGraphicFramePr>
          <p:cNvPr id="2" name="Diagram 1">
            <a:extLst>
              <a:ext uri="{FF2B5EF4-FFF2-40B4-BE49-F238E27FC236}">
                <a16:creationId xmlns:a16="http://schemas.microsoft.com/office/drawing/2014/main" id="{BB48DC4F-4D66-17F6-3BEF-51744766697A}"/>
              </a:ext>
            </a:extLst>
          </p:cNvPr>
          <p:cNvGraphicFramePr/>
          <p:nvPr>
            <p:extLst>
              <p:ext uri="{D42A27DB-BD31-4B8C-83A1-F6EECF244321}">
                <p14:modId xmlns:p14="http://schemas.microsoft.com/office/powerpoint/2010/main" val="322048839"/>
              </p:ext>
            </p:extLst>
          </p:nvPr>
        </p:nvGraphicFramePr>
        <p:xfrm>
          <a:off x="978264" y="1439333"/>
          <a:ext cx="10595238" cy="541866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133173442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en-GB" b="1" dirty="0">
                <a:solidFill>
                  <a:schemeClr val="accent2"/>
                </a:solidFill>
              </a:rPr>
              <a:t>Use speech analytics to gain qualitative insights into customer satisfaction. </a:t>
            </a:r>
          </a:p>
          <a:p>
            <a:pPr marL="342900" indent="-342900">
              <a:buClr>
                <a:schemeClr val="accent2"/>
              </a:buClr>
              <a:buFont typeface="Arial" panose="020B0604020202020204" pitchFamily="34" charset="0"/>
              <a:buChar char="•"/>
            </a:pPr>
            <a:endParaRPr lang="en-GB" b="1" dirty="0">
              <a:solidFill>
                <a:schemeClr val="accent2"/>
              </a:solidFill>
            </a:endParaRPr>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VOIP Analytics </a:t>
            </a:r>
          </a:p>
        </p:txBody>
      </p:sp>
    </p:spTree>
    <p:extLst>
      <p:ext uri="{BB962C8B-B14F-4D97-AF65-F5344CB8AC3E}">
        <p14:creationId xmlns:p14="http://schemas.microsoft.com/office/powerpoint/2010/main" val="41026413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5380B7AC-95CC-7941-1F1E-1381A509FE32}"/>
              </a:ext>
            </a:extLst>
          </p:cNvPr>
          <p:cNvGrpSpPr/>
          <p:nvPr/>
        </p:nvGrpSpPr>
        <p:grpSpPr>
          <a:xfrm>
            <a:off x="629617" y="828859"/>
            <a:ext cx="4044786" cy="4420239"/>
            <a:chOff x="629617" y="828859"/>
            <a:chExt cx="4044786" cy="4420239"/>
          </a:xfrm>
        </p:grpSpPr>
        <p:cxnSp>
          <p:nvCxnSpPr>
            <p:cNvPr id="3" name="Straight Connector 2">
              <a:extLst>
                <a:ext uri="{FF2B5EF4-FFF2-40B4-BE49-F238E27FC236}">
                  <a16:creationId xmlns:a16="http://schemas.microsoft.com/office/drawing/2014/main" id="{0E5C300D-33F6-ECD9-AACA-D8BAF0F14790}"/>
                </a:ext>
              </a:extLst>
            </p:cNvPr>
            <p:cNvCxnSpPr>
              <a:cxnSpLocks/>
            </p:cNvCxnSpPr>
            <p:nvPr/>
          </p:nvCxnSpPr>
          <p:spPr>
            <a:xfrm rot="10800000">
              <a:off x="2436676" y="5249098"/>
              <a:ext cx="2237727" cy="0"/>
            </a:xfrm>
            <a:prstGeom prst="line">
              <a:avLst/>
            </a:prstGeom>
            <a:noFill/>
            <a:ln w="19050" cap="flat" cmpd="sng" algn="ctr">
              <a:solidFill>
                <a:schemeClr val="accent3">
                  <a:lumMod val="50000"/>
                </a:schemeClr>
              </a:solidFill>
              <a:prstDash val="sysDot"/>
              <a:miter lim="800000"/>
            </a:ln>
            <a:effectLst/>
          </p:spPr>
        </p:cxnSp>
        <p:cxnSp>
          <p:nvCxnSpPr>
            <p:cNvPr id="4" name="Straight Connector 3">
              <a:extLst>
                <a:ext uri="{FF2B5EF4-FFF2-40B4-BE49-F238E27FC236}">
                  <a16:creationId xmlns:a16="http://schemas.microsoft.com/office/drawing/2014/main" id="{C8ED34B0-2CB2-32C9-D2DB-E094DC3E9C0C}"/>
                </a:ext>
              </a:extLst>
            </p:cNvPr>
            <p:cNvCxnSpPr>
              <a:cxnSpLocks/>
            </p:cNvCxnSpPr>
            <p:nvPr/>
          </p:nvCxnSpPr>
          <p:spPr>
            <a:xfrm>
              <a:off x="2436678" y="4701536"/>
              <a:ext cx="0" cy="547562"/>
            </a:xfrm>
            <a:prstGeom prst="line">
              <a:avLst/>
            </a:prstGeom>
            <a:noFill/>
            <a:ln w="19050" cap="flat" cmpd="sng" algn="ctr">
              <a:solidFill>
                <a:schemeClr val="accent4">
                  <a:lumMod val="50000"/>
                </a:schemeClr>
              </a:solidFill>
              <a:prstDash val="sysDot"/>
              <a:miter lim="800000"/>
            </a:ln>
            <a:effectLst/>
          </p:spPr>
        </p:cxnSp>
        <p:sp>
          <p:nvSpPr>
            <p:cNvPr id="5" name="Oval 4">
              <a:extLst>
                <a:ext uri="{FF2B5EF4-FFF2-40B4-BE49-F238E27FC236}">
                  <a16:creationId xmlns:a16="http://schemas.microsoft.com/office/drawing/2014/main" id="{6BB9B4B6-EC02-188D-0162-91CB0F16F409}"/>
                </a:ext>
              </a:extLst>
            </p:cNvPr>
            <p:cNvSpPr/>
            <p:nvPr/>
          </p:nvSpPr>
          <p:spPr>
            <a:xfrm rot="10800000" flipH="1">
              <a:off x="2361417" y="4572216"/>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6" name="Rectangle 5">
              <a:extLst>
                <a:ext uri="{FF2B5EF4-FFF2-40B4-BE49-F238E27FC236}">
                  <a16:creationId xmlns:a16="http://schemas.microsoft.com/office/drawing/2014/main" id="{D171FFB8-49A2-C97C-3DD3-EF4ABE6F7045}"/>
                </a:ext>
              </a:extLst>
            </p:cNvPr>
            <p:cNvSpPr/>
            <p:nvPr/>
          </p:nvSpPr>
          <p:spPr>
            <a:xfrm>
              <a:off x="704877" y="1052967"/>
              <a:ext cx="3313079" cy="3659092"/>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0" i="1" u="none" strike="noStrike" kern="0" cap="none" spc="0" normalizeH="0" baseline="0" noProof="0" dirty="0">
                  <a:ln>
                    <a:noFill/>
                  </a:ln>
                  <a:solidFill>
                    <a:prstClr val="black"/>
                  </a:solidFill>
                  <a:effectLst/>
                  <a:uLnTx/>
                  <a:uFillTx/>
                </a:rPr>
                <a:t>Cloud computing can be understood as a model for enabling ubiquitous, convenient, on-demand network access to a shared pool of configurable computing resources (e.g., networks, servers, storage, applications, and services) that can be rapidly provisioned and released with minimal management effort or service provider interaction.</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Mell &amp; </a:t>
              </a:r>
              <a:r>
                <a:rPr kumimoji="0" lang="en-US" sz="1544" b="1" i="0" u="none" strike="noStrike" kern="0" cap="none" spc="0" normalizeH="0" baseline="0" noProof="0" dirty="0" err="1">
                  <a:ln>
                    <a:noFill/>
                  </a:ln>
                  <a:solidFill>
                    <a:prstClr val="black"/>
                  </a:solidFill>
                  <a:effectLst/>
                  <a:uLnTx/>
                  <a:uFillTx/>
                </a:rPr>
                <a:t>Grance</a:t>
              </a:r>
              <a:r>
                <a:rPr kumimoji="0" lang="en-US" sz="1544" b="1" i="0" u="none" strike="noStrike" kern="0" cap="none" spc="0" normalizeH="0" baseline="0" noProof="0" dirty="0">
                  <a:ln>
                    <a:noFill/>
                  </a:ln>
                  <a:solidFill>
                    <a:prstClr val="black"/>
                  </a:solidFill>
                  <a:effectLst/>
                  <a:uLnTx/>
                  <a:uFillTx/>
                </a:rPr>
                <a:t>, 2011</a:t>
              </a:r>
              <a:r>
                <a:rPr lang="en-US" sz="1544" kern="0" dirty="0">
                  <a:solidFill>
                    <a:prstClr val="black"/>
                  </a:solidFill>
                </a:rPr>
                <a:t>.</a:t>
              </a:r>
              <a:endParaRPr kumimoji="0" lang="en-US" sz="1544" b="0" i="0" u="none" strike="noStrike" kern="0" cap="none" spc="0" normalizeH="0" baseline="0" noProof="0" dirty="0">
                <a:ln>
                  <a:noFill/>
                </a:ln>
                <a:solidFill>
                  <a:prstClr val="black"/>
                </a:solidFill>
                <a:effectLst/>
                <a:uLnTx/>
                <a:uFillTx/>
              </a:endParaRPr>
            </a:p>
          </p:txBody>
        </p:sp>
        <p:sp>
          <p:nvSpPr>
            <p:cNvPr id="11" name="Rectangle 10">
              <a:extLst>
                <a:ext uri="{FF2B5EF4-FFF2-40B4-BE49-F238E27FC236}">
                  <a16:creationId xmlns:a16="http://schemas.microsoft.com/office/drawing/2014/main" id="{144AE17B-59A8-C148-18B2-99651A220FC3}"/>
                </a:ext>
              </a:extLst>
            </p:cNvPr>
            <p:cNvSpPr/>
            <p:nvPr/>
          </p:nvSpPr>
          <p:spPr>
            <a:xfrm>
              <a:off x="629617" y="828859"/>
              <a:ext cx="3633715" cy="3784686"/>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20" name="Group 19">
            <a:extLst>
              <a:ext uri="{FF2B5EF4-FFF2-40B4-BE49-F238E27FC236}">
                <a16:creationId xmlns:a16="http://schemas.microsoft.com/office/drawing/2014/main" id="{AAAC1231-8283-E077-4796-BF78BB98D243}"/>
              </a:ext>
            </a:extLst>
          </p:cNvPr>
          <p:cNvGrpSpPr/>
          <p:nvPr/>
        </p:nvGrpSpPr>
        <p:grpSpPr>
          <a:xfrm>
            <a:off x="7496922" y="1173731"/>
            <a:ext cx="3643518" cy="4855409"/>
            <a:chOff x="7496922" y="1173731"/>
            <a:chExt cx="3643518" cy="4855409"/>
          </a:xfrm>
        </p:grpSpPr>
        <p:cxnSp>
          <p:nvCxnSpPr>
            <p:cNvPr id="7" name="Straight Connector 6">
              <a:extLst>
                <a:ext uri="{FF2B5EF4-FFF2-40B4-BE49-F238E27FC236}">
                  <a16:creationId xmlns:a16="http://schemas.microsoft.com/office/drawing/2014/main" id="{A1C5D545-463E-D9CB-33D4-CE1F6135DBB6}"/>
                </a:ext>
              </a:extLst>
            </p:cNvPr>
            <p:cNvCxnSpPr>
              <a:cxnSpLocks/>
            </p:cNvCxnSpPr>
            <p:nvPr/>
          </p:nvCxnSpPr>
          <p:spPr>
            <a:xfrm>
              <a:off x="7496922" y="1173740"/>
              <a:ext cx="2203551" cy="0"/>
            </a:xfrm>
            <a:prstGeom prst="line">
              <a:avLst/>
            </a:prstGeom>
            <a:noFill/>
            <a:ln w="19050" cap="flat" cmpd="sng" algn="ctr">
              <a:solidFill>
                <a:schemeClr val="accent4">
                  <a:lumMod val="50000"/>
                </a:schemeClr>
              </a:solidFill>
              <a:prstDash val="sysDot"/>
              <a:miter lim="800000"/>
            </a:ln>
            <a:effectLst/>
          </p:spPr>
        </p:cxnSp>
        <p:cxnSp>
          <p:nvCxnSpPr>
            <p:cNvPr id="8" name="Straight Connector 7">
              <a:extLst>
                <a:ext uri="{FF2B5EF4-FFF2-40B4-BE49-F238E27FC236}">
                  <a16:creationId xmlns:a16="http://schemas.microsoft.com/office/drawing/2014/main" id="{6CB42FD2-72CA-3647-629F-44D4AC5D322B}"/>
                </a:ext>
              </a:extLst>
            </p:cNvPr>
            <p:cNvCxnSpPr>
              <a:cxnSpLocks/>
            </p:cNvCxnSpPr>
            <p:nvPr/>
          </p:nvCxnSpPr>
          <p:spPr>
            <a:xfrm flipH="1" flipV="1">
              <a:off x="9700472" y="1173731"/>
              <a:ext cx="26876" cy="2377182"/>
            </a:xfrm>
            <a:prstGeom prst="line">
              <a:avLst/>
            </a:prstGeom>
            <a:noFill/>
            <a:ln w="19050" cap="flat" cmpd="sng" algn="ctr">
              <a:solidFill>
                <a:schemeClr val="accent3">
                  <a:lumMod val="50000"/>
                </a:schemeClr>
              </a:solidFill>
              <a:prstDash val="sysDot"/>
              <a:miter lim="800000"/>
            </a:ln>
            <a:effectLst/>
          </p:spPr>
        </p:cxnSp>
        <p:sp>
          <p:nvSpPr>
            <p:cNvPr id="9" name="Oval 8">
              <a:extLst>
                <a:ext uri="{FF2B5EF4-FFF2-40B4-BE49-F238E27FC236}">
                  <a16:creationId xmlns:a16="http://schemas.microsoft.com/office/drawing/2014/main" id="{74EA28DB-12BE-AC6B-82F0-05F425DFAB2F}"/>
                </a:ext>
              </a:extLst>
            </p:cNvPr>
            <p:cNvSpPr/>
            <p:nvPr/>
          </p:nvSpPr>
          <p:spPr>
            <a:xfrm rot="10800000" flipV="1">
              <a:off x="9655323" y="3550913"/>
              <a:ext cx="150520" cy="143691"/>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0322CD8B-555C-6C72-F951-4FC4EF2EF4B9}"/>
                </a:ext>
              </a:extLst>
            </p:cNvPr>
            <p:cNvSpPr/>
            <p:nvPr/>
          </p:nvSpPr>
          <p:spPr>
            <a:xfrm>
              <a:off x="8375894" y="3751707"/>
              <a:ext cx="2762874" cy="2133258"/>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0" i="1" u="none" strike="noStrike" kern="0" cap="none" spc="0" normalizeH="0" baseline="0" noProof="0" dirty="0">
                  <a:ln>
                    <a:noFill/>
                  </a:ln>
                  <a:solidFill>
                    <a:prstClr val="black"/>
                  </a:solidFill>
                  <a:effectLst/>
                  <a:uLnTx/>
                  <a:uFillTx/>
                </a:rPr>
                <a:t>Cloud computing is the on-demand delivery of compute power, database, storage, applications, and other IT resources via the internet with pay-as-you-go pricing.</a:t>
              </a: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544" b="0" i="0" u="none" strike="noStrike" kern="0" cap="none" spc="0" normalizeH="0" baseline="0" noProof="0" dirty="0">
                <a:ln>
                  <a:noFill/>
                </a:ln>
                <a:solidFill>
                  <a:prstClr val="black"/>
                </a:solidFill>
                <a:effectLst/>
                <a:uLnTx/>
                <a:uFillTx/>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544" b="1" i="0" u="none" strike="noStrike" kern="0" cap="none" spc="0" normalizeH="0" baseline="0" noProof="0" dirty="0">
                  <a:ln>
                    <a:noFill/>
                  </a:ln>
                  <a:solidFill>
                    <a:prstClr val="black"/>
                  </a:solidFill>
                  <a:effectLst/>
                  <a:uLnTx/>
                  <a:uFillTx/>
                </a:rPr>
                <a:t>Amazon, 2019</a:t>
              </a:r>
            </a:p>
          </p:txBody>
        </p:sp>
        <p:sp>
          <p:nvSpPr>
            <p:cNvPr id="12" name="Rectangle 11">
              <a:extLst>
                <a:ext uri="{FF2B5EF4-FFF2-40B4-BE49-F238E27FC236}">
                  <a16:creationId xmlns:a16="http://schemas.microsoft.com/office/drawing/2014/main" id="{C0BE81FD-2516-68A6-E713-BEFDE83EE105}"/>
                </a:ext>
              </a:extLst>
            </p:cNvPr>
            <p:cNvSpPr/>
            <p:nvPr/>
          </p:nvSpPr>
          <p:spPr>
            <a:xfrm>
              <a:off x="8299090" y="3622385"/>
              <a:ext cx="2841350" cy="2406755"/>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23940C6D-1424-FA09-3885-717F50A1D6D6}"/>
              </a:ext>
            </a:extLst>
          </p:cNvPr>
          <p:cNvGrpSpPr/>
          <p:nvPr/>
        </p:nvGrpSpPr>
        <p:grpSpPr>
          <a:xfrm>
            <a:off x="4311714" y="958543"/>
            <a:ext cx="4062510" cy="4677519"/>
            <a:chOff x="4311714" y="958543"/>
            <a:chExt cx="4062510" cy="4677519"/>
          </a:xfrm>
        </p:grpSpPr>
        <p:sp>
          <p:nvSpPr>
            <p:cNvPr id="2" name="TextBox 1">
              <a:extLst>
                <a:ext uri="{FF2B5EF4-FFF2-40B4-BE49-F238E27FC236}">
                  <a16:creationId xmlns:a16="http://schemas.microsoft.com/office/drawing/2014/main" id="{B8E1C4B4-FDB9-F5E2-ED2D-EB93F9F5BBC3}"/>
                </a:ext>
              </a:extLst>
            </p:cNvPr>
            <p:cNvSpPr txBox="1"/>
            <p:nvPr/>
          </p:nvSpPr>
          <p:spPr>
            <a:xfrm>
              <a:off x="4311714" y="958543"/>
              <a:ext cx="3803504" cy="1062237"/>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925" b="0" i="0" u="none" strike="noStrike" kern="0" cap="none" spc="0" normalizeH="0" baseline="0" noProof="0" dirty="0">
                  <a:ln>
                    <a:noFill/>
                  </a:ln>
                  <a:solidFill>
                    <a:schemeClr val="accent2"/>
                  </a:solidFill>
                  <a:effectLst/>
                  <a:uLnTx/>
                  <a:uFillTx/>
                </a:rPr>
                <a:t>WORKING</a:t>
              </a:r>
              <a:r>
                <a:rPr kumimoji="0" lang="es-ES_tradnl" sz="2925" b="0" i="0" u="none" strike="noStrike" kern="0" cap="none" spc="0" normalizeH="0" baseline="0" noProof="0" dirty="0">
                  <a:ln>
                    <a:noFill/>
                  </a:ln>
                  <a:solidFill>
                    <a:srgbClr val="70AD47">
                      <a:lumMod val="60000"/>
                      <a:lumOff val="40000"/>
                    </a:srgbClr>
                  </a:solidFill>
                  <a:effectLst/>
                  <a:uLnTx/>
                  <a:uFillTx/>
                </a:rPr>
                <a:t> </a:t>
              </a:r>
              <a:r>
                <a:rPr kumimoji="0" lang="es-ES_tradnl" sz="2925" b="0" i="0" u="none" strike="noStrike" kern="0" cap="none" spc="0" normalizeH="0" baseline="0" noProof="0" dirty="0">
                  <a:ln>
                    <a:noFill/>
                  </a:ln>
                  <a:solidFill>
                    <a:prstClr val="black"/>
                  </a:solidFill>
                  <a:effectLst/>
                  <a:uLnTx/>
                  <a:uFillTx/>
                </a:rPr>
                <a:t>IN</a:t>
              </a:r>
              <a:r>
                <a:rPr kumimoji="0" lang="es-ES_tradnl" sz="2925" b="0" i="0" u="none" strike="noStrike" kern="0" cap="none" spc="0" normalizeH="0" baseline="0" noProof="0" dirty="0">
                  <a:ln>
                    <a:noFill/>
                  </a:ln>
                  <a:solidFill>
                    <a:srgbClr val="085156"/>
                  </a:solidFill>
                  <a:effectLst/>
                  <a:uLnTx/>
                  <a:uFillTx/>
                </a:rPr>
                <a:t> </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925" b="0" i="0" u="none" strike="noStrike" kern="0" cap="none" spc="0" normalizeH="0" baseline="0" noProof="0" dirty="0">
                  <a:ln>
                    <a:noFill/>
                  </a:ln>
                  <a:solidFill>
                    <a:prstClr val="black"/>
                  </a:solidFill>
                  <a:effectLst/>
                  <a:uLnTx/>
                  <a:uFillTx/>
                </a:rPr>
                <a:t>THE</a:t>
              </a:r>
              <a:r>
                <a:rPr kumimoji="0" lang="es-ES_tradnl" sz="2925" b="0" i="0" u="none" strike="noStrike" kern="0" cap="none" spc="0" normalizeH="0" baseline="0" noProof="0" dirty="0">
                  <a:ln>
                    <a:noFill/>
                  </a:ln>
                  <a:solidFill>
                    <a:srgbClr val="085156"/>
                  </a:solidFill>
                  <a:effectLst/>
                  <a:uLnTx/>
                  <a:uFillTx/>
                </a:rPr>
                <a:t> </a:t>
              </a:r>
              <a:r>
                <a:rPr kumimoji="0" lang="es-ES_tradnl" sz="2925" b="0" i="0" u="none" strike="noStrike" kern="0" cap="none" spc="0" normalizeH="0" baseline="0" noProof="0" dirty="0">
                  <a:ln>
                    <a:noFill/>
                  </a:ln>
                  <a:solidFill>
                    <a:schemeClr val="accent2"/>
                  </a:solidFill>
                  <a:effectLst/>
                  <a:uLnTx/>
                  <a:uFillTx/>
                </a:rPr>
                <a:t>CLOUD</a:t>
              </a:r>
            </a:p>
          </p:txBody>
        </p:sp>
        <p:pic>
          <p:nvPicPr>
            <p:cNvPr id="16" name="Graphic 15" descr="Cloud Computing with solid fill">
              <a:extLst>
                <a:ext uri="{FF2B5EF4-FFF2-40B4-BE49-F238E27FC236}">
                  <a16:creationId xmlns:a16="http://schemas.microsoft.com/office/drawing/2014/main" id="{0B9EBE01-8C5B-BD9B-8C3B-8837F6D031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49666" y="1976971"/>
              <a:ext cx="3624558" cy="3659091"/>
            </a:xfrm>
            <a:prstGeom prst="rect">
              <a:avLst/>
            </a:prstGeom>
          </p:spPr>
        </p:pic>
      </p:grpSp>
    </p:spTree>
    <p:extLst>
      <p:ext uri="{BB962C8B-B14F-4D97-AF65-F5344CB8AC3E}">
        <p14:creationId xmlns:p14="http://schemas.microsoft.com/office/powerpoint/2010/main" val="40809314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“The secret to success is to do the common thing uncommonly well.”</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John D.</a:t>
            </a:r>
            <a:r>
              <a:rPr kumimoji="0" lang="en-IE" sz="2200" b="1" i="0" u="none" strike="noStrike" kern="1200" cap="none" spc="0" normalizeH="0" noProof="0" dirty="0">
                <a:ln>
                  <a:noFill/>
                </a:ln>
                <a:solidFill>
                  <a:srgbClr val="000000"/>
                </a:solidFill>
                <a:effectLst/>
                <a:uLnTx/>
                <a:uFillTx/>
                <a:latin typeface="Calibri" panose="020F0502020204030204" pitchFamily="34" charset="0"/>
                <a:ea typeface="+mn-ea"/>
                <a:cs typeface="Calibri" panose="020F0502020204030204" pitchFamily="34" charset="0"/>
              </a:rPr>
              <a:t> Rockefeller Jr.</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Dart arrow in the center of dartboard">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4975"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61123746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EA4D5FE-A537-B74F-DBCD-DE74F840FF0F}"/>
              </a:ext>
            </a:extLst>
          </p:cNvPr>
          <p:cNvSpPr txBox="1"/>
          <p:nvPr/>
        </p:nvSpPr>
        <p:spPr>
          <a:xfrm>
            <a:off x="3048000" y="150614"/>
            <a:ext cx="6096000" cy="646331"/>
          </a:xfrm>
          <a:prstGeom prst="rect">
            <a:avLst/>
          </a:prstGeom>
          <a:noFill/>
        </p:spPr>
        <p:txBody>
          <a:bodyPr wrap="square">
            <a:spAutoFit/>
          </a:bodyPr>
          <a:lstStyle/>
          <a:p>
            <a:pPr algn="ctr"/>
            <a:r>
              <a:rPr lang="en-ZA" sz="3600" dirty="0">
                <a:solidFill>
                  <a:srgbClr val="000000"/>
                </a:solidFill>
              </a:rPr>
              <a:t>Google Workspace Resources</a:t>
            </a:r>
          </a:p>
        </p:txBody>
      </p:sp>
      <p:grpSp>
        <p:nvGrpSpPr>
          <p:cNvPr id="11" name="Group 10">
            <a:extLst>
              <a:ext uri="{FF2B5EF4-FFF2-40B4-BE49-F238E27FC236}">
                <a16:creationId xmlns:a16="http://schemas.microsoft.com/office/drawing/2014/main" id="{813CA4CD-6292-B874-B10B-1DE92DBC62F8}"/>
              </a:ext>
            </a:extLst>
          </p:cNvPr>
          <p:cNvGrpSpPr/>
          <p:nvPr/>
        </p:nvGrpSpPr>
        <p:grpSpPr>
          <a:xfrm>
            <a:off x="449087" y="1230049"/>
            <a:ext cx="11224754" cy="4582568"/>
            <a:chOff x="828522" y="1336729"/>
            <a:chExt cx="8698935" cy="4582568"/>
          </a:xfrm>
        </p:grpSpPr>
        <p:pic>
          <p:nvPicPr>
            <p:cNvPr id="4" name="Content Placeholder 3">
              <a:hlinkClick r:id="rId3"/>
              <a:extLst>
                <a:ext uri="{FF2B5EF4-FFF2-40B4-BE49-F238E27FC236}">
                  <a16:creationId xmlns:a16="http://schemas.microsoft.com/office/drawing/2014/main" id="{A9F8E2A2-1A71-2F94-08FE-A613694535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8522" y="1336729"/>
              <a:ext cx="4394566" cy="2347602"/>
            </a:xfrm>
            <a:prstGeom prst="rect">
              <a:avLst/>
            </a:prstGeom>
          </p:spPr>
        </p:pic>
        <p:sp>
          <p:nvSpPr>
            <p:cNvPr id="5" name="Rectangle 4">
              <a:extLst>
                <a:ext uri="{FF2B5EF4-FFF2-40B4-BE49-F238E27FC236}">
                  <a16:creationId xmlns:a16="http://schemas.microsoft.com/office/drawing/2014/main" id="{BB8A0F70-2859-63D4-0CC1-DD228EBEDF6E}"/>
                </a:ext>
              </a:extLst>
            </p:cNvPr>
            <p:cNvSpPr/>
            <p:nvPr/>
          </p:nvSpPr>
          <p:spPr>
            <a:xfrm>
              <a:off x="907180" y="3684331"/>
              <a:ext cx="1449208" cy="369332"/>
            </a:xfrm>
            <a:prstGeom prst="rect">
              <a:avLst/>
            </a:prstGeom>
          </p:spPr>
          <p:txBody>
            <a:bodyPr wrap="none">
              <a:spAutoFit/>
            </a:bodyPr>
            <a:lstStyle/>
            <a:p>
              <a:pPr defTabSz="457200"/>
              <a:r>
                <a:rPr lang="en-US" dirty="0">
                  <a:solidFill>
                    <a:schemeClr val="accent2">
                      <a:lumMod val="75000"/>
                    </a:schemeClr>
                  </a:solidFill>
                  <a:cs typeface="Arial" panose="020B0604020202020204" pitchFamily="34" charset="0"/>
                  <a:hlinkClick r:id="rId3">
                    <a:extLst>
                      <a:ext uri="{A12FA001-AC4F-418D-AE19-62706E023703}">
                        <ahyp:hlinkClr xmlns:ahyp="http://schemas.microsoft.com/office/drawing/2018/hyperlinkcolor" val="tx"/>
                      </a:ext>
                    </a:extLst>
                  </a:hlinkClick>
                </a:rPr>
                <a:t>Learning nugget 1</a:t>
              </a:r>
              <a:endParaRPr lang="lt-LT" dirty="0">
                <a:solidFill>
                  <a:schemeClr val="accent2">
                    <a:lumMod val="75000"/>
                  </a:schemeClr>
                </a:solidFill>
                <a:cs typeface="Arial" panose="020B0604020202020204" pitchFamily="34" charset="0"/>
              </a:endParaRPr>
            </a:p>
          </p:txBody>
        </p:sp>
        <p:pic>
          <p:nvPicPr>
            <p:cNvPr id="6" name="Picture 5">
              <a:hlinkClick r:id="rId5"/>
              <a:extLst>
                <a:ext uri="{FF2B5EF4-FFF2-40B4-BE49-F238E27FC236}">
                  <a16:creationId xmlns:a16="http://schemas.microsoft.com/office/drawing/2014/main" id="{3EFFE02D-2E81-2911-5EA2-8A5F9051018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393990" y="1363534"/>
              <a:ext cx="4133467" cy="2297714"/>
            </a:xfrm>
            <a:prstGeom prst="rect">
              <a:avLst/>
            </a:prstGeom>
          </p:spPr>
        </p:pic>
        <p:sp>
          <p:nvSpPr>
            <p:cNvPr id="7" name="Rectangle 6">
              <a:extLst>
                <a:ext uri="{FF2B5EF4-FFF2-40B4-BE49-F238E27FC236}">
                  <a16:creationId xmlns:a16="http://schemas.microsoft.com/office/drawing/2014/main" id="{B54C7013-F358-A152-6288-6DC95AB7CCBA}"/>
                </a:ext>
              </a:extLst>
            </p:cNvPr>
            <p:cNvSpPr/>
            <p:nvPr/>
          </p:nvSpPr>
          <p:spPr>
            <a:xfrm>
              <a:off x="5384125" y="3672789"/>
              <a:ext cx="2826858" cy="369332"/>
            </a:xfrm>
            <a:prstGeom prst="rect">
              <a:avLst/>
            </a:prstGeom>
          </p:spPr>
          <p:txBody>
            <a:bodyPr wrap="square">
              <a:spAutoFit/>
            </a:bodyPr>
            <a:lstStyle/>
            <a:p>
              <a:pPr algn="just" defTabSz="457200"/>
              <a:r>
                <a:rPr lang="en-US" dirty="0">
                  <a:solidFill>
                    <a:schemeClr val="accent2">
                      <a:lumMod val="75000"/>
                    </a:schemeClr>
                  </a:solidFill>
                  <a:ea typeface="Calibri" charset="0"/>
                  <a:cs typeface="Arial" panose="020B0604020202020204" pitchFamily="34" charset="0"/>
                  <a:hlinkClick r:id="rId5">
                    <a:extLst>
                      <a:ext uri="{A12FA001-AC4F-418D-AE19-62706E023703}">
                        <ahyp:hlinkClr xmlns:ahyp="http://schemas.microsoft.com/office/drawing/2018/hyperlinkcolor" val="tx"/>
                      </a:ext>
                    </a:extLst>
                  </a:hlinkClick>
                </a:rPr>
                <a:t>Learning nugget 2</a:t>
              </a:r>
              <a:endParaRPr lang="en-US" dirty="0">
                <a:solidFill>
                  <a:schemeClr val="accent2">
                    <a:lumMod val="75000"/>
                  </a:schemeClr>
                </a:solidFill>
                <a:ea typeface="Calibri" charset="0"/>
                <a:cs typeface="Arial" panose="020B0604020202020204" pitchFamily="34" charset="0"/>
              </a:endParaRPr>
            </a:p>
          </p:txBody>
        </p:sp>
        <p:sp>
          <p:nvSpPr>
            <p:cNvPr id="8" name="Rectangle 7">
              <a:extLst>
                <a:ext uri="{FF2B5EF4-FFF2-40B4-BE49-F238E27FC236}">
                  <a16:creationId xmlns:a16="http://schemas.microsoft.com/office/drawing/2014/main" id="{955EE7AC-5CD9-9C83-83B9-F2A6C5F21A95}"/>
                </a:ext>
              </a:extLst>
            </p:cNvPr>
            <p:cNvSpPr/>
            <p:nvPr/>
          </p:nvSpPr>
          <p:spPr>
            <a:xfrm>
              <a:off x="907180" y="5549965"/>
              <a:ext cx="2826858" cy="369332"/>
            </a:xfrm>
            <a:prstGeom prst="rect">
              <a:avLst/>
            </a:prstGeom>
          </p:spPr>
          <p:txBody>
            <a:bodyPr wrap="square">
              <a:spAutoFit/>
            </a:bodyPr>
            <a:lstStyle/>
            <a:p>
              <a:pPr algn="just" defTabSz="457200"/>
              <a:r>
                <a:rPr lang="en-US" dirty="0">
                  <a:solidFill>
                    <a:schemeClr val="accent2">
                      <a:lumMod val="75000"/>
                    </a:schemeClr>
                  </a:solidFill>
                  <a:ea typeface="Calibri" charset="0"/>
                  <a:cs typeface="Arial" panose="020B0604020202020204" pitchFamily="34" charset="0"/>
                  <a:hlinkClick r:id="rId7">
                    <a:extLst>
                      <a:ext uri="{A12FA001-AC4F-418D-AE19-62706E023703}">
                        <ahyp:hlinkClr xmlns:ahyp="http://schemas.microsoft.com/office/drawing/2018/hyperlinkcolor" val="tx"/>
                      </a:ext>
                    </a:extLst>
                  </a:hlinkClick>
                </a:rPr>
                <a:t>Learning nugget 3</a:t>
              </a:r>
              <a:endParaRPr lang="en-US" dirty="0">
                <a:solidFill>
                  <a:schemeClr val="accent2">
                    <a:lumMod val="75000"/>
                  </a:schemeClr>
                </a:solidFill>
                <a:ea typeface="Calibri" charset="0"/>
                <a:cs typeface="Arial" panose="020B0604020202020204" pitchFamily="34" charset="0"/>
              </a:endParaRPr>
            </a:p>
          </p:txBody>
        </p:sp>
        <p:pic>
          <p:nvPicPr>
            <p:cNvPr id="10" name="Picture 9">
              <a:hlinkClick r:id="rId7"/>
              <a:extLst>
                <a:ext uri="{FF2B5EF4-FFF2-40B4-BE49-F238E27FC236}">
                  <a16:creationId xmlns:a16="http://schemas.microsoft.com/office/drawing/2014/main" id="{C782F28D-7B28-C064-123B-E24C7ADA0290}"/>
                </a:ext>
              </a:extLst>
            </p:cNvPr>
            <p:cNvPicPr>
              <a:picLocks noChangeAspect="1"/>
            </p:cNvPicPr>
            <p:nvPr/>
          </p:nvPicPr>
          <p:blipFill rotWithShape="1">
            <a:blip r:embed="rId8">
              <a:extLst>
                <a:ext uri="{28A0092B-C50C-407E-A947-70E740481C1C}">
                  <a14:useLocalDpi xmlns:a14="http://schemas.microsoft.com/office/drawing/2010/main" val="0"/>
                </a:ext>
              </a:extLst>
            </a:blip>
            <a:srcRect l="25488" t="32927" r="21139" b="42479"/>
            <a:stretch/>
          </p:blipFill>
          <p:spPr>
            <a:xfrm>
              <a:off x="1051053" y="4427950"/>
              <a:ext cx="1974752" cy="747727"/>
            </a:xfrm>
            <a:prstGeom prst="rect">
              <a:avLst/>
            </a:prstGeom>
            <a:ln>
              <a:noFill/>
            </a:ln>
          </p:spPr>
        </p:pic>
      </p:grpSp>
    </p:spTree>
    <p:extLst>
      <p:ext uri="{BB962C8B-B14F-4D97-AF65-F5344CB8AC3E}">
        <p14:creationId xmlns:p14="http://schemas.microsoft.com/office/powerpoint/2010/main" val="3994682475"/>
      </p:ext>
    </p:extLst>
  </p:cSld>
  <p:clrMapOvr>
    <a:masterClrMapping/>
  </p:clrMapOvr>
  <p:extLst>
    <p:ext uri="{6950BFC3-D8DA-4A85-94F7-54DA5524770B}">
      <p188:commentRel xmlns:p188="http://schemas.microsoft.com/office/powerpoint/2018/8/main" r:id="rId2"/>
    </p:ext>
  </p:extLs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a:extLst>
              <a:ext uri="{FF2B5EF4-FFF2-40B4-BE49-F238E27FC236}">
                <a16:creationId xmlns:a16="http://schemas.microsoft.com/office/drawing/2014/main" id="{EB5A0714-EC86-A806-6580-E6F11719AD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843" y="224852"/>
            <a:ext cx="11722308" cy="5846164"/>
          </a:xfrm>
          <a:prstGeom prst="rect">
            <a:avLst/>
          </a:prstGeom>
        </p:spPr>
      </p:pic>
    </p:spTree>
    <p:extLst>
      <p:ext uri="{BB962C8B-B14F-4D97-AF65-F5344CB8AC3E}">
        <p14:creationId xmlns:p14="http://schemas.microsoft.com/office/powerpoint/2010/main" val="1685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b="1" dirty="0">
                <a:solidFill>
                  <a:schemeClr val="accent2"/>
                </a:solidFill>
              </a:rPr>
              <a:t>Learning Goals:</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n-GB" dirty="0"/>
              <a:t>To comprehend the importance and uses of big data, data analysis and solutions, and data ethics.</a:t>
            </a:r>
          </a:p>
          <a:p>
            <a:pPr marL="342900" indent="-342900">
              <a:buClr>
                <a:schemeClr val="accent2"/>
              </a:buClr>
              <a:buFont typeface="Arial" panose="020B0604020202020204" pitchFamily="34" charset="0"/>
              <a:buChar char="•"/>
            </a:pPr>
            <a:endParaRPr lang="en-GB" dirty="0"/>
          </a:p>
          <a:p>
            <a:pPr marL="342900" indent="-342900">
              <a:buBlip>
                <a:blip r:embed="rId2"/>
              </a:buBlip>
            </a:pPr>
            <a:r>
              <a:rPr lang="en-GB" b="1" dirty="0">
                <a:solidFill>
                  <a:schemeClr val="accent2"/>
                </a:solidFill>
              </a:rPr>
              <a:t>Instructional Objectives:</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n-GB" dirty="0"/>
              <a:t>Learners will be introduced to the role of big data, interpretation of data and how it can be applied to business performance, and data ethics.</a:t>
            </a:r>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Instructional &amp; Learning Objectives</a:t>
            </a:r>
          </a:p>
        </p:txBody>
      </p:sp>
    </p:spTree>
    <p:extLst>
      <p:ext uri="{BB962C8B-B14F-4D97-AF65-F5344CB8AC3E}">
        <p14:creationId xmlns:p14="http://schemas.microsoft.com/office/powerpoint/2010/main" val="26451814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Blip>
                <a:blip r:embed="rId3"/>
              </a:buBlip>
            </a:pPr>
            <a:r>
              <a:rPr lang="en-GB" b="1" dirty="0">
                <a:solidFill>
                  <a:schemeClr val="accent2"/>
                </a:solidFill>
              </a:rPr>
              <a:t>Migration: </a:t>
            </a:r>
            <a:r>
              <a:rPr lang="en-GB" dirty="0"/>
              <a:t>Migrating big data to the cloud presents various hurdles which require a concerted effort from managers and IT leaders.</a:t>
            </a:r>
          </a:p>
          <a:p>
            <a:pPr marL="0" indent="0"/>
            <a:endParaRPr lang="en-GB" dirty="0"/>
          </a:p>
          <a:p>
            <a:pPr marL="342900" indent="-342900">
              <a:buBlip>
                <a:blip r:embed="rId3"/>
              </a:buBlip>
            </a:pPr>
            <a:r>
              <a:rPr lang="en-GB" b="1" dirty="0">
                <a:solidFill>
                  <a:schemeClr val="accent2"/>
                </a:solidFill>
              </a:rPr>
              <a:t>Less Direct Control over Data: </a:t>
            </a:r>
            <a:r>
              <a:rPr lang="en-GB" dirty="0"/>
              <a:t>Storing data remotely and using a third-party’s security and compliance protocols can be a big organizational change.</a:t>
            </a:r>
          </a:p>
          <a:p>
            <a:pPr marL="0" indent="0"/>
            <a:endParaRPr lang="en-GB" dirty="0"/>
          </a:p>
          <a:p>
            <a:pPr marL="342900" indent="-342900">
              <a:buBlip>
                <a:blip r:embed="rId3"/>
              </a:buBlip>
            </a:pPr>
            <a:r>
              <a:rPr lang="en-GB" b="1" dirty="0">
                <a:solidFill>
                  <a:schemeClr val="accent2"/>
                </a:solidFill>
              </a:rPr>
              <a:t>Network Dependency and Latency: </a:t>
            </a:r>
            <a:r>
              <a:rPr lang="en-GB" dirty="0"/>
              <a:t>The availability of the data is highly reliant on network connection to the internet. </a:t>
            </a:r>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Challenges of Working in the Cloud</a:t>
            </a:r>
          </a:p>
        </p:txBody>
      </p:sp>
    </p:spTree>
    <p:extLst>
      <p:ext uri="{BB962C8B-B14F-4D97-AF65-F5344CB8AC3E}">
        <p14:creationId xmlns:p14="http://schemas.microsoft.com/office/powerpoint/2010/main" val="6086855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1966210" y="179882"/>
            <a:ext cx="8259580" cy="646331"/>
          </a:xfrm>
          <a:prstGeom prst="rect">
            <a:avLst/>
          </a:prstGeom>
          <a:noFill/>
        </p:spPr>
        <p:txBody>
          <a:bodyPr wrap="square" rtlCol="0">
            <a:spAutoFit/>
          </a:bodyPr>
          <a:lstStyle/>
          <a:p>
            <a:pPr algn="ctr"/>
            <a:r>
              <a:rPr lang="en-GB" sz="3600" dirty="0">
                <a:solidFill>
                  <a:srgbClr val="000000"/>
                </a:solidFill>
              </a:rPr>
              <a:t>Who Are the Principal Cloud Providers?</a:t>
            </a:r>
          </a:p>
        </p:txBody>
      </p:sp>
      <p:pic>
        <p:nvPicPr>
          <p:cNvPr id="3" name="Picture 2">
            <a:extLst>
              <a:ext uri="{FF2B5EF4-FFF2-40B4-BE49-F238E27FC236}">
                <a16:creationId xmlns:a16="http://schemas.microsoft.com/office/drawing/2014/main" id="{9119FF3F-4252-B80F-9551-C0A15AB43D87}"/>
              </a:ext>
            </a:extLst>
          </p:cNvPr>
          <p:cNvPicPr>
            <a:picLocks noChangeAspect="1"/>
          </p:cNvPicPr>
          <p:nvPr/>
        </p:nvPicPr>
        <p:blipFill rotWithShape="1">
          <a:blip r:embed="rId2">
            <a:extLst>
              <a:ext uri="{28A0092B-C50C-407E-A947-70E740481C1C}">
                <a14:useLocalDpi xmlns:a14="http://schemas.microsoft.com/office/drawing/2010/main" val="0"/>
              </a:ext>
            </a:extLst>
          </a:blip>
          <a:srcRect t="14119"/>
          <a:stretch/>
        </p:blipFill>
        <p:spPr>
          <a:xfrm>
            <a:off x="262295" y="1147730"/>
            <a:ext cx="8791764" cy="5088820"/>
          </a:xfrm>
          <a:prstGeom prst="rect">
            <a:avLst/>
          </a:prstGeom>
        </p:spPr>
      </p:pic>
      <p:sp>
        <p:nvSpPr>
          <p:cNvPr id="4" name="TextBox 3">
            <a:extLst>
              <a:ext uri="{FF2B5EF4-FFF2-40B4-BE49-F238E27FC236}">
                <a16:creationId xmlns:a16="http://schemas.microsoft.com/office/drawing/2014/main" id="{12290B7B-E236-FA63-6514-B6296A15E385}"/>
              </a:ext>
            </a:extLst>
          </p:cNvPr>
          <p:cNvSpPr txBox="1"/>
          <p:nvPr/>
        </p:nvSpPr>
        <p:spPr>
          <a:xfrm>
            <a:off x="9376363" y="2680683"/>
            <a:ext cx="2815637" cy="1569660"/>
          </a:xfrm>
          <a:prstGeom prst="rect">
            <a:avLst/>
          </a:prstGeom>
          <a:gradFill flip="none" rotWithShape="1">
            <a:gsLst>
              <a:gs pos="0">
                <a:schemeClr val="accent3">
                  <a:lumMod val="50000"/>
                </a:schemeClr>
              </a:gs>
              <a:gs pos="50000">
                <a:schemeClr val="accent3">
                  <a:lumMod val="75000"/>
                </a:schemeClr>
              </a:gs>
              <a:gs pos="100000">
                <a:schemeClr val="accent4">
                  <a:lumMod val="75000"/>
                </a:schemeClr>
              </a:gs>
            </a:gsLst>
            <a:lin ang="10800000" scaled="1"/>
            <a:tileRect/>
          </a:grad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2400" b="0" i="0" u="none" strike="noStrike" kern="0" cap="none" spc="0" normalizeH="0" baseline="0" noProof="0" dirty="0">
                <a:ln>
                  <a:noFill/>
                </a:ln>
                <a:solidFill>
                  <a:schemeClr val="bg1"/>
                </a:solidFill>
                <a:effectLst/>
                <a:uLnTx/>
                <a:uFillTx/>
              </a:rPr>
              <a:t>Enterprise Public Cloud Adoption (% of respondents running applications)</a:t>
            </a:r>
          </a:p>
        </p:txBody>
      </p:sp>
    </p:spTree>
    <p:extLst>
      <p:ext uri="{BB962C8B-B14F-4D97-AF65-F5344CB8AC3E}">
        <p14:creationId xmlns:p14="http://schemas.microsoft.com/office/powerpoint/2010/main" val="22085879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36A2D2A-3A27-B0DD-33AD-767CF85F5E00}"/>
              </a:ext>
            </a:extLst>
          </p:cNvPr>
          <p:cNvSpPr txBox="1"/>
          <p:nvPr/>
        </p:nvSpPr>
        <p:spPr>
          <a:xfrm>
            <a:off x="1966210" y="179882"/>
            <a:ext cx="8259580" cy="646331"/>
          </a:xfrm>
          <a:prstGeom prst="rect">
            <a:avLst/>
          </a:prstGeom>
          <a:noFill/>
        </p:spPr>
        <p:txBody>
          <a:bodyPr wrap="square" rtlCol="0">
            <a:spAutoFit/>
          </a:bodyPr>
          <a:lstStyle/>
          <a:p>
            <a:pPr algn="ctr"/>
            <a:r>
              <a:rPr lang="en-GB" sz="3600" dirty="0">
                <a:solidFill>
                  <a:srgbClr val="000000"/>
                </a:solidFill>
              </a:rPr>
              <a:t>Who Are the Principal Cloud Providers?</a:t>
            </a:r>
          </a:p>
        </p:txBody>
      </p:sp>
      <p:pic>
        <p:nvPicPr>
          <p:cNvPr id="5" name="Picture 4">
            <a:extLst>
              <a:ext uri="{FF2B5EF4-FFF2-40B4-BE49-F238E27FC236}">
                <a16:creationId xmlns:a16="http://schemas.microsoft.com/office/drawing/2014/main" id="{9DD3B953-72E6-E7F0-1E9F-95F5A91EE75E}"/>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103011" y="1085337"/>
            <a:ext cx="1627305" cy="1220479"/>
          </a:xfrm>
          <a:prstGeom prst="rect">
            <a:avLst/>
          </a:prstGeom>
        </p:spPr>
      </p:pic>
      <p:sp>
        <p:nvSpPr>
          <p:cNvPr id="8" name="TextBox 7">
            <a:extLst>
              <a:ext uri="{FF2B5EF4-FFF2-40B4-BE49-F238E27FC236}">
                <a16:creationId xmlns:a16="http://schemas.microsoft.com/office/drawing/2014/main" id="{51009AF1-C605-4353-E2E5-5754472E04A5}"/>
              </a:ext>
            </a:extLst>
          </p:cNvPr>
          <p:cNvSpPr txBox="1"/>
          <p:nvPr/>
        </p:nvSpPr>
        <p:spPr>
          <a:xfrm>
            <a:off x="536412" y="6165262"/>
            <a:ext cx="3757790"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0" u="none" strike="noStrike" kern="0" cap="none" spc="0" normalizeH="0" baseline="0" noProof="0" dirty="0" err="1">
                <a:ln>
                  <a:noFill/>
                </a:ln>
                <a:solidFill>
                  <a:prstClr val="black"/>
                </a:solidFill>
                <a:effectLst/>
                <a:uLnTx/>
                <a:uFillTx/>
              </a:rPr>
              <a:t>Source</a:t>
            </a:r>
            <a:r>
              <a:rPr kumimoji="0" lang="es-ES_tradnl" sz="1400" b="0" i="0" u="none" strike="noStrike" kern="0" cap="none" spc="0" normalizeH="0" baseline="0" noProof="0" dirty="0">
                <a:ln>
                  <a:noFill/>
                </a:ln>
                <a:solidFill>
                  <a:prstClr val="black"/>
                </a:solidFill>
                <a:effectLst/>
                <a:uLnTx/>
                <a:uFillTx/>
              </a:rPr>
              <a:t>: Harvey &amp; </a:t>
            </a:r>
            <a:r>
              <a:rPr kumimoji="0" lang="es-ES_tradnl" sz="1400" b="0" i="0" u="none" strike="noStrike" kern="0" cap="none" spc="0" normalizeH="0" baseline="0" noProof="0" dirty="0" err="1">
                <a:ln>
                  <a:noFill/>
                </a:ln>
                <a:solidFill>
                  <a:prstClr val="black"/>
                </a:solidFill>
                <a:effectLst/>
                <a:uLnTx/>
                <a:uFillTx/>
              </a:rPr>
              <a:t>Patrizio</a:t>
            </a:r>
            <a:r>
              <a:rPr kumimoji="0" lang="es-ES_tradnl" sz="1400" b="0" i="0" u="none" strike="noStrike" kern="0" cap="none" spc="0" normalizeH="0" baseline="0" noProof="0" dirty="0">
                <a:ln>
                  <a:noFill/>
                </a:ln>
                <a:solidFill>
                  <a:prstClr val="black"/>
                </a:solidFill>
                <a:effectLst/>
                <a:uLnTx/>
                <a:uFillTx/>
              </a:rPr>
              <a:t>, </a:t>
            </a:r>
            <a:r>
              <a:rPr kumimoji="0" lang="es-ES_tradnl" sz="1400" b="0" i="0" u="none" strike="noStrike" kern="0" cap="none" spc="0" normalizeH="0" baseline="0" noProof="0" dirty="0" err="1">
                <a:ln>
                  <a:noFill/>
                </a:ln>
                <a:solidFill>
                  <a:prstClr val="black"/>
                </a:solidFill>
                <a:effectLst/>
                <a:uLnTx/>
                <a:uFillTx/>
              </a:rPr>
              <a:t>Datamation</a:t>
            </a:r>
            <a:r>
              <a:rPr kumimoji="0" lang="es-ES_tradnl" sz="1400" b="0" i="0" u="none" strike="noStrike" kern="0" cap="none" spc="0" normalizeH="0" baseline="0" noProof="0" dirty="0">
                <a:ln>
                  <a:noFill/>
                </a:ln>
                <a:solidFill>
                  <a:prstClr val="black"/>
                </a:solidFill>
                <a:effectLst/>
                <a:uLnTx/>
                <a:uFillTx/>
              </a:rPr>
              <a:t>, 2019</a:t>
            </a:r>
          </a:p>
        </p:txBody>
      </p:sp>
      <p:sp>
        <p:nvSpPr>
          <p:cNvPr id="9" name="Rectangle 8">
            <a:extLst>
              <a:ext uri="{FF2B5EF4-FFF2-40B4-BE49-F238E27FC236}">
                <a16:creationId xmlns:a16="http://schemas.microsoft.com/office/drawing/2014/main" id="{9E83D9EE-DBEF-9ED6-EE65-09FDA040D07D}"/>
              </a:ext>
            </a:extLst>
          </p:cNvPr>
          <p:cNvSpPr/>
          <p:nvPr/>
        </p:nvSpPr>
        <p:spPr>
          <a:xfrm>
            <a:off x="536412" y="2415677"/>
            <a:ext cx="3455637" cy="3170099"/>
          </a:xfrm>
          <a:prstGeom prst="rect">
            <a:avLst/>
          </a:prstGeom>
        </p:spPr>
        <p:txBody>
          <a:bodyPr wrap="square">
            <a:spAutoFit/>
          </a:bodyPr>
          <a:lstStyle/>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ea typeface="Times New Roman" charset="0"/>
              </a:rPr>
              <a:t>Vast tool set that continues to grow</a:t>
            </a: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a typeface="Times New Roman" charset="0"/>
            </a:endParaRP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ea typeface="Times New Roman" charset="0"/>
              </a:rPr>
              <a:t>Deepest capabilities for governing a large number of users and resources</a:t>
            </a: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a typeface="Times New Roman" charset="0"/>
            </a:endParaRP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ea typeface="Times New Roman" charset="0"/>
              </a:rPr>
              <a:t>Focus on public cloud rather than hybrid cloud or private cloud</a:t>
            </a:r>
            <a:endParaRPr kumimoji="0" lang="es-ES_tradnl" sz="2000" b="0" i="0" u="none" strike="noStrike" kern="0" cap="none" spc="0" normalizeH="0" baseline="0" noProof="0" dirty="0">
              <a:ln>
                <a:noFill/>
              </a:ln>
              <a:solidFill>
                <a:prstClr val="black"/>
              </a:solidFill>
              <a:effectLst/>
              <a:uLnTx/>
              <a:uFillTx/>
            </a:endParaRPr>
          </a:p>
        </p:txBody>
      </p:sp>
      <p:pic>
        <p:nvPicPr>
          <p:cNvPr id="7" name="Picture 6">
            <a:extLst>
              <a:ext uri="{FF2B5EF4-FFF2-40B4-BE49-F238E27FC236}">
                <a16:creationId xmlns:a16="http://schemas.microsoft.com/office/drawing/2014/main" id="{DC829B9F-9E18-CD22-5C4D-B3C18893ABDD}"/>
              </a:ext>
            </a:extLst>
          </p:cNvPr>
          <p:cNvPicPr>
            <a:picLocks noChangeAspect="1"/>
          </p:cNvPicPr>
          <p:nvPr/>
        </p:nvPicPr>
        <p:blipFill rotWithShape="1">
          <a:blip r:embed="rId4" cstate="hqprint">
            <a:extLst>
              <a:ext uri="{28A0092B-C50C-407E-A947-70E740481C1C}">
                <a14:useLocalDpi xmlns:a14="http://schemas.microsoft.com/office/drawing/2010/main" val="0"/>
              </a:ext>
            </a:extLst>
          </a:blip>
          <a:srcRect l="21945" t="7691" r="23750" b="6871"/>
          <a:stretch/>
        </p:blipFill>
        <p:spPr>
          <a:xfrm>
            <a:off x="5602724" y="1085336"/>
            <a:ext cx="1379095" cy="1220479"/>
          </a:xfrm>
          <a:prstGeom prst="rect">
            <a:avLst/>
          </a:prstGeom>
        </p:spPr>
      </p:pic>
      <p:sp>
        <p:nvSpPr>
          <p:cNvPr id="10" name="Rectangle 9">
            <a:extLst>
              <a:ext uri="{FF2B5EF4-FFF2-40B4-BE49-F238E27FC236}">
                <a16:creationId xmlns:a16="http://schemas.microsoft.com/office/drawing/2014/main" id="{04E26385-882C-B749-16EB-28452869E6FA}"/>
              </a:ext>
            </a:extLst>
          </p:cNvPr>
          <p:cNvSpPr/>
          <p:nvPr/>
        </p:nvSpPr>
        <p:spPr>
          <a:xfrm>
            <a:off x="5138957" y="2427683"/>
            <a:ext cx="2696375" cy="3170099"/>
          </a:xfrm>
          <a:prstGeom prst="rect">
            <a:avLst/>
          </a:prstGeom>
        </p:spPr>
        <p:txBody>
          <a:bodyPr wrap="square">
            <a:spAutoFit/>
          </a:bodyPr>
          <a:lstStyle/>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rPr>
              <a:t>Technical expertise</a:t>
            </a: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ndParaRP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rPr>
              <a:t>Industry-leading tools in artificial intelligence, machine learning and data analytics</a:t>
            </a: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ndParaRPr>
          </a:p>
          <a:p>
            <a:pPr marL="232172" marR="0" lvl="0" indent="-232172"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rPr>
              <a:t>Lacks strong enterprise focus</a:t>
            </a:r>
            <a:endParaRPr kumimoji="0" lang="es-ES_tradnl" sz="2000" b="0" i="0" u="none" strike="noStrike" kern="0" cap="none" spc="0" normalizeH="0" baseline="0" noProof="0" dirty="0">
              <a:ln>
                <a:noFill/>
              </a:ln>
              <a:solidFill>
                <a:prstClr val="black"/>
              </a:solidFill>
              <a:effectLst/>
              <a:uLnTx/>
              <a:uFillTx/>
            </a:endParaRPr>
          </a:p>
        </p:txBody>
      </p:sp>
      <p:pic>
        <p:nvPicPr>
          <p:cNvPr id="6" name="Picture 5">
            <a:extLst>
              <a:ext uri="{FF2B5EF4-FFF2-40B4-BE49-F238E27FC236}">
                <a16:creationId xmlns:a16="http://schemas.microsoft.com/office/drawing/2014/main" id="{61DA3DE4-0C91-6A83-7BB3-4F206BB2F2C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82241" y="1321598"/>
            <a:ext cx="2487097" cy="747953"/>
          </a:xfrm>
          <a:prstGeom prst="rect">
            <a:avLst/>
          </a:prstGeom>
        </p:spPr>
      </p:pic>
      <p:sp>
        <p:nvSpPr>
          <p:cNvPr id="11" name="TextBox 10">
            <a:extLst>
              <a:ext uri="{FF2B5EF4-FFF2-40B4-BE49-F238E27FC236}">
                <a16:creationId xmlns:a16="http://schemas.microsoft.com/office/drawing/2014/main" id="{548B5A2F-3B4D-313D-903A-167A77164749}"/>
              </a:ext>
            </a:extLst>
          </p:cNvPr>
          <p:cNvSpPr txBox="1"/>
          <p:nvPr/>
        </p:nvSpPr>
        <p:spPr>
          <a:xfrm>
            <a:off x="8982240" y="2427683"/>
            <a:ext cx="2909953" cy="2554545"/>
          </a:xfrm>
          <a:prstGeom prst="rect">
            <a:avLst/>
          </a:prstGeom>
          <a:noFill/>
        </p:spPr>
        <p:txBody>
          <a:bodyPr wrap="square" rtlCol="0">
            <a:spAutoFit/>
          </a:bodyPr>
          <a:lstStyle/>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rPr>
              <a:t>Capable cloud infrastructure</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rPr>
              <a:t>Strong enterprise background (and Windows support)</a:t>
            </a: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endParaRPr kumimoji="0" lang="en-US" sz="2000" b="0" i="0" u="none" strike="noStrike" kern="0" cap="none" spc="0" normalizeH="0" baseline="0" noProof="0" dirty="0">
              <a:ln>
                <a:noFill/>
              </a:ln>
              <a:solidFill>
                <a:prstClr val="black"/>
              </a:solidFill>
              <a:effectLst/>
              <a:uLnTx/>
              <a:uFillTx/>
            </a:endParaRPr>
          </a:p>
          <a:p>
            <a:pPr marL="278606" marR="0" lvl="0" indent="-278606" defTabSz="457200" eaLnBrk="1" fontAlgn="auto" latinLnBrk="0" hangingPunct="1">
              <a:lnSpc>
                <a:spcPct val="100000"/>
              </a:lnSpc>
              <a:spcBef>
                <a:spcPts val="0"/>
              </a:spcBef>
              <a:spcAft>
                <a:spcPts val="0"/>
              </a:spcAft>
              <a:buClrTx/>
              <a:buSzTx/>
              <a:buFont typeface="Arial" charset="0"/>
              <a:buChar char="•"/>
              <a:tabLst/>
              <a:defRPr/>
            </a:pPr>
            <a:r>
              <a:rPr kumimoji="0" lang="en-US" sz="2000" b="0" i="0" u="none" strike="noStrike" kern="0" cap="none" spc="0" normalizeH="0" baseline="0" noProof="0" dirty="0">
                <a:ln>
                  <a:noFill/>
                </a:ln>
                <a:solidFill>
                  <a:prstClr val="black"/>
                </a:solidFill>
                <a:effectLst/>
                <a:uLnTx/>
                <a:uFillTx/>
              </a:rPr>
              <a:t>Hybrid cloud</a:t>
            </a:r>
            <a:endParaRPr kumimoji="0" lang="es-ES_tradnl" sz="2000" b="0" i="0"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5850214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Choosing the Right Tech Solutions</a:t>
            </a:r>
          </a:p>
        </p:txBody>
      </p:sp>
      <p:graphicFrame>
        <p:nvGraphicFramePr>
          <p:cNvPr id="12" name="Diagram 11">
            <a:extLst>
              <a:ext uri="{FF2B5EF4-FFF2-40B4-BE49-F238E27FC236}">
                <a16:creationId xmlns:a16="http://schemas.microsoft.com/office/drawing/2014/main" id="{10784044-F173-61D6-7C1C-9E0950A57F47}"/>
              </a:ext>
            </a:extLst>
          </p:cNvPr>
          <p:cNvGraphicFramePr/>
          <p:nvPr>
            <p:extLst>
              <p:ext uri="{D42A27DB-BD31-4B8C-83A1-F6EECF244321}">
                <p14:modId xmlns:p14="http://schemas.microsoft.com/office/powerpoint/2010/main" val="2003924706"/>
              </p:ext>
            </p:extLst>
          </p:nvPr>
        </p:nvGraphicFramePr>
        <p:xfrm>
          <a:off x="914400" y="485302"/>
          <a:ext cx="10479218" cy="52539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3" name="Rectangle 12">
            <a:extLst>
              <a:ext uri="{FF2B5EF4-FFF2-40B4-BE49-F238E27FC236}">
                <a16:creationId xmlns:a16="http://schemas.microsoft.com/office/drawing/2014/main" id="{C5C21F72-CE4F-B288-2831-81E9BAB211B7}"/>
              </a:ext>
            </a:extLst>
          </p:cNvPr>
          <p:cNvSpPr/>
          <p:nvPr/>
        </p:nvSpPr>
        <p:spPr>
          <a:xfrm>
            <a:off x="914400" y="3747541"/>
            <a:ext cx="9878518" cy="524656"/>
          </a:xfrm>
          <a:prstGeom prst="rect">
            <a:avLst/>
          </a:prstGeom>
          <a:ln/>
        </p:spPr>
        <p:style>
          <a:lnRef idx="0">
            <a:schemeClr val="accent2"/>
          </a:lnRef>
          <a:fillRef idx="3">
            <a:schemeClr val="accent2"/>
          </a:fillRef>
          <a:effectRef idx="3">
            <a:schemeClr val="accent2"/>
          </a:effectRef>
          <a:fontRef idx="minor">
            <a:schemeClr val="lt1"/>
          </a:fontRef>
        </p:style>
        <p:txBody>
          <a:bodyPr rtlCol="0" anchor="ctr"/>
          <a:lstStyle/>
          <a:p>
            <a:pPr algn="ctr"/>
            <a:r>
              <a:rPr lang="en-ZA" sz="2400" dirty="0">
                <a:solidFill>
                  <a:srgbClr val="000000"/>
                </a:solidFill>
                <a:effectLst>
                  <a:outerShdw blurRad="38100" dist="38100" dir="2700000" algn="tl">
                    <a:srgbClr val="000000">
                      <a:alpha val="43137"/>
                    </a:srgbClr>
                  </a:outerShdw>
                </a:effectLst>
              </a:rPr>
              <a:t>HAVING THE RIGHT TEAM INVOLVED</a:t>
            </a:r>
          </a:p>
        </p:txBody>
      </p:sp>
    </p:spTree>
    <p:extLst>
      <p:ext uri="{BB962C8B-B14F-4D97-AF65-F5344CB8AC3E}">
        <p14:creationId xmlns:p14="http://schemas.microsoft.com/office/powerpoint/2010/main" val="24980350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a:pPr>
            <a:r>
              <a:rPr lang="en-GB" dirty="0"/>
              <a:t>Define clear business goals in the initial phase of the selection process, to ensure the level of success or failure can be properly measured.</a:t>
            </a:r>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Choosing the Right Tech Solutions</a:t>
            </a:r>
          </a:p>
        </p:txBody>
      </p:sp>
    </p:spTree>
    <p:extLst>
      <p:ext uri="{BB962C8B-B14F-4D97-AF65-F5344CB8AC3E}">
        <p14:creationId xmlns:p14="http://schemas.microsoft.com/office/powerpoint/2010/main" val="18642104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2"/>
            </a:pPr>
            <a:r>
              <a:rPr lang="en-GB" dirty="0"/>
              <a:t>Create a list of criteria and weight them according to needs. The list could include data sources, user interface, report development and more. ‘Must-have’ features should be identified and prioritized over ‘nice-to-have’ features  and key evaluation points are: </a:t>
            </a:r>
          </a:p>
          <a:p>
            <a:pPr marL="457200" indent="-457200">
              <a:buClr>
                <a:schemeClr val="accent2"/>
              </a:buClr>
              <a:buFont typeface="+mj-lt"/>
              <a:buAutoNum type="arabicPeriod" startAt="2"/>
            </a:pPr>
            <a:endParaRPr lang="en-GB" dirty="0"/>
          </a:p>
          <a:p>
            <a:pPr marL="457200" indent="-457200">
              <a:buClr>
                <a:schemeClr val="accent2"/>
              </a:buClr>
              <a:buFont typeface="+mj-lt"/>
              <a:buAutoNum type="alphaLcParenR"/>
            </a:pPr>
            <a:r>
              <a:rPr lang="en-GB" dirty="0"/>
              <a:t>Human resource capabilities</a:t>
            </a:r>
          </a:p>
          <a:p>
            <a:pPr marL="457200" indent="-457200">
              <a:buClr>
                <a:schemeClr val="accent2"/>
              </a:buClr>
              <a:buFont typeface="+mj-lt"/>
              <a:buAutoNum type="alphaLcParenR"/>
            </a:pPr>
            <a:r>
              <a:rPr lang="en-GB" dirty="0"/>
              <a:t>long term value</a:t>
            </a:r>
          </a:p>
          <a:p>
            <a:pPr marL="457200" indent="-457200">
              <a:buClr>
                <a:schemeClr val="accent2"/>
              </a:buClr>
              <a:buFont typeface="+mj-lt"/>
              <a:buAutoNum type="alphaLcParenR"/>
            </a:pPr>
            <a:r>
              <a:rPr lang="en-GB" dirty="0"/>
              <a:t>security and compliance </a:t>
            </a:r>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Choosing the Right Tech Solutions</a:t>
            </a:r>
          </a:p>
        </p:txBody>
      </p:sp>
    </p:spTree>
    <p:extLst>
      <p:ext uri="{BB962C8B-B14F-4D97-AF65-F5344CB8AC3E}">
        <p14:creationId xmlns:p14="http://schemas.microsoft.com/office/powerpoint/2010/main" val="165984863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457200" indent="-457200">
              <a:buClr>
                <a:schemeClr val="accent2"/>
              </a:buClr>
              <a:buFont typeface="+mj-lt"/>
              <a:buAutoNum type="arabicPeriod" startAt="3"/>
            </a:pPr>
            <a:r>
              <a:rPr lang="en-GB" dirty="0"/>
              <a:t>Identify a longlist of possible vendors before narrowing them down to a shortlist of 3-5 products to help in the final decision. </a:t>
            </a:r>
          </a:p>
          <a:p>
            <a:pPr marL="342900" indent="-342900">
              <a:buBlip>
                <a:blip r:embed="rId3"/>
              </a:buBlip>
            </a:pPr>
            <a:endParaRPr lang="en-GB" dirty="0"/>
          </a:p>
          <a:p>
            <a:pPr marL="342900" indent="-342900">
              <a:buBlip>
                <a:blip r:embed="rId3"/>
              </a:buBlip>
            </a:pPr>
            <a:endParaRPr lang="en-GB" dirty="0"/>
          </a:p>
          <a:p>
            <a:pPr marL="342900" indent="-342900">
              <a:buBlip>
                <a:blip r:embed="rId3"/>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Choosing the Right Tech Solutions</a:t>
            </a:r>
          </a:p>
        </p:txBody>
      </p:sp>
    </p:spTree>
    <p:extLst>
      <p:ext uri="{BB962C8B-B14F-4D97-AF65-F5344CB8AC3E}">
        <p14:creationId xmlns:p14="http://schemas.microsoft.com/office/powerpoint/2010/main" val="199938641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8" cy="3995028"/>
          </a:xfrm>
        </p:spPr>
        <p:txBody>
          <a:bodyPr/>
          <a:lstStyle/>
          <a:p>
            <a:pPr marL="342900" indent="-342900">
              <a:buClr>
                <a:schemeClr val="accent2"/>
              </a:buClr>
              <a:buBlip>
                <a:blip r:embed="rId3"/>
              </a:buBlip>
            </a:pPr>
            <a:r>
              <a:rPr lang="en-GB" dirty="0"/>
              <a:t>A small consulting business which wishes to update its cloud system. </a:t>
            </a: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n-GB" dirty="0"/>
              <a:t>Consult online cloud based services and justify choice on need and price. Consult the main providers but also look into more alternative or niche products/services.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
        <p:nvSpPr>
          <p:cNvPr id="6" name="Rectangle 5">
            <a:extLst>
              <a:ext uri="{FF2B5EF4-FFF2-40B4-BE49-F238E27FC236}">
                <a16:creationId xmlns:a16="http://schemas.microsoft.com/office/drawing/2014/main" id="{5A08AEE7-8E0C-7EDE-70C8-5DB948865D1A}"/>
              </a:ext>
            </a:extLst>
          </p:cNvPr>
          <p:cNvSpPr/>
          <p:nvPr/>
        </p:nvSpPr>
        <p:spPr>
          <a:xfrm>
            <a:off x="1547680" y="5091555"/>
            <a:ext cx="9750708" cy="1000274"/>
          </a:xfrm>
          <a:prstGeom prst="rect">
            <a:avLst/>
          </a:prstGeom>
        </p:spPr>
        <p:txBody>
          <a:bodyPr wrap="square">
            <a:spAutoFit/>
          </a:bodyPr>
          <a:lstStyle/>
          <a:p>
            <a:pPr defTabSz="457200"/>
            <a:endParaRPr lang="en-US" sz="2000" dirty="0">
              <a:solidFill>
                <a:schemeClr val="accent2">
                  <a:lumMod val="75000"/>
                </a:schemeClr>
              </a:solidFill>
              <a:latin typeface="Arial" panose="020B0604020202020204" pitchFamily="34" charset="0"/>
              <a:ea typeface="Times New Roman" charset="0"/>
              <a:cs typeface="Arial" panose="020B0604020202020204" pitchFamily="34" charset="0"/>
            </a:endParaRPr>
          </a:p>
          <a:p>
            <a:pPr defTabSz="457200"/>
            <a:endParaRPr lang="en-US" sz="1950" dirty="0">
              <a:solidFill>
                <a:prstClr val="black"/>
              </a:solidFill>
              <a:latin typeface="Arial" panose="020B0604020202020204" pitchFamily="34" charset="0"/>
              <a:ea typeface="Times New Roman" charset="0"/>
              <a:cs typeface="Arial" panose="020B0604020202020204" pitchFamily="34" charset="0"/>
            </a:endParaRPr>
          </a:p>
          <a:p>
            <a:pPr marL="278606" indent="-278606" defTabSz="457200">
              <a:buFont typeface="Arial" panose="020B0604020202020204" pitchFamily="34" charset="0"/>
              <a:buChar char="•"/>
            </a:pPr>
            <a:endParaRPr lang="en-US" sz="1950" dirty="0">
              <a:solidFill>
                <a:prstClr val="black"/>
              </a:solidFill>
              <a:latin typeface="Arial" panose="020B0604020202020204" pitchFamily="34" charset="0"/>
              <a:ea typeface="Calibri" charset="0"/>
              <a:cs typeface="Arial" panose="020B0604020202020204" pitchFamily="34" charset="0"/>
            </a:endParaRPr>
          </a:p>
        </p:txBody>
      </p:sp>
      <p:pic>
        <p:nvPicPr>
          <p:cNvPr id="7" name="Gráfico 3" descr="Cámara de vídeo con relleno sólido">
            <a:extLst>
              <a:ext uri="{FF2B5EF4-FFF2-40B4-BE49-F238E27FC236}">
                <a16:creationId xmlns:a16="http://schemas.microsoft.com/office/drawing/2014/main" id="{640C22B9-A846-3C4F-95C8-00D4114F134E}"/>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8380" y="5200636"/>
            <a:ext cx="749300" cy="749300"/>
          </a:xfrm>
          <a:prstGeom prst="rect">
            <a:avLst/>
          </a:prstGeom>
        </p:spPr>
      </p:pic>
      <p:sp>
        <p:nvSpPr>
          <p:cNvPr id="8" name="Rectangle 7">
            <a:extLst>
              <a:ext uri="{FF2B5EF4-FFF2-40B4-BE49-F238E27FC236}">
                <a16:creationId xmlns:a16="http://schemas.microsoft.com/office/drawing/2014/main" id="{38DCFA79-BE61-8335-3480-A5C1288C68E5}"/>
              </a:ext>
            </a:extLst>
          </p:cNvPr>
          <p:cNvSpPr/>
          <p:nvPr/>
        </p:nvSpPr>
        <p:spPr>
          <a:xfrm>
            <a:off x="5721246" y="5512110"/>
            <a:ext cx="4065002"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lvl="0" defTabSz="457200"/>
            <a:r>
              <a:rPr lang="en-US" sz="1400" dirty="0">
                <a:solidFill>
                  <a:srgbClr val="0D9390">
                    <a:lumMod val="75000"/>
                  </a:srgbClr>
                </a:solidFill>
                <a:latin typeface="Arial" panose="020B0604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https://www.youtube.com/watch?v=hZLBcHYrIU4</a:t>
            </a:r>
            <a:r>
              <a:rPr lang="en-US" sz="1400" dirty="0">
                <a:solidFill>
                  <a:srgbClr val="0D9390">
                    <a:lumMod val="75000"/>
                  </a:srgbClr>
                </a:solidFill>
                <a:latin typeface="Arial" panose="020B0604020202020204" pitchFamily="34" charset="0"/>
                <a:cs typeface="Arial" panose="020B0604020202020204" pitchFamily="34" charset="0"/>
              </a:rPr>
              <a:t> </a:t>
            </a:r>
          </a:p>
        </p:txBody>
      </p:sp>
      <p:sp>
        <p:nvSpPr>
          <p:cNvPr id="9" name="Rectangle 8">
            <a:extLst>
              <a:ext uri="{FF2B5EF4-FFF2-40B4-BE49-F238E27FC236}">
                <a16:creationId xmlns:a16="http://schemas.microsoft.com/office/drawing/2014/main" id="{47955D25-7D2A-AE0A-712D-6BFF0020C2FE}"/>
              </a:ext>
            </a:extLst>
          </p:cNvPr>
          <p:cNvSpPr/>
          <p:nvPr/>
        </p:nvSpPr>
        <p:spPr>
          <a:xfrm>
            <a:off x="1547680" y="5485895"/>
            <a:ext cx="4065001" cy="338554"/>
          </a:xfrm>
          <a:prstGeom prst="rect">
            <a:avLst/>
          </a:prstGeom>
          <a:solidFill>
            <a:schemeClr val="accent2"/>
          </a:solidFill>
        </p:spPr>
        <p:txBody>
          <a:bodyPr wrap="square">
            <a:spAutoFit/>
          </a:bodyPr>
          <a:lstStyle/>
          <a:p>
            <a:r>
              <a:rPr lang="en-GB" sz="1600" dirty="0">
                <a:solidFill>
                  <a:srgbClr val="000000"/>
                </a:solidFill>
                <a:ea typeface="Calibri" charset="0"/>
                <a:cs typeface="Times New Roman" charset="0"/>
              </a:rPr>
              <a:t>Driving student success with Google Cloud</a:t>
            </a:r>
            <a:r>
              <a:rPr lang="lt-LT" sz="1600" dirty="0">
                <a:solidFill>
                  <a:srgbClr val="000000"/>
                </a:solidFill>
                <a:ea typeface="Calibri" charset="0"/>
                <a:cs typeface="Times New Roman" charset="0"/>
              </a:rPr>
              <a:t> </a:t>
            </a:r>
            <a:endParaRPr lang="en-US" sz="1600" dirty="0">
              <a:solidFill>
                <a:srgbClr val="000000"/>
              </a:solidFill>
              <a:ea typeface="Calibri" charset="0"/>
              <a:cs typeface="Times New Roman" charset="0"/>
            </a:endParaRPr>
          </a:p>
        </p:txBody>
      </p:sp>
    </p:spTree>
    <p:extLst>
      <p:ext uri="{BB962C8B-B14F-4D97-AF65-F5344CB8AC3E}">
        <p14:creationId xmlns:p14="http://schemas.microsoft.com/office/powerpoint/2010/main" val="32421363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The efficient translation of data insights into actions that support business growth.</a:t>
            </a:r>
          </a:p>
          <a:p>
            <a:pPr marL="342900" indent="-342900">
              <a:buClr>
                <a:schemeClr val="accent2"/>
              </a:buClr>
              <a:buBlip>
                <a:blip r:embed="rId3"/>
              </a:buBlip>
            </a:pPr>
            <a:endParaRPr lang="en-GB" dirty="0"/>
          </a:p>
          <a:p>
            <a:pPr marL="342900" indent="-342900">
              <a:buClr>
                <a:schemeClr val="accent2"/>
              </a:buClr>
              <a:buBlip>
                <a:blip r:embed="rId3"/>
              </a:buBlip>
            </a:pPr>
            <a:r>
              <a:rPr lang="en-GB" dirty="0"/>
              <a:t>What does it take to be a data-driven company?</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Interpretation and Use</a:t>
            </a:r>
          </a:p>
        </p:txBody>
      </p:sp>
      <p:sp>
        <p:nvSpPr>
          <p:cNvPr id="19" name="Rectangle 18">
            <a:extLst>
              <a:ext uri="{FF2B5EF4-FFF2-40B4-BE49-F238E27FC236}">
                <a16:creationId xmlns:a16="http://schemas.microsoft.com/office/drawing/2014/main" id="{D5D3FEB4-59EB-F420-8E2E-92F2136C023A}"/>
              </a:ext>
            </a:extLst>
          </p:cNvPr>
          <p:cNvSpPr/>
          <p:nvPr/>
        </p:nvSpPr>
        <p:spPr>
          <a:xfrm>
            <a:off x="3803494" y="5408629"/>
            <a:ext cx="7702135" cy="307777"/>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r>
              <a:rPr lang="lt-LT" sz="1400" dirty="0"/>
              <a:t>https://www.ted.com/talks/vidas_raudonis_why_we_should_not_be_afraid_of_industrial_revolution</a:t>
            </a:r>
          </a:p>
        </p:txBody>
      </p:sp>
      <p:sp>
        <p:nvSpPr>
          <p:cNvPr id="20" name="Rectangle 19">
            <a:extLst>
              <a:ext uri="{FF2B5EF4-FFF2-40B4-BE49-F238E27FC236}">
                <a16:creationId xmlns:a16="http://schemas.microsoft.com/office/drawing/2014/main" id="{281E82D2-D77C-41D2-8F4C-FB051F2EB78F}"/>
              </a:ext>
            </a:extLst>
          </p:cNvPr>
          <p:cNvSpPr/>
          <p:nvPr/>
        </p:nvSpPr>
        <p:spPr>
          <a:xfrm>
            <a:off x="1753482" y="5377852"/>
            <a:ext cx="1986926" cy="338554"/>
          </a:xfrm>
          <a:prstGeom prst="rect">
            <a:avLst/>
          </a:prstGeom>
          <a:solidFill>
            <a:schemeClr val="accent2"/>
          </a:solidFill>
        </p:spPr>
        <p:txBody>
          <a:bodyPr wrap="square">
            <a:spAutoFit/>
          </a:bodyPr>
          <a:lstStyle/>
          <a:p>
            <a:pPr algn="just"/>
            <a:r>
              <a:rPr lang="lt-LT" sz="1600" dirty="0">
                <a:solidFill>
                  <a:srgbClr val="000000"/>
                </a:solidFill>
                <a:ea typeface="Calibri" charset="0"/>
                <a:cs typeface="Times New Roman" charset="0"/>
              </a:rPr>
              <a:t>Industrial revoluton</a:t>
            </a:r>
            <a:endParaRPr lang="en-ZA" sz="1600" dirty="0">
              <a:solidFill>
                <a:srgbClr val="000000"/>
              </a:solidFill>
              <a:ea typeface="Calibri" charset="0"/>
              <a:cs typeface="Times New Roman" charset="0"/>
            </a:endParaRPr>
          </a:p>
        </p:txBody>
      </p:sp>
      <p:pic>
        <p:nvPicPr>
          <p:cNvPr id="7" name="Gráfico 3" descr="Cámara de vídeo con relleno sólido">
            <a:extLst>
              <a:ext uri="{FF2B5EF4-FFF2-40B4-BE49-F238E27FC236}">
                <a16:creationId xmlns:a16="http://schemas.microsoft.com/office/drawing/2014/main" id="{48499BAA-69D6-808E-1D1A-8455F6ED61D6}"/>
              </a:ext>
            </a:extLst>
          </p:cNvPr>
          <p:cNvPicPr/>
          <p:nvPr/>
        </p:nvPicPr>
        <p:blipFill>
          <a:blip r:embed="rId5" cstate="hq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41096" y="5033979"/>
            <a:ext cx="749300" cy="749300"/>
          </a:xfrm>
          <a:prstGeom prst="rect">
            <a:avLst/>
          </a:prstGeom>
        </p:spPr>
      </p:pic>
    </p:spTree>
    <p:extLst>
      <p:ext uri="{BB962C8B-B14F-4D97-AF65-F5344CB8AC3E}">
        <p14:creationId xmlns:p14="http://schemas.microsoft.com/office/powerpoint/2010/main" val="31952319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Interpretation and Use</a:t>
            </a:r>
          </a:p>
        </p:txBody>
      </p:sp>
      <p:sp>
        <p:nvSpPr>
          <p:cNvPr id="8" name="Rectangle 7">
            <a:extLst>
              <a:ext uri="{FF2B5EF4-FFF2-40B4-BE49-F238E27FC236}">
                <a16:creationId xmlns:a16="http://schemas.microsoft.com/office/drawing/2014/main" id="{3274CC7D-E4CD-76B6-9EC4-BC225D1CF0BC}"/>
              </a:ext>
            </a:extLst>
          </p:cNvPr>
          <p:cNvSpPr/>
          <p:nvPr/>
        </p:nvSpPr>
        <p:spPr>
          <a:xfrm>
            <a:off x="947115" y="3824046"/>
            <a:ext cx="2080241" cy="1217962"/>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EVALUATE AND ADJUST </a:t>
            </a:r>
          </a:p>
          <a:p>
            <a:pPr algn="ctr"/>
            <a:r>
              <a:rPr lang="en-US" sz="1463" dirty="0">
                <a:ea typeface="Calibri" charset="0"/>
                <a:cs typeface="Times New Roman" charset="0"/>
              </a:rPr>
              <a:t>If needed, take action on how to improve the data quality and overall data strategy. </a:t>
            </a:r>
          </a:p>
        </p:txBody>
      </p:sp>
      <p:sp>
        <p:nvSpPr>
          <p:cNvPr id="9" name="Rectangle 8">
            <a:extLst>
              <a:ext uri="{FF2B5EF4-FFF2-40B4-BE49-F238E27FC236}">
                <a16:creationId xmlns:a16="http://schemas.microsoft.com/office/drawing/2014/main" id="{634B8517-2DBE-A0D8-082D-B03694186AD7}"/>
              </a:ext>
            </a:extLst>
          </p:cNvPr>
          <p:cNvSpPr/>
          <p:nvPr/>
        </p:nvSpPr>
        <p:spPr>
          <a:xfrm>
            <a:off x="2111734" y="2125050"/>
            <a:ext cx="2622313" cy="810690"/>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SHARE</a:t>
            </a:r>
          </a:p>
          <a:p>
            <a:pPr algn="ctr"/>
            <a:r>
              <a:rPr lang="en-US" sz="1463" dirty="0">
                <a:ea typeface="Calibri" charset="0"/>
                <a:cs typeface="Times New Roman" charset="0"/>
              </a:rPr>
              <a:t>Present data in a meaningful way to the right people. </a:t>
            </a:r>
          </a:p>
        </p:txBody>
      </p:sp>
      <p:sp>
        <p:nvSpPr>
          <p:cNvPr id="10" name="Rectangle 9">
            <a:extLst>
              <a:ext uri="{FF2B5EF4-FFF2-40B4-BE49-F238E27FC236}">
                <a16:creationId xmlns:a16="http://schemas.microsoft.com/office/drawing/2014/main" id="{3E82A9A7-9DC6-BE27-3E58-B56420701444}"/>
              </a:ext>
            </a:extLst>
          </p:cNvPr>
          <p:cNvSpPr/>
          <p:nvPr/>
        </p:nvSpPr>
        <p:spPr>
          <a:xfrm>
            <a:off x="6225011" y="2082003"/>
            <a:ext cx="3644248" cy="992836"/>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DISCUSS </a:t>
            </a:r>
          </a:p>
          <a:p>
            <a:pPr algn="ctr"/>
            <a:r>
              <a:rPr lang="en-US" sz="1463" dirty="0">
                <a:ea typeface="Calibri" charset="0"/>
                <a:cs typeface="Times New Roman" charset="0"/>
              </a:rPr>
              <a:t>Enable open conversations around the insights to develop a shared understanding of their relationship to business growth. </a:t>
            </a:r>
          </a:p>
        </p:txBody>
      </p:sp>
      <p:sp>
        <p:nvSpPr>
          <p:cNvPr id="11" name="Down Arrow 31">
            <a:extLst>
              <a:ext uri="{FF2B5EF4-FFF2-40B4-BE49-F238E27FC236}">
                <a16:creationId xmlns:a16="http://schemas.microsoft.com/office/drawing/2014/main" id="{D05143BB-C3E7-2272-A4B8-33B03C24024D}"/>
              </a:ext>
            </a:extLst>
          </p:cNvPr>
          <p:cNvSpPr/>
          <p:nvPr/>
        </p:nvSpPr>
        <p:spPr>
          <a:xfrm rot="19471450">
            <a:off x="9731266" y="3193305"/>
            <a:ext cx="275983"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2" name="Down Arrow 32">
            <a:extLst>
              <a:ext uri="{FF2B5EF4-FFF2-40B4-BE49-F238E27FC236}">
                <a16:creationId xmlns:a16="http://schemas.microsoft.com/office/drawing/2014/main" id="{B0AD155C-C538-51FE-DA02-8CAB613AEBC8}"/>
              </a:ext>
            </a:extLst>
          </p:cNvPr>
          <p:cNvSpPr/>
          <p:nvPr/>
        </p:nvSpPr>
        <p:spPr>
          <a:xfrm rot="16200000">
            <a:off x="5384680" y="208607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3" name="Down Arrow 33">
            <a:extLst>
              <a:ext uri="{FF2B5EF4-FFF2-40B4-BE49-F238E27FC236}">
                <a16:creationId xmlns:a16="http://schemas.microsoft.com/office/drawing/2014/main" id="{684967F5-A5BA-477B-8619-A351411B6A6D}"/>
              </a:ext>
            </a:extLst>
          </p:cNvPr>
          <p:cNvSpPr/>
          <p:nvPr/>
        </p:nvSpPr>
        <p:spPr>
          <a:xfrm rot="6453058">
            <a:off x="3412840" y="4638560"/>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4" name="Rectangle 13">
            <a:extLst>
              <a:ext uri="{FF2B5EF4-FFF2-40B4-BE49-F238E27FC236}">
                <a16:creationId xmlns:a16="http://schemas.microsoft.com/office/drawing/2014/main" id="{04E61F70-61AF-548E-15A1-30F98EBC373F}"/>
              </a:ext>
            </a:extLst>
          </p:cNvPr>
          <p:cNvSpPr/>
          <p:nvPr/>
        </p:nvSpPr>
        <p:spPr>
          <a:xfrm>
            <a:off x="9179885" y="4200410"/>
            <a:ext cx="2328660" cy="992836"/>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DECIDE</a:t>
            </a:r>
          </a:p>
          <a:p>
            <a:pPr algn="ctr"/>
            <a:r>
              <a:rPr lang="en-US" sz="1463" dirty="0">
                <a:ea typeface="Calibri" charset="0"/>
                <a:cs typeface="Times New Roman" charset="0"/>
              </a:rPr>
              <a:t>Evaluate regarding which insights to act on and the appropriate strategies.  </a:t>
            </a:r>
          </a:p>
        </p:txBody>
      </p:sp>
      <p:sp>
        <p:nvSpPr>
          <p:cNvPr id="15" name="Rectangle 14">
            <a:extLst>
              <a:ext uri="{FF2B5EF4-FFF2-40B4-BE49-F238E27FC236}">
                <a16:creationId xmlns:a16="http://schemas.microsoft.com/office/drawing/2014/main" id="{5475D94B-99B6-4DE3-D9EB-4E4E64979447}"/>
              </a:ext>
            </a:extLst>
          </p:cNvPr>
          <p:cNvSpPr/>
          <p:nvPr/>
        </p:nvSpPr>
        <p:spPr>
          <a:xfrm>
            <a:off x="4495685" y="4518908"/>
            <a:ext cx="3307339" cy="992836"/>
          </a:xfrm>
          <a:prstGeom prst="rect">
            <a:avLst/>
          </a:prstGeom>
          <a:solidFill>
            <a:schemeClr val="accent4">
              <a:lumMod val="20000"/>
              <a:lumOff val="80000"/>
            </a:schemeClr>
          </a:solidFill>
        </p:spPr>
        <p:txBody>
          <a:bodyPr wrap="square">
            <a:spAutoFit/>
          </a:bodyPr>
          <a:lstStyle/>
          <a:p>
            <a:pPr algn="ctr"/>
            <a:r>
              <a:rPr lang="en-US" sz="1463" b="1" dirty="0">
                <a:ea typeface="Calibri" charset="0"/>
                <a:cs typeface="Times New Roman" charset="0"/>
              </a:rPr>
              <a:t>IMPLEMENT</a:t>
            </a:r>
          </a:p>
          <a:p>
            <a:pPr algn="ctr"/>
            <a:r>
              <a:rPr lang="en-US" sz="1463" dirty="0">
                <a:ea typeface="Calibri" charset="0"/>
                <a:cs typeface="Times New Roman" charset="0"/>
              </a:rPr>
              <a:t>Act quickly to implement the data-driven decisions so as to maximize competitive advantage.</a:t>
            </a:r>
          </a:p>
        </p:txBody>
      </p:sp>
      <p:sp>
        <p:nvSpPr>
          <p:cNvPr id="16" name="Down Arrow 37">
            <a:extLst>
              <a:ext uri="{FF2B5EF4-FFF2-40B4-BE49-F238E27FC236}">
                <a16:creationId xmlns:a16="http://schemas.microsoft.com/office/drawing/2014/main" id="{C51D80A9-AF1B-8A51-89B4-B3FA8FF597F4}"/>
              </a:ext>
            </a:extLst>
          </p:cNvPr>
          <p:cNvSpPr/>
          <p:nvPr/>
        </p:nvSpPr>
        <p:spPr>
          <a:xfrm rot="5400000">
            <a:off x="8353463" y="4610936"/>
            <a:ext cx="275982" cy="888638"/>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a:p>
        </p:txBody>
      </p:sp>
      <p:sp>
        <p:nvSpPr>
          <p:cNvPr id="17" name="Down Arrow 38">
            <a:extLst>
              <a:ext uri="{FF2B5EF4-FFF2-40B4-BE49-F238E27FC236}">
                <a16:creationId xmlns:a16="http://schemas.microsoft.com/office/drawing/2014/main" id="{228A5C74-542A-AFEB-2590-28CF754D5343}"/>
              </a:ext>
            </a:extLst>
          </p:cNvPr>
          <p:cNvSpPr/>
          <p:nvPr/>
        </p:nvSpPr>
        <p:spPr>
          <a:xfrm>
            <a:off x="3267507" y="1698539"/>
            <a:ext cx="283323" cy="383464"/>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
        <p:nvSpPr>
          <p:cNvPr id="18" name="Down Arrow 36">
            <a:extLst>
              <a:ext uri="{FF2B5EF4-FFF2-40B4-BE49-F238E27FC236}">
                <a16:creationId xmlns:a16="http://schemas.microsoft.com/office/drawing/2014/main" id="{2CEBA753-E1D6-5095-C832-E580DF0B5C25}"/>
              </a:ext>
            </a:extLst>
          </p:cNvPr>
          <p:cNvSpPr/>
          <p:nvPr/>
        </p:nvSpPr>
        <p:spPr>
          <a:xfrm rot="13380975">
            <a:off x="2437977" y="2984465"/>
            <a:ext cx="318258" cy="790856"/>
          </a:xfrm>
          <a:prstGeom prst="downArrow">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_tradnl" sz="1463" dirty="0"/>
          </a:p>
        </p:txBody>
      </p:sp>
    </p:spTree>
    <p:extLst>
      <p:ext uri="{BB962C8B-B14F-4D97-AF65-F5344CB8AC3E}">
        <p14:creationId xmlns:p14="http://schemas.microsoft.com/office/powerpoint/2010/main" val="32857736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b="1" dirty="0">
                <a:solidFill>
                  <a:schemeClr val="accent2"/>
                </a:solidFill>
              </a:rPr>
              <a:t>Learning Objectives: </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n-GB" dirty="0"/>
              <a:t>Learners will gain a comprehension of the emerging role of big data and how it can be turned into smart data.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Learners will be able to craft and coordinate integrated data capture and analysis activities.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Learners will be able to understand the key regulatory and ethical aspects of data privacy and handling.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Instructional &amp; Learning Objectives</a:t>
            </a:r>
          </a:p>
        </p:txBody>
      </p:sp>
    </p:spTree>
    <p:extLst>
      <p:ext uri="{BB962C8B-B14F-4D97-AF65-F5344CB8AC3E}">
        <p14:creationId xmlns:p14="http://schemas.microsoft.com/office/powerpoint/2010/main" val="23861021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The efficient translation of data insights into actions that support business growth.</a:t>
            </a:r>
          </a:p>
          <a:p>
            <a:pPr marL="342900" indent="-342900">
              <a:buClr>
                <a:schemeClr val="accent2"/>
              </a:buClr>
              <a:buBlip>
                <a:blip r:embed="rId3"/>
              </a:buBlip>
            </a:pPr>
            <a:endParaRPr lang="en-GB" dirty="0"/>
          </a:p>
          <a:p>
            <a:pPr marL="342900" indent="-342900">
              <a:buClr>
                <a:schemeClr val="accent2"/>
              </a:buClr>
              <a:buBlip>
                <a:blip r:embed="rId3"/>
              </a:buBlip>
            </a:pPr>
            <a:r>
              <a:rPr lang="en-GB" dirty="0"/>
              <a:t>The importance of data visualization.</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Interpretation and Use</a:t>
            </a:r>
          </a:p>
        </p:txBody>
      </p:sp>
    </p:spTree>
    <p:extLst>
      <p:ext uri="{BB962C8B-B14F-4D97-AF65-F5344CB8AC3E}">
        <p14:creationId xmlns:p14="http://schemas.microsoft.com/office/powerpoint/2010/main" val="14226092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Question:</a:t>
            </a:r>
            <a:r>
              <a:rPr lang="en-GB" dirty="0"/>
              <a:t> Which way of displaying the data is most effective?</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342900" indent="-342900">
              <a:buFont typeface="Arial" panose="020B0604020202020204" pitchFamily="34" charset="0"/>
              <a:buChar char="•"/>
            </a:pPr>
            <a:endParaRPr lang="en-US" dirty="0"/>
          </a:p>
          <a:p>
            <a:pPr marL="171450" marR="0" lvl="0" indent="-171450" algn="l" defTabSz="457200" rtl="0" eaLnBrk="1" fontAlgn="auto" latinLnBrk="0" hangingPunct="1">
              <a:lnSpc>
                <a:spcPct val="100000"/>
              </a:lnSpc>
              <a:spcBef>
                <a:spcPts val="0"/>
              </a:spcBef>
              <a:spcAft>
                <a:spcPts val="0"/>
              </a:spcAft>
              <a:buClr>
                <a:schemeClr val="accent2"/>
              </a:buClr>
              <a:buSzTx/>
              <a:buFont typeface="Arial" panose="020B0604020202020204" pitchFamily="34" charset="0"/>
              <a:buChar char="•"/>
              <a:tabLst/>
              <a:defRPr/>
            </a:pPr>
            <a:endParaRPr kumimoji="0" lang="en-US" sz="1138"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457200" rtl="0" eaLnBrk="1" fontAlgn="auto" latinLnBrk="0" hangingPunct="1">
              <a:lnSpc>
                <a:spcPct val="100000"/>
              </a:lnSpc>
              <a:spcBef>
                <a:spcPts val="0"/>
              </a:spcBef>
              <a:spcAft>
                <a:spcPts val="0"/>
              </a:spcAft>
              <a:buClr>
                <a:schemeClr val="accent2"/>
              </a:buClr>
              <a:buSzTx/>
              <a:tabLst/>
              <a:defRPr/>
            </a:pPr>
            <a:r>
              <a:rPr kumimoji="0" lang="en-US" sz="1400" b="0" i="0" u="none" strike="noStrike" kern="1200" cap="none" spc="0" normalizeH="0" baseline="0" noProof="0" dirty="0">
                <a:ln>
                  <a:noFill/>
                </a:ln>
                <a:solidFill>
                  <a:prstClr val="black"/>
                </a:solidFill>
                <a:effectLst/>
                <a:uLnTx/>
                <a:uFillTx/>
                <a:latin typeface="Calibri" panose="020F0502020204030204"/>
                <a:ea typeface="+mn-ea"/>
                <a:cs typeface="+mn-cs"/>
              </a:rPr>
              <a:t>SOURCE: Schusterman Family Foundation, The Data Playbook.</a:t>
            </a: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Interpretation and Use</a:t>
            </a:r>
          </a:p>
        </p:txBody>
      </p:sp>
      <p:graphicFrame>
        <p:nvGraphicFramePr>
          <p:cNvPr id="7" name="Table 6">
            <a:extLst>
              <a:ext uri="{FF2B5EF4-FFF2-40B4-BE49-F238E27FC236}">
                <a16:creationId xmlns:a16="http://schemas.microsoft.com/office/drawing/2014/main" id="{DEF874D9-F9F8-13C0-3957-54D96D4EDCAA}"/>
              </a:ext>
            </a:extLst>
          </p:cNvPr>
          <p:cNvGraphicFramePr>
            <a:graphicFrameLocks noGrp="1"/>
          </p:cNvGraphicFramePr>
          <p:nvPr>
            <p:extLst>
              <p:ext uri="{D42A27DB-BD31-4B8C-83A1-F6EECF244321}">
                <p14:modId xmlns:p14="http://schemas.microsoft.com/office/powerpoint/2010/main" val="488788049"/>
              </p:ext>
            </p:extLst>
          </p:nvPr>
        </p:nvGraphicFramePr>
        <p:xfrm>
          <a:off x="4761907" y="2952427"/>
          <a:ext cx="3263896" cy="2181955"/>
        </p:xfrm>
        <a:graphic>
          <a:graphicData uri="http://schemas.openxmlformats.org/drawingml/2006/table">
            <a:tbl>
              <a:tblPr firstRow="1" bandRow="1"/>
              <a:tblGrid>
                <a:gridCol w="1631948">
                  <a:extLst>
                    <a:ext uri="{9D8B030D-6E8A-4147-A177-3AD203B41FA5}">
                      <a16:colId xmlns:a16="http://schemas.microsoft.com/office/drawing/2014/main" val="20000"/>
                    </a:ext>
                  </a:extLst>
                </a:gridCol>
                <a:gridCol w="1631948">
                  <a:extLst>
                    <a:ext uri="{9D8B030D-6E8A-4147-A177-3AD203B41FA5}">
                      <a16:colId xmlns:a16="http://schemas.microsoft.com/office/drawing/2014/main" val="20001"/>
                    </a:ext>
                  </a:extLst>
                </a:gridCol>
              </a:tblGrid>
              <a:tr h="436391">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err="1"/>
                        <a:t>Category</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defRPr>
                      </a:lvl1pPr>
                      <a:lvl2pPr marL="457200" algn="l" defTabSz="914400" rtl="0" eaLnBrk="1" latinLnBrk="0" hangingPunct="1">
                        <a:defRPr sz="1800" b="1" kern="1200">
                          <a:solidFill>
                            <a:schemeClr val="lt1"/>
                          </a:solidFill>
                          <a:latin typeface="Calibri" panose="020F0502020204030204"/>
                        </a:defRPr>
                      </a:lvl2pPr>
                      <a:lvl3pPr marL="914400" algn="l" defTabSz="914400" rtl="0" eaLnBrk="1" latinLnBrk="0" hangingPunct="1">
                        <a:defRPr sz="1800" b="1" kern="1200">
                          <a:solidFill>
                            <a:schemeClr val="lt1"/>
                          </a:solidFill>
                          <a:latin typeface="Calibri" panose="020F0502020204030204"/>
                        </a:defRPr>
                      </a:lvl3pPr>
                      <a:lvl4pPr marL="1371600" algn="l" defTabSz="914400" rtl="0" eaLnBrk="1" latinLnBrk="0" hangingPunct="1">
                        <a:defRPr sz="1800" b="1" kern="1200">
                          <a:solidFill>
                            <a:schemeClr val="lt1"/>
                          </a:solidFill>
                          <a:latin typeface="Calibri" panose="020F0502020204030204"/>
                        </a:defRPr>
                      </a:lvl4pPr>
                      <a:lvl5pPr marL="1828800" algn="l" defTabSz="914400" rtl="0" eaLnBrk="1" latinLnBrk="0" hangingPunct="1">
                        <a:defRPr sz="1800" b="1" kern="1200">
                          <a:solidFill>
                            <a:schemeClr val="lt1"/>
                          </a:solidFill>
                          <a:latin typeface="Calibri" panose="020F0502020204030204"/>
                        </a:defRPr>
                      </a:lvl5pPr>
                      <a:lvl6pPr marL="2286000" algn="l" defTabSz="914400" rtl="0" eaLnBrk="1" latinLnBrk="0" hangingPunct="1">
                        <a:defRPr sz="1800" b="1" kern="1200">
                          <a:solidFill>
                            <a:schemeClr val="lt1"/>
                          </a:solidFill>
                          <a:latin typeface="Calibri" panose="020F0502020204030204"/>
                        </a:defRPr>
                      </a:lvl6pPr>
                      <a:lvl7pPr marL="2743200" algn="l" defTabSz="914400" rtl="0" eaLnBrk="1" latinLnBrk="0" hangingPunct="1">
                        <a:defRPr sz="1800" b="1" kern="1200">
                          <a:solidFill>
                            <a:schemeClr val="lt1"/>
                          </a:solidFill>
                          <a:latin typeface="Calibri" panose="020F0502020204030204"/>
                        </a:defRPr>
                      </a:lvl7pPr>
                      <a:lvl8pPr marL="3200400" algn="l" defTabSz="914400" rtl="0" eaLnBrk="1" latinLnBrk="0" hangingPunct="1">
                        <a:defRPr sz="1800" b="1" kern="1200">
                          <a:solidFill>
                            <a:schemeClr val="lt1"/>
                          </a:solidFill>
                          <a:latin typeface="Calibri" panose="020F0502020204030204"/>
                        </a:defRPr>
                      </a:lvl8pPr>
                      <a:lvl9pPr marL="3657600" algn="l" defTabSz="914400" rtl="0" eaLnBrk="1" latinLnBrk="0" hangingPunct="1">
                        <a:defRPr sz="1800" b="1" kern="1200">
                          <a:solidFill>
                            <a:schemeClr val="lt1"/>
                          </a:solidFill>
                          <a:latin typeface="Calibri" panose="020F0502020204030204"/>
                        </a:defRPr>
                      </a:lvl9pPr>
                    </a:lstStyle>
                    <a:p>
                      <a:pPr algn="ctr"/>
                      <a:r>
                        <a:rPr lang="es-ES_tradnl" sz="1500" dirty="0"/>
                        <a:t>No. responses</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val="10000"/>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 </a:t>
                      </a:r>
                      <a:r>
                        <a:rPr lang="es-ES_tradnl" sz="1500" dirty="0" err="1"/>
                        <a:t>Very</a:t>
                      </a:r>
                      <a:r>
                        <a:rPr lang="es-ES_tradnl" sz="1500" dirty="0"/>
                        <a:t> </a:t>
                      </a:r>
                      <a:r>
                        <a:rPr lang="es-ES_tradnl" sz="1500" dirty="0" err="1"/>
                        <a:t>much</a:t>
                      </a:r>
                      <a:r>
                        <a:rPr lang="es-ES_tradnl" sz="1500" dirty="0"/>
                        <a:t> </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20</a:t>
                      </a:r>
                    </a:p>
                  </a:txBody>
                  <a:tcPr marL="74295" marR="74295" marT="37148" marB="37148">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1"/>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3 </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26</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2"/>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4</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val="10003"/>
                  </a:ext>
                </a:extLst>
              </a:tr>
              <a:tr h="436391">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1 </a:t>
                      </a:r>
                      <a:r>
                        <a:rPr lang="es-ES_tradnl" sz="1500" dirty="0" err="1"/>
                        <a:t>Not</a:t>
                      </a:r>
                      <a:r>
                        <a:rPr lang="es-ES_tradnl" sz="1500" baseline="0" dirty="0"/>
                        <a:t> at </a:t>
                      </a:r>
                      <a:r>
                        <a:rPr lang="es-ES_tradnl" sz="1500" baseline="0" dirty="0" err="1"/>
                        <a:t>all</a:t>
                      </a:r>
                      <a:endParaRPr lang="es-ES_tradnl" sz="1500" dirty="0"/>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defRPr>
                      </a:lvl1pPr>
                      <a:lvl2pPr marL="457200" algn="l" defTabSz="914400" rtl="0" eaLnBrk="1" latinLnBrk="0" hangingPunct="1">
                        <a:defRPr sz="1800" kern="1200">
                          <a:solidFill>
                            <a:schemeClr val="dk1"/>
                          </a:solidFill>
                          <a:latin typeface="Calibri" panose="020F0502020204030204"/>
                        </a:defRPr>
                      </a:lvl2pPr>
                      <a:lvl3pPr marL="914400" algn="l" defTabSz="914400" rtl="0" eaLnBrk="1" latinLnBrk="0" hangingPunct="1">
                        <a:defRPr sz="1800" kern="1200">
                          <a:solidFill>
                            <a:schemeClr val="dk1"/>
                          </a:solidFill>
                          <a:latin typeface="Calibri" panose="020F0502020204030204"/>
                        </a:defRPr>
                      </a:lvl3pPr>
                      <a:lvl4pPr marL="1371600" algn="l" defTabSz="914400" rtl="0" eaLnBrk="1" latinLnBrk="0" hangingPunct="1">
                        <a:defRPr sz="1800" kern="1200">
                          <a:solidFill>
                            <a:schemeClr val="dk1"/>
                          </a:solidFill>
                          <a:latin typeface="Calibri" panose="020F0502020204030204"/>
                        </a:defRPr>
                      </a:lvl4pPr>
                      <a:lvl5pPr marL="1828800" algn="l" defTabSz="914400" rtl="0" eaLnBrk="1" latinLnBrk="0" hangingPunct="1">
                        <a:defRPr sz="1800" kern="1200">
                          <a:solidFill>
                            <a:schemeClr val="dk1"/>
                          </a:solidFill>
                          <a:latin typeface="Calibri" panose="020F0502020204030204"/>
                        </a:defRPr>
                      </a:lvl5pPr>
                      <a:lvl6pPr marL="2286000" algn="l" defTabSz="914400" rtl="0" eaLnBrk="1" latinLnBrk="0" hangingPunct="1">
                        <a:defRPr sz="1800" kern="1200">
                          <a:solidFill>
                            <a:schemeClr val="dk1"/>
                          </a:solidFill>
                          <a:latin typeface="Calibri" panose="020F0502020204030204"/>
                        </a:defRPr>
                      </a:lvl6pPr>
                      <a:lvl7pPr marL="2743200" algn="l" defTabSz="914400" rtl="0" eaLnBrk="1" latinLnBrk="0" hangingPunct="1">
                        <a:defRPr sz="1800" kern="1200">
                          <a:solidFill>
                            <a:schemeClr val="dk1"/>
                          </a:solidFill>
                          <a:latin typeface="Calibri" panose="020F0502020204030204"/>
                        </a:defRPr>
                      </a:lvl7pPr>
                      <a:lvl8pPr marL="3200400" algn="l" defTabSz="914400" rtl="0" eaLnBrk="1" latinLnBrk="0" hangingPunct="1">
                        <a:defRPr sz="1800" kern="1200">
                          <a:solidFill>
                            <a:schemeClr val="dk1"/>
                          </a:solidFill>
                          <a:latin typeface="Calibri" panose="020F0502020204030204"/>
                        </a:defRPr>
                      </a:lvl8pPr>
                      <a:lvl9pPr marL="3657600" algn="l" defTabSz="914400" rtl="0" eaLnBrk="1" latinLnBrk="0" hangingPunct="1">
                        <a:defRPr sz="1800" kern="1200">
                          <a:solidFill>
                            <a:schemeClr val="dk1"/>
                          </a:solidFill>
                          <a:latin typeface="Calibri" panose="020F0502020204030204"/>
                        </a:defRPr>
                      </a:lvl9pPr>
                    </a:lstStyle>
                    <a:p>
                      <a:pPr algn="ctr"/>
                      <a:r>
                        <a:rPr lang="es-ES_tradnl" sz="1500" dirty="0"/>
                        <a:t>2</a:t>
                      </a:r>
                    </a:p>
                  </a:txBody>
                  <a:tcPr marL="74295" marR="74295" marT="37148" marB="37148">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val="10004"/>
                  </a:ext>
                </a:extLst>
              </a:tr>
            </a:tbl>
          </a:graphicData>
        </a:graphic>
      </p:graphicFrame>
      <p:pic>
        <p:nvPicPr>
          <p:cNvPr id="8" name="Picture 7">
            <a:extLst>
              <a:ext uri="{FF2B5EF4-FFF2-40B4-BE49-F238E27FC236}">
                <a16:creationId xmlns:a16="http://schemas.microsoft.com/office/drawing/2014/main" id="{D196C7C4-DC51-32EB-3297-3EBCA3037B24}"/>
              </a:ext>
            </a:extLst>
          </p:cNvPr>
          <p:cNvPicPr/>
          <p:nvPr/>
        </p:nvPicPr>
        <p:blipFill rotWithShape="1">
          <a:blip r:embed="rId5"/>
          <a:srcRect l="3181" t="59707" r="3525" b="2178"/>
          <a:stretch/>
        </p:blipFill>
        <p:spPr>
          <a:xfrm>
            <a:off x="734848" y="2900848"/>
            <a:ext cx="3402768" cy="2233534"/>
          </a:xfrm>
          <a:prstGeom prst="rect">
            <a:avLst/>
          </a:prstGeom>
        </p:spPr>
      </p:pic>
      <p:pic>
        <p:nvPicPr>
          <p:cNvPr id="9" name="Picture 8">
            <a:extLst>
              <a:ext uri="{FF2B5EF4-FFF2-40B4-BE49-F238E27FC236}">
                <a16:creationId xmlns:a16="http://schemas.microsoft.com/office/drawing/2014/main" id="{FD9A17B3-7694-883E-5CF1-76BAC7415D9A}"/>
              </a:ext>
            </a:extLst>
          </p:cNvPr>
          <p:cNvPicPr/>
          <p:nvPr/>
        </p:nvPicPr>
        <p:blipFill rotWithShape="1">
          <a:blip r:embed="rId6"/>
          <a:srcRect l="4199" r="50097" b="56392"/>
          <a:stretch/>
        </p:blipFill>
        <p:spPr>
          <a:xfrm>
            <a:off x="8650094" y="2511240"/>
            <a:ext cx="2743524" cy="2623142"/>
          </a:xfrm>
          <a:prstGeom prst="rect">
            <a:avLst/>
          </a:prstGeom>
        </p:spPr>
      </p:pic>
    </p:spTree>
    <p:extLst>
      <p:ext uri="{BB962C8B-B14F-4D97-AF65-F5344CB8AC3E}">
        <p14:creationId xmlns:p14="http://schemas.microsoft.com/office/powerpoint/2010/main" val="6459443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Data Governance, Security &amp; Privacy</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03</a:t>
            </a:r>
          </a:p>
        </p:txBody>
      </p:sp>
    </p:spTree>
    <p:extLst>
      <p:ext uri="{BB962C8B-B14F-4D97-AF65-F5344CB8AC3E}">
        <p14:creationId xmlns:p14="http://schemas.microsoft.com/office/powerpoint/2010/main" val="7100017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Security</a:t>
            </a:r>
          </a:p>
        </p:txBody>
      </p:sp>
      <p:graphicFrame>
        <p:nvGraphicFramePr>
          <p:cNvPr id="6" name="Diagram 5">
            <a:extLst>
              <a:ext uri="{FF2B5EF4-FFF2-40B4-BE49-F238E27FC236}">
                <a16:creationId xmlns:a16="http://schemas.microsoft.com/office/drawing/2014/main" id="{2E814ADD-804F-C698-FF0F-0B20D386B214}"/>
              </a:ext>
            </a:extLst>
          </p:cNvPr>
          <p:cNvGraphicFramePr/>
          <p:nvPr>
            <p:extLst>
              <p:ext uri="{D42A27DB-BD31-4B8C-83A1-F6EECF244321}">
                <p14:modId xmlns:p14="http://schemas.microsoft.com/office/powerpoint/2010/main" val="3640909723"/>
              </p:ext>
            </p:extLst>
          </p:nvPr>
        </p:nvGraphicFramePr>
        <p:xfrm>
          <a:off x="798380" y="2056688"/>
          <a:ext cx="10595237" cy="33951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TextBox 7">
            <a:extLst>
              <a:ext uri="{FF2B5EF4-FFF2-40B4-BE49-F238E27FC236}">
                <a16:creationId xmlns:a16="http://schemas.microsoft.com/office/drawing/2014/main" id="{BE77025F-4020-5FEB-8941-D4EDEC4E218D}"/>
              </a:ext>
            </a:extLst>
          </p:cNvPr>
          <p:cNvSpPr txBox="1"/>
          <p:nvPr/>
        </p:nvSpPr>
        <p:spPr>
          <a:xfrm>
            <a:off x="798380" y="5635475"/>
            <a:ext cx="8555482"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8">
                  <a:extLst>
                    <a:ext uri="{A12FA001-AC4F-418D-AE19-62706E023703}">
                      <ahyp:hlinkClr xmlns:ahyp="http://schemas.microsoft.com/office/drawing/2018/hyperlinkcolor" val="tx"/>
                    </a:ext>
                  </a:extLst>
                </a:hlinkClick>
              </a:rPr>
              <a:t>https://www.europeanfiles.eu/industry/education-as-a-tool-against-cybercrime</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410048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Straight Connector 21">
            <a:extLst>
              <a:ext uri="{FF2B5EF4-FFF2-40B4-BE49-F238E27FC236}">
                <a16:creationId xmlns:a16="http://schemas.microsoft.com/office/drawing/2014/main" id="{9A484B50-4BFA-72EE-7FBD-574BF4A5674B}"/>
              </a:ext>
            </a:extLst>
          </p:cNvPr>
          <p:cNvCxnSpPr/>
          <p:nvPr/>
        </p:nvCxnSpPr>
        <p:spPr>
          <a:xfrm>
            <a:off x="10885408" y="565762"/>
            <a:ext cx="1146" cy="2588797"/>
          </a:xfrm>
          <a:prstGeom prst="line">
            <a:avLst/>
          </a:prstGeom>
          <a:noFill/>
          <a:ln w="6350" cap="flat" cmpd="sng" algn="ctr">
            <a:solidFill>
              <a:srgbClr val="5B9BD5"/>
            </a:solidFill>
            <a:prstDash val="solid"/>
            <a:miter lim="800000"/>
          </a:ln>
          <a:effectLst/>
        </p:spPr>
      </p:cxnSp>
      <p:cxnSp>
        <p:nvCxnSpPr>
          <p:cNvPr id="2" name="Straight Connector 1">
            <a:extLst>
              <a:ext uri="{FF2B5EF4-FFF2-40B4-BE49-F238E27FC236}">
                <a16:creationId xmlns:a16="http://schemas.microsoft.com/office/drawing/2014/main" id="{F2E19829-3D6C-9DF6-86ED-842FDB1C328F}"/>
              </a:ext>
            </a:extLst>
          </p:cNvPr>
          <p:cNvCxnSpPr/>
          <p:nvPr/>
        </p:nvCxnSpPr>
        <p:spPr>
          <a:xfrm>
            <a:off x="8269780" y="700179"/>
            <a:ext cx="1146" cy="1908090"/>
          </a:xfrm>
          <a:prstGeom prst="line">
            <a:avLst/>
          </a:prstGeom>
          <a:ln w="9525">
            <a:solidFill>
              <a:schemeClr val="accent2">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07BB9145-EA39-1E55-2FE2-1046D2DFBDB0}"/>
              </a:ext>
            </a:extLst>
          </p:cNvPr>
          <p:cNvCxnSpPr/>
          <p:nvPr/>
        </p:nvCxnSpPr>
        <p:spPr>
          <a:xfrm>
            <a:off x="5921513" y="700179"/>
            <a:ext cx="1146" cy="1412790"/>
          </a:xfrm>
          <a:prstGeom prst="line">
            <a:avLst/>
          </a:prstGeom>
          <a:ln>
            <a:solidFill>
              <a:schemeClr val="accent3">
                <a:lumMod val="60000"/>
                <a:lumOff val="40000"/>
              </a:schemeClr>
            </a:solidFill>
          </a:ln>
        </p:spPr>
        <p:style>
          <a:lnRef idx="1">
            <a:schemeClr val="accent2"/>
          </a:lnRef>
          <a:fillRef idx="0">
            <a:schemeClr val="accent2"/>
          </a:fillRef>
          <a:effectRef idx="0">
            <a:schemeClr val="accent2"/>
          </a:effectRef>
          <a:fontRef idx="minor">
            <a:schemeClr val="tx1"/>
          </a:fontRef>
        </p:style>
      </p:cxnSp>
      <p:grpSp>
        <p:nvGrpSpPr>
          <p:cNvPr id="23" name="Group 22">
            <a:extLst>
              <a:ext uri="{FF2B5EF4-FFF2-40B4-BE49-F238E27FC236}">
                <a16:creationId xmlns:a16="http://schemas.microsoft.com/office/drawing/2014/main" id="{E85BB454-6FC2-2DBD-9DF8-DF05846298AD}"/>
              </a:ext>
            </a:extLst>
          </p:cNvPr>
          <p:cNvGrpSpPr/>
          <p:nvPr/>
        </p:nvGrpSpPr>
        <p:grpSpPr>
          <a:xfrm>
            <a:off x="0" y="-13527"/>
            <a:ext cx="12192000" cy="901931"/>
            <a:chOff x="0" y="-1416"/>
            <a:chExt cx="12192000" cy="1110069"/>
          </a:xfrm>
          <a:solidFill>
            <a:srgbClr val="70AD47">
              <a:lumMod val="75000"/>
            </a:srgbClr>
          </a:solidFill>
        </p:grpSpPr>
        <p:sp>
          <p:nvSpPr>
            <p:cNvPr id="24" name="Rectangle 23">
              <a:extLst>
                <a:ext uri="{FF2B5EF4-FFF2-40B4-BE49-F238E27FC236}">
                  <a16:creationId xmlns:a16="http://schemas.microsoft.com/office/drawing/2014/main" id="{4748F3C2-6793-E22D-BCBC-1D093AA0A0A3}"/>
                </a:ext>
              </a:extLst>
            </p:cNvPr>
            <p:cNvSpPr/>
            <p:nvPr/>
          </p:nvSpPr>
          <p:spPr>
            <a:xfrm>
              <a:off x="0" y="-1416"/>
              <a:ext cx="12192000" cy="601023"/>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5" name="Terminator 13">
              <a:extLst>
                <a:ext uri="{FF2B5EF4-FFF2-40B4-BE49-F238E27FC236}">
                  <a16:creationId xmlns:a16="http://schemas.microsoft.com/office/drawing/2014/main" id="{012EC919-1018-8E54-929E-3D9A6E3DFB90}"/>
                </a:ext>
              </a:extLst>
            </p:cNvPr>
            <p:cNvSpPr/>
            <p:nvPr/>
          </p:nvSpPr>
          <p:spPr>
            <a:xfrm>
              <a:off x="0" y="79780"/>
              <a:ext cx="12192000" cy="1028873"/>
            </a:xfrm>
            <a:prstGeom prst="flowChartTerminator">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36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Types of Threats</a:t>
              </a:r>
            </a:p>
          </p:txBody>
        </p:sp>
      </p:grpSp>
      <p:sp>
        <p:nvSpPr>
          <p:cNvPr id="3" name="Freeform 5">
            <a:extLst>
              <a:ext uri="{FF2B5EF4-FFF2-40B4-BE49-F238E27FC236}">
                <a16:creationId xmlns:a16="http://schemas.microsoft.com/office/drawing/2014/main" id="{E19C81F5-AC30-BCBF-1CF1-62412806E5AE}"/>
              </a:ext>
            </a:extLst>
          </p:cNvPr>
          <p:cNvSpPr>
            <a:spLocks/>
          </p:cNvSpPr>
          <p:nvPr/>
        </p:nvSpPr>
        <p:spPr bwMode="auto">
          <a:xfrm>
            <a:off x="7527576" y="23861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4" name="Freeform 5">
            <a:extLst>
              <a:ext uri="{FF2B5EF4-FFF2-40B4-BE49-F238E27FC236}">
                <a16:creationId xmlns:a16="http://schemas.microsoft.com/office/drawing/2014/main" id="{71B88C74-CA2F-0D22-33E2-BBCCFA0782E1}"/>
              </a:ext>
            </a:extLst>
          </p:cNvPr>
          <p:cNvSpPr>
            <a:spLocks/>
          </p:cNvSpPr>
          <p:nvPr/>
        </p:nvSpPr>
        <p:spPr bwMode="auto">
          <a:xfrm>
            <a:off x="10098602" y="2872174"/>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2"/>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sp>
        <p:nvSpPr>
          <p:cNvPr id="6" name="Freeform 5">
            <a:extLst>
              <a:ext uri="{FF2B5EF4-FFF2-40B4-BE49-F238E27FC236}">
                <a16:creationId xmlns:a16="http://schemas.microsoft.com/office/drawing/2014/main" id="{72E717D0-AB47-D323-07B7-B0A68708AEA4}"/>
              </a:ext>
            </a:extLst>
          </p:cNvPr>
          <p:cNvSpPr>
            <a:spLocks/>
          </p:cNvSpPr>
          <p:nvPr/>
        </p:nvSpPr>
        <p:spPr bwMode="auto">
          <a:xfrm>
            <a:off x="5179309" y="189087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60000"/>
              <a:lumOff val="4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nvGrpSpPr>
          <p:cNvPr id="31" name="Group 30">
            <a:extLst>
              <a:ext uri="{FF2B5EF4-FFF2-40B4-BE49-F238E27FC236}">
                <a16:creationId xmlns:a16="http://schemas.microsoft.com/office/drawing/2014/main" id="{C3D37B97-E048-BA48-F552-24B0CBC43030}"/>
              </a:ext>
            </a:extLst>
          </p:cNvPr>
          <p:cNvGrpSpPr/>
          <p:nvPr/>
        </p:nvGrpSpPr>
        <p:grpSpPr>
          <a:xfrm>
            <a:off x="2831042" y="700179"/>
            <a:ext cx="1575903" cy="3149541"/>
            <a:chOff x="2831042" y="700179"/>
            <a:chExt cx="1575903" cy="3149541"/>
          </a:xfrm>
        </p:grpSpPr>
        <p:cxnSp>
          <p:nvCxnSpPr>
            <p:cNvPr id="7" name="Straight Connector 6">
              <a:extLst>
                <a:ext uri="{FF2B5EF4-FFF2-40B4-BE49-F238E27FC236}">
                  <a16:creationId xmlns:a16="http://schemas.microsoft.com/office/drawing/2014/main" id="{17285A55-B058-5EB2-54FB-66E85209863C}"/>
                </a:ext>
              </a:extLst>
            </p:cNvPr>
            <p:cNvCxnSpPr/>
            <p:nvPr/>
          </p:nvCxnSpPr>
          <p:spPr>
            <a:xfrm>
              <a:off x="3573246" y="700179"/>
              <a:ext cx="1146" cy="2485940"/>
            </a:xfrm>
            <a:prstGeom prst="line">
              <a:avLst/>
            </a:prstGeom>
            <a:ln/>
          </p:spPr>
          <p:style>
            <a:lnRef idx="1">
              <a:schemeClr val="accent4"/>
            </a:lnRef>
            <a:fillRef idx="0">
              <a:schemeClr val="accent4"/>
            </a:fillRef>
            <a:effectRef idx="0">
              <a:schemeClr val="accent4"/>
            </a:effectRef>
            <a:fontRef idx="minor">
              <a:schemeClr val="tx1"/>
            </a:fontRef>
          </p:style>
        </p:cxnSp>
        <p:sp>
          <p:nvSpPr>
            <p:cNvPr id="8" name="Freeform 5">
              <a:extLst>
                <a:ext uri="{FF2B5EF4-FFF2-40B4-BE49-F238E27FC236}">
                  <a16:creationId xmlns:a16="http://schemas.microsoft.com/office/drawing/2014/main" id="{95A7F87B-5703-EC55-9451-F989D99F7AF0}"/>
                </a:ext>
              </a:extLst>
            </p:cNvPr>
            <p:cNvSpPr>
              <a:spLocks/>
            </p:cNvSpPr>
            <p:nvPr/>
          </p:nvSpPr>
          <p:spPr bwMode="auto">
            <a:xfrm>
              <a:off x="2831042" y="29640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75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grpSp>
        <p:nvGrpSpPr>
          <p:cNvPr id="30" name="Group 29">
            <a:extLst>
              <a:ext uri="{FF2B5EF4-FFF2-40B4-BE49-F238E27FC236}">
                <a16:creationId xmlns:a16="http://schemas.microsoft.com/office/drawing/2014/main" id="{25956939-1CA7-3AD8-18DF-2DBA0B602CB6}"/>
              </a:ext>
            </a:extLst>
          </p:cNvPr>
          <p:cNvGrpSpPr/>
          <p:nvPr/>
        </p:nvGrpSpPr>
        <p:grpSpPr>
          <a:xfrm>
            <a:off x="482774" y="720817"/>
            <a:ext cx="1575903" cy="2633603"/>
            <a:chOff x="482774" y="720817"/>
            <a:chExt cx="1575903" cy="2633603"/>
          </a:xfrm>
        </p:grpSpPr>
        <p:cxnSp>
          <p:nvCxnSpPr>
            <p:cNvPr id="9" name="Straight Connector 8">
              <a:extLst>
                <a:ext uri="{FF2B5EF4-FFF2-40B4-BE49-F238E27FC236}">
                  <a16:creationId xmlns:a16="http://schemas.microsoft.com/office/drawing/2014/main" id="{9E14CB2E-9399-1A4E-9768-2D4DE479E48A}"/>
                </a:ext>
              </a:extLst>
            </p:cNvPr>
            <p:cNvCxnSpPr/>
            <p:nvPr/>
          </p:nvCxnSpPr>
          <p:spPr>
            <a:xfrm>
              <a:off x="1224979" y="720817"/>
              <a:ext cx="1146" cy="1970003"/>
            </a:xfrm>
            <a:prstGeom prst="line">
              <a:avLst/>
            </a:prstGeom>
            <a:ln w="9525">
              <a:solidFill>
                <a:srgbClr val="95D600"/>
              </a:solidFill>
            </a:ln>
          </p:spPr>
          <p:style>
            <a:lnRef idx="1">
              <a:schemeClr val="accent1"/>
            </a:lnRef>
            <a:fillRef idx="0">
              <a:schemeClr val="accent1"/>
            </a:fillRef>
            <a:effectRef idx="0">
              <a:schemeClr val="accent1"/>
            </a:effectRef>
            <a:fontRef idx="minor">
              <a:schemeClr val="tx1"/>
            </a:fontRef>
          </p:style>
        </p:cxnSp>
        <p:sp>
          <p:nvSpPr>
            <p:cNvPr id="10" name="Freeform 5">
              <a:extLst>
                <a:ext uri="{FF2B5EF4-FFF2-40B4-BE49-F238E27FC236}">
                  <a16:creationId xmlns:a16="http://schemas.microsoft.com/office/drawing/2014/main" id="{6A72F5CC-3E3A-D5EC-C3BD-CBCE6A136562}"/>
                </a:ext>
              </a:extLst>
            </p:cNvPr>
            <p:cNvSpPr>
              <a:spLocks/>
            </p:cNvSpPr>
            <p:nvPr/>
          </p:nvSpPr>
          <p:spPr bwMode="auto">
            <a:xfrm>
              <a:off x="482774" y="2468727"/>
              <a:ext cx="1575903" cy="885693"/>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3">
                <a:lumMod val="50000"/>
              </a:schemeClr>
            </a:solidFill>
            <a:ln>
              <a:noFill/>
            </a:ln>
          </p:spPr>
          <p:txBody>
            <a:bodyPr vert="horz" wrap="square" lIns="99060" tIns="49530" rIns="99060" bIns="49530" numCol="1" anchor="t" anchorCtr="0" compatLnSpc="1">
              <a:prstTxWarp prst="textNoShape">
                <a:avLst/>
              </a:prstTxWarp>
            </a:bodyPr>
            <a:lstStyle/>
            <a:p>
              <a:endParaRPr lang="en-US" sz="1950">
                <a:solidFill>
                  <a:schemeClr val="bg1"/>
                </a:solidFill>
              </a:endParaRPr>
            </a:p>
          </p:txBody>
        </p:sp>
      </p:grpSp>
      <p:sp>
        <p:nvSpPr>
          <p:cNvPr id="12" name="Text Placeholder 23">
            <a:extLst>
              <a:ext uri="{FF2B5EF4-FFF2-40B4-BE49-F238E27FC236}">
                <a16:creationId xmlns:a16="http://schemas.microsoft.com/office/drawing/2014/main" id="{401C31CC-CF52-2D25-3B28-A6F6340A42F0}"/>
              </a:ext>
            </a:extLst>
          </p:cNvPr>
          <p:cNvSpPr txBox="1">
            <a:spLocks/>
          </p:cNvSpPr>
          <p:nvPr/>
        </p:nvSpPr>
        <p:spPr>
          <a:xfrm>
            <a:off x="239843" y="3527010"/>
            <a:ext cx="1841452" cy="605538"/>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95D6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Viruses and worms</a:t>
            </a:r>
          </a:p>
        </p:txBody>
      </p:sp>
      <p:sp>
        <p:nvSpPr>
          <p:cNvPr id="13" name="Text Placeholder 23">
            <a:extLst>
              <a:ext uri="{FF2B5EF4-FFF2-40B4-BE49-F238E27FC236}">
                <a16:creationId xmlns:a16="http://schemas.microsoft.com/office/drawing/2014/main" id="{461D7028-B26A-2C11-3D1C-DD31AADA401D}"/>
              </a:ext>
            </a:extLst>
          </p:cNvPr>
          <p:cNvSpPr txBox="1">
            <a:spLocks/>
          </p:cNvSpPr>
          <p:nvPr/>
        </p:nvSpPr>
        <p:spPr>
          <a:xfrm>
            <a:off x="295998" y="4201551"/>
            <a:ext cx="1841452"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800" dirty="0" err="1">
                <a:solidFill>
                  <a:srgbClr val="000000"/>
                </a:solidFill>
              </a:rPr>
              <a:t>Code</a:t>
            </a:r>
            <a:r>
              <a:rPr lang="es-ES_tradnl" sz="1800" dirty="0">
                <a:solidFill>
                  <a:srgbClr val="000000"/>
                </a:solidFill>
              </a:rPr>
              <a:t> </a:t>
            </a:r>
            <a:r>
              <a:rPr lang="es-ES_tradnl" sz="1800" dirty="0" err="1">
                <a:solidFill>
                  <a:srgbClr val="000000"/>
                </a:solidFill>
              </a:rPr>
              <a:t>that</a:t>
            </a:r>
            <a:r>
              <a:rPr lang="es-ES_tradnl" sz="1800" dirty="0">
                <a:solidFill>
                  <a:srgbClr val="000000"/>
                </a:solidFill>
              </a:rPr>
              <a:t> </a:t>
            </a:r>
            <a:r>
              <a:rPr lang="es-ES_tradnl" sz="1800" dirty="0" err="1">
                <a:solidFill>
                  <a:srgbClr val="000000"/>
                </a:solidFill>
              </a:rPr>
              <a:t>infects</a:t>
            </a:r>
            <a:r>
              <a:rPr lang="es-ES_tradnl" sz="1800" dirty="0">
                <a:solidFill>
                  <a:srgbClr val="000000"/>
                </a:solidFill>
              </a:rPr>
              <a:t> </a:t>
            </a:r>
            <a:r>
              <a:rPr lang="es-ES_tradnl" sz="1800" dirty="0" err="1">
                <a:solidFill>
                  <a:srgbClr val="000000"/>
                </a:solidFill>
              </a:rPr>
              <a:t>computers</a:t>
            </a:r>
            <a:r>
              <a:rPr lang="es-ES_tradnl" sz="1800" dirty="0">
                <a:solidFill>
                  <a:srgbClr val="000000"/>
                </a:solidFill>
              </a:rPr>
              <a:t> </a:t>
            </a:r>
            <a:r>
              <a:rPr lang="es-ES_tradnl" sz="1800" dirty="0" err="1">
                <a:solidFill>
                  <a:srgbClr val="000000"/>
                </a:solidFill>
              </a:rPr>
              <a:t>through</a:t>
            </a:r>
            <a:r>
              <a:rPr lang="es-ES_tradnl" sz="1800" dirty="0">
                <a:solidFill>
                  <a:srgbClr val="000000"/>
                </a:solidFill>
              </a:rPr>
              <a:t> </a:t>
            </a:r>
            <a:r>
              <a:rPr lang="es-ES_tradnl" sz="1800" dirty="0" err="1">
                <a:solidFill>
                  <a:srgbClr val="000000"/>
                </a:solidFill>
              </a:rPr>
              <a:t>security</a:t>
            </a:r>
            <a:r>
              <a:rPr lang="es-ES_tradnl" sz="1800" dirty="0">
                <a:solidFill>
                  <a:srgbClr val="000000"/>
                </a:solidFill>
              </a:rPr>
              <a:t> </a:t>
            </a:r>
            <a:r>
              <a:rPr lang="es-ES_tradnl" sz="1800" dirty="0" err="1">
                <a:solidFill>
                  <a:srgbClr val="000000"/>
                </a:solidFill>
              </a:rPr>
              <a:t>failures</a:t>
            </a:r>
            <a:r>
              <a:rPr lang="es-ES_tradnl" sz="1800" dirty="0">
                <a:solidFill>
                  <a:srgbClr val="000000"/>
                </a:solidFill>
              </a:rPr>
              <a:t> and </a:t>
            </a:r>
            <a:r>
              <a:rPr lang="es-ES_tradnl" sz="1800" dirty="0" err="1">
                <a:solidFill>
                  <a:srgbClr val="000000"/>
                </a:solidFill>
              </a:rPr>
              <a:t>replicates</a:t>
            </a:r>
            <a:r>
              <a:rPr lang="es-ES_tradnl" sz="1800" dirty="0">
                <a:solidFill>
                  <a:srgbClr val="000000"/>
                </a:solidFill>
              </a:rPr>
              <a:t> </a:t>
            </a:r>
            <a:r>
              <a:rPr lang="es-ES_tradnl" sz="1800" dirty="0" err="1">
                <a:solidFill>
                  <a:srgbClr val="000000"/>
                </a:solidFill>
              </a:rPr>
              <a:t>itself</a:t>
            </a:r>
            <a:r>
              <a:rPr lang="es-ES_tradnl" sz="1800" dirty="0">
                <a:solidFill>
                  <a:srgbClr val="000000"/>
                </a:solidFill>
              </a:rPr>
              <a:t>.</a:t>
            </a:r>
          </a:p>
        </p:txBody>
      </p:sp>
      <p:sp>
        <p:nvSpPr>
          <p:cNvPr id="14" name="Text Placeholder 23">
            <a:extLst>
              <a:ext uri="{FF2B5EF4-FFF2-40B4-BE49-F238E27FC236}">
                <a16:creationId xmlns:a16="http://schemas.microsoft.com/office/drawing/2014/main" id="{EFA5B0DF-D700-D8B8-7969-18CCE721E902}"/>
              </a:ext>
            </a:extLst>
          </p:cNvPr>
          <p:cNvSpPr txBox="1">
            <a:spLocks/>
          </p:cNvSpPr>
          <p:nvPr/>
        </p:nvSpPr>
        <p:spPr>
          <a:xfrm>
            <a:off x="2652520" y="3933273"/>
            <a:ext cx="1841452" cy="605538"/>
          </a:xfrm>
          <a:prstGeom prst="rect">
            <a:avLst/>
          </a:prstGeom>
        </p:spPr>
        <p:txBody>
          <a:bodyPr anchor="ctr">
            <a:normAutofit fontScale="92500" lnSpcReduction="20000"/>
          </a:bodyPr>
          <a:lstStyle>
            <a:lvl1pPr marL="0" indent="0" algn="ctr" defTabSz="914400" rtl="0" eaLnBrk="1" latinLnBrk="0" hangingPunct="1">
              <a:lnSpc>
                <a:spcPct val="90000"/>
              </a:lnSpc>
              <a:spcBef>
                <a:spcPts val="1000"/>
              </a:spcBef>
              <a:buFont typeface="Arial"/>
              <a:buNone/>
              <a:defRPr sz="3000" kern="1200">
                <a:solidFill>
                  <a:srgbClr val="ED289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Access attacks</a:t>
            </a:r>
          </a:p>
        </p:txBody>
      </p:sp>
      <p:sp>
        <p:nvSpPr>
          <p:cNvPr id="15" name="Text Placeholder 23">
            <a:extLst>
              <a:ext uri="{FF2B5EF4-FFF2-40B4-BE49-F238E27FC236}">
                <a16:creationId xmlns:a16="http://schemas.microsoft.com/office/drawing/2014/main" id="{773BE2F4-5DC6-9C7C-1141-21542E1CBD64}"/>
              </a:ext>
            </a:extLst>
          </p:cNvPr>
          <p:cNvSpPr txBox="1">
            <a:spLocks/>
          </p:cNvSpPr>
          <p:nvPr/>
        </p:nvSpPr>
        <p:spPr>
          <a:xfrm>
            <a:off x="5022953" y="2851790"/>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15A2A"/>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Malware</a:t>
            </a:r>
          </a:p>
        </p:txBody>
      </p:sp>
      <p:sp>
        <p:nvSpPr>
          <p:cNvPr id="16" name="Text Placeholder 23">
            <a:extLst>
              <a:ext uri="{FF2B5EF4-FFF2-40B4-BE49-F238E27FC236}">
                <a16:creationId xmlns:a16="http://schemas.microsoft.com/office/drawing/2014/main" id="{E6799436-3B7D-02A0-D052-BBE60CDE5EDF}"/>
              </a:ext>
            </a:extLst>
          </p:cNvPr>
          <p:cNvSpPr txBox="1">
            <a:spLocks/>
          </p:cNvSpPr>
          <p:nvPr/>
        </p:nvSpPr>
        <p:spPr>
          <a:xfrm>
            <a:off x="5037964" y="3533467"/>
            <a:ext cx="1841452" cy="1193698"/>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endParaRPr lang="es-ES_tradnl" sz="1788" dirty="0"/>
          </a:p>
        </p:txBody>
      </p:sp>
      <p:sp>
        <p:nvSpPr>
          <p:cNvPr id="17" name="Text Placeholder 23">
            <a:extLst>
              <a:ext uri="{FF2B5EF4-FFF2-40B4-BE49-F238E27FC236}">
                <a16:creationId xmlns:a16="http://schemas.microsoft.com/office/drawing/2014/main" id="{B36CC1EF-3F80-93FA-6F75-BD7E60DF7AB6}"/>
              </a:ext>
            </a:extLst>
          </p:cNvPr>
          <p:cNvSpPr txBox="1">
            <a:spLocks/>
          </p:cNvSpPr>
          <p:nvPr/>
        </p:nvSpPr>
        <p:spPr>
          <a:xfrm>
            <a:off x="7462723" y="3316789"/>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FFD700"/>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err="1">
                <a:solidFill>
                  <a:srgbClr val="000000"/>
                </a:solidFill>
                <a:effectLst>
                  <a:outerShdw blurRad="38100" dist="38100" dir="2700000" algn="tl">
                    <a:srgbClr val="000000">
                      <a:alpha val="43137"/>
                    </a:srgbClr>
                  </a:outerShdw>
                </a:effectLst>
              </a:rPr>
              <a:t>DDos</a:t>
            </a:r>
            <a:endParaRPr lang="en-US" sz="2438" b="1" dirty="0">
              <a:solidFill>
                <a:srgbClr val="000000"/>
              </a:solidFill>
              <a:effectLst>
                <a:outerShdw blurRad="38100" dist="38100" dir="2700000" algn="tl">
                  <a:srgbClr val="000000">
                    <a:alpha val="43137"/>
                  </a:srgbClr>
                </a:outerShdw>
              </a:effectLst>
            </a:endParaRPr>
          </a:p>
        </p:txBody>
      </p:sp>
      <p:sp>
        <p:nvSpPr>
          <p:cNvPr id="18" name="Text Placeholder 23">
            <a:extLst>
              <a:ext uri="{FF2B5EF4-FFF2-40B4-BE49-F238E27FC236}">
                <a16:creationId xmlns:a16="http://schemas.microsoft.com/office/drawing/2014/main" id="{109F7078-4D09-1690-8833-7982B5B09DB2}"/>
              </a:ext>
            </a:extLst>
          </p:cNvPr>
          <p:cNvSpPr txBox="1">
            <a:spLocks/>
          </p:cNvSpPr>
          <p:nvPr/>
        </p:nvSpPr>
        <p:spPr>
          <a:xfrm>
            <a:off x="9920081" y="3839443"/>
            <a:ext cx="1841452" cy="60553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B52372"/>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Hacking</a:t>
            </a:r>
          </a:p>
        </p:txBody>
      </p:sp>
      <p:sp>
        <p:nvSpPr>
          <p:cNvPr id="19" name="Text Placeholder 23">
            <a:extLst>
              <a:ext uri="{FF2B5EF4-FFF2-40B4-BE49-F238E27FC236}">
                <a16:creationId xmlns:a16="http://schemas.microsoft.com/office/drawing/2014/main" id="{D2F093A9-F7F0-2399-3F05-C592DDA02312}"/>
              </a:ext>
            </a:extLst>
          </p:cNvPr>
          <p:cNvSpPr txBox="1">
            <a:spLocks/>
          </p:cNvSpPr>
          <p:nvPr/>
        </p:nvSpPr>
        <p:spPr>
          <a:xfrm>
            <a:off x="9928904" y="4444981"/>
            <a:ext cx="1967098" cy="119369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800" dirty="0">
                <a:solidFill>
                  <a:srgbClr val="000000"/>
                </a:solidFill>
              </a:rPr>
              <a:t>Hackers </a:t>
            </a:r>
            <a:r>
              <a:rPr lang="es-ES_tradnl" sz="1800" dirty="0" err="1">
                <a:solidFill>
                  <a:srgbClr val="000000"/>
                </a:solidFill>
              </a:rPr>
              <a:t>infiltrate</a:t>
            </a:r>
            <a:r>
              <a:rPr lang="es-ES_tradnl" sz="1800" dirty="0">
                <a:solidFill>
                  <a:srgbClr val="000000"/>
                </a:solidFill>
              </a:rPr>
              <a:t> </a:t>
            </a:r>
            <a:r>
              <a:rPr lang="es-ES_tradnl" sz="1800" dirty="0" err="1">
                <a:solidFill>
                  <a:srgbClr val="000000"/>
                </a:solidFill>
              </a:rPr>
              <a:t>networks</a:t>
            </a:r>
            <a:r>
              <a:rPr lang="es-ES_tradnl" sz="1800" dirty="0">
                <a:solidFill>
                  <a:srgbClr val="000000"/>
                </a:solidFill>
              </a:rPr>
              <a:t> and </a:t>
            </a:r>
            <a:r>
              <a:rPr lang="es-ES_tradnl" sz="1800" dirty="0" err="1">
                <a:solidFill>
                  <a:srgbClr val="000000"/>
                </a:solidFill>
              </a:rPr>
              <a:t>computers</a:t>
            </a:r>
            <a:r>
              <a:rPr lang="es-ES_tradnl" sz="1800" dirty="0">
                <a:solidFill>
                  <a:srgbClr val="000000"/>
                </a:solidFill>
              </a:rPr>
              <a:t> more </a:t>
            </a:r>
            <a:r>
              <a:rPr lang="es-ES_tradnl" sz="1800" dirty="0" err="1">
                <a:solidFill>
                  <a:srgbClr val="000000"/>
                </a:solidFill>
              </a:rPr>
              <a:t>easily</a:t>
            </a:r>
            <a:r>
              <a:rPr lang="es-ES_tradnl" sz="1800" dirty="0">
                <a:solidFill>
                  <a:srgbClr val="000000"/>
                </a:solidFill>
              </a:rPr>
              <a:t> as more data </a:t>
            </a:r>
            <a:r>
              <a:rPr lang="es-ES_tradnl" sz="1800" dirty="0" err="1">
                <a:solidFill>
                  <a:srgbClr val="000000"/>
                </a:solidFill>
              </a:rPr>
              <a:t>becomes</a:t>
            </a:r>
            <a:r>
              <a:rPr lang="es-ES_tradnl" sz="1800" dirty="0">
                <a:solidFill>
                  <a:srgbClr val="000000"/>
                </a:solidFill>
              </a:rPr>
              <a:t> </a:t>
            </a:r>
            <a:r>
              <a:rPr lang="es-ES_tradnl" sz="1800" dirty="0" err="1">
                <a:solidFill>
                  <a:srgbClr val="000000"/>
                </a:solidFill>
              </a:rPr>
              <a:t>interconnected</a:t>
            </a:r>
            <a:r>
              <a:rPr lang="es-ES_tradnl" sz="1800" dirty="0">
                <a:solidFill>
                  <a:srgbClr val="000000"/>
                </a:solidFill>
              </a:rPr>
              <a:t>.</a:t>
            </a:r>
          </a:p>
        </p:txBody>
      </p:sp>
      <p:sp>
        <p:nvSpPr>
          <p:cNvPr id="20" name="Rectangle 19">
            <a:extLst>
              <a:ext uri="{FF2B5EF4-FFF2-40B4-BE49-F238E27FC236}">
                <a16:creationId xmlns:a16="http://schemas.microsoft.com/office/drawing/2014/main" id="{0ABD49B9-925E-0278-4A1D-52B7D5A6A748}"/>
              </a:ext>
            </a:extLst>
          </p:cNvPr>
          <p:cNvSpPr/>
          <p:nvPr/>
        </p:nvSpPr>
        <p:spPr>
          <a:xfrm>
            <a:off x="5039063" y="3513103"/>
            <a:ext cx="2051472" cy="3693319"/>
          </a:xfrm>
          <a:prstGeom prst="rect">
            <a:avLst/>
          </a:prstGeom>
        </p:spPr>
        <p:txBody>
          <a:bodyPr wrap="square">
            <a:spAutoFit/>
          </a:bodyPr>
          <a:lstStyle/>
          <a:p>
            <a:pPr algn="ctr"/>
            <a:r>
              <a:rPr lang="es-ES_tradnl" dirty="0" err="1">
                <a:solidFill>
                  <a:srgbClr val="000000"/>
                </a:solidFill>
              </a:rPr>
              <a:t>Malicious</a:t>
            </a:r>
            <a:r>
              <a:rPr lang="es-ES_tradnl" dirty="0">
                <a:solidFill>
                  <a:srgbClr val="000000"/>
                </a:solidFill>
              </a:rPr>
              <a:t> software </a:t>
            </a:r>
            <a:r>
              <a:rPr lang="es-ES_tradnl" dirty="0" err="1">
                <a:solidFill>
                  <a:srgbClr val="000000"/>
                </a:solidFill>
              </a:rPr>
              <a:t>designed</a:t>
            </a:r>
            <a:r>
              <a:rPr lang="es-ES_tradnl" dirty="0">
                <a:solidFill>
                  <a:srgbClr val="000000"/>
                </a:solidFill>
              </a:rPr>
              <a:t> to </a:t>
            </a:r>
            <a:r>
              <a:rPr lang="es-ES_tradnl" dirty="0" err="1">
                <a:solidFill>
                  <a:srgbClr val="000000"/>
                </a:solidFill>
              </a:rPr>
              <a:t>damage</a:t>
            </a:r>
            <a:r>
              <a:rPr lang="es-ES_tradnl" dirty="0">
                <a:solidFill>
                  <a:srgbClr val="000000"/>
                </a:solidFill>
              </a:rPr>
              <a:t>, </a:t>
            </a:r>
            <a:r>
              <a:rPr lang="es-ES_tradnl" dirty="0" err="1">
                <a:solidFill>
                  <a:srgbClr val="000000"/>
                </a:solidFill>
              </a:rPr>
              <a:t>disrupt</a:t>
            </a:r>
            <a:r>
              <a:rPr lang="es-ES_tradnl" dirty="0">
                <a:solidFill>
                  <a:srgbClr val="000000"/>
                </a:solidFill>
              </a:rPr>
              <a:t>, </a:t>
            </a:r>
            <a:r>
              <a:rPr lang="es-ES_tradnl" dirty="0" err="1">
                <a:solidFill>
                  <a:srgbClr val="000000"/>
                </a:solidFill>
              </a:rPr>
              <a:t>or</a:t>
            </a:r>
            <a:r>
              <a:rPr lang="es-ES_tradnl" dirty="0">
                <a:solidFill>
                  <a:srgbClr val="000000"/>
                </a:solidFill>
              </a:rPr>
              <a:t> control </a:t>
            </a:r>
            <a:r>
              <a:rPr lang="es-ES_tradnl" dirty="0" err="1">
                <a:solidFill>
                  <a:srgbClr val="000000"/>
                </a:solidFill>
              </a:rPr>
              <a:t>networks</a:t>
            </a:r>
            <a:r>
              <a:rPr lang="es-ES_tradnl" dirty="0">
                <a:solidFill>
                  <a:srgbClr val="000000"/>
                </a:solidFill>
              </a:rPr>
              <a:t>, </a:t>
            </a:r>
            <a:r>
              <a:rPr lang="es-ES_tradnl" dirty="0" err="1">
                <a:solidFill>
                  <a:srgbClr val="000000"/>
                </a:solidFill>
              </a:rPr>
              <a:t>computers</a:t>
            </a:r>
            <a:r>
              <a:rPr lang="es-ES_tradnl" dirty="0">
                <a:solidFill>
                  <a:srgbClr val="000000"/>
                </a:solidFill>
              </a:rPr>
              <a:t> </a:t>
            </a:r>
            <a:r>
              <a:rPr lang="es-ES_tradnl" dirty="0" err="1">
                <a:solidFill>
                  <a:srgbClr val="000000"/>
                </a:solidFill>
              </a:rPr>
              <a:t>or</a:t>
            </a:r>
            <a:r>
              <a:rPr lang="es-ES_tradnl" dirty="0">
                <a:solidFill>
                  <a:srgbClr val="000000"/>
                </a:solidFill>
              </a:rPr>
              <a:t> data.</a:t>
            </a:r>
          </a:p>
          <a:p>
            <a:pPr algn="ctr"/>
            <a:r>
              <a:rPr lang="es-ES_tradnl" dirty="0">
                <a:solidFill>
                  <a:srgbClr val="000000"/>
                </a:solidFill>
              </a:rPr>
              <a:t>(</a:t>
            </a:r>
            <a:r>
              <a:rPr lang="es-ES_tradnl" dirty="0" err="1">
                <a:solidFill>
                  <a:srgbClr val="000000"/>
                </a:solidFill>
              </a:rPr>
              <a:t>Ransomware</a:t>
            </a:r>
            <a:r>
              <a:rPr lang="es-ES_tradnl" dirty="0">
                <a:solidFill>
                  <a:srgbClr val="000000"/>
                </a:solidFill>
              </a:rPr>
              <a:t>, spyware, </a:t>
            </a:r>
            <a:r>
              <a:rPr lang="es-ES_tradnl" dirty="0" err="1">
                <a:solidFill>
                  <a:srgbClr val="000000"/>
                </a:solidFill>
              </a:rPr>
              <a:t>adware</a:t>
            </a:r>
            <a:r>
              <a:rPr lang="es-ES_tradnl" dirty="0">
                <a:solidFill>
                  <a:srgbClr val="000000"/>
                </a:solidFill>
              </a:rPr>
              <a:t>, </a:t>
            </a:r>
            <a:r>
              <a:rPr lang="es-ES_tradnl" dirty="0" err="1">
                <a:solidFill>
                  <a:srgbClr val="000000"/>
                </a:solidFill>
              </a:rPr>
              <a:t>bots</a:t>
            </a:r>
            <a:r>
              <a:rPr lang="es-ES_tradnl" dirty="0">
                <a:solidFill>
                  <a:srgbClr val="000000"/>
                </a:solidFill>
              </a:rPr>
              <a:t>, </a:t>
            </a:r>
            <a:r>
              <a:rPr lang="es-ES_tradnl" dirty="0" err="1">
                <a:solidFill>
                  <a:srgbClr val="000000"/>
                </a:solidFill>
              </a:rPr>
              <a:t>trojans</a:t>
            </a:r>
            <a:r>
              <a:rPr lang="es-ES_tradnl" dirty="0">
                <a:solidFill>
                  <a:srgbClr val="000000"/>
                </a:solidFill>
              </a:rPr>
              <a:t>.)</a:t>
            </a:r>
          </a:p>
        </p:txBody>
      </p:sp>
      <p:sp>
        <p:nvSpPr>
          <p:cNvPr id="27" name="Text Placeholder 23">
            <a:extLst>
              <a:ext uri="{FF2B5EF4-FFF2-40B4-BE49-F238E27FC236}">
                <a16:creationId xmlns:a16="http://schemas.microsoft.com/office/drawing/2014/main" id="{10C0AB84-4309-E01F-3512-F8F018BFB25F}"/>
              </a:ext>
            </a:extLst>
          </p:cNvPr>
          <p:cNvSpPr txBox="1">
            <a:spLocks/>
          </p:cNvSpPr>
          <p:nvPr/>
        </p:nvSpPr>
        <p:spPr>
          <a:xfrm>
            <a:off x="2557351" y="4574295"/>
            <a:ext cx="2051472" cy="1546448"/>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s-ES_tradnl" sz="1800" dirty="0" err="1">
                <a:solidFill>
                  <a:srgbClr val="000000"/>
                </a:solidFill>
              </a:rPr>
              <a:t>Exploiting</a:t>
            </a:r>
            <a:r>
              <a:rPr lang="es-ES_tradnl" sz="1800" dirty="0">
                <a:solidFill>
                  <a:srgbClr val="000000"/>
                </a:solidFill>
              </a:rPr>
              <a:t> </a:t>
            </a:r>
            <a:r>
              <a:rPr lang="es-ES_tradnl" sz="1800" dirty="0" err="1">
                <a:solidFill>
                  <a:srgbClr val="000000"/>
                </a:solidFill>
              </a:rPr>
              <a:t>compromised</a:t>
            </a:r>
            <a:r>
              <a:rPr lang="es-ES_tradnl" sz="1800" dirty="0">
                <a:solidFill>
                  <a:srgbClr val="000000"/>
                </a:solidFill>
              </a:rPr>
              <a:t> digital </a:t>
            </a:r>
            <a:r>
              <a:rPr lang="es-ES_tradnl" sz="1800" dirty="0" err="1">
                <a:solidFill>
                  <a:srgbClr val="000000"/>
                </a:solidFill>
              </a:rPr>
              <a:t>certificates</a:t>
            </a:r>
            <a:r>
              <a:rPr lang="es-ES_tradnl" sz="1800" dirty="0">
                <a:solidFill>
                  <a:srgbClr val="000000"/>
                </a:solidFill>
              </a:rPr>
              <a:t> and </a:t>
            </a:r>
            <a:r>
              <a:rPr lang="es-ES_tradnl" sz="1800" dirty="0" err="1">
                <a:solidFill>
                  <a:srgbClr val="000000"/>
                </a:solidFill>
              </a:rPr>
              <a:t>passwords</a:t>
            </a:r>
            <a:r>
              <a:rPr lang="es-ES_tradnl" sz="1800" dirty="0">
                <a:solidFill>
                  <a:srgbClr val="000000"/>
                </a:solidFill>
              </a:rPr>
              <a:t> to </a:t>
            </a:r>
            <a:r>
              <a:rPr lang="es-ES_tradnl" sz="1800" dirty="0" err="1">
                <a:solidFill>
                  <a:srgbClr val="000000"/>
                </a:solidFill>
              </a:rPr>
              <a:t>access</a:t>
            </a:r>
            <a:r>
              <a:rPr lang="es-ES_tradnl" sz="1800" dirty="0">
                <a:solidFill>
                  <a:srgbClr val="000000"/>
                </a:solidFill>
              </a:rPr>
              <a:t> </a:t>
            </a:r>
            <a:r>
              <a:rPr lang="es-ES_tradnl" sz="1800" dirty="0" err="1">
                <a:solidFill>
                  <a:srgbClr val="000000"/>
                </a:solidFill>
              </a:rPr>
              <a:t>networks</a:t>
            </a:r>
            <a:r>
              <a:rPr lang="es-ES_tradnl" sz="1800" dirty="0">
                <a:solidFill>
                  <a:srgbClr val="000000"/>
                </a:solidFill>
              </a:rPr>
              <a:t>.</a:t>
            </a:r>
          </a:p>
        </p:txBody>
      </p:sp>
      <p:sp>
        <p:nvSpPr>
          <p:cNvPr id="28" name="Text Placeholder 23">
            <a:extLst>
              <a:ext uri="{FF2B5EF4-FFF2-40B4-BE49-F238E27FC236}">
                <a16:creationId xmlns:a16="http://schemas.microsoft.com/office/drawing/2014/main" id="{E80FC14B-54CE-1368-2D0C-88DDBD94DEBA}"/>
              </a:ext>
            </a:extLst>
          </p:cNvPr>
          <p:cNvSpPr txBox="1">
            <a:spLocks/>
          </p:cNvSpPr>
          <p:nvPr/>
        </p:nvSpPr>
        <p:spPr>
          <a:xfrm>
            <a:off x="7394486" y="3933273"/>
            <a:ext cx="2269494" cy="2088880"/>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2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1800" b="1" dirty="0">
                <a:solidFill>
                  <a:srgbClr val="000000"/>
                </a:solidFill>
              </a:rPr>
              <a:t>Distributed Denial of Service: </a:t>
            </a:r>
            <a:r>
              <a:rPr lang="en-US" sz="1800" dirty="0">
                <a:solidFill>
                  <a:srgbClr val="000000"/>
                </a:solidFill>
              </a:rPr>
              <a:t>disrupting a service or network by overwhelming the target or its surrounding infrastructure with a flood of Internet traffic.</a:t>
            </a:r>
            <a:endParaRPr lang="es-ES_tradnl" sz="1800" dirty="0">
              <a:solidFill>
                <a:srgbClr val="000000"/>
              </a:solidFill>
            </a:endParaRPr>
          </a:p>
        </p:txBody>
      </p:sp>
      <p:sp>
        <p:nvSpPr>
          <p:cNvPr id="32" name="Rectangle 31">
            <a:extLst>
              <a:ext uri="{FF2B5EF4-FFF2-40B4-BE49-F238E27FC236}">
                <a16:creationId xmlns:a16="http://schemas.microsoft.com/office/drawing/2014/main" id="{EE4122CB-83FD-2A42-B8B0-D7846F1729EE}"/>
              </a:ext>
            </a:extLst>
          </p:cNvPr>
          <p:cNvSpPr/>
          <p:nvPr/>
        </p:nvSpPr>
        <p:spPr>
          <a:xfrm>
            <a:off x="295998" y="6181857"/>
            <a:ext cx="7348986" cy="307777"/>
          </a:xfrm>
          <a:prstGeom prst="rect">
            <a:avLst/>
          </a:prstGeom>
        </p:spPr>
        <p:txBody>
          <a:bodyPr wrap="square">
            <a:spAutoFit/>
          </a:bodyPr>
          <a:lstStyle/>
          <a:p>
            <a:r>
              <a:rPr lang="en-IE" sz="1400" dirty="0">
                <a:solidFill>
                  <a:srgbClr val="000000"/>
                </a:solidFill>
              </a:rPr>
              <a:t>Source: </a:t>
            </a:r>
            <a:r>
              <a:rPr lang="en-IE" sz="1400" dirty="0">
                <a:solidFill>
                  <a:schemeClr val="accent2">
                    <a:lumMod val="75000"/>
                  </a:schemeClr>
                </a:solidFill>
                <a:hlinkClick r:id="rId2">
                  <a:extLst>
                    <a:ext uri="{A12FA001-AC4F-418D-AE19-62706E023703}">
                      <ahyp:hlinkClr xmlns:ahyp="http://schemas.microsoft.com/office/drawing/2018/hyperlinkcolor" val="tx"/>
                    </a:ext>
                  </a:extLst>
                </a:hlinkClick>
              </a:rPr>
              <a:t>https://securitytrails.com/blog/top-10-common-network-security-threats-explained</a:t>
            </a:r>
            <a:endParaRPr lang="en-IE" sz="1400" dirty="0">
              <a:solidFill>
                <a:schemeClr val="accent2">
                  <a:lumMod val="75000"/>
                </a:schemeClr>
              </a:solidFill>
            </a:endParaRPr>
          </a:p>
        </p:txBody>
      </p:sp>
    </p:spTree>
    <p:extLst>
      <p:ext uri="{BB962C8B-B14F-4D97-AF65-F5344CB8AC3E}">
        <p14:creationId xmlns:p14="http://schemas.microsoft.com/office/powerpoint/2010/main" val="294799818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A8D2B18-8D0C-5C1F-E623-24F6E370ACF5}"/>
              </a:ext>
            </a:extLst>
          </p:cNvPr>
          <p:cNvSpPr>
            <a:spLocks noGrp="1"/>
          </p:cNvSpPr>
          <p:nvPr>
            <p:ph type="body" sz="quarter" idx="31"/>
          </p:nvPr>
        </p:nvSpPr>
        <p:spPr/>
        <p:txBody>
          <a:bodyPr/>
          <a:lstStyle/>
          <a:p>
            <a:r>
              <a:rPr lang="en-ZA" dirty="0"/>
              <a:t>Reputational Damage</a:t>
            </a:r>
          </a:p>
        </p:txBody>
      </p:sp>
      <p:sp>
        <p:nvSpPr>
          <p:cNvPr id="3" name="Text Placeholder 2">
            <a:extLst>
              <a:ext uri="{FF2B5EF4-FFF2-40B4-BE49-F238E27FC236}">
                <a16:creationId xmlns:a16="http://schemas.microsoft.com/office/drawing/2014/main" id="{BFCA595B-260F-F444-7FF0-75B167DB39F5}"/>
              </a:ext>
            </a:extLst>
          </p:cNvPr>
          <p:cNvSpPr>
            <a:spLocks noGrp="1"/>
          </p:cNvSpPr>
          <p:nvPr>
            <p:ph type="body" sz="quarter" idx="32"/>
          </p:nvPr>
        </p:nvSpPr>
        <p:spPr/>
        <p:txBody>
          <a:bodyPr/>
          <a:lstStyle/>
          <a:p>
            <a:r>
              <a:rPr lang="en-ZA" dirty="0"/>
              <a:t>Financial Cost</a:t>
            </a:r>
          </a:p>
        </p:txBody>
      </p:sp>
      <p:sp>
        <p:nvSpPr>
          <p:cNvPr id="4" name="Text Placeholder 3">
            <a:extLst>
              <a:ext uri="{FF2B5EF4-FFF2-40B4-BE49-F238E27FC236}">
                <a16:creationId xmlns:a16="http://schemas.microsoft.com/office/drawing/2014/main" id="{DE5FE527-CF1B-430E-10F6-5D47FE5571E7}"/>
              </a:ext>
            </a:extLst>
          </p:cNvPr>
          <p:cNvSpPr>
            <a:spLocks noGrp="1"/>
          </p:cNvSpPr>
          <p:nvPr>
            <p:ph type="body" sz="quarter" idx="33"/>
          </p:nvPr>
        </p:nvSpPr>
        <p:spPr/>
        <p:txBody>
          <a:bodyPr/>
          <a:lstStyle/>
          <a:p>
            <a:r>
              <a:rPr lang="en-ZA" dirty="0"/>
              <a:t>Lower Customer Satisfaction</a:t>
            </a:r>
          </a:p>
        </p:txBody>
      </p:sp>
      <p:sp>
        <p:nvSpPr>
          <p:cNvPr id="5" name="Text Placeholder 4">
            <a:extLst>
              <a:ext uri="{FF2B5EF4-FFF2-40B4-BE49-F238E27FC236}">
                <a16:creationId xmlns:a16="http://schemas.microsoft.com/office/drawing/2014/main" id="{49F5D464-5891-93E5-B1DF-939A3F813144}"/>
              </a:ext>
            </a:extLst>
          </p:cNvPr>
          <p:cNvSpPr>
            <a:spLocks noGrp="1"/>
          </p:cNvSpPr>
          <p:nvPr>
            <p:ph type="body" sz="quarter" idx="34"/>
          </p:nvPr>
        </p:nvSpPr>
        <p:spPr/>
        <p:txBody>
          <a:bodyPr/>
          <a:lstStyle/>
          <a:p>
            <a:r>
              <a:rPr lang="en-ZA" dirty="0"/>
              <a:t>Fines &amp; Lawsuits</a:t>
            </a:r>
          </a:p>
        </p:txBody>
      </p:sp>
      <p:sp>
        <p:nvSpPr>
          <p:cNvPr id="6" name="Text Placeholder 5">
            <a:extLst>
              <a:ext uri="{FF2B5EF4-FFF2-40B4-BE49-F238E27FC236}">
                <a16:creationId xmlns:a16="http://schemas.microsoft.com/office/drawing/2014/main" id="{F7030426-9D95-C7B6-DEDE-2EBD111B1EC9}"/>
              </a:ext>
            </a:extLst>
          </p:cNvPr>
          <p:cNvSpPr>
            <a:spLocks noGrp="1"/>
          </p:cNvSpPr>
          <p:nvPr>
            <p:ph type="body" sz="quarter" idx="16"/>
          </p:nvPr>
        </p:nvSpPr>
        <p:spPr>
          <a:xfrm>
            <a:off x="3049515" y="189777"/>
            <a:ext cx="5684754" cy="582221"/>
          </a:xfrm>
        </p:spPr>
        <p:txBody>
          <a:bodyPr>
            <a:normAutofit lnSpcReduction="10000"/>
          </a:bodyPr>
          <a:lstStyle/>
          <a:p>
            <a:pPr algn="ctr"/>
            <a:r>
              <a:rPr lang="en-ZA" dirty="0"/>
              <a:t>Why Does Security Matter?</a:t>
            </a:r>
          </a:p>
          <a:p>
            <a:endParaRPr lang="en-ZA" dirty="0"/>
          </a:p>
        </p:txBody>
      </p:sp>
      <p:sp>
        <p:nvSpPr>
          <p:cNvPr id="8" name="TextBox 7">
            <a:extLst>
              <a:ext uri="{FF2B5EF4-FFF2-40B4-BE49-F238E27FC236}">
                <a16:creationId xmlns:a16="http://schemas.microsoft.com/office/drawing/2014/main" id="{31DAB646-A4E8-9F44-8B03-D64A155389E7}"/>
              </a:ext>
            </a:extLst>
          </p:cNvPr>
          <p:cNvSpPr txBox="1"/>
          <p:nvPr/>
        </p:nvSpPr>
        <p:spPr>
          <a:xfrm>
            <a:off x="1436533" y="915934"/>
            <a:ext cx="9318933" cy="792525"/>
          </a:xfrm>
          <a:prstGeom prst="rect">
            <a:avLst/>
          </a:prstGeom>
          <a:noFill/>
        </p:spPr>
        <p:txBody>
          <a:bodyPr wrap="square">
            <a:spAutoFit/>
          </a:bodyPr>
          <a:lstStyle/>
          <a:p>
            <a:pPr marL="0" marR="0" lvl="0" indent="0" algn="ctr" defTabSz="457200" rtl="0" eaLnBrk="1" fontAlgn="base" latinLnBrk="0" hangingPunct="1">
              <a:lnSpc>
                <a:spcPct val="100000"/>
              </a:lnSpc>
              <a:spcBef>
                <a:spcPts val="0"/>
              </a:spcBef>
              <a:spcAft>
                <a:spcPts val="0"/>
              </a:spcAft>
              <a:buClrTx/>
              <a:buSzTx/>
              <a:buFontTx/>
              <a:buNone/>
              <a:tabLst/>
              <a:defRPr/>
            </a:pPr>
            <a:r>
              <a:rPr kumimoji="0" lang="en-US" sz="2275" b="0" i="0" u="none" strike="noStrike" kern="1200" cap="none" spc="0" normalizeH="0" baseline="0" noProof="0" dirty="0">
                <a:ln>
                  <a:noFill/>
                </a:ln>
                <a:solidFill>
                  <a:prstClr val="black"/>
                </a:solidFill>
                <a:effectLst/>
                <a:uLnTx/>
                <a:uFillTx/>
                <a:latin typeface="Calibri" panose="020F0502020204030204"/>
                <a:ea typeface="Calibri" charset="0"/>
                <a:cs typeface="Times New Roman" charset="0"/>
              </a:rPr>
              <a:t>An incident in which sensitive or otherwise protected information is accessed without authorization.</a:t>
            </a:r>
          </a:p>
        </p:txBody>
      </p:sp>
      <p:pic>
        <p:nvPicPr>
          <p:cNvPr id="26" name="Graphic 25" descr="Marketing with solid fill">
            <a:extLst>
              <a:ext uri="{FF2B5EF4-FFF2-40B4-BE49-F238E27FC236}">
                <a16:creationId xmlns:a16="http://schemas.microsoft.com/office/drawing/2014/main" id="{F67C9804-CC8A-54C9-28A4-766CCD5BBFF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507833" y="2427363"/>
            <a:ext cx="914400" cy="914400"/>
          </a:xfrm>
          <a:prstGeom prst="rect">
            <a:avLst/>
          </a:prstGeom>
        </p:spPr>
      </p:pic>
      <p:pic>
        <p:nvPicPr>
          <p:cNvPr id="28" name="Graphic 27" descr="Confused person with solid fill">
            <a:extLst>
              <a:ext uri="{FF2B5EF4-FFF2-40B4-BE49-F238E27FC236}">
                <a16:creationId xmlns:a16="http://schemas.microsoft.com/office/drawing/2014/main" id="{CBCB4BA3-F273-B045-11F7-41197F413E9A}"/>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99868" y="4639067"/>
            <a:ext cx="955168" cy="955168"/>
          </a:xfrm>
          <a:prstGeom prst="rect">
            <a:avLst/>
          </a:prstGeom>
        </p:spPr>
      </p:pic>
      <p:pic>
        <p:nvPicPr>
          <p:cNvPr id="30" name="Graphic 29" descr="Coins with solid fill">
            <a:extLst>
              <a:ext uri="{FF2B5EF4-FFF2-40B4-BE49-F238E27FC236}">
                <a16:creationId xmlns:a16="http://schemas.microsoft.com/office/drawing/2014/main" id="{00FB3D7A-C298-4AE4-0FC2-AA3678819B02}"/>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6850505" y="2392422"/>
            <a:ext cx="860078" cy="860078"/>
          </a:xfrm>
          <a:prstGeom prst="rect">
            <a:avLst/>
          </a:prstGeom>
        </p:spPr>
      </p:pic>
      <p:pic>
        <p:nvPicPr>
          <p:cNvPr id="32" name="Graphic 31" descr="Gavel with solid fill">
            <a:extLst>
              <a:ext uri="{FF2B5EF4-FFF2-40B4-BE49-F238E27FC236}">
                <a16:creationId xmlns:a16="http://schemas.microsoft.com/office/drawing/2014/main" id="{5D7CFB28-BCEF-8B8F-F62F-957C519AA52D}"/>
              </a:ext>
            </a:extLst>
          </p:cNvPr>
          <p:cNvPicPr>
            <a:picLocks noChangeAspect="1"/>
          </p:cNvPicPr>
          <p:nvPr/>
        </p:nvPicPr>
        <p:blipFill>
          <a:blip r:embed="rId8" cstate="hq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9006433" y="4639067"/>
            <a:ext cx="914400" cy="914400"/>
          </a:xfrm>
          <a:prstGeom prst="rect">
            <a:avLst/>
          </a:prstGeom>
        </p:spPr>
      </p:pic>
    </p:spTree>
    <p:extLst>
      <p:ext uri="{BB962C8B-B14F-4D97-AF65-F5344CB8AC3E}">
        <p14:creationId xmlns:p14="http://schemas.microsoft.com/office/powerpoint/2010/main" val="1238312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Privacy: Why Does It matter? </a:t>
            </a:r>
          </a:p>
        </p:txBody>
      </p:sp>
      <p:sp>
        <p:nvSpPr>
          <p:cNvPr id="12" name="Text Placeholder 23">
            <a:extLst>
              <a:ext uri="{FF2B5EF4-FFF2-40B4-BE49-F238E27FC236}">
                <a16:creationId xmlns:a16="http://schemas.microsoft.com/office/drawing/2014/main" id="{8C578E6D-A870-0B2B-D704-82E19E6427FF}"/>
              </a:ext>
            </a:extLst>
          </p:cNvPr>
          <p:cNvSpPr txBox="1">
            <a:spLocks/>
          </p:cNvSpPr>
          <p:nvPr/>
        </p:nvSpPr>
        <p:spPr>
          <a:xfrm>
            <a:off x="920627" y="3830190"/>
            <a:ext cx="3243621" cy="1951716"/>
          </a:xfrm>
          <a:prstGeom prst="rect">
            <a:avLst/>
          </a:prstGeom>
        </p:spPr>
        <p:txBody>
          <a:bodyPr>
            <a:normAutofit fontScale="92500" lnSpcReduction="20000"/>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dirty="0">
                <a:solidFill>
                  <a:srgbClr val="000000"/>
                </a:solidFill>
              </a:rPr>
              <a:t>Privacy is a limit on government power, as well as the power of private sector companies. In the wrong hands, personal data can be used to cause us great harm. </a:t>
            </a:r>
            <a:endParaRPr lang="en-US" dirty="0">
              <a:solidFill>
                <a:srgbClr val="000000"/>
              </a:solidFill>
              <a:latin typeface="Helvetica" charset="0"/>
              <a:ea typeface="Calibri" charset="0"/>
              <a:cs typeface="Times New Roman" charset="0"/>
            </a:endParaRPr>
          </a:p>
          <a:p>
            <a:endParaRPr lang="es-ES_tradnl" sz="1950" dirty="0">
              <a:solidFill>
                <a:srgbClr val="000000"/>
              </a:solidFill>
            </a:endParaRPr>
          </a:p>
        </p:txBody>
      </p:sp>
      <p:grpSp>
        <p:nvGrpSpPr>
          <p:cNvPr id="24" name="Group 23">
            <a:extLst>
              <a:ext uri="{FF2B5EF4-FFF2-40B4-BE49-F238E27FC236}">
                <a16:creationId xmlns:a16="http://schemas.microsoft.com/office/drawing/2014/main" id="{468ECB38-4E84-0447-9BEA-CB7A4F4D0966}"/>
              </a:ext>
            </a:extLst>
          </p:cNvPr>
          <p:cNvGrpSpPr/>
          <p:nvPr/>
        </p:nvGrpSpPr>
        <p:grpSpPr>
          <a:xfrm>
            <a:off x="798381" y="1783830"/>
            <a:ext cx="3417049" cy="1954427"/>
            <a:chOff x="798381" y="1783830"/>
            <a:chExt cx="3417049" cy="1954427"/>
          </a:xfrm>
        </p:grpSpPr>
        <p:sp>
          <p:nvSpPr>
            <p:cNvPr id="10" name="Oval 41">
              <a:extLst>
                <a:ext uri="{FF2B5EF4-FFF2-40B4-BE49-F238E27FC236}">
                  <a16:creationId xmlns:a16="http://schemas.microsoft.com/office/drawing/2014/main" id="{0991B796-05F2-8B8F-EAFD-A3A95AF5AAB1}"/>
                </a:ext>
              </a:extLst>
            </p:cNvPr>
            <p:cNvSpPr>
              <a:spLocks noChangeArrowheads="1"/>
            </p:cNvSpPr>
            <p:nvPr/>
          </p:nvSpPr>
          <p:spPr bwMode="auto">
            <a:xfrm>
              <a:off x="2042924" y="1783830"/>
              <a:ext cx="999026" cy="888016"/>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CFCA89B8-D835-0ED9-F741-04AC372A7EF1}"/>
                </a:ext>
              </a:extLst>
            </p:cNvPr>
            <p:cNvSpPr txBox="1">
              <a:spLocks/>
            </p:cNvSpPr>
            <p:nvPr/>
          </p:nvSpPr>
          <p:spPr>
            <a:xfrm>
              <a:off x="92062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Limits on Power</a:t>
              </a:r>
            </a:p>
          </p:txBody>
        </p:sp>
        <p:cxnSp>
          <p:nvCxnSpPr>
            <p:cNvPr id="13" name="Straight Connector 12">
              <a:extLst>
                <a:ext uri="{FF2B5EF4-FFF2-40B4-BE49-F238E27FC236}">
                  <a16:creationId xmlns:a16="http://schemas.microsoft.com/office/drawing/2014/main" id="{83FC4206-C06A-927E-861D-746E1994E623}"/>
                </a:ext>
              </a:extLst>
            </p:cNvPr>
            <p:cNvCxnSpPr/>
            <p:nvPr/>
          </p:nvCxnSpPr>
          <p:spPr>
            <a:xfrm flipH="1">
              <a:off x="798381" y="3738257"/>
              <a:ext cx="3417049" cy="0"/>
            </a:xfrm>
            <a:prstGeom prst="line">
              <a:avLst/>
            </a:prstGeom>
            <a:ln>
              <a:solidFill>
                <a:schemeClr val="accent3">
                  <a:lumMod val="50000"/>
                </a:schemeClr>
              </a:solidFill>
            </a:ln>
          </p:spPr>
          <p:style>
            <a:lnRef idx="1">
              <a:schemeClr val="accent4"/>
            </a:lnRef>
            <a:fillRef idx="0">
              <a:schemeClr val="accent4"/>
            </a:fillRef>
            <a:effectRef idx="0">
              <a:schemeClr val="accent4"/>
            </a:effectRef>
            <a:fontRef idx="minor">
              <a:schemeClr val="tx1"/>
            </a:fontRef>
          </p:style>
        </p:cxnSp>
      </p:grpSp>
      <p:sp>
        <p:nvSpPr>
          <p:cNvPr id="16" name="Text Placeholder 23">
            <a:extLst>
              <a:ext uri="{FF2B5EF4-FFF2-40B4-BE49-F238E27FC236}">
                <a16:creationId xmlns:a16="http://schemas.microsoft.com/office/drawing/2014/main" id="{DF8DB871-0156-16E6-1450-5CB2BD647A1C}"/>
              </a:ext>
            </a:extLst>
          </p:cNvPr>
          <p:cNvSpPr txBox="1">
            <a:spLocks/>
          </p:cNvSpPr>
          <p:nvPr/>
        </p:nvSpPr>
        <p:spPr>
          <a:xfrm>
            <a:off x="4563037" y="3830190"/>
            <a:ext cx="3243621" cy="1951715"/>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rgbClr val="000000"/>
                </a:solidFill>
              </a:rPr>
              <a:t>Privacy is key to freedom of thought, expression and protects our ability to associate with other people. Privacy is a critical component of a democratic society.</a:t>
            </a:r>
          </a:p>
        </p:txBody>
      </p:sp>
      <p:grpSp>
        <p:nvGrpSpPr>
          <p:cNvPr id="25" name="Group 24">
            <a:extLst>
              <a:ext uri="{FF2B5EF4-FFF2-40B4-BE49-F238E27FC236}">
                <a16:creationId xmlns:a16="http://schemas.microsoft.com/office/drawing/2014/main" id="{0C4ED4AF-F98C-C469-62C6-7F2ABC80096A}"/>
              </a:ext>
            </a:extLst>
          </p:cNvPr>
          <p:cNvGrpSpPr/>
          <p:nvPr/>
        </p:nvGrpSpPr>
        <p:grpSpPr>
          <a:xfrm>
            <a:off x="4440789" y="1783830"/>
            <a:ext cx="3417049" cy="1954427"/>
            <a:chOff x="4440789" y="1783830"/>
            <a:chExt cx="3417049" cy="1954427"/>
          </a:xfrm>
        </p:grpSpPr>
        <p:sp>
          <p:nvSpPr>
            <p:cNvPr id="14" name="Oval 41">
              <a:extLst>
                <a:ext uri="{FF2B5EF4-FFF2-40B4-BE49-F238E27FC236}">
                  <a16:creationId xmlns:a16="http://schemas.microsoft.com/office/drawing/2014/main" id="{ECEF3EFB-CB0E-E826-1A8C-32FD51FCFFDF}"/>
                </a:ext>
              </a:extLst>
            </p:cNvPr>
            <p:cNvSpPr>
              <a:spLocks noChangeArrowheads="1"/>
            </p:cNvSpPr>
            <p:nvPr/>
          </p:nvSpPr>
          <p:spPr bwMode="auto">
            <a:xfrm>
              <a:off x="5685334" y="1783830"/>
              <a:ext cx="999026" cy="888016"/>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2D4B6DCC-A3ED-38A4-3CF3-33DBA5AB7460}"/>
                </a:ext>
              </a:extLst>
            </p:cNvPr>
            <p:cNvSpPr txBox="1">
              <a:spLocks/>
            </p:cNvSpPr>
            <p:nvPr/>
          </p:nvSpPr>
          <p:spPr>
            <a:xfrm>
              <a:off x="456303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Essential Freedoms</a:t>
              </a:r>
            </a:p>
          </p:txBody>
        </p:sp>
        <p:cxnSp>
          <p:nvCxnSpPr>
            <p:cNvPr id="17" name="Straight Connector 16">
              <a:extLst>
                <a:ext uri="{FF2B5EF4-FFF2-40B4-BE49-F238E27FC236}">
                  <a16:creationId xmlns:a16="http://schemas.microsoft.com/office/drawing/2014/main" id="{CC8C968D-C9A0-90B8-DDE4-FCAA08E8D059}"/>
                </a:ext>
              </a:extLst>
            </p:cNvPr>
            <p:cNvCxnSpPr/>
            <p:nvPr/>
          </p:nvCxnSpPr>
          <p:spPr>
            <a:xfrm flipH="1">
              <a:off x="4440789" y="3738257"/>
              <a:ext cx="3417049" cy="0"/>
            </a:xfrm>
            <a:prstGeom prst="line">
              <a:avLst/>
            </a:prstGeom>
            <a:ln>
              <a:solidFill>
                <a:schemeClr val="accent3">
                  <a:lumMod val="50000"/>
                </a:schemeClr>
              </a:solidFill>
            </a:ln>
          </p:spPr>
          <p:style>
            <a:lnRef idx="1">
              <a:schemeClr val="accent2"/>
            </a:lnRef>
            <a:fillRef idx="0">
              <a:schemeClr val="accent2"/>
            </a:fillRef>
            <a:effectRef idx="0">
              <a:schemeClr val="accent2"/>
            </a:effectRef>
            <a:fontRef idx="minor">
              <a:schemeClr val="tx1"/>
            </a:fontRef>
          </p:style>
        </p:cxnSp>
      </p:grpSp>
      <p:sp>
        <p:nvSpPr>
          <p:cNvPr id="20" name="Text Placeholder 23">
            <a:extLst>
              <a:ext uri="{FF2B5EF4-FFF2-40B4-BE49-F238E27FC236}">
                <a16:creationId xmlns:a16="http://schemas.microsoft.com/office/drawing/2014/main" id="{228D93E5-7CBB-AB63-DCD0-3E90062AA874}"/>
              </a:ext>
            </a:extLst>
          </p:cNvPr>
          <p:cNvSpPr txBox="1">
            <a:spLocks/>
          </p:cNvSpPr>
          <p:nvPr/>
        </p:nvSpPr>
        <p:spPr>
          <a:xfrm>
            <a:off x="8098817" y="3814078"/>
            <a:ext cx="3243621" cy="1604246"/>
          </a:xfrm>
          <a:prstGeom prst="rect">
            <a:avLst/>
          </a:prstGeom>
        </p:spPr>
        <p:txBody>
          <a:bodyPr>
            <a:norm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000" dirty="0">
                <a:solidFill>
                  <a:srgbClr val="000000"/>
                </a:solidFill>
              </a:rPr>
              <a:t>Privacy nurtures the ability to learn from our mistakes, to grow and improve without being shackled to the mistakes of our past. </a:t>
            </a:r>
          </a:p>
        </p:txBody>
      </p:sp>
      <p:grpSp>
        <p:nvGrpSpPr>
          <p:cNvPr id="26" name="Group 25">
            <a:extLst>
              <a:ext uri="{FF2B5EF4-FFF2-40B4-BE49-F238E27FC236}">
                <a16:creationId xmlns:a16="http://schemas.microsoft.com/office/drawing/2014/main" id="{1BBCCC1F-0A69-C01A-86B1-5AD20D458C09}"/>
              </a:ext>
            </a:extLst>
          </p:cNvPr>
          <p:cNvGrpSpPr/>
          <p:nvPr/>
        </p:nvGrpSpPr>
        <p:grpSpPr>
          <a:xfrm>
            <a:off x="7976569" y="1783830"/>
            <a:ext cx="3417049" cy="1954427"/>
            <a:chOff x="7976569" y="1783830"/>
            <a:chExt cx="3417049" cy="1954427"/>
          </a:xfrm>
        </p:grpSpPr>
        <p:sp>
          <p:nvSpPr>
            <p:cNvPr id="18" name="Oval 41">
              <a:extLst>
                <a:ext uri="{FF2B5EF4-FFF2-40B4-BE49-F238E27FC236}">
                  <a16:creationId xmlns:a16="http://schemas.microsoft.com/office/drawing/2014/main" id="{F3E37EAB-3719-D15C-3651-50E0041DFEF2}"/>
                </a:ext>
              </a:extLst>
            </p:cNvPr>
            <p:cNvSpPr>
              <a:spLocks noChangeArrowheads="1"/>
            </p:cNvSpPr>
            <p:nvPr/>
          </p:nvSpPr>
          <p:spPr bwMode="auto">
            <a:xfrm>
              <a:off x="9221114" y="1783830"/>
              <a:ext cx="999026" cy="888016"/>
            </a:xfrm>
            <a:prstGeom prst="ellipse">
              <a:avLst/>
            </a:prstGeom>
            <a:solidFill>
              <a:schemeClr val="accent4">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a:spcBef>
                  <a:spcPct val="0"/>
                </a:spcBef>
                <a:buFontTx/>
                <a:buNone/>
              </a:pPr>
              <a:endParaRPr lang="x-none" altLang="x-none" sz="1950">
                <a:solidFill>
                  <a:srgbClr val="000000"/>
                </a:solidFill>
                <a:ea typeface="ＭＳ Ｐゴシック" charset="-128"/>
                <a:cs typeface="ＭＳ Ｐゴシック" charset="-128"/>
              </a:endParaRPr>
            </a:p>
          </p:txBody>
        </p:sp>
        <p:sp>
          <p:nvSpPr>
            <p:cNvPr id="19" name="Text Placeholder 23">
              <a:extLst>
                <a:ext uri="{FF2B5EF4-FFF2-40B4-BE49-F238E27FC236}">
                  <a16:creationId xmlns:a16="http://schemas.microsoft.com/office/drawing/2014/main" id="{A26B812B-28F2-F2D2-C850-8668E3128989}"/>
                </a:ext>
              </a:extLst>
            </p:cNvPr>
            <p:cNvSpPr txBox="1">
              <a:spLocks/>
            </p:cNvSpPr>
            <p:nvPr/>
          </p:nvSpPr>
          <p:spPr>
            <a:xfrm>
              <a:off x="8098817" y="2802558"/>
              <a:ext cx="3243621" cy="884535"/>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r>
                <a:rPr lang="en-US" sz="2438" b="1" dirty="0">
                  <a:solidFill>
                    <a:srgbClr val="000000"/>
                  </a:solidFill>
                  <a:effectLst>
                    <a:outerShdw blurRad="38100" dist="38100" dir="2700000" algn="tl">
                      <a:srgbClr val="000000">
                        <a:alpha val="43137"/>
                      </a:srgbClr>
                    </a:outerShdw>
                  </a:effectLst>
                </a:rPr>
                <a:t>Right to Second Chance</a:t>
              </a:r>
            </a:p>
          </p:txBody>
        </p:sp>
        <p:cxnSp>
          <p:nvCxnSpPr>
            <p:cNvPr id="21" name="Straight Connector 20">
              <a:extLst>
                <a:ext uri="{FF2B5EF4-FFF2-40B4-BE49-F238E27FC236}">
                  <a16:creationId xmlns:a16="http://schemas.microsoft.com/office/drawing/2014/main" id="{823ECA43-D25E-7A73-12D3-03DE67A3A642}"/>
                </a:ext>
              </a:extLst>
            </p:cNvPr>
            <p:cNvCxnSpPr/>
            <p:nvPr/>
          </p:nvCxnSpPr>
          <p:spPr>
            <a:xfrm flipH="1">
              <a:off x="7976569" y="3738257"/>
              <a:ext cx="3417049" cy="0"/>
            </a:xfrm>
            <a:prstGeom prst="line">
              <a:avLst/>
            </a:prstGeom>
            <a:ln>
              <a:solidFill>
                <a:schemeClr val="accent3">
                  <a:lumMod val="50000"/>
                </a:schemeClr>
              </a:solidFill>
            </a:ln>
          </p:spPr>
          <p:style>
            <a:lnRef idx="1">
              <a:schemeClr val="accent6"/>
            </a:lnRef>
            <a:fillRef idx="0">
              <a:schemeClr val="accent6"/>
            </a:fillRef>
            <a:effectRef idx="0">
              <a:schemeClr val="accent6"/>
            </a:effectRef>
            <a:fontRef idx="minor">
              <a:schemeClr val="tx1"/>
            </a:fontRef>
          </p:style>
        </p:cxnSp>
      </p:grpSp>
      <p:sp>
        <p:nvSpPr>
          <p:cNvPr id="23" name="TextBox 22">
            <a:extLst>
              <a:ext uri="{FF2B5EF4-FFF2-40B4-BE49-F238E27FC236}">
                <a16:creationId xmlns:a16="http://schemas.microsoft.com/office/drawing/2014/main" id="{F7645B6C-268B-085E-A234-AEE94C1CE56A}"/>
              </a:ext>
            </a:extLst>
          </p:cNvPr>
          <p:cNvSpPr txBox="1"/>
          <p:nvPr/>
        </p:nvSpPr>
        <p:spPr>
          <a:xfrm>
            <a:off x="7173390" y="5757369"/>
            <a:ext cx="609350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Source: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https://teachprivacy.com/10-reasons-privacy-matters/</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100067"/>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BD688938-DB47-57C2-0AF8-3E7D99320933}"/>
              </a:ext>
            </a:extLst>
          </p:cNvPr>
          <p:cNvGrpSpPr/>
          <p:nvPr/>
        </p:nvGrpSpPr>
        <p:grpSpPr>
          <a:xfrm>
            <a:off x="404734" y="1011777"/>
            <a:ext cx="4040090" cy="3540202"/>
            <a:chOff x="404734" y="1011777"/>
            <a:chExt cx="4040090" cy="3540202"/>
          </a:xfrm>
        </p:grpSpPr>
        <p:sp>
          <p:nvSpPr>
            <p:cNvPr id="8" name="Rectangle 7">
              <a:extLst>
                <a:ext uri="{FF2B5EF4-FFF2-40B4-BE49-F238E27FC236}">
                  <a16:creationId xmlns:a16="http://schemas.microsoft.com/office/drawing/2014/main" id="{70191419-2DE2-3FF6-33AE-D7D04460E730}"/>
                </a:ext>
              </a:extLst>
            </p:cNvPr>
            <p:cNvSpPr/>
            <p:nvPr/>
          </p:nvSpPr>
          <p:spPr>
            <a:xfrm>
              <a:off x="448373" y="2071552"/>
              <a:ext cx="3156405" cy="2017925"/>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25" b="0" i="0" u="none" strike="noStrike" kern="0" cap="none" spc="0" normalizeH="0" baseline="0" noProof="0" dirty="0">
                  <a:ln>
                    <a:noFill/>
                  </a:ln>
                  <a:solidFill>
                    <a:prstClr val="black"/>
                  </a:solidFill>
                  <a:effectLst/>
                  <a:uLnTx/>
                  <a:uFillTx/>
                  <a:ea typeface="Calibri" charset="0"/>
                  <a:cs typeface="Calibri" charset="0"/>
                </a:rPr>
                <a:t>Is about securing data against unauthorized access.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38" b="0" i="0" u="none" strike="noStrike" kern="0" cap="none" spc="0" normalizeH="0" baseline="0" noProof="0" dirty="0">
                <a:ln>
                  <a:noFill/>
                </a:ln>
                <a:solidFill>
                  <a:prstClr val="black"/>
                </a:solidFill>
                <a:effectLst/>
                <a:uLnTx/>
                <a:uFillTx/>
                <a:ea typeface="Calibri" charset="0"/>
                <a:cs typeface="Calibri"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25" b="0" i="0" u="none" strike="noStrike" kern="0" cap="none" spc="0" normalizeH="0" baseline="0" noProof="0" dirty="0">
                  <a:ln>
                    <a:noFill/>
                  </a:ln>
                  <a:solidFill>
                    <a:prstClr val="black"/>
                  </a:solidFill>
                  <a:effectLst/>
                  <a:uLnTx/>
                  <a:uFillTx/>
                  <a:ea typeface="Calibri" charset="0"/>
                  <a:cs typeface="Calibri" charset="0"/>
                </a:rPr>
                <a:t>It is a technical issue that requires security measures to protect data from compromise by external attackers and malicious insiders.</a:t>
              </a: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25" b="0" i="0" u="none" strike="noStrike" kern="0" cap="none" spc="0" normalizeH="0" baseline="0" noProof="0" dirty="0">
                  <a:ln>
                    <a:noFill/>
                  </a:ln>
                  <a:solidFill>
                    <a:prstClr val="black"/>
                  </a:solidFill>
                  <a:effectLst/>
                  <a:uLnTx/>
                  <a:uFillTx/>
                  <a:ea typeface="Calibri" charset="0"/>
                  <a:cs typeface="Calibri" charset="0"/>
                </a:rPr>
                <a:t> </a:t>
              </a:r>
              <a:endParaRPr kumimoji="0" lang="es-ES_tradnl" sz="1625" b="0" i="0" u="none" strike="noStrike" kern="0" cap="none" spc="0" normalizeH="0" baseline="0" noProof="0" dirty="0">
                <a:ln>
                  <a:noFill/>
                </a:ln>
                <a:solidFill>
                  <a:prstClr val="black"/>
                </a:solidFill>
                <a:effectLst/>
                <a:uLnTx/>
                <a:uFillTx/>
                <a:ea typeface="Calibri" charset="0"/>
                <a:cs typeface="Calibri" charset="0"/>
              </a:endParaRPr>
            </a:p>
          </p:txBody>
        </p:sp>
        <p:grpSp>
          <p:nvGrpSpPr>
            <p:cNvPr id="21" name="Group 20">
              <a:extLst>
                <a:ext uri="{FF2B5EF4-FFF2-40B4-BE49-F238E27FC236}">
                  <a16:creationId xmlns:a16="http://schemas.microsoft.com/office/drawing/2014/main" id="{1B1DDA04-83DF-5F39-5DB6-7B53CBBCAB52}"/>
                </a:ext>
              </a:extLst>
            </p:cNvPr>
            <p:cNvGrpSpPr/>
            <p:nvPr/>
          </p:nvGrpSpPr>
          <p:grpSpPr>
            <a:xfrm>
              <a:off x="404734" y="1011777"/>
              <a:ext cx="4040090" cy="3540202"/>
              <a:chOff x="404734" y="1011777"/>
              <a:chExt cx="4040090" cy="3540202"/>
            </a:xfrm>
          </p:grpSpPr>
          <p:sp>
            <p:nvSpPr>
              <p:cNvPr id="6" name="Oval 5">
                <a:extLst>
                  <a:ext uri="{FF2B5EF4-FFF2-40B4-BE49-F238E27FC236}">
                    <a16:creationId xmlns:a16="http://schemas.microsoft.com/office/drawing/2014/main" id="{1A3F1592-3C9F-A4AF-BA7C-CC7B8856FC7D}"/>
                  </a:ext>
                </a:extLst>
              </p:cNvPr>
              <p:cNvSpPr/>
              <p:nvPr/>
            </p:nvSpPr>
            <p:spPr>
              <a:xfrm>
                <a:off x="1941051" y="1795007"/>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20" name="Group 19">
                <a:extLst>
                  <a:ext uri="{FF2B5EF4-FFF2-40B4-BE49-F238E27FC236}">
                    <a16:creationId xmlns:a16="http://schemas.microsoft.com/office/drawing/2014/main" id="{0300C39C-46B7-57D7-74D0-BFF60F00A9AD}"/>
                  </a:ext>
                </a:extLst>
              </p:cNvPr>
              <p:cNvGrpSpPr/>
              <p:nvPr/>
            </p:nvGrpSpPr>
            <p:grpSpPr>
              <a:xfrm>
                <a:off x="404734" y="1011777"/>
                <a:ext cx="4040090" cy="3540202"/>
                <a:chOff x="404734" y="1011777"/>
                <a:chExt cx="4040090" cy="3540202"/>
              </a:xfrm>
            </p:grpSpPr>
            <p:cxnSp>
              <p:nvCxnSpPr>
                <p:cNvPr id="4" name="Straight Connector 3">
                  <a:extLst>
                    <a:ext uri="{FF2B5EF4-FFF2-40B4-BE49-F238E27FC236}">
                      <a16:creationId xmlns:a16="http://schemas.microsoft.com/office/drawing/2014/main" id="{DB64E0F5-62F5-07E0-CDE3-FB62D0C87BFC}"/>
                    </a:ext>
                  </a:extLst>
                </p:cNvPr>
                <p:cNvCxnSpPr>
                  <a:cxnSpLocks/>
                </p:cNvCxnSpPr>
                <p:nvPr/>
              </p:nvCxnSpPr>
              <p:spPr>
                <a:xfrm flipH="1">
                  <a:off x="2011965" y="1020728"/>
                  <a:ext cx="2432859" cy="0"/>
                </a:xfrm>
                <a:prstGeom prst="line">
                  <a:avLst/>
                </a:prstGeom>
                <a:noFill/>
                <a:ln w="19050" cap="flat" cmpd="sng" algn="ctr">
                  <a:solidFill>
                    <a:schemeClr val="accent3">
                      <a:lumMod val="50000"/>
                    </a:schemeClr>
                  </a:solidFill>
                  <a:prstDash val="sysDot"/>
                  <a:miter lim="800000"/>
                </a:ln>
                <a:effectLst/>
              </p:spPr>
            </p:cxnSp>
            <p:cxnSp>
              <p:nvCxnSpPr>
                <p:cNvPr id="5" name="Straight Connector 4">
                  <a:extLst>
                    <a:ext uri="{FF2B5EF4-FFF2-40B4-BE49-F238E27FC236}">
                      <a16:creationId xmlns:a16="http://schemas.microsoft.com/office/drawing/2014/main" id="{17D3485A-B6BF-7865-1F79-942FEA665EBB}"/>
                    </a:ext>
                  </a:extLst>
                </p:cNvPr>
                <p:cNvCxnSpPr>
                  <a:cxnSpLocks/>
                </p:cNvCxnSpPr>
                <p:nvPr/>
              </p:nvCxnSpPr>
              <p:spPr>
                <a:xfrm flipV="1">
                  <a:off x="2022874" y="1011777"/>
                  <a:ext cx="0" cy="796656"/>
                </a:xfrm>
                <a:prstGeom prst="line">
                  <a:avLst/>
                </a:prstGeom>
                <a:noFill/>
                <a:ln w="19050" cap="flat" cmpd="sng" algn="ctr">
                  <a:solidFill>
                    <a:schemeClr val="accent3">
                      <a:lumMod val="50000"/>
                    </a:schemeClr>
                  </a:solidFill>
                  <a:prstDash val="sysDot"/>
                  <a:miter lim="800000"/>
                </a:ln>
                <a:effectLst/>
              </p:spPr>
            </p:cxnSp>
            <p:sp>
              <p:nvSpPr>
                <p:cNvPr id="13" name="Rectangle 12">
                  <a:extLst>
                    <a:ext uri="{FF2B5EF4-FFF2-40B4-BE49-F238E27FC236}">
                      <a16:creationId xmlns:a16="http://schemas.microsoft.com/office/drawing/2014/main" id="{2907D577-30DC-9648-531A-9309AE1FF04D}"/>
                    </a:ext>
                  </a:extLst>
                </p:cNvPr>
                <p:cNvSpPr/>
                <p:nvPr/>
              </p:nvSpPr>
              <p:spPr>
                <a:xfrm>
                  <a:off x="404734" y="1862140"/>
                  <a:ext cx="3265487" cy="2689839"/>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grpSp>
        <p:nvGrpSpPr>
          <p:cNvPr id="7" name="Group 6">
            <a:extLst>
              <a:ext uri="{FF2B5EF4-FFF2-40B4-BE49-F238E27FC236}">
                <a16:creationId xmlns:a16="http://schemas.microsoft.com/office/drawing/2014/main" id="{5B3A262C-80CD-EFAE-DCC3-E9A0CC641D4A}"/>
              </a:ext>
            </a:extLst>
          </p:cNvPr>
          <p:cNvGrpSpPr/>
          <p:nvPr/>
        </p:nvGrpSpPr>
        <p:grpSpPr>
          <a:xfrm>
            <a:off x="7226795" y="1759549"/>
            <a:ext cx="4405572" cy="3906853"/>
            <a:chOff x="7226795" y="1759549"/>
            <a:chExt cx="4405572" cy="3906853"/>
          </a:xfrm>
        </p:grpSpPr>
        <p:sp>
          <p:nvSpPr>
            <p:cNvPr id="12" name="Rectangle 11">
              <a:extLst>
                <a:ext uri="{FF2B5EF4-FFF2-40B4-BE49-F238E27FC236}">
                  <a16:creationId xmlns:a16="http://schemas.microsoft.com/office/drawing/2014/main" id="{00E7B5A5-F2C7-C729-1949-CB75C2F1E9CD}"/>
                </a:ext>
              </a:extLst>
            </p:cNvPr>
            <p:cNvSpPr/>
            <p:nvPr/>
          </p:nvSpPr>
          <p:spPr>
            <a:xfrm>
              <a:off x="8626749" y="2743831"/>
              <a:ext cx="3003800" cy="2193036"/>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25" b="0" i="0" u="none" strike="noStrike" kern="0" cap="none" spc="0" normalizeH="0" baseline="0" noProof="0" dirty="0">
                  <a:ln>
                    <a:noFill/>
                  </a:ln>
                  <a:solidFill>
                    <a:prstClr val="black"/>
                  </a:solidFill>
                  <a:effectLst/>
                  <a:uLnTx/>
                  <a:uFillTx/>
                  <a:ea typeface="Calibri" charset="0"/>
                  <a:cs typeface="Calibri" charset="0"/>
                </a:rPr>
                <a:t>Relates to rights and freedoms enshrined under law.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38" b="0" i="0" u="none" strike="noStrike" kern="0" cap="none" spc="0" normalizeH="0" baseline="0" noProof="0" dirty="0">
                <a:ln>
                  <a:noFill/>
                </a:ln>
                <a:solidFill>
                  <a:prstClr val="black"/>
                </a:solidFill>
                <a:effectLst/>
                <a:uLnTx/>
                <a:uFillTx/>
                <a:ea typeface="Calibri" charset="0"/>
                <a:cs typeface="Calibri"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25" b="0" i="0" u="none" strike="noStrike" kern="0" cap="none" spc="0" normalizeH="0" baseline="0" noProof="0" dirty="0">
                  <a:ln>
                    <a:noFill/>
                  </a:ln>
                  <a:solidFill>
                    <a:prstClr val="black"/>
                  </a:solidFill>
                  <a:effectLst/>
                  <a:uLnTx/>
                  <a:uFillTx/>
                  <a:ea typeface="Calibri" charset="0"/>
                  <a:cs typeface="Calibri" charset="0"/>
                </a:rPr>
                <a:t>It is a legal issue that concerns how data is collected, shared and used.</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138" b="0" i="0" u="none" strike="noStrike" kern="0" cap="none" spc="0" normalizeH="0" baseline="0" noProof="0" dirty="0">
                <a:ln>
                  <a:noFill/>
                </a:ln>
                <a:solidFill>
                  <a:prstClr val="black"/>
                </a:solidFill>
                <a:effectLst/>
                <a:uLnTx/>
                <a:uFillTx/>
                <a:ea typeface="Calibri" charset="0"/>
                <a:cs typeface="Calibri" charset="0"/>
              </a:endParaRPr>
            </a:p>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1625" b="0" i="0" u="none" strike="noStrike" kern="0" cap="none" spc="0" normalizeH="0" baseline="0" noProof="0" dirty="0">
                  <a:ln>
                    <a:noFill/>
                  </a:ln>
                  <a:solidFill>
                    <a:prstClr val="black"/>
                  </a:solidFill>
                  <a:effectLst/>
                  <a:uLnTx/>
                  <a:uFillTx/>
                  <a:ea typeface="Calibri" charset="0"/>
                  <a:cs typeface="Calibri" charset="0"/>
                </a:rPr>
                <a:t>Technology alone cannot ensure the privacy of personal data </a:t>
              </a:r>
            </a:p>
          </p:txBody>
        </p:sp>
        <p:grpSp>
          <p:nvGrpSpPr>
            <p:cNvPr id="22" name="Group 21">
              <a:extLst>
                <a:ext uri="{FF2B5EF4-FFF2-40B4-BE49-F238E27FC236}">
                  <a16:creationId xmlns:a16="http://schemas.microsoft.com/office/drawing/2014/main" id="{3EDE7713-07CF-313B-ADD5-941E40B308C2}"/>
                </a:ext>
              </a:extLst>
            </p:cNvPr>
            <p:cNvGrpSpPr/>
            <p:nvPr/>
          </p:nvGrpSpPr>
          <p:grpSpPr>
            <a:xfrm>
              <a:off x="7226795" y="1759549"/>
              <a:ext cx="4405572" cy="3906853"/>
              <a:chOff x="7226795" y="1759549"/>
              <a:chExt cx="4405572" cy="3906853"/>
            </a:xfrm>
          </p:grpSpPr>
          <p:cxnSp>
            <p:nvCxnSpPr>
              <p:cNvPr id="9" name="Straight Connector 8">
                <a:extLst>
                  <a:ext uri="{FF2B5EF4-FFF2-40B4-BE49-F238E27FC236}">
                    <a16:creationId xmlns:a16="http://schemas.microsoft.com/office/drawing/2014/main" id="{102A4925-FA7F-E4F0-1796-9B7747290AC4}"/>
                  </a:ext>
                </a:extLst>
              </p:cNvPr>
              <p:cNvCxnSpPr>
                <a:cxnSpLocks/>
              </p:cNvCxnSpPr>
              <p:nvPr/>
            </p:nvCxnSpPr>
            <p:spPr>
              <a:xfrm>
                <a:off x="7226795" y="1768499"/>
                <a:ext cx="2880167" cy="0"/>
              </a:xfrm>
              <a:prstGeom prst="line">
                <a:avLst/>
              </a:prstGeom>
              <a:noFill/>
              <a:ln w="19050" cap="flat" cmpd="sng" algn="ctr">
                <a:solidFill>
                  <a:schemeClr val="accent3">
                    <a:lumMod val="50000"/>
                  </a:schemeClr>
                </a:solidFill>
                <a:prstDash val="sysDot"/>
                <a:miter lim="800000"/>
              </a:ln>
              <a:effectLst/>
            </p:spPr>
          </p:cxnSp>
          <p:cxnSp>
            <p:nvCxnSpPr>
              <p:cNvPr id="10" name="Straight Connector 9">
                <a:extLst>
                  <a:ext uri="{FF2B5EF4-FFF2-40B4-BE49-F238E27FC236}">
                    <a16:creationId xmlns:a16="http://schemas.microsoft.com/office/drawing/2014/main" id="{6B42D5F2-28CF-9C41-EF9E-F0C4FACB99A4}"/>
                  </a:ext>
                </a:extLst>
              </p:cNvPr>
              <p:cNvCxnSpPr>
                <a:cxnSpLocks/>
              </p:cNvCxnSpPr>
              <p:nvPr/>
            </p:nvCxnSpPr>
            <p:spPr>
              <a:xfrm rot="10800000">
                <a:off x="10096050" y="1759549"/>
                <a:ext cx="0" cy="796656"/>
              </a:xfrm>
              <a:prstGeom prst="line">
                <a:avLst/>
              </a:prstGeom>
              <a:noFill/>
              <a:ln w="19050" cap="flat" cmpd="sng" algn="ctr">
                <a:solidFill>
                  <a:schemeClr val="accent3">
                    <a:lumMod val="50000"/>
                  </a:schemeClr>
                </a:solidFill>
                <a:prstDash val="sysDot"/>
                <a:miter lim="800000"/>
              </a:ln>
              <a:effectLst/>
            </p:spPr>
          </p:cxnSp>
          <p:sp>
            <p:nvSpPr>
              <p:cNvPr id="11" name="Oval 10">
                <a:extLst>
                  <a:ext uri="{FF2B5EF4-FFF2-40B4-BE49-F238E27FC236}">
                    <a16:creationId xmlns:a16="http://schemas.microsoft.com/office/drawing/2014/main" id="{7887E2DE-8ED1-674B-8B39-8CDF5723E2FC}"/>
                  </a:ext>
                </a:extLst>
              </p:cNvPr>
              <p:cNvSpPr/>
              <p:nvPr/>
            </p:nvSpPr>
            <p:spPr>
              <a:xfrm rot="10800000" flipV="1">
                <a:off x="10014230" y="2542778"/>
                <a:ext cx="163645" cy="134268"/>
              </a:xfrm>
              <a:prstGeom prst="ellipse">
                <a:avLst/>
              </a:prstGeom>
              <a:solidFill>
                <a:schemeClr val="accent3">
                  <a:lumMod val="50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72BDB098-5016-AA94-C9A2-E8EEFD2DCFC4}"/>
                  </a:ext>
                </a:extLst>
              </p:cNvPr>
              <p:cNvSpPr/>
              <p:nvPr/>
            </p:nvSpPr>
            <p:spPr>
              <a:xfrm>
                <a:off x="8543247" y="2622991"/>
                <a:ext cx="3089120" cy="3043411"/>
              </a:xfrm>
              <a:prstGeom prst="rect">
                <a:avLst/>
              </a:prstGeom>
              <a:noFill/>
              <a:ln w="19050" cap="flat" cmpd="sng" algn="ctr">
                <a:solidFill>
                  <a:schemeClr val="accent3">
                    <a:lumMod val="5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grpSp>
      </p:grpSp>
      <p:grpSp>
        <p:nvGrpSpPr>
          <p:cNvPr id="19" name="Group 18">
            <a:extLst>
              <a:ext uri="{FF2B5EF4-FFF2-40B4-BE49-F238E27FC236}">
                <a16:creationId xmlns:a16="http://schemas.microsoft.com/office/drawing/2014/main" id="{73EF5893-B6D5-99A1-A388-D937DDEF242A}"/>
              </a:ext>
            </a:extLst>
          </p:cNvPr>
          <p:cNvGrpSpPr/>
          <p:nvPr/>
        </p:nvGrpSpPr>
        <p:grpSpPr>
          <a:xfrm>
            <a:off x="4346638" y="727674"/>
            <a:ext cx="3403824" cy="3586934"/>
            <a:chOff x="4346638" y="727674"/>
            <a:chExt cx="3403824" cy="3586934"/>
          </a:xfrm>
        </p:grpSpPr>
        <p:sp>
          <p:nvSpPr>
            <p:cNvPr id="3" name="TextBox 2">
              <a:extLst>
                <a:ext uri="{FF2B5EF4-FFF2-40B4-BE49-F238E27FC236}">
                  <a16:creationId xmlns:a16="http://schemas.microsoft.com/office/drawing/2014/main" id="{626C09D1-13AE-BB97-37CD-5D594708047A}"/>
                </a:ext>
              </a:extLst>
            </p:cNvPr>
            <p:cNvSpPr txBox="1"/>
            <p:nvPr/>
          </p:nvSpPr>
          <p:spPr>
            <a:xfrm>
              <a:off x="4346638" y="727674"/>
              <a:ext cx="3403824" cy="129266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600" b="0" i="0" u="none" strike="noStrike" kern="0" cap="none" spc="0" normalizeH="0" baseline="0" noProof="0" dirty="0">
                  <a:ln>
                    <a:noFill/>
                  </a:ln>
                  <a:solidFill>
                    <a:schemeClr val="accent2"/>
                  </a:solidFill>
                  <a:effectLst/>
                  <a:uLnTx/>
                  <a:uFillTx/>
                </a:rPr>
                <a:t>DATA PROTECTION </a:t>
              </a:r>
              <a:r>
                <a:rPr kumimoji="0" lang="es-ES_tradnl" sz="2600" b="0" i="0" u="none" strike="noStrike" kern="0" cap="none" spc="0" normalizeH="0" baseline="0" noProof="0" dirty="0">
                  <a:ln>
                    <a:noFill/>
                  </a:ln>
                  <a:solidFill>
                    <a:prstClr val="black"/>
                  </a:solidFill>
                  <a:effectLst/>
                  <a:uLnTx/>
                  <a:uFillTx/>
                </a:rPr>
                <a:t>IS DIFFERENT TO</a:t>
              </a:r>
              <a:r>
                <a:rPr kumimoji="0" lang="es-ES_tradnl" sz="2600" b="0" i="0" u="none" strike="noStrike" kern="0" cap="none" spc="0" normalizeH="0" baseline="0" noProof="0" dirty="0">
                  <a:ln>
                    <a:noFill/>
                  </a:ln>
                  <a:solidFill>
                    <a:schemeClr val="accent2"/>
                  </a:solidFill>
                  <a:effectLst/>
                  <a:uLnTx/>
                  <a:uFillTx/>
                </a:rPr>
                <a:t> DATA PRIVACY</a:t>
              </a:r>
            </a:p>
          </p:txBody>
        </p:sp>
        <p:pic>
          <p:nvPicPr>
            <p:cNvPr id="18" name="Graphic 17" descr="Lock with solid fill">
              <a:extLst>
                <a:ext uri="{FF2B5EF4-FFF2-40B4-BE49-F238E27FC236}">
                  <a16:creationId xmlns:a16="http://schemas.microsoft.com/office/drawing/2014/main" id="{6552A63D-3BE0-1EB1-F0A7-EA072ED66DA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01414" y="2020336"/>
              <a:ext cx="2294272" cy="2294272"/>
            </a:xfrm>
            <a:prstGeom prst="rect">
              <a:avLst/>
            </a:prstGeom>
          </p:spPr>
        </p:pic>
      </p:grpSp>
    </p:spTree>
    <p:extLst>
      <p:ext uri="{BB962C8B-B14F-4D97-AF65-F5344CB8AC3E}">
        <p14:creationId xmlns:p14="http://schemas.microsoft.com/office/powerpoint/2010/main" val="348790024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Under the General Data Protection Regulation (EU) 2016/679, Personal data shall be: </a:t>
            </a: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n-GB" dirty="0"/>
              <a:t>processed lawfully, fairly and in a transparent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collected for specified, explicit and legitimate purposes and not further processed in a manner that is incompatible with those purposes</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adequate, relevant and limited to what is necessary in relation to the purposes for which they are processed</a:t>
            </a:r>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Privacy: EU General Data Protection Regulation </a:t>
            </a:r>
          </a:p>
          <a:p>
            <a:endParaRPr lang="en-GB" dirty="0"/>
          </a:p>
        </p:txBody>
      </p:sp>
    </p:spTree>
    <p:extLst>
      <p:ext uri="{BB962C8B-B14F-4D97-AF65-F5344CB8AC3E}">
        <p14:creationId xmlns:p14="http://schemas.microsoft.com/office/powerpoint/2010/main" val="361531307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Under the General Data Protection Regulation (EU) 2016/679, Personal data shall be (cont.): </a:t>
            </a: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n-GB" dirty="0"/>
              <a:t>accurate and, where necessary, kept up to date</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kept in a form which permits identification of data subjects for no longer than is necessary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Privacy: EU General Data Protection Regulation </a:t>
            </a:r>
          </a:p>
          <a:p>
            <a:endParaRPr lang="en-GB" dirty="0"/>
          </a:p>
        </p:txBody>
      </p:sp>
    </p:spTree>
    <p:extLst>
      <p:ext uri="{BB962C8B-B14F-4D97-AF65-F5344CB8AC3E}">
        <p14:creationId xmlns:p14="http://schemas.microsoft.com/office/powerpoint/2010/main" val="1261622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b="1" dirty="0">
                <a:solidFill>
                  <a:schemeClr val="accent2"/>
                </a:solidFill>
              </a:rPr>
              <a:t>Learning Objectives: </a:t>
            </a:r>
          </a:p>
          <a:p>
            <a:pPr marL="0" indent="0"/>
            <a:endParaRPr lang="en-GB" b="1" dirty="0">
              <a:solidFill>
                <a:schemeClr val="accent2"/>
              </a:solidFill>
            </a:endParaRPr>
          </a:p>
          <a:p>
            <a:pPr marL="342900" indent="-342900">
              <a:buClr>
                <a:schemeClr val="accent2"/>
              </a:buClr>
              <a:buFont typeface="Arial" panose="020B0604020202020204" pitchFamily="34" charset="0"/>
              <a:buChar char="•"/>
            </a:pPr>
            <a:r>
              <a:rPr lang="en-GB" dirty="0"/>
              <a:t>Learners will understand how to carry out data interpretation to gain actionable insights into business performance and market opportunities.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Learners will be able to determine appropriate technological tools for data solutions based on cost-benefit analysis.</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Instructional &amp; Learning Objectives</a:t>
            </a:r>
          </a:p>
        </p:txBody>
      </p:sp>
    </p:spTree>
    <p:extLst>
      <p:ext uri="{BB962C8B-B14F-4D97-AF65-F5344CB8AC3E}">
        <p14:creationId xmlns:p14="http://schemas.microsoft.com/office/powerpoint/2010/main" val="2674296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Under the General Data Protection Regulation (EU) 2016/679, Personal data shall be (cont.): </a:t>
            </a:r>
          </a:p>
          <a:p>
            <a:pPr marL="342900" indent="-342900">
              <a:buClr>
                <a:schemeClr val="accent2"/>
              </a:buClr>
              <a:buBlip>
                <a:blip r:embed="rId3"/>
              </a:buBlip>
            </a:pPr>
            <a:endParaRPr lang="en-GB" dirty="0"/>
          </a:p>
          <a:p>
            <a:pPr marL="342900" indent="-342900">
              <a:buClr>
                <a:schemeClr val="accent2"/>
              </a:buClr>
              <a:buFont typeface="Arial" panose="020B0604020202020204" pitchFamily="34" charset="0"/>
              <a:buChar char="•"/>
            </a:pPr>
            <a:r>
              <a:rPr lang="en-GB" dirty="0"/>
              <a:t>processed in a manner that ensures appropriate security of the personal data, including protection against unauthorized or unlawful processing and against accidental loss, destruction or damage, using appropriate technical or organisational measures.</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Data Privacy: EU General Data Protection Regulation </a:t>
            </a:r>
          </a:p>
          <a:p>
            <a:endParaRPr lang="en-GB" dirty="0"/>
          </a:p>
        </p:txBody>
      </p:sp>
    </p:spTree>
    <p:extLst>
      <p:ext uri="{BB962C8B-B14F-4D97-AF65-F5344CB8AC3E}">
        <p14:creationId xmlns:p14="http://schemas.microsoft.com/office/powerpoint/2010/main" val="191177696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Art. 4 (1). Personal data are any information which are related to an identified or identifiable natural person. </a:t>
            </a:r>
            <a:r>
              <a:rPr lang="en-GB" dirty="0"/>
              <a:t>Different pieces of information, which collected together can lead to the identification of a particular person, also constitute personal data.</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graphicFrame>
        <p:nvGraphicFramePr>
          <p:cNvPr id="2" name="Diagram 1">
            <a:extLst>
              <a:ext uri="{FF2B5EF4-FFF2-40B4-BE49-F238E27FC236}">
                <a16:creationId xmlns:a16="http://schemas.microsoft.com/office/drawing/2014/main" id="{433ACE33-1ED2-6C69-1370-6E1D1D4DDB10}"/>
              </a:ext>
            </a:extLst>
          </p:cNvPr>
          <p:cNvGraphicFramePr/>
          <p:nvPr>
            <p:extLst>
              <p:ext uri="{D42A27DB-BD31-4B8C-83A1-F6EECF244321}">
                <p14:modId xmlns:p14="http://schemas.microsoft.com/office/powerpoint/2010/main" val="2576518011"/>
              </p:ext>
            </p:extLst>
          </p:nvPr>
        </p:nvGraphicFramePr>
        <p:xfrm>
          <a:off x="798381" y="3057993"/>
          <a:ext cx="10595237" cy="317296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73073180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GDPR</a:t>
            </a:r>
          </a:p>
        </p:txBody>
      </p:sp>
      <p:sp>
        <p:nvSpPr>
          <p:cNvPr id="7" name="Rectangle 6">
            <a:extLst>
              <a:ext uri="{FF2B5EF4-FFF2-40B4-BE49-F238E27FC236}">
                <a16:creationId xmlns:a16="http://schemas.microsoft.com/office/drawing/2014/main" id="{D5F3DAF9-83D9-0C4D-15A0-73C2B550E324}"/>
              </a:ext>
            </a:extLst>
          </p:cNvPr>
          <p:cNvSpPr/>
          <p:nvPr/>
        </p:nvSpPr>
        <p:spPr>
          <a:xfrm>
            <a:off x="3984203" y="1983942"/>
            <a:ext cx="4223595" cy="461665"/>
          </a:xfrm>
          <a:prstGeom prst="rect">
            <a:avLst/>
          </a:prstGeom>
        </p:spPr>
        <p:style>
          <a:lnRef idx="0">
            <a:schemeClr val="accent3"/>
          </a:lnRef>
          <a:fillRef idx="3">
            <a:schemeClr val="accent3"/>
          </a:fillRef>
          <a:effectRef idx="3">
            <a:schemeClr val="accent3"/>
          </a:effectRef>
          <a:fontRef idx="minor">
            <a:schemeClr val="lt1"/>
          </a:fontRef>
        </p:style>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prstClr val="black"/>
                </a:solidFill>
                <a:effectLst/>
                <a:uLnTx/>
                <a:uFillTx/>
              </a:rPr>
              <a:t>In Case of Breach: </a:t>
            </a:r>
            <a:endParaRPr kumimoji="0" lang="es-ES_tradnl" sz="2400" b="1" i="0" u="none" strike="noStrike" kern="0" cap="none" spc="0" normalizeH="0" baseline="0" noProof="0" dirty="0">
              <a:ln>
                <a:noFill/>
              </a:ln>
              <a:solidFill>
                <a:prstClr val="black"/>
              </a:solidFill>
              <a:effectLst/>
              <a:uLnTx/>
              <a:uFillTx/>
            </a:endParaRPr>
          </a:p>
        </p:txBody>
      </p:sp>
      <p:sp>
        <p:nvSpPr>
          <p:cNvPr id="8" name="Rectangle 7">
            <a:extLst>
              <a:ext uri="{FF2B5EF4-FFF2-40B4-BE49-F238E27FC236}">
                <a16:creationId xmlns:a16="http://schemas.microsoft.com/office/drawing/2014/main" id="{B4594AF7-C698-ED7C-A052-17D40F7C9BA8}"/>
              </a:ext>
            </a:extLst>
          </p:cNvPr>
          <p:cNvSpPr/>
          <p:nvPr/>
        </p:nvSpPr>
        <p:spPr>
          <a:xfrm>
            <a:off x="7502132" y="3151982"/>
            <a:ext cx="3373929" cy="1569660"/>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ea typeface="Calibri" charset="0"/>
              </a:rPr>
              <a:t>Inform all those individuals affected if the data breach poses a high risk.</a:t>
            </a:r>
            <a:endParaRPr kumimoji="0" lang="es-ES_tradnl" sz="2400" b="0" i="0" u="none" strike="noStrike" kern="0" cap="none" spc="0" normalizeH="0" baseline="0" noProof="0" dirty="0">
              <a:ln>
                <a:noFill/>
              </a:ln>
              <a:solidFill>
                <a:prstClr val="black"/>
              </a:solidFill>
              <a:effectLst/>
              <a:uLnTx/>
              <a:uFillTx/>
            </a:endParaRPr>
          </a:p>
        </p:txBody>
      </p:sp>
      <p:sp>
        <p:nvSpPr>
          <p:cNvPr id="9" name="Rectangle 8">
            <a:extLst>
              <a:ext uri="{FF2B5EF4-FFF2-40B4-BE49-F238E27FC236}">
                <a16:creationId xmlns:a16="http://schemas.microsoft.com/office/drawing/2014/main" id="{BDC2AB32-D3F1-EC4F-D1AF-0B33FF8651B6}"/>
              </a:ext>
            </a:extLst>
          </p:cNvPr>
          <p:cNvSpPr/>
          <p:nvPr/>
        </p:nvSpPr>
        <p:spPr>
          <a:xfrm>
            <a:off x="1383701" y="3151982"/>
            <a:ext cx="3306169" cy="1938992"/>
          </a:xfrm>
          <a:prstGeom prst="rect">
            <a:avLst/>
          </a:prstGeom>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prstClr val="black"/>
                </a:solidFill>
                <a:effectLst/>
                <a:uLnTx/>
                <a:uFillTx/>
              </a:rPr>
              <a:t> Notify the supervisory authority at the latest within 72 hours after having become aware of the breach. </a:t>
            </a:r>
            <a:endParaRPr kumimoji="0" lang="es-ES_tradnl" sz="2400" b="0" i="0" u="none" strike="noStrike" kern="0" cap="none" spc="0" normalizeH="0" baseline="0" noProof="0" dirty="0">
              <a:ln>
                <a:noFill/>
              </a:ln>
              <a:solidFill>
                <a:prstClr val="black"/>
              </a:solidFill>
              <a:effectLst/>
              <a:uLnTx/>
              <a:uFillTx/>
            </a:endParaRPr>
          </a:p>
        </p:txBody>
      </p:sp>
      <p:cxnSp>
        <p:nvCxnSpPr>
          <p:cNvPr id="10" name="Straight Arrow Connector 9">
            <a:extLst>
              <a:ext uri="{FF2B5EF4-FFF2-40B4-BE49-F238E27FC236}">
                <a16:creationId xmlns:a16="http://schemas.microsoft.com/office/drawing/2014/main" id="{5B3BC944-6B5F-4045-1CB2-75CA71BD3278}"/>
              </a:ext>
            </a:extLst>
          </p:cNvPr>
          <p:cNvCxnSpPr>
            <a:cxnSpLocks/>
          </p:cNvCxnSpPr>
          <p:nvPr/>
        </p:nvCxnSpPr>
        <p:spPr>
          <a:xfrm flipH="1">
            <a:off x="3004753" y="2445607"/>
            <a:ext cx="1512284" cy="706375"/>
          </a:xfrm>
          <a:prstGeom prst="straightConnector1">
            <a:avLst/>
          </a:prstGeom>
          <a:noFill/>
          <a:ln w="38100" cap="flat" cmpd="sng" algn="ctr">
            <a:solidFill>
              <a:schemeClr val="accent3">
                <a:lumMod val="75000"/>
              </a:schemeClr>
            </a:solidFill>
            <a:prstDash val="solid"/>
            <a:miter lim="800000"/>
            <a:tailEnd type="triangle"/>
          </a:ln>
          <a:effectLst/>
        </p:spPr>
      </p:cxnSp>
      <p:cxnSp>
        <p:nvCxnSpPr>
          <p:cNvPr id="11" name="Straight Arrow Connector 10">
            <a:extLst>
              <a:ext uri="{FF2B5EF4-FFF2-40B4-BE49-F238E27FC236}">
                <a16:creationId xmlns:a16="http://schemas.microsoft.com/office/drawing/2014/main" id="{4109BB27-2988-B7B9-20B0-1B019D3EAB39}"/>
              </a:ext>
            </a:extLst>
          </p:cNvPr>
          <p:cNvCxnSpPr>
            <a:cxnSpLocks/>
          </p:cNvCxnSpPr>
          <p:nvPr/>
        </p:nvCxnSpPr>
        <p:spPr>
          <a:xfrm>
            <a:off x="7674964" y="2445607"/>
            <a:ext cx="1289154" cy="706375"/>
          </a:xfrm>
          <a:prstGeom prst="straightConnector1">
            <a:avLst/>
          </a:prstGeom>
          <a:noFill/>
          <a:ln w="38100" cap="flat" cmpd="sng" algn="ctr">
            <a:solidFill>
              <a:schemeClr val="accent3">
                <a:lumMod val="75000"/>
              </a:schemeClr>
            </a:solidFill>
            <a:prstDash val="solid"/>
            <a:miter lim="800000"/>
            <a:tailEnd type="triangle"/>
          </a:ln>
          <a:effectLst/>
        </p:spPr>
      </p:cxnSp>
    </p:spTree>
    <p:extLst>
      <p:ext uri="{BB962C8B-B14F-4D97-AF65-F5344CB8AC3E}">
        <p14:creationId xmlns:p14="http://schemas.microsoft.com/office/powerpoint/2010/main" val="430758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1075728-8F32-D214-3581-8E42E659F285}"/>
              </a:ext>
            </a:extLst>
          </p:cNvPr>
          <p:cNvGrpSpPr/>
          <p:nvPr/>
        </p:nvGrpSpPr>
        <p:grpSpPr>
          <a:xfrm>
            <a:off x="0" y="0"/>
            <a:ext cx="12192557" cy="1047839"/>
            <a:chOff x="0" y="-1416"/>
            <a:chExt cx="12192686" cy="2144184"/>
          </a:xfrm>
          <a:solidFill>
            <a:srgbClr val="085156"/>
          </a:solidFill>
        </p:grpSpPr>
        <p:sp>
          <p:nvSpPr>
            <p:cNvPr id="3" name="Terminator 2">
              <a:extLst>
                <a:ext uri="{FF2B5EF4-FFF2-40B4-BE49-F238E27FC236}">
                  <a16:creationId xmlns:a16="http://schemas.microsoft.com/office/drawing/2014/main" id="{710EFDB0-F485-7494-B235-CF14729F19AE}"/>
                </a:ext>
              </a:extLst>
            </p:cNvPr>
            <p:cNvSpPr/>
            <p:nvPr/>
          </p:nvSpPr>
          <p:spPr>
            <a:xfrm>
              <a:off x="686" y="26776"/>
              <a:ext cx="12192000" cy="2115992"/>
            </a:xfrm>
            <a:prstGeom prst="flowChartTerminator">
              <a:avLst/>
            </a:prstGeom>
            <a:solidFill>
              <a:srgbClr val="70AD47">
                <a:lumMod val="40000"/>
                <a:lumOff val="6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65F7B7AC-1DDB-128F-72BD-3AD2704EE041}"/>
                </a:ext>
              </a:extLst>
            </p:cNvPr>
            <p:cNvSpPr/>
            <p:nvPr/>
          </p:nvSpPr>
          <p:spPr>
            <a:xfrm>
              <a:off x="0" y="-1416"/>
              <a:ext cx="12192000" cy="1197356"/>
            </a:xfrm>
            <a:prstGeom prst="rect">
              <a:avLst/>
            </a:prstGeom>
            <a:solidFill>
              <a:srgbClr val="70AD47">
                <a:lumMod val="60000"/>
                <a:lumOff val="40000"/>
              </a:srgb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Text Placeholder 23">
            <a:extLst>
              <a:ext uri="{FF2B5EF4-FFF2-40B4-BE49-F238E27FC236}">
                <a16:creationId xmlns:a16="http://schemas.microsoft.com/office/drawing/2014/main" id="{C514CCEB-B511-F0CA-2597-58C95B7F1193}"/>
              </a:ext>
            </a:extLst>
          </p:cNvPr>
          <p:cNvSpPr txBox="1">
            <a:spLocks/>
          </p:cNvSpPr>
          <p:nvPr/>
        </p:nvSpPr>
        <p:spPr>
          <a:xfrm>
            <a:off x="1194864" y="595146"/>
            <a:ext cx="9906000" cy="566599"/>
          </a:xfrm>
          <a:prstGeom prst="rect">
            <a:avLst/>
          </a:prstGeom>
        </p:spPr>
        <p:txBody>
          <a:bodyPr>
            <a:normAutofit lnSpcReduction="10000"/>
          </a:bodyPr>
          <a:lstStyle>
            <a:lvl1pPr marL="0" indent="0" algn="ctr" defTabSz="914400" rtl="0" eaLnBrk="1" latinLnBrk="0" hangingPunct="1">
              <a:lnSpc>
                <a:spcPct val="90000"/>
              </a:lnSpc>
              <a:spcBef>
                <a:spcPts val="1000"/>
              </a:spcBef>
              <a:buFont typeface="Arial"/>
              <a:buNone/>
              <a:defRPr sz="360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b="1" i="0" u="none" strike="noStrike" kern="1200" cap="none" spc="0" normalizeH="0" baseline="0" noProof="0" dirty="0">
                <a:ln>
                  <a:noFill/>
                </a:ln>
                <a:solidFill>
                  <a:srgbClr val="000000"/>
                </a:solidFill>
                <a:effectLst>
                  <a:outerShdw blurRad="38100" dist="38100" dir="2700000" algn="tl">
                    <a:srgbClr val="000000">
                      <a:alpha val="43137"/>
                    </a:srgbClr>
                  </a:outerShdw>
                </a:effectLst>
                <a:uLnTx/>
                <a:uFillTx/>
                <a:latin typeface="Calibri" panose="020F0502020204030204"/>
                <a:ea typeface="+mn-ea"/>
                <a:cs typeface="+mn-cs"/>
              </a:rPr>
              <a:t>Data Ethics</a:t>
            </a:r>
          </a:p>
        </p:txBody>
      </p:sp>
      <p:grpSp>
        <p:nvGrpSpPr>
          <p:cNvPr id="20" name="Group 19">
            <a:extLst>
              <a:ext uri="{FF2B5EF4-FFF2-40B4-BE49-F238E27FC236}">
                <a16:creationId xmlns:a16="http://schemas.microsoft.com/office/drawing/2014/main" id="{626908A6-30DE-B693-0425-BDD7DED41F63}"/>
              </a:ext>
            </a:extLst>
          </p:cNvPr>
          <p:cNvGrpSpPr/>
          <p:nvPr/>
        </p:nvGrpSpPr>
        <p:grpSpPr>
          <a:xfrm>
            <a:off x="971609" y="1483989"/>
            <a:ext cx="2917761" cy="1877475"/>
            <a:chOff x="1661156" y="2158916"/>
            <a:chExt cx="2917761" cy="1877475"/>
          </a:xfrm>
        </p:grpSpPr>
        <p:cxnSp>
          <p:nvCxnSpPr>
            <p:cNvPr id="9" name="Straight Connector 8">
              <a:extLst>
                <a:ext uri="{FF2B5EF4-FFF2-40B4-BE49-F238E27FC236}">
                  <a16:creationId xmlns:a16="http://schemas.microsoft.com/office/drawing/2014/main" id="{D71410B0-EB78-C6CF-F5E9-3E91601803EE}"/>
                </a:ext>
              </a:extLst>
            </p:cNvPr>
            <p:cNvCxnSpPr/>
            <p:nvPr/>
          </p:nvCxnSpPr>
          <p:spPr>
            <a:xfrm flipH="1">
              <a:off x="1661156" y="4036391"/>
              <a:ext cx="2917761" cy="0"/>
            </a:xfrm>
            <a:prstGeom prst="line">
              <a:avLst/>
            </a:prstGeom>
            <a:noFill/>
            <a:ln w="6350" cap="flat" cmpd="sng" algn="ctr">
              <a:solidFill>
                <a:schemeClr val="accent3">
                  <a:lumMod val="50000"/>
                </a:schemeClr>
              </a:solidFill>
              <a:prstDash val="solid"/>
              <a:miter lim="800000"/>
            </a:ln>
            <a:effectLst/>
          </p:spPr>
        </p:cxnSp>
        <p:sp>
          <p:nvSpPr>
            <p:cNvPr id="5" name="Oval 41">
              <a:extLst>
                <a:ext uri="{FF2B5EF4-FFF2-40B4-BE49-F238E27FC236}">
                  <a16:creationId xmlns:a16="http://schemas.microsoft.com/office/drawing/2014/main" id="{E2F994A3-B79A-9CCE-EE1E-A2E3416E3293}"/>
                </a:ext>
              </a:extLst>
            </p:cNvPr>
            <p:cNvSpPr>
              <a:spLocks noChangeArrowheads="1"/>
            </p:cNvSpPr>
            <p:nvPr/>
          </p:nvSpPr>
          <p:spPr bwMode="auto">
            <a:xfrm>
              <a:off x="2619467" y="2158916"/>
              <a:ext cx="853052" cy="853052"/>
            </a:xfrm>
            <a:prstGeom prst="ellipse">
              <a:avLst/>
            </a:prstGeom>
            <a:solidFill>
              <a:schemeClr val="accent3">
                <a:lumMod val="50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7" name="Text Placeholder 23">
              <a:extLst>
                <a:ext uri="{FF2B5EF4-FFF2-40B4-BE49-F238E27FC236}">
                  <a16:creationId xmlns:a16="http://schemas.microsoft.com/office/drawing/2014/main" id="{F19D69F9-F48E-F0EF-C602-0734F2BFBCC0}"/>
                </a:ext>
              </a:extLst>
            </p:cNvPr>
            <p:cNvSpPr txBox="1">
              <a:spLocks/>
            </p:cNvSpPr>
            <p:nvPr/>
          </p:nvSpPr>
          <p:spPr>
            <a:xfrm>
              <a:off x="1661156"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Consent</a:t>
              </a:r>
            </a:p>
          </p:txBody>
        </p:sp>
      </p:grpSp>
      <p:sp>
        <p:nvSpPr>
          <p:cNvPr id="8" name="Text Placeholder 23">
            <a:extLst>
              <a:ext uri="{FF2B5EF4-FFF2-40B4-BE49-F238E27FC236}">
                <a16:creationId xmlns:a16="http://schemas.microsoft.com/office/drawing/2014/main" id="{06DFD4B4-75E4-BA67-E644-1BC9EFBC4E4D}"/>
              </a:ext>
            </a:extLst>
          </p:cNvPr>
          <p:cNvSpPr txBox="1">
            <a:spLocks/>
          </p:cNvSpPr>
          <p:nvPr/>
        </p:nvSpPr>
        <p:spPr>
          <a:xfrm>
            <a:off x="650317" y="3521908"/>
            <a:ext cx="3412257"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Consent is no longer a one-off decision but an on-going issue to be carefully monitored. The mechanisms for withdrawing consent should be as easy as those for giving consent.</a:t>
            </a:r>
          </a:p>
        </p:txBody>
      </p:sp>
      <p:sp>
        <p:nvSpPr>
          <p:cNvPr id="12" name="Text Placeholder 23">
            <a:extLst>
              <a:ext uri="{FF2B5EF4-FFF2-40B4-BE49-F238E27FC236}">
                <a16:creationId xmlns:a16="http://schemas.microsoft.com/office/drawing/2014/main" id="{9E5B48EE-08FE-D538-46AB-3ED579A03D4E}"/>
              </a:ext>
            </a:extLst>
          </p:cNvPr>
          <p:cNvSpPr txBox="1">
            <a:spLocks/>
          </p:cNvSpPr>
          <p:nvPr/>
        </p:nvSpPr>
        <p:spPr>
          <a:xfrm>
            <a:off x="4363246" y="3496300"/>
            <a:ext cx="3412257" cy="1684706"/>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Strong ethical practices preclude sharing data without the consent but the effective use of data demands that it should be shared. Addressing the issues and mitigating risk associated with sharing data is vital. </a:t>
            </a:r>
          </a:p>
          <a:p>
            <a:pPr marL="0" marR="0" lvl="0" indent="0" algn="ctr" defTabSz="914400" rtl="0" eaLnBrk="1" fontAlgn="auto" latinLnBrk="0" hangingPunct="1">
              <a:lnSpc>
                <a:spcPct val="90000"/>
              </a:lnSpc>
              <a:spcBef>
                <a:spcPts val="1000"/>
              </a:spcBef>
              <a:spcAft>
                <a:spcPts val="0"/>
              </a:spcAft>
              <a:buClrTx/>
              <a:buSzTx/>
              <a:buFont typeface="Arial"/>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21" name="Group 20">
            <a:extLst>
              <a:ext uri="{FF2B5EF4-FFF2-40B4-BE49-F238E27FC236}">
                <a16:creationId xmlns:a16="http://schemas.microsoft.com/office/drawing/2014/main" id="{17FA21A9-BC2E-B37F-0368-0B1497F8A5F6}"/>
              </a:ext>
            </a:extLst>
          </p:cNvPr>
          <p:cNvGrpSpPr/>
          <p:nvPr/>
        </p:nvGrpSpPr>
        <p:grpSpPr>
          <a:xfrm>
            <a:off x="4658642" y="1499388"/>
            <a:ext cx="2917761" cy="1877475"/>
            <a:chOff x="4666964" y="2158916"/>
            <a:chExt cx="2917761" cy="1877475"/>
          </a:xfrm>
        </p:grpSpPr>
        <p:sp>
          <p:nvSpPr>
            <p:cNvPr id="10" name="Oval 41">
              <a:extLst>
                <a:ext uri="{FF2B5EF4-FFF2-40B4-BE49-F238E27FC236}">
                  <a16:creationId xmlns:a16="http://schemas.microsoft.com/office/drawing/2014/main" id="{46751A35-1636-C43D-1775-74631C393AE7}"/>
                </a:ext>
              </a:extLst>
            </p:cNvPr>
            <p:cNvSpPr>
              <a:spLocks noChangeArrowheads="1"/>
            </p:cNvSpPr>
            <p:nvPr/>
          </p:nvSpPr>
          <p:spPr bwMode="auto">
            <a:xfrm>
              <a:off x="5729660" y="2158916"/>
              <a:ext cx="853052" cy="853052"/>
            </a:xfrm>
            <a:prstGeom prst="ellipse">
              <a:avLst/>
            </a:prstGeom>
            <a:solidFill>
              <a:schemeClr val="accent3">
                <a:lumMod val="75000"/>
              </a:scheme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1" name="Text Placeholder 23">
              <a:extLst>
                <a:ext uri="{FF2B5EF4-FFF2-40B4-BE49-F238E27FC236}">
                  <a16:creationId xmlns:a16="http://schemas.microsoft.com/office/drawing/2014/main" id="{2225C5E3-1E1A-A27D-73F0-B557131B353B}"/>
                </a:ext>
              </a:extLst>
            </p:cNvPr>
            <p:cNvSpPr txBox="1">
              <a:spLocks/>
            </p:cNvSpPr>
            <p:nvPr/>
          </p:nvSpPr>
          <p:spPr>
            <a:xfrm>
              <a:off x="4771349"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Data sharing</a:t>
              </a:r>
            </a:p>
          </p:txBody>
        </p:sp>
        <p:cxnSp>
          <p:nvCxnSpPr>
            <p:cNvPr id="13" name="Straight Connector 12">
              <a:extLst>
                <a:ext uri="{FF2B5EF4-FFF2-40B4-BE49-F238E27FC236}">
                  <a16:creationId xmlns:a16="http://schemas.microsoft.com/office/drawing/2014/main" id="{32006D9B-B65B-2094-6A9B-56FE4ACC450A}"/>
                </a:ext>
              </a:extLst>
            </p:cNvPr>
            <p:cNvCxnSpPr/>
            <p:nvPr/>
          </p:nvCxnSpPr>
          <p:spPr>
            <a:xfrm flipH="1">
              <a:off x="4666964" y="4036391"/>
              <a:ext cx="2917761" cy="0"/>
            </a:xfrm>
            <a:prstGeom prst="line">
              <a:avLst/>
            </a:prstGeom>
            <a:noFill/>
            <a:ln w="6350" cap="flat" cmpd="sng" algn="ctr">
              <a:solidFill>
                <a:schemeClr val="accent3">
                  <a:lumMod val="50000"/>
                </a:schemeClr>
              </a:solidFill>
              <a:prstDash val="solid"/>
              <a:miter lim="800000"/>
            </a:ln>
            <a:effectLst/>
          </p:spPr>
        </p:cxnSp>
      </p:grpSp>
      <p:sp>
        <p:nvSpPr>
          <p:cNvPr id="16" name="Text Placeholder 23">
            <a:extLst>
              <a:ext uri="{FF2B5EF4-FFF2-40B4-BE49-F238E27FC236}">
                <a16:creationId xmlns:a16="http://schemas.microsoft.com/office/drawing/2014/main" id="{A462547C-3E03-A8C4-4C6A-A297963797D8}"/>
              </a:ext>
            </a:extLst>
          </p:cNvPr>
          <p:cNvSpPr txBox="1">
            <a:spLocks/>
          </p:cNvSpPr>
          <p:nvPr/>
        </p:nvSpPr>
        <p:spPr>
          <a:xfrm>
            <a:off x="8238187" y="3521908"/>
            <a:ext cx="3273516" cy="1491932"/>
          </a:xfrm>
          <a:prstGeom prst="rect">
            <a:avLst/>
          </a:prstGeom>
        </p:spPr>
        <p:txBody>
          <a:bodyPr>
            <a:noAutofit/>
          </a:bodyPr>
          <a:lstStyle>
            <a:lvl1pPr marL="0" indent="0" algn="ctr" defTabSz="914400" rtl="0" eaLnBrk="1" latinLnBrk="0" hangingPunct="1">
              <a:lnSpc>
                <a:spcPct val="90000"/>
              </a:lnSpc>
              <a:spcBef>
                <a:spcPts val="1000"/>
              </a:spcBef>
              <a:buFont typeface="Arial"/>
              <a:buNone/>
              <a:defRPr sz="24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a:ea typeface="+mn-ea"/>
                <a:cs typeface="+mn-cs"/>
              </a:rPr>
              <a:t>Data can often contain hidden biases, produced by systematic and repeatable errors in a computer system. These can create unreliable or unfair outcomes.</a:t>
            </a:r>
          </a:p>
        </p:txBody>
      </p:sp>
      <p:grpSp>
        <p:nvGrpSpPr>
          <p:cNvPr id="22" name="Group 21">
            <a:extLst>
              <a:ext uri="{FF2B5EF4-FFF2-40B4-BE49-F238E27FC236}">
                <a16:creationId xmlns:a16="http://schemas.microsoft.com/office/drawing/2014/main" id="{ACFE2D5C-F123-8786-272D-7F5464965DA6}"/>
              </a:ext>
            </a:extLst>
          </p:cNvPr>
          <p:cNvGrpSpPr/>
          <p:nvPr/>
        </p:nvGrpSpPr>
        <p:grpSpPr>
          <a:xfrm>
            <a:off x="8281460" y="1499388"/>
            <a:ext cx="2917761" cy="1877475"/>
            <a:chOff x="7686108" y="2158916"/>
            <a:chExt cx="2917761" cy="1877475"/>
          </a:xfrm>
        </p:grpSpPr>
        <p:sp>
          <p:nvSpPr>
            <p:cNvPr id="14" name="Oval 41">
              <a:extLst>
                <a:ext uri="{FF2B5EF4-FFF2-40B4-BE49-F238E27FC236}">
                  <a16:creationId xmlns:a16="http://schemas.microsoft.com/office/drawing/2014/main" id="{14AB6DF7-359E-A336-A58A-873A395BBEAE}"/>
                </a:ext>
              </a:extLst>
            </p:cNvPr>
            <p:cNvSpPr>
              <a:spLocks noChangeArrowheads="1"/>
            </p:cNvSpPr>
            <p:nvPr/>
          </p:nvSpPr>
          <p:spPr bwMode="auto">
            <a:xfrm>
              <a:off x="8748804" y="2158916"/>
              <a:ext cx="853052" cy="853052"/>
            </a:xfrm>
            <a:prstGeom prst="ellipse">
              <a:avLst/>
            </a:prstGeom>
            <a:solidFill>
              <a:srgbClr val="70AD47">
                <a:lumMod val="60000"/>
                <a:lumOff val="40000"/>
              </a:srgbClr>
            </a:solidFill>
            <a:ln>
              <a:noFill/>
            </a:ln>
          </p:spPr>
          <p:txBody>
            <a:bodyPr/>
            <a:lstStyle>
              <a:lvl1pPr>
                <a:spcBef>
                  <a:spcPct val="20000"/>
                </a:spcBef>
                <a:buChar char="•"/>
                <a:defRPr sz="3200">
                  <a:solidFill>
                    <a:schemeClr val="tx1"/>
                  </a:solidFill>
                  <a:latin typeface="Lucida Grande" charset="0"/>
                  <a:ea typeface="MS PGothic" charset="-128"/>
                  <a:cs typeface="Geneva" charset="0"/>
                </a:defRPr>
              </a:lvl1pPr>
              <a:lvl2pPr marL="742950" indent="-285750">
                <a:spcBef>
                  <a:spcPct val="20000"/>
                </a:spcBef>
                <a:buChar char="–"/>
                <a:defRPr sz="2800">
                  <a:solidFill>
                    <a:schemeClr val="tx1"/>
                  </a:solidFill>
                  <a:latin typeface="Lucida Grande" charset="0"/>
                  <a:ea typeface="Geneva" charset="0"/>
                  <a:cs typeface="Geneva" charset="0"/>
                </a:defRPr>
              </a:lvl2pPr>
              <a:lvl3pPr marL="1143000" indent="-228600">
                <a:spcBef>
                  <a:spcPct val="20000"/>
                </a:spcBef>
                <a:buChar char="•"/>
                <a:defRPr sz="2400">
                  <a:solidFill>
                    <a:schemeClr val="tx1"/>
                  </a:solidFill>
                  <a:latin typeface="Lucida Grande" charset="0"/>
                  <a:ea typeface="Geneva" charset="0"/>
                  <a:cs typeface="Geneva" charset="0"/>
                </a:defRPr>
              </a:lvl3pPr>
              <a:lvl4pPr marL="1600200" indent="-228600">
                <a:spcBef>
                  <a:spcPct val="20000"/>
                </a:spcBef>
                <a:buChar char="–"/>
                <a:defRPr sz="2000">
                  <a:solidFill>
                    <a:schemeClr val="tx1"/>
                  </a:solidFill>
                  <a:latin typeface="Lucida Grande" charset="0"/>
                  <a:ea typeface="Geneva" charset="0"/>
                  <a:cs typeface="Geneva" charset="0"/>
                </a:defRPr>
              </a:lvl4pPr>
              <a:lvl5pPr marL="2057400" indent="-228600">
                <a:spcBef>
                  <a:spcPct val="20000"/>
                </a:spcBef>
                <a:buChar char="»"/>
                <a:defRPr sz="2000">
                  <a:solidFill>
                    <a:schemeClr val="tx1"/>
                  </a:solidFill>
                  <a:latin typeface="Lucida Grande" charset="0"/>
                  <a:ea typeface="Geneva" charset="0"/>
                  <a:cs typeface="Geneva" charset="0"/>
                </a:defRPr>
              </a:lvl5pPr>
              <a:lvl6pPr marL="25146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6pPr>
              <a:lvl7pPr marL="29718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7pPr>
              <a:lvl8pPr marL="34290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8pPr>
              <a:lvl9pPr marL="3886200" indent="-228600" eaLnBrk="0" fontAlgn="base" hangingPunct="0">
                <a:spcBef>
                  <a:spcPct val="20000"/>
                </a:spcBef>
                <a:spcAft>
                  <a:spcPct val="0"/>
                </a:spcAft>
                <a:buChar char="»"/>
                <a:defRPr sz="2000">
                  <a:solidFill>
                    <a:schemeClr val="tx1"/>
                  </a:solidFill>
                  <a:latin typeface="Lucida Grande" charset="0"/>
                  <a:ea typeface="Geneva" charset="0"/>
                  <a:cs typeface="Geneva" charset="0"/>
                </a:defRPr>
              </a:lvl9pPr>
            </a:lstStyle>
            <a:p>
              <a:pPr marL="0" marR="0" lvl="0" indent="0" defTabSz="457200" eaLnBrk="1" fontAlgn="auto" latinLnBrk="0" hangingPunct="1">
                <a:lnSpc>
                  <a:spcPct val="100000"/>
                </a:lnSpc>
                <a:spcBef>
                  <a:spcPct val="0"/>
                </a:spcBef>
                <a:spcAft>
                  <a:spcPts val="0"/>
                </a:spcAft>
                <a:buClrTx/>
                <a:buSzTx/>
                <a:buFontTx/>
                <a:buNone/>
                <a:tabLst/>
                <a:defRPr/>
              </a:pPr>
              <a:endParaRPr kumimoji="0" lang="x-none" altLang="x-none" sz="1950" b="0" i="0" u="none" strike="noStrike" kern="0" cap="none" spc="0" normalizeH="0" baseline="0" noProof="0">
                <a:ln>
                  <a:noFill/>
                </a:ln>
                <a:solidFill>
                  <a:srgbClr val="000000"/>
                </a:solidFill>
                <a:effectLst/>
                <a:uLnTx/>
                <a:uFillTx/>
                <a:latin typeface="Lucida Grande" charset="0"/>
                <a:ea typeface="ＭＳ Ｐゴシック" charset="-128"/>
                <a:cs typeface="ＭＳ Ｐゴシック" charset="-128"/>
              </a:endParaRPr>
            </a:p>
          </p:txBody>
        </p:sp>
        <p:sp>
          <p:nvSpPr>
            <p:cNvPr id="15" name="Text Placeholder 23">
              <a:extLst>
                <a:ext uri="{FF2B5EF4-FFF2-40B4-BE49-F238E27FC236}">
                  <a16:creationId xmlns:a16="http://schemas.microsoft.com/office/drawing/2014/main" id="{B0CD13A7-90DB-216C-D8B2-2C63AC099F1D}"/>
                </a:ext>
              </a:extLst>
            </p:cNvPr>
            <p:cNvSpPr txBox="1">
              <a:spLocks/>
            </p:cNvSpPr>
            <p:nvPr/>
          </p:nvSpPr>
          <p:spPr>
            <a:xfrm>
              <a:off x="7790493" y="3137534"/>
              <a:ext cx="2769674" cy="849708"/>
            </a:xfrm>
            <a:prstGeom prst="rect">
              <a:avLst/>
            </a:prstGeom>
          </p:spPr>
          <p:txBody>
            <a:bodyPr anchor="ctr">
              <a:normAutofit/>
            </a:bodyPr>
            <a:lstStyle>
              <a:lvl1pPr marL="0" indent="0" algn="ctr" defTabSz="914400" rtl="0" eaLnBrk="1" latinLnBrk="0" hangingPunct="1">
                <a:lnSpc>
                  <a:spcPct val="90000"/>
                </a:lnSpc>
                <a:spcBef>
                  <a:spcPts val="1000"/>
                </a:spcBef>
                <a:buFont typeface="Arial"/>
                <a:buNone/>
                <a:defRPr sz="3000" kern="1200">
                  <a:solidFill>
                    <a:srgbClr val="085156"/>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a:buNone/>
                <a:tabLst/>
                <a:defRPr/>
              </a:pPr>
              <a:r>
                <a:rPr kumimoji="0" lang="en-US" sz="2438"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Algorithmic bias</a:t>
              </a:r>
            </a:p>
          </p:txBody>
        </p:sp>
        <p:cxnSp>
          <p:nvCxnSpPr>
            <p:cNvPr id="17" name="Straight Connector 16">
              <a:extLst>
                <a:ext uri="{FF2B5EF4-FFF2-40B4-BE49-F238E27FC236}">
                  <a16:creationId xmlns:a16="http://schemas.microsoft.com/office/drawing/2014/main" id="{61CAEB63-D6D6-271E-7891-28A0360452C5}"/>
                </a:ext>
              </a:extLst>
            </p:cNvPr>
            <p:cNvCxnSpPr/>
            <p:nvPr/>
          </p:nvCxnSpPr>
          <p:spPr>
            <a:xfrm flipH="1">
              <a:off x="7686108" y="4036391"/>
              <a:ext cx="2917761" cy="0"/>
            </a:xfrm>
            <a:prstGeom prst="line">
              <a:avLst/>
            </a:prstGeom>
            <a:noFill/>
            <a:ln w="6350" cap="flat" cmpd="sng" algn="ctr">
              <a:solidFill>
                <a:schemeClr val="accent3">
                  <a:lumMod val="50000"/>
                </a:schemeClr>
              </a:solidFill>
              <a:prstDash val="solid"/>
              <a:miter lim="800000"/>
            </a:ln>
            <a:effectLst/>
          </p:spPr>
        </p:cxnSp>
      </p:grpSp>
      <p:sp>
        <p:nvSpPr>
          <p:cNvPr id="24" name="TextBox 23">
            <a:extLst>
              <a:ext uri="{FF2B5EF4-FFF2-40B4-BE49-F238E27FC236}">
                <a16:creationId xmlns:a16="http://schemas.microsoft.com/office/drawing/2014/main" id="{2503E560-0397-CDEE-964D-94282881E27F}"/>
              </a:ext>
            </a:extLst>
          </p:cNvPr>
          <p:cNvSpPr txBox="1"/>
          <p:nvPr/>
        </p:nvSpPr>
        <p:spPr>
          <a:xfrm>
            <a:off x="0" y="5902683"/>
            <a:ext cx="9906000" cy="52322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IE" sz="1400" b="0" i="0" u="none" strike="noStrike" kern="1200" cap="none" spc="0" normalizeH="0" baseline="0" noProof="0" dirty="0">
                <a:ln>
                  <a:noFill/>
                </a:ln>
                <a:solidFill>
                  <a:prstClr val="black"/>
                </a:solidFill>
                <a:effectLst/>
                <a:uLnTx/>
                <a:uFillTx/>
                <a:latin typeface="Calibri" panose="020F0502020204030204"/>
                <a:ea typeface="+mn-ea"/>
                <a:cs typeface="+mn-cs"/>
              </a:rPr>
              <a:t>Source</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rPr>
              <a:t>: </a:t>
            </a:r>
            <a:r>
              <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hlinkClick r:id="rId3">
                  <a:extLst>
                    <a:ext uri="{A12FA001-AC4F-418D-AE19-62706E023703}">
                      <ahyp:hlinkClr xmlns:ahyp="http://schemas.microsoft.com/office/drawing/2018/hyperlinkcolor" val="tx"/>
                    </a:ext>
                  </a:extLst>
                </a:hlinkClick>
              </a:rPr>
              <a:t>https://www.bpe.co.uk/services/need/data-protection-the-gdpr/brilliantly-simple-guide-to-the-gdpr/explaining-what-is-meant-by-consent/</a:t>
            </a:r>
            <a:endParaRPr kumimoji="0" lang="en-IE" sz="1400" b="0" i="0" u="none" strike="noStrike" kern="1200" cap="none" spc="0" normalizeH="0" baseline="0" noProof="0" dirty="0">
              <a:ln>
                <a:noFill/>
              </a:ln>
              <a:solidFill>
                <a:schemeClr val="accent2">
                  <a:lumMod val="75000"/>
                </a:scheme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3372868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3" descr="Resultado de imagen de data canvas">
            <a:extLst>
              <a:ext uri="{FF2B5EF4-FFF2-40B4-BE49-F238E27FC236}">
                <a16:creationId xmlns:a16="http://schemas.microsoft.com/office/drawing/2014/main" id="{2C127C16-544A-BC01-8D90-2FC856FF6393}"/>
              </a:ext>
            </a:extLst>
          </p:cNvPr>
          <p:cNvPicPr>
            <a:picLocks/>
          </p:cNvPicPr>
          <p:nvPr/>
        </p:nvPicPr>
        <p:blipFill rotWithShape="1">
          <a:blip r:embed="rId2">
            <a:extLst>
              <a:ext uri="{28A0092B-C50C-407E-A947-70E740481C1C}">
                <a14:useLocalDpi xmlns:a14="http://schemas.microsoft.com/office/drawing/2010/main" val="0"/>
              </a:ext>
            </a:extLst>
          </a:blip>
          <a:srcRect t="5033" b="15462"/>
          <a:stretch/>
        </p:blipFill>
        <p:spPr bwMode="auto">
          <a:xfrm>
            <a:off x="164892" y="134912"/>
            <a:ext cx="11857219" cy="5884284"/>
          </a:xfrm>
          <a:prstGeom prst="rect">
            <a:avLst/>
          </a:prstGeom>
          <a:noFill/>
        </p:spPr>
      </p:pic>
      <p:sp>
        <p:nvSpPr>
          <p:cNvPr id="3" name="Rectangle 2">
            <a:extLst>
              <a:ext uri="{FF2B5EF4-FFF2-40B4-BE49-F238E27FC236}">
                <a16:creationId xmlns:a16="http://schemas.microsoft.com/office/drawing/2014/main" id="{345C483B-C5A5-E2E6-E48E-734FB143BB07}"/>
              </a:ext>
            </a:extLst>
          </p:cNvPr>
          <p:cNvSpPr/>
          <p:nvPr/>
        </p:nvSpPr>
        <p:spPr>
          <a:xfrm>
            <a:off x="184742" y="6088355"/>
            <a:ext cx="7505211" cy="317459"/>
          </a:xfrm>
          <a:prstGeom prst="rect">
            <a:avLst/>
          </a:prstGeom>
          <a:solidFill>
            <a:schemeClr val="accent4"/>
          </a:solidFill>
        </p:spPr>
        <p:txBody>
          <a:bodyPr wrap="square">
            <a:spAutoFit/>
          </a:bodyPr>
          <a:lstStyle/>
          <a:p>
            <a:r>
              <a:rPr lang="en-IE" sz="1463" dirty="0">
                <a:solidFill>
                  <a:srgbClr val="000000"/>
                </a:solidFill>
              </a:rPr>
              <a:t>Download and use this tool: </a:t>
            </a:r>
            <a:r>
              <a:rPr lang="en-IE" sz="1463" dirty="0">
                <a:solidFill>
                  <a:schemeClr val="accent2">
                    <a:lumMod val="50000"/>
                  </a:schemeClr>
                </a:solidFill>
                <a:hlinkClick r:id="rId3">
                  <a:extLst>
                    <a:ext uri="{A12FA001-AC4F-418D-AE19-62706E023703}">
                      <ahyp:hlinkClr xmlns:ahyp="http://schemas.microsoft.com/office/drawing/2018/hyperlinkcolor" val="tx"/>
                    </a:ext>
                  </a:extLst>
                </a:hlinkClick>
              </a:rPr>
              <a:t>https://theodi.org/article/data-ethics-canvas/</a:t>
            </a:r>
            <a:endParaRPr lang="en-IE" sz="1463" dirty="0">
              <a:solidFill>
                <a:schemeClr val="accent2">
                  <a:lumMod val="50000"/>
                </a:schemeClr>
              </a:solidFill>
            </a:endParaRPr>
          </a:p>
        </p:txBody>
      </p:sp>
    </p:spTree>
    <p:extLst>
      <p:ext uri="{BB962C8B-B14F-4D97-AF65-F5344CB8AC3E}">
        <p14:creationId xmlns:p14="http://schemas.microsoft.com/office/powerpoint/2010/main" val="300282237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“If your ship doesn’t come in, swim out to meet it.”</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Jonathan Winters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Aerial top of container ship in ocea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3889" r="1388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9340968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t>“A set of rules and guidance to how data or information is handled within an organization. An information governance strategy should specify the decision rights and an accountability framework which encourage desirable behaviour in the valuation, creation, storage, use, archival and deletion of information.”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176113435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The goals are to: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Blip>
                <a:blip r:embed="rId4"/>
              </a:buBlip>
            </a:pPr>
            <a:endParaRPr lang="en-GB" dirty="0"/>
          </a:p>
          <a:p>
            <a:pPr marL="342900" indent="-342900">
              <a:buBlip>
                <a:blip r:embed="rId4"/>
              </a:buBlip>
            </a:pPr>
            <a:endParaRPr lang="en-GB" dirty="0"/>
          </a:p>
          <a:p>
            <a:pPr marL="342900" indent="-342900">
              <a:buFont typeface="Arial" panose="020B0604020202020204" pitchFamily="34" charset="0"/>
              <a:buChar char="•"/>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graphicFrame>
        <p:nvGraphicFramePr>
          <p:cNvPr id="6" name="Diagram 5">
            <a:extLst>
              <a:ext uri="{FF2B5EF4-FFF2-40B4-BE49-F238E27FC236}">
                <a16:creationId xmlns:a16="http://schemas.microsoft.com/office/drawing/2014/main" id="{CAB443EE-65A0-C5D2-1698-8ADECBCAAFD6}"/>
              </a:ext>
            </a:extLst>
          </p:cNvPr>
          <p:cNvGraphicFramePr/>
          <p:nvPr>
            <p:extLst>
              <p:ext uri="{D42A27DB-BD31-4B8C-83A1-F6EECF244321}">
                <p14:modId xmlns:p14="http://schemas.microsoft.com/office/powerpoint/2010/main" val="577937025"/>
              </p:ext>
            </p:extLst>
          </p:nvPr>
        </p:nvGraphicFramePr>
        <p:xfrm>
          <a:off x="0" y="2814403"/>
          <a:ext cx="10595236" cy="2466622"/>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7" name="TextBox 6">
            <a:extLst>
              <a:ext uri="{FF2B5EF4-FFF2-40B4-BE49-F238E27FC236}">
                <a16:creationId xmlns:a16="http://schemas.microsoft.com/office/drawing/2014/main" id="{A0B32B92-03CA-DBA9-B3F2-567625D9BEA7}"/>
              </a:ext>
            </a:extLst>
          </p:cNvPr>
          <p:cNvSpPr txBox="1"/>
          <p:nvPr/>
        </p:nvSpPr>
        <p:spPr>
          <a:xfrm>
            <a:off x="933292" y="5495175"/>
            <a:ext cx="7476190" cy="307777"/>
          </a:xfrm>
          <a:prstGeom prst="rect">
            <a:avLst/>
          </a:prstGeom>
          <a:noFill/>
        </p:spPr>
        <p:txBody>
          <a:bodyPr wrap="square" rtlCol="0">
            <a:spAutoFit/>
          </a:bodyPr>
          <a:lstStyle/>
          <a:p>
            <a:r>
              <a:rPr lang="es-ES_tradnl" sz="1400" dirty="0" err="1">
                <a:solidFill>
                  <a:srgbClr val="000000"/>
                </a:solidFill>
              </a:rPr>
              <a:t>Source</a:t>
            </a:r>
            <a:r>
              <a:rPr lang="es-ES_tradnl" sz="1400" dirty="0">
                <a:solidFill>
                  <a:srgbClr val="000000"/>
                </a:solidFill>
              </a:rPr>
              <a:t>: </a:t>
            </a:r>
            <a:r>
              <a:rPr lang="en-US" sz="1400" dirty="0">
                <a:solidFill>
                  <a:srgbClr val="000000"/>
                </a:solidFill>
              </a:rPr>
              <a:t>Logan 2010, quoted in </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Rising, </a:t>
            </a:r>
            <a:r>
              <a:rPr lang="en-US" sz="1400" dirty="0" err="1">
                <a:solidFill>
                  <a:schemeClr val="accent2">
                    <a:lumMod val="75000"/>
                  </a:schemeClr>
                </a:solidFill>
                <a:hlinkClick r:id="rId10">
                  <a:extLst>
                    <a:ext uri="{A12FA001-AC4F-418D-AE19-62706E023703}">
                      <ahyp:hlinkClr xmlns:ahyp="http://schemas.microsoft.com/office/drawing/2018/hyperlinkcolor" val="tx"/>
                    </a:ext>
                  </a:extLst>
                </a:hlinkClick>
              </a:rPr>
              <a:t>Kristensen</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 </a:t>
            </a:r>
            <a:r>
              <a:rPr lang="en-US" sz="1400" dirty="0" err="1">
                <a:solidFill>
                  <a:schemeClr val="accent2">
                    <a:lumMod val="75000"/>
                  </a:schemeClr>
                </a:solidFill>
                <a:hlinkClick r:id="rId10">
                  <a:extLst>
                    <a:ext uri="{A12FA001-AC4F-418D-AE19-62706E023703}">
                      <ahyp:hlinkClr xmlns:ahyp="http://schemas.microsoft.com/office/drawing/2018/hyperlinkcolor" val="tx"/>
                    </a:ext>
                  </a:extLst>
                </a:hlinkClick>
              </a:rPr>
              <a:t>Tjerrild</a:t>
            </a:r>
            <a:r>
              <a:rPr lang="en-US" sz="1400" dirty="0">
                <a:solidFill>
                  <a:schemeClr val="accent2">
                    <a:lumMod val="75000"/>
                  </a:schemeClr>
                </a:solidFill>
                <a:hlinkClick r:id="rId10">
                  <a:extLst>
                    <a:ext uri="{A12FA001-AC4F-418D-AE19-62706E023703}">
                      <ahyp:hlinkClr xmlns:ahyp="http://schemas.microsoft.com/office/drawing/2018/hyperlinkcolor" val="tx"/>
                    </a:ext>
                  </a:extLst>
                </a:hlinkClick>
              </a:rPr>
              <a:t>-Hansen, 2014</a:t>
            </a:r>
            <a:endParaRPr lang="es-ES_tradnl" sz="1400" dirty="0">
              <a:solidFill>
                <a:schemeClr val="accent2">
                  <a:lumMod val="75000"/>
                </a:schemeClr>
              </a:solidFill>
            </a:endParaRPr>
          </a:p>
        </p:txBody>
      </p:sp>
    </p:spTree>
    <p:extLst>
      <p:ext uri="{BB962C8B-B14F-4D97-AF65-F5344CB8AC3E}">
        <p14:creationId xmlns:p14="http://schemas.microsoft.com/office/powerpoint/2010/main" val="308630153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E1896F6-1295-DFFF-C67C-8DD0C2B94A7A}"/>
              </a:ext>
            </a:extLst>
          </p:cNvPr>
          <p:cNvSpPr txBox="1"/>
          <p:nvPr/>
        </p:nvSpPr>
        <p:spPr>
          <a:xfrm>
            <a:off x="1461937" y="144621"/>
            <a:ext cx="9268125" cy="1292662"/>
          </a:xfrm>
          <a:prstGeom prst="rect">
            <a:avLst/>
          </a:prstGeom>
          <a:noFill/>
        </p:spPr>
        <p:txBody>
          <a:bodyPr wrap="square" rtlCol="0">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600" b="0" i="0" u="none" strike="noStrike" kern="0" cap="none" spc="0" normalizeH="0" baseline="0" noProof="0" dirty="0" err="1">
                <a:ln>
                  <a:noFill/>
                </a:ln>
                <a:solidFill>
                  <a:srgbClr val="000000"/>
                </a:solidFill>
                <a:effectLst/>
                <a:uLnTx/>
                <a:uFillTx/>
              </a:rPr>
              <a:t>Information</a:t>
            </a:r>
            <a:r>
              <a:rPr kumimoji="0" lang="es-ES_tradnl" sz="2600" b="0" i="0" u="none" strike="noStrike" kern="0" cap="none" spc="0" normalizeH="0" baseline="0" noProof="0" dirty="0">
                <a:ln>
                  <a:noFill/>
                </a:ln>
                <a:solidFill>
                  <a:srgbClr val="000000"/>
                </a:solidFill>
                <a:effectLst/>
                <a:uLnTx/>
                <a:uFillTx/>
              </a:rPr>
              <a:t> </a:t>
            </a:r>
            <a:r>
              <a:rPr kumimoji="0" lang="es-ES_tradnl" sz="2600" b="0" i="0" u="none" strike="noStrike" kern="0" cap="none" spc="0" normalizeH="0" baseline="0" noProof="0" dirty="0" err="1">
                <a:ln>
                  <a:noFill/>
                </a:ln>
                <a:solidFill>
                  <a:srgbClr val="000000"/>
                </a:solidFill>
                <a:effectLst/>
                <a:uLnTx/>
                <a:uFillTx/>
              </a:rPr>
              <a:t>Governance</a:t>
            </a:r>
            <a:r>
              <a:rPr kumimoji="0" lang="es-ES_tradnl" sz="2600" b="0" i="0" u="none" strike="noStrike" kern="0" cap="none" spc="0" normalizeH="0" baseline="0" noProof="0" dirty="0">
                <a:ln>
                  <a:noFill/>
                </a:ln>
                <a:solidFill>
                  <a:srgbClr val="000000"/>
                </a:solidFill>
                <a:effectLst/>
                <a:uLnTx/>
                <a:uFillTx/>
              </a:rPr>
              <a:t>: </a:t>
            </a:r>
            <a:r>
              <a:rPr kumimoji="0" lang="en-GB" sz="2600" b="0" i="0" u="none" strike="noStrike" kern="0" cap="none" spc="0" normalizeH="0" baseline="0" noProof="0" dirty="0">
                <a:ln>
                  <a:noFill/>
                </a:ln>
                <a:solidFill>
                  <a:srgbClr val="000000"/>
                </a:solidFill>
                <a:effectLst/>
                <a:uLnTx/>
                <a:uFillTx/>
              </a:rPr>
              <a:t>What does an Information Governance Strategy look like? </a:t>
            </a: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2600" b="0" i="0" u="none" strike="noStrike" kern="0" cap="none" spc="0" normalizeH="0" baseline="0" noProof="0" dirty="0">
              <a:ln>
                <a:noFill/>
              </a:ln>
              <a:solidFill>
                <a:srgbClr val="000000"/>
              </a:solidFill>
              <a:effectLst/>
              <a:uLnTx/>
              <a:uFillTx/>
            </a:endParaRPr>
          </a:p>
        </p:txBody>
      </p:sp>
      <p:grpSp>
        <p:nvGrpSpPr>
          <p:cNvPr id="2" name="Group 1">
            <a:extLst>
              <a:ext uri="{FF2B5EF4-FFF2-40B4-BE49-F238E27FC236}">
                <a16:creationId xmlns:a16="http://schemas.microsoft.com/office/drawing/2014/main" id="{AFF53263-742B-0D1B-D5A6-AC82AFEFA6C1}"/>
              </a:ext>
            </a:extLst>
          </p:cNvPr>
          <p:cNvGrpSpPr/>
          <p:nvPr/>
        </p:nvGrpSpPr>
        <p:grpSpPr>
          <a:xfrm>
            <a:off x="460769" y="1868211"/>
            <a:ext cx="2900809" cy="2107570"/>
            <a:chOff x="460769" y="1868211"/>
            <a:chExt cx="2900809" cy="2107570"/>
          </a:xfrm>
        </p:grpSpPr>
        <p:sp>
          <p:nvSpPr>
            <p:cNvPr id="4" name="Rectangle 3">
              <a:extLst>
                <a:ext uri="{FF2B5EF4-FFF2-40B4-BE49-F238E27FC236}">
                  <a16:creationId xmlns:a16="http://schemas.microsoft.com/office/drawing/2014/main" id="{E1B2F5C6-2A04-1027-EED2-A41703122EC3}"/>
                </a:ext>
              </a:extLst>
            </p:cNvPr>
            <p:cNvSpPr/>
            <p:nvPr/>
          </p:nvSpPr>
          <p:spPr>
            <a:xfrm>
              <a:off x="460769" y="2342876"/>
              <a:ext cx="2871237" cy="1549963"/>
            </a:xfrm>
            <a:prstGeom prst="rect">
              <a:avLst/>
            </a:prstGeom>
          </p:spPr>
          <p:txBody>
            <a:bodyPr wrap="square">
              <a:spAutoFit/>
            </a:bodyPr>
            <a:lstStyle/>
            <a:p>
              <a:pPr defTabSz="457200"/>
              <a:r>
                <a:rPr lang="en-US" sz="1381" dirty="0" err="1">
                  <a:solidFill>
                    <a:prstClr val="black"/>
                  </a:solidFill>
                  <a:ea typeface="Calibri" charset="0"/>
                  <a:cs typeface="Calibri" charset="0"/>
                </a:rPr>
                <a:t>Organisation</a:t>
              </a:r>
              <a:r>
                <a:rPr lang="en-US" sz="1381" dirty="0">
                  <a:solidFill>
                    <a:prstClr val="black"/>
                  </a:solidFill>
                  <a:ea typeface="Calibri" charset="0"/>
                  <a:cs typeface="Calibri" charset="0"/>
                </a:rPr>
                <a:t>/IT Strategy</a:t>
              </a:r>
            </a:p>
            <a:p>
              <a:pPr defTabSz="457200"/>
              <a:r>
                <a:rPr lang="en-US" sz="1381" dirty="0" err="1">
                  <a:solidFill>
                    <a:prstClr val="black"/>
                  </a:solidFill>
                  <a:ea typeface="Calibri" charset="0"/>
                  <a:cs typeface="Calibri" charset="0"/>
                </a:rPr>
                <a:t>Organisation</a:t>
              </a:r>
              <a:r>
                <a:rPr lang="en-US" sz="1381" dirty="0">
                  <a:solidFill>
                    <a:prstClr val="black"/>
                  </a:solidFill>
                  <a:ea typeface="Calibri" charset="0"/>
                  <a:cs typeface="Calibri" charset="0"/>
                </a:rPr>
                <a:t>/IT Structure</a:t>
              </a:r>
            </a:p>
            <a:p>
              <a:pPr defTabSz="457200"/>
              <a:r>
                <a:rPr lang="es-ES_tradnl" sz="1381" dirty="0">
                  <a:solidFill>
                    <a:prstClr val="black"/>
                  </a:solidFill>
                  <a:ea typeface="Calibri" charset="0"/>
                  <a:cs typeface="Calibri" charset="0"/>
                </a:rPr>
                <a:t>IT </a:t>
              </a:r>
              <a:r>
                <a:rPr lang="es-ES_tradnl" sz="1381" dirty="0" err="1">
                  <a:solidFill>
                    <a:prstClr val="black"/>
                  </a:solidFill>
                  <a:ea typeface="Calibri" charset="0"/>
                  <a:cs typeface="Calibri" charset="0"/>
                </a:rPr>
                <a:t>Standardisation</a:t>
              </a:r>
              <a:endParaRPr lang="es-ES_tradnl" sz="1381" dirty="0">
                <a:solidFill>
                  <a:prstClr val="black"/>
                </a:solidFill>
                <a:ea typeface="Calibri" charset="0"/>
                <a:cs typeface="Calibri" charset="0"/>
              </a:endParaRPr>
            </a:p>
            <a:p>
              <a:pPr defTabSz="457200"/>
              <a:r>
                <a:rPr lang="es-ES_tradnl" sz="1381" dirty="0">
                  <a:solidFill>
                    <a:prstClr val="black"/>
                  </a:solidFill>
                  <a:ea typeface="Calibri" charset="0"/>
                  <a:cs typeface="Calibri" charset="0"/>
                </a:rPr>
                <a:t>IT Culture (</a:t>
              </a:r>
              <a:r>
                <a:rPr lang="es-ES_tradnl" sz="1381" dirty="0" err="1">
                  <a:solidFill>
                    <a:prstClr val="black"/>
                  </a:solidFill>
                  <a:ea typeface="Calibri" charset="0"/>
                  <a:cs typeface="Calibri" charset="0"/>
                </a:rPr>
                <a:t>Promotes</a:t>
              </a:r>
              <a:r>
                <a:rPr lang="es-ES_tradnl" sz="1381" dirty="0">
                  <a:solidFill>
                    <a:prstClr val="black"/>
                  </a:solidFill>
                  <a:ea typeface="Calibri" charset="0"/>
                  <a:cs typeface="Calibri" charset="0"/>
                </a:rPr>
                <a:t> IT use)</a:t>
              </a:r>
            </a:p>
            <a:p>
              <a:pPr defTabSz="457200"/>
              <a:r>
                <a:rPr lang="es-ES_tradnl" sz="1381" dirty="0" err="1">
                  <a:solidFill>
                    <a:prstClr val="black"/>
                  </a:solidFill>
                  <a:ea typeface="Calibri" charset="0"/>
                  <a:cs typeface="Calibri" charset="0"/>
                </a:rPr>
                <a:t>Industry</a:t>
              </a:r>
              <a:r>
                <a:rPr lang="es-ES_tradnl" sz="1381" dirty="0">
                  <a:solidFill>
                    <a:prstClr val="black"/>
                  </a:solidFill>
                  <a:ea typeface="Calibri" charset="0"/>
                  <a:cs typeface="Calibri" charset="0"/>
                </a:rPr>
                <a:t> </a:t>
              </a:r>
              <a:r>
                <a:rPr lang="es-ES_tradnl" sz="1381" dirty="0" err="1">
                  <a:solidFill>
                    <a:prstClr val="black"/>
                  </a:solidFill>
                  <a:ea typeface="Calibri" charset="0"/>
                  <a:cs typeface="Calibri" charset="0"/>
                </a:rPr>
                <a:t>Regulations</a:t>
              </a:r>
              <a:endParaRPr lang="es-ES_tradnl" sz="1381" dirty="0">
                <a:solidFill>
                  <a:prstClr val="black"/>
                </a:solidFill>
                <a:ea typeface="Calibri" charset="0"/>
                <a:cs typeface="Calibri" charset="0"/>
              </a:endParaRPr>
            </a:p>
            <a:p>
              <a:pPr defTabSz="457200"/>
              <a:r>
                <a:rPr lang="es-ES_tradnl" sz="1381" dirty="0" err="1">
                  <a:solidFill>
                    <a:prstClr val="black"/>
                  </a:solidFill>
                  <a:ea typeface="Calibri" charset="0"/>
                  <a:cs typeface="Calibri" charset="0"/>
                </a:rPr>
                <a:t>Information</a:t>
              </a:r>
              <a:r>
                <a:rPr lang="es-ES_tradnl" sz="1381" dirty="0">
                  <a:solidFill>
                    <a:prstClr val="black"/>
                  </a:solidFill>
                  <a:ea typeface="Calibri" charset="0"/>
                  <a:cs typeface="Calibri" charset="0"/>
                </a:rPr>
                <a:t> </a:t>
              </a:r>
              <a:r>
                <a:rPr lang="es-ES_tradnl" sz="1381" dirty="0" err="1">
                  <a:solidFill>
                    <a:prstClr val="black"/>
                  </a:solidFill>
                  <a:ea typeface="Calibri" charset="0"/>
                  <a:cs typeface="Calibri" charset="0"/>
                </a:rPr>
                <a:t>Growth</a:t>
              </a:r>
              <a:r>
                <a:rPr lang="es-ES_tradnl" sz="1381" dirty="0">
                  <a:solidFill>
                    <a:prstClr val="black"/>
                  </a:solidFill>
                  <a:ea typeface="Calibri" charset="0"/>
                  <a:cs typeface="Calibri" charset="0"/>
                </a:rPr>
                <a:t> </a:t>
              </a:r>
              <a:r>
                <a:rPr lang="es-ES_tradnl" sz="1381" dirty="0" err="1">
                  <a:solidFill>
                    <a:prstClr val="black"/>
                  </a:solidFill>
                  <a:ea typeface="Calibri" charset="0"/>
                  <a:cs typeface="Calibri" charset="0"/>
                </a:rPr>
                <a:t>Rate</a:t>
              </a:r>
              <a:endParaRPr lang="en-US" sz="1381" dirty="0">
                <a:solidFill>
                  <a:prstClr val="black"/>
                </a:solidFill>
                <a:ea typeface="Calibri" charset="0"/>
                <a:cs typeface="Calibri" charset="0"/>
              </a:endParaRPr>
            </a:p>
          </p:txBody>
        </p:sp>
        <p:sp>
          <p:nvSpPr>
            <p:cNvPr id="5" name="Rectangle 4">
              <a:extLst>
                <a:ext uri="{FF2B5EF4-FFF2-40B4-BE49-F238E27FC236}">
                  <a16:creationId xmlns:a16="http://schemas.microsoft.com/office/drawing/2014/main" id="{C0E53849-6539-31BA-7111-3EC6DB273741}"/>
                </a:ext>
              </a:extLst>
            </p:cNvPr>
            <p:cNvSpPr/>
            <p:nvPr/>
          </p:nvSpPr>
          <p:spPr>
            <a:xfrm>
              <a:off x="468518" y="1868211"/>
              <a:ext cx="2893060" cy="2107570"/>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6" name="Rectangle 5">
            <a:extLst>
              <a:ext uri="{FF2B5EF4-FFF2-40B4-BE49-F238E27FC236}">
                <a16:creationId xmlns:a16="http://schemas.microsoft.com/office/drawing/2014/main" id="{DF2A2190-E074-5A83-316A-B2DB1E1C084C}"/>
              </a:ext>
            </a:extLst>
          </p:cNvPr>
          <p:cNvSpPr/>
          <p:nvPr/>
        </p:nvSpPr>
        <p:spPr>
          <a:xfrm>
            <a:off x="449706" y="1645260"/>
            <a:ext cx="2354284" cy="64341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Antecedents (Enablers)</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7" name="Group 16">
            <a:extLst>
              <a:ext uri="{FF2B5EF4-FFF2-40B4-BE49-F238E27FC236}">
                <a16:creationId xmlns:a16="http://schemas.microsoft.com/office/drawing/2014/main" id="{C8D1B4F8-F765-A88A-1DDB-A71CDF6FCC60}"/>
              </a:ext>
            </a:extLst>
          </p:cNvPr>
          <p:cNvGrpSpPr/>
          <p:nvPr/>
        </p:nvGrpSpPr>
        <p:grpSpPr>
          <a:xfrm>
            <a:off x="456270" y="4372553"/>
            <a:ext cx="2893061" cy="1566762"/>
            <a:chOff x="456270" y="4372553"/>
            <a:chExt cx="2893061" cy="1566762"/>
          </a:xfrm>
        </p:grpSpPr>
        <p:sp>
          <p:nvSpPr>
            <p:cNvPr id="7" name="Rectangle 6">
              <a:extLst>
                <a:ext uri="{FF2B5EF4-FFF2-40B4-BE49-F238E27FC236}">
                  <a16:creationId xmlns:a16="http://schemas.microsoft.com/office/drawing/2014/main" id="{D709893B-AC31-7B22-BBEA-025066D1E3EC}"/>
                </a:ext>
              </a:extLst>
            </p:cNvPr>
            <p:cNvSpPr/>
            <p:nvPr/>
          </p:nvSpPr>
          <p:spPr>
            <a:xfrm>
              <a:off x="500578" y="4817964"/>
              <a:ext cx="2432187" cy="1068198"/>
            </a:xfrm>
            <a:prstGeom prst="rect">
              <a:avLst/>
            </a:prstGeom>
          </p:spPr>
          <p:txBody>
            <a:bodyPr wrap="square">
              <a:spAutoFit/>
            </a:bodyPr>
            <a:lstStyle/>
            <a:p>
              <a:pPr defTabSz="457200"/>
              <a:r>
                <a:rPr lang="en-IE" sz="1381" dirty="0">
                  <a:solidFill>
                    <a:prstClr val="black"/>
                  </a:solidFill>
                  <a:ea typeface="Calibri" charset="0"/>
                  <a:cs typeface="Calibri" charset="0"/>
                </a:rPr>
                <a:t>Product Complexity/Mix</a:t>
              </a:r>
            </a:p>
            <a:p>
              <a:pPr defTabSz="457200"/>
              <a:r>
                <a:rPr lang="en-IE" sz="1381" dirty="0">
                  <a:solidFill>
                    <a:prstClr val="black"/>
                  </a:solidFill>
                  <a:ea typeface="Calibri" charset="0"/>
                  <a:cs typeface="Calibri" charset="0"/>
                </a:rPr>
                <a:t>Legacy IT Systems</a:t>
              </a:r>
            </a:p>
            <a:p>
              <a:pPr defTabSz="457200"/>
              <a:r>
                <a:rPr lang="en-IE" sz="1381" dirty="0">
                  <a:solidFill>
                    <a:prstClr val="black"/>
                  </a:solidFill>
                  <a:ea typeface="Calibri" charset="0"/>
                  <a:cs typeface="Calibri" charset="0"/>
                </a:rPr>
                <a:t>IT Culture (Packrat Mentality)</a:t>
              </a:r>
              <a:endParaRPr lang="en-US" sz="1381" dirty="0">
                <a:solidFill>
                  <a:prstClr val="black"/>
                </a:solidFill>
                <a:ea typeface="Calibri" charset="0"/>
                <a:cs typeface="Calibri" charset="0"/>
              </a:endParaRPr>
            </a:p>
          </p:txBody>
        </p:sp>
        <p:sp>
          <p:nvSpPr>
            <p:cNvPr id="8" name="Rectangle 7">
              <a:extLst>
                <a:ext uri="{FF2B5EF4-FFF2-40B4-BE49-F238E27FC236}">
                  <a16:creationId xmlns:a16="http://schemas.microsoft.com/office/drawing/2014/main" id="{A4166AD5-E303-59E7-C1DB-53FF26A8D629}"/>
                </a:ext>
              </a:extLst>
            </p:cNvPr>
            <p:cNvSpPr/>
            <p:nvPr/>
          </p:nvSpPr>
          <p:spPr>
            <a:xfrm>
              <a:off x="456270" y="4372553"/>
              <a:ext cx="2893061" cy="1566762"/>
            </a:xfrm>
            <a:prstGeom prst="rect">
              <a:avLst/>
            </a:prstGeom>
            <a:noFill/>
            <a:ln w="19050" cap="flat" cmpd="sng" algn="ctr">
              <a:solidFill>
                <a:schemeClr val="accent3">
                  <a:lumMod val="75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9" name="Rectangle 8">
            <a:extLst>
              <a:ext uri="{FF2B5EF4-FFF2-40B4-BE49-F238E27FC236}">
                <a16:creationId xmlns:a16="http://schemas.microsoft.com/office/drawing/2014/main" id="{75CDB42D-D112-A26C-DF0D-8D41D2284D50}"/>
              </a:ext>
            </a:extLst>
          </p:cNvPr>
          <p:cNvSpPr/>
          <p:nvPr/>
        </p:nvSpPr>
        <p:spPr>
          <a:xfrm>
            <a:off x="449705" y="4128604"/>
            <a:ext cx="2432186" cy="643419"/>
          </a:xfrm>
          <a:prstGeom prst="rect">
            <a:avLst/>
          </a:prstGeom>
          <a:ln/>
        </p:spPr>
        <p:style>
          <a:lnRef idx="2">
            <a:schemeClr val="accent3">
              <a:shade val="50000"/>
            </a:schemeClr>
          </a:lnRef>
          <a:fillRef idx="1">
            <a:schemeClr val="accent3"/>
          </a:fillRef>
          <a:effectRef idx="0">
            <a:schemeClr val="accent3"/>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Antecedents (Inhibitors)</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10" name="Group 9">
            <a:extLst>
              <a:ext uri="{FF2B5EF4-FFF2-40B4-BE49-F238E27FC236}">
                <a16:creationId xmlns:a16="http://schemas.microsoft.com/office/drawing/2014/main" id="{B8772629-31E5-2364-E66C-4A099EE67CB8}"/>
              </a:ext>
            </a:extLst>
          </p:cNvPr>
          <p:cNvGrpSpPr/>
          <p:nvPr/>
        </p:nvGrpSpPr>
        <p:grpSpPr>
          <a:xfrm>
            <a:off x="3129167" y="1962782"/>
            <a:ext cx="760045" cy="473161"/>
            <a:chOff x="3203455" y="1829443"/>
            <a:chExt cx="800128" cy="513720"/>
          </a:xfrm>
          <a:solidFill>
            <a:srgbClr val="ED7D31">
              <a:lumMod val="40000"/>
              <a:lumOff val="60000"/>
            </a:srgbClr>
          </a:solidFill>
        </p:grpSpPr>
        <p:sp>
          <p:nvSpPr>
            <p:cNvPr id="11" name="Right Arrow 16">
              <a:extLst>
                <a:ext uri="{FF2B5EF4-FFF2-40B4-BE49-F238E27FC236}">
                  <a16:creationId xmlns:a16="http://schemas.microsoft.com/office/drawing/2014/main" id="{49DA54AB-2EDD-75D7-0AB0-F1CC1F22778D}"/>
                </a:ext>
              </a:extLst>
            </p:cNvPr>
            <p:cNvSpPr/>
            <p:nvPr/>
          </p:nvSpPr>
          <p:spPr>
            <a:xfrm>
              <a:off x="3467021" y="1854687"/>
              <a:ext cx="53656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762FBD31-93A3-4D80-25D2-DCCB9D96534C}"/>
                </a:ext>
              </a:extLst>
            </p:cNvPr>
            <p:cNvSpPr/>
            <p:nvPr/>
          </p:nvSpPr>
          <p:spPr>
            <a:xfrm>
              <a:off x="3203455" y="1829443"/>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13" name="Picture 12" descr="A close up of a logo&#10;&#10;Description automatically generated">
              <a:extLst>
                <a:ext uri="{FF2B5EF4-FFF2-40B4-BE49-F238E27FC236}">
                  <a16:creationId xmlns:a16="http://schemas.microsoft.com/office/drawing/2014/main" id="{3358AD67-C5C7-4B04-872A-F0BBDE421614}"/>
                </a:ext>
              </a:extLst>
            </p:cNvPr>
            <p:cNvPicPr>
              <a:picLocks noChangeAspect="1"/>
            </p:cNvPicPr>
            <p:nvPr/>
          </p:nvPicPr>
          <p:blipFill>
            <a:blip r:embed="rId3"/>
            <a:stretch>
              <a:fillRect/>
            </a:stretch>
          </p:blipFill>
          <p:spPr>
            <a:xfrm>
              <a:off x="3285165" y="1915889"/>
              <a:ext cx="345990" cy="345990"/>
            </a:xfrm>
            <a:prstGeom prst="rect">
              <a:avLst/>
            </a:prstGeom>
            <a:solidFill>
              <a:schemeClr val="accent3">
                <a:lumMod val="75000"/>
              </a:schemeClr>
            </a:solidFill>
          </p:spPr>
        </p:pic>
      </p:grpSp>
      <p:grpSp>
        <p:nvGrpSpPr>
          <p:cNvPr id="34" name="Group 33">
            <a:extLst>
              <a:ext uri="{FF2B5EF4-FFF2-40B4-BE49-F238E27FC236}">
                <a16:creationId xmlns:a16="http://schemas.microsoft.com/office/drawing/2014/main" id="{0840EDCC-1CF2-9638-CD8F-3801339ED16C}"/>
              </a:ext>
            </a:extLst>
          </p:cNvPr>
          <p:cNvGrpSpPr/>
          <p:nvPr/>
        </p:nvGrpSpPr>
        <p:grpSpPr>
          <a:xfrm>
            <a:off x="4479615" y="1780944"/>
            <a:ext cx="3346310" cy="4574885"/>
            <a:chOff x="4479615" y="1780944"/>
            <a:chExt cx="3346310" cy="4574885"/>
          </a:xfrm>
        </p:grpSpPr>
        <p:sp>
          <p:nvSpPr>
            <p:cNvPr id="18" name="Rectangle 17">
              <a:extLst>
                <a:ext uri="{FF2B5EF4-FFF2-40B4-BE49-F238E27FC236}">
                  <a16:creationId xmlns:a16="http://schemas.microsoft.com/office/drawing/2014/main" id="{9D792BCB-6CEB-E100-9BE4-D78BEAD24656}"/>
                </a:ext>
              </a:extLst>
            </p:cNvPr>
            <p:cNvSpPr/>
            <p:nvPr/>
          </p:nvSpPr>
          <p:spPr>
            <a:xfrm>
              <a:off x="4569189" y="2329409"/>
              <a:ext cx="3236674" cy="3479800"/>
            </a:xfrm>
            <a:prstGeom prst="rect">
              <a:avLst/>
            </a:prstGeom>
          </p:spPr>
          <p:txBody>
            <a:bodyPr wrap="square">
              <a:spAutoFit/>
            </a:bodyPr>
            <a:lstStyle/>
            <a:p>
              <a:pPr defTabSz="457200"/>
              <a:r>
                <a:rPr lang="en-US" sz="1381" b="1" dirty="0">
                  <a:solidFill>
                    <a:schemeClr val="accent3">
                      <a:lumMod val="50000"/>
                    </a:schemeClr>
                  </a:solidFill>
                  <a:ea typeface="Calibri" charset="0"/>
                  <a:cs typeface="Calibri" charset="0"/>
                </a:rPr>
                <a:t>Structural Practices</a:t>
              </a:r>
            </a:p>
            <a:p>
              <a:pPr defTabSz="457200"/>
              <a:r>
                <a:rPr lang="en-US" sz="1381" dirty="0">
                  <a:solidFill>
                    <a:prstClr val="black"/>
                  </a:solidFill>
                  <a:ea typeface="Calibri" charset="0"/>
                  <a:cs typeface="Calibri" charset="0"/>
                </a:rPr>
                <a:t>• Policy-Setting procedures</a:t>
              </a:r>
            </a:p>
            <a:p>
              <a:pPr defTabSz="457200"/>
              <a:r>
                <a:rPr lang="en-US" sz="1381" dirty="0">
                  <a:solidFill>
                    <a:prstClr val="black"/>
                  </a:solidFill>
                  <a:ea typeface="Calibri" charset="0"/>
                  <a:cs typeface="Calibri" charset="0"/>
                </a:rPr>
                <a:t>• Oversight mechanisms</a:t>
              </a:r>
            </a:p>
            <a:p>
              <a:pPr defTabSz="457200"/>
              <a:r>
                <a:rPr lang="en-US" sz="1381" dirty="0">
                  <a:solidFill>
                    <a:prstClr val="black"/>
                  </a:solidFill>
                  <a:ea typeface="Calibri" charset="0"/>
                  <a:cs typeface="Calibri" charset="0"/>
                </a:rPr>
                <a:t>• Data ownership responsibilities</a:t>
              </a:r>
            </a:p>
            <a:p>
              <a:pPr defTabSz="457200"/>
              <a:endParaRPr lang="en-US" sz="650" dirty="0">
                <a:solidFill>
                  <a:srgbClr val="085156"/>
                </a:solidFill>
                <a:ea typeface="Calibri" charset="0"/>
                <a:cs typeface="Calibri" charset="0"/>
              </a:endParaRPr>
            </a:p>
            <a:p>
              <a:pPr defTabSz="457200"/>
              <a:r>
                <a:rPr lang="en-US" sz="1381" b="1" dirty="0">
                  <a:solidFill>
                    <a:schemeClr val="accent3">
                      <a:lumMod val="50000"/>
                    </a:schemeClr>
                  </a:solidFill>
                  <a:cs typeface="Calibri" charset="0"/>
                </a:rPr>
                <a:t>Procedural (Life Cycle) practices</a:t>
              </a:r>
            </a:p>
            <a:p>
              <a:pPr defTabSz="457200"/>
              <a:r>
                <a:rPr lang="en-US" sz="1381" dirty="0">
                  <a:solidFill>
                    <a:prstClr val="black"/>
                  </a:solidFill>
                  <a:ea typeface="Calibri" charset="0"/>
                  <a:cs typeface="Calibri" charset="0"/>
                </a:rPr>
                <a:t>• Enforce retention/archiving</a:t>
              </a:r>
            </a:p>
            <a:p>
              <a:pPr defTabSz="457200"/>
              <a:r>
                <a:rPr lang="en-US" sz="1381" dirty="0">
                  <a:solidFill>
                    <a:prstClr val="black"/>
                  </a:solidFill>
                  <a:ea typeface="Calibri" charset="0"/>
                  <a:cs typeface="Calibri" charset="0"/>
                </a:rPr>
                <a:t>• Apply backups practices</a:t>
              </a:r>
            </a:p>
            <a:p>
              <a:pPr defTabSz="457200"/>
              <a:r>
                <a:rPr lang="en-US" sz="1381" dirty="0">
                  <a:solidFill>
                    <a:prstClr val="black"/>
                  </a:solidFill>
                  <a:ea typeface="Calibri" charset="0"/>
                  <a:cs typeface="Calibri" charset="0"/>
                </a:rPr>
                <a:t>• Establish and monitor access</a:t>
              </a:r>
            </a:p>
            <a:p>
              <a:pPr defTabSz="457200"/>
              <a:r>
                <a:rPr lang="en-US" sz="1381" dirty="0">
                  <a:solidFill>
                    <a:prstClr val="black"/>
                  </a:solidFill>
                  <a:ea typeface="Calibri" charset="0"/>
                  <a:cs typeface="Calibri" charset="0"/>
                </a:rPr>
                <a:t>• Classify information by value</a:t>
              </a:r>
            </a:p>
            <a:p>
              <a:pPr defTabSz="457200"/>
              <a:r>
                <a:rPr lang="en-US" sz="1381" dirty="0">
                  <a:solidFill>
                    <a:prstClr val="black"/>
                  </a:solidFill>
                  <a:ea typeface="Calibri" charset="0"/>
                  <a:cs typeface="Calibri" charset="0"/>
                </a:rPr>
                <a:t>• Service levels for data protection</a:t>
              </a:r>
            </a:p>
            <a:p>
              <a:pPr defTabSz="457200"/>
              <a:r>
                <a:rPr lang="en-US" sz="1381" dirty="0">
                  <a:solidFill>
                    <a:prstClr val="black"/>
                  </a:solidFill>
                  <a:ea typeface="Calibri" charset="0"/>
                  <a:cs typeface="Calibri" charset="0"/>
                </a:rPr>
                <a:t>• Monitor costs via chargebacks</a:t>
              </a:r>
            </a:p>
            <a:p>
              <a:pPr defTabSz="457200"/>
              <a:r>
                <a:rPr lang="en-US" sz="1381" dirty="0">
                  <a:solidFill>
                    <a:prstClr val="black"/>
                  </a:solidFill>
                  <a:ea typeface="Calibri" charset="0"/>
                  <a:cs typeface="Calibri" charset="0"/>
                </a:rPr>
                <a:t>• Migration between storage tiers</a:t>
              </a:r>
            </a:p>
            <a:p>
              <a:pPr defTabSz="457200"/>
              <a:endParaRPr lang="en-US" sz="650" dirty="0">
                <a:solidFill>
                  <a:srgbClr val="085156"/>
                </a:solidFill>
                <a:ea typeface="Calibri" charset="0"/>
                <a:cs typeface="Calibri" charset="0"/>
              </a:endParaRPr>
            </a:p>
            <a:p>
              <a:pPr defTabSz="457200"/>
              <a:r>
                <a:rPr lang="en-US" sz="1381" b="1" dirty="0">
                  <a:solidFill>
                    <a:schemeClr val="accent3">
                      <a:lumMod val="50000"/>
                    </a:schemeClr>
                  </a:solidFill>
                  <a:cs typeface="Calibri" charset="0"/>
                </a:rPr>
                <a:t>Relational Practices</a:t>
              </a:r>
            </a:p>
            <a:p>
              <a:pPr defTabSz="457200"/>
              <a:r>
                <a:rPr lang="en-US" sz="1381" dirty="0">
                  <a:solidFill>
                    <a:prstClr val="black"/>
                  </a:solidFill>
                  <a:ea typeface="Calibri" charset="0"/>
                  <a:cs typeface="Calibri" charset="0"/>
                </a:rPr>
                <a:t>• Users education</a:t>
              </a:r>
            </a:p>
            <a:p>
              <a:pPr defTabSz="457200"/>
              <a:r>
                <a:rPr lang="en-US" sz="1381" dirty="0">
                  <a:solidFill>
                    <a:prstClr val="black"/>
                  </a:solidFill>
                  <a:ea typeface="Calibri" charset="0"/>
                  <a:cs typeface="Calibri" charset="0"/>
                </a:rPr>
                <a:t>• Communications/idea exchange</a:t>
              </a:r>
            </a:p>
          </p:txBody>
        </p:sp>
        <p:sp>
          <p:nvSpPr>
            <p:cNvPr id="19" name="Rectangle 18">
              <a:extLst>
                <a:ext uri="{FF2B5EF4-FFF2-40B4-BE49-F238E27FC236}">
                  <a16:creationId xmlns:a16="http://schemas.microsoft.com/office/drawing/2014/main" id="{BE944DBD-2EFB-114F-4062-887D7D1BE0DA}"/>
                </a:ext>
              </a:extLst>
            </p:cNvPr>
            <p:cNvSpPr/>
            <p:nvPr/>
          </p:nvSpPr>
          <p:spPr>
            <a:xfrm>
              <a:off x="4479615" y="1780944"/>
              <a:ext cx="3346310" cy="4574885"/>
            </a:xfrm>
            <a:prstGeom prst="rect">
              <a:avLst/>
            </a:prstGeom>
            <a:noFill/>
            <a:ln w="19050" cap="flat" cmpd="sng" algn="ctr">
              <a:solidFill>
                <a:schemeClr val="accent3">
                  <a:lumMod val="60000"/>
                  <a:lumOff val="40000"/>
                </a:schemeClr>
              </a:solidFill>
              <a:prstDash val="sysDot"/>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grpSp>
        <p:nvGrpSpPr>
          <p:cNvPr id="38" name="Group 37">
            <a:extLst>
              <a:ext uri="{FF2B5EF4-FFF2-40B4-BE49-F238E27FC236}">
                <a16:creationId xmlns:a16="http://schemas.microsoft.com/office/drawing/2014/main" id="{24C905EE-3964-2E05-09F2-3F75F3892C5B}"/>
              </a:ext>
            </a:extLst>
          </p:cNvPr>
          <p:cNvGrpSpPr/>
          <p:nvPr/>
        </p:nvGrpSpPr>
        <p:grpSpPr>
          <a:xfrm>
            <a:off x="4467876" y="1559168"/>
            <a:ext cx="2493459" cy="728390"/>
            <a:chOff x="4467876" y="1559168"/>
            <a:chExt cx="2493459" cy="728390"/>
          </a:xfrm>
        </p:grpSpPr>
        <p:sp>
          <p:nvSpPr>
            <p:cNvPr id="20" name="Rectangle 19">
              <a:extLst>
                <a:ext uri="{FF2B5EF4-FFF2-40B4-BE49-F238E27FC236}">
                  <a16:creationId xmlns:a16="http://schemas.microsoft.com/office/drawing/2014/main" id="{D9D9366B-92F0-F7B4-06BE-79AA0EDD82FB}"/>
                </a:ext>
              </a:extLst>
            </p:cNvPr>
            <p:cNvSpPr/>
            <p:nvPr/>
          </p:nvSpPr>
          <p:spPr>
            <a:xfrm>
              <a:off x="4467876" y="1559168"/>
              <a:ext cx="1627052" cy="643419"/>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544" b="0" i="0" u="none" strike="noStrike" kern="0" cap="none" spc="0" normalizeH="0" baseline="0" noProof="0" dirty="0">
                  <a:ln>
                    <a:noFill/>
                  </a:ln>
                  <a:solidFill>
                    <a:prstClr val="white"/>
                  </a:solidFill>
                  <a:effectLst/>
                  <a:uLnTx/>
                  <a:uFillTx/>
                  <a:ea typeface="Calibri" charset="0"/>
                  <a:cs typeface="Calibri" charset="0"/>
                </a:rPr>
                <a:t>Composition of</a:t>
              </a:r>
              <a:endParaRPr kumimoji="0" lang="en-US" sz="1544" b="0" i="0" u="none" strike="noStrike" kern="0" cap="none" spc="0" normalizeH="0" baseline="0" noProof="0" dirty="0">
                <a:ln>
                  <a:noFill/>
                </a:ln>
                <a:solidFill>
                  <a:prstClr val="white"/>
                </a:solidFill>
                <a:effectLst/>
                <a:uLnTx/>
                <a:uFillTx/>
                <a:ea typeface="Calibri" charset="0"/>
                <a:cs typeface="Calibri" charset="0"/>
              </a:endParaRPr>
            </a:p>
          </p:txBody>
        </p:sp>
        <p:sp>
          <p:nvSpPr>
            <p:cNvPr id="21" name="Rectangle 20">
              <a:extLst>
                <a:ext uri="{FF2B5EF4-FFF2-40B4-BE49-F238E27FC236}">
                  <a16:creationId xmlns:a16="http://schemas.microsoft.com/office/drawing/2014/main" id="{B9F2331B-4097-6F5D-B1AB-84311BE005AC}"/>
                </a:ext>
              </a:extLst>
            </p:cNvPr>
            <p:cNvSpPr/>
            <p:nvPr/>
          </p:nvSpPr>
          <p:spPr>
            <a:xfrm>
              <a:off x="4467877" y="1913514"/>
              <a:ext cx="2493458" cy="374044"/>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544" b="0" i="0" u="none" strike="noStrike" kern="0" cap="none" spc="0" normalizeH="0" baseline="0" noProof="0" dirty="0">
                  <a:ln>
                    <a:noFill/>
                  </a:ln>
                  <a:solidFill>
                    <a:prstClr val="white"/>
                  </a:solidFill>
                  <a:effectLst/>
                  <a:uLnTx/>
                  <a:uFillTx/>
                  <a:ea typeface="Calibri" charset="0"/>
                  <a:cs typeface="Calibri" charset="0"/>
                </a:rPr>
                <a:t>Information Governance</a:t>
              </a:r>
              <a:endParaRPr kumimoji="0" lang="en-US" sz="1544" b="0" i="0" u="none" strike="noStrike" kern="0" cap="none" spc="0" normalizeH="0" baseline="0" noProof="0" dirty="0">
                <a:ln>
                  <a:noFill/>
                </a:ln>
                <a:solidFill>
                  <a:prstClr val="white"/>
                </a:solidFill>
                <a:effectLst/>
                <a:uLnTx/>
                <a:uFillTx/>
                <a:ea typeface="Calibri" charset="0"/>
                <a:cs typeface="Calibri" charset="0"/>
              </a:endParaRPr>
            </a:p>
          </p:txBody>
        </p:sp>
      </p:grpSp>
      <p:grpSp>
        <p:nvGrpSpPr>
          <p:cNvPr id="36" name="Group 35">
            <a:extLst>
              <a:ext uri="{FF2B5EF4-FFF2-40B4-BE49-F238E27FC236}">
                <a16:creationId xmlns:a16="http://schemas.microsoft.com/office/drawing/2014/main" id="{25F66C2E-67A9-4220-32E8-37F9F9388866}"/>
              </a:ext>
            </a:extLst>
          </p:cNvPr>
          <p:cNvGrpSpPr/>
          <p:nvPr/>
        </p:nvGrpSpPr>
        <p:grpSpPr>
          <a:xfrm>
            <a:off x="8863917" y="1868211"/>
            <a:ext cx="2993303" cy="1501687"/>
            <a:chOff x="8863917" y="1855233"/>
            <a:chExt cx="2993303" cy="1514665"/>
          </a:xfrm>
        </p:grpSpPr>
        <p:sp>
          <p:nvSpPr>
            <p:cNvPr id="22" name="Rectangle 21">
              <a:extLst>
                <a:ext uri="{FF2B5EF4-FFF2-40B4-BE49-F238E27FC236}">
                  <a16:creationId xmlns:a16="http://schemas.microsoft.com/office/drawing/2014/main" id="{A9032556-E650-A326-3F8C-5F1285630647}"/>
                </a:ext>
              </a:extLst>
            </p:cNvPr>
            <p:cNvSpPr/>
            <p:nvPr/>
          </p:nvSpPr>
          <p:spPr>
            <a:xfrm>
              <a:off x="8863917" y="1855233"/>
              <a:ext cx="2142232" cy="1148974"/>
            </a:xfrm>
            <a:prstGeom prst="rect">
              <a:avLst/>
            </a:prstGeom>
            <a:solidFill>
              <a:sysClr val="window" lastClr="FFFFFF"/>
            </a:solidFill>
            <a:ln w="12700" cap="flat" cmpd="sng" algn="ctr">
              <a:solidFill>
                <a:srgbClr val="70AD47">
                  <a:lumMod val="60000"/>
                  <a:lumOff val="40000"/>
                </a:srgbClr>
              </a:solid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4" name="Rectangle 23">
              <a:extLst>
                <a:ext uri="{FF2B5EF4-FFF2-40B4-BE49-F238E27FC236}">
                  <a16:creationId xmlns:a16="http://schemas.microsoft.com/office/drawing/2014/main" id="{8F275008-E5A4-1EFD-04BD-54B25E1923AD}"/>
                </a:ext>
              </a:extLst>
            </p:cNvPr>
            <p:cNvSpPr/>
            <p:nvPr/>
          </p:nvSpPr>
          <p:spPr>
            <a:xfrm>
              <a:off x="8891285" y="2060818"/>
              <a:ext cx="2965935" cy="1309080"/>
            </a:xfrm>
            <a:prstGeom prst="rect">
              <a:avLst/>
            </a:prstGeom>
          </p:spPr>
          <p:txBody>
            <a:bodyPr wrap="square">
              <a:spAutoFit/>
            </a:bodyPr>
            <a:lstStyle/>
            <a:p>
              <a:pPr defTabSz="457200"/>
              <a:r>
                <a:rPr lang="en-US" sz="1381" dirty="0">
                  <a:solidFill>
                    <a:prstClr val="black"/>
                  </a:solidFill>
                  <a:ea typeface="Calibri" charset="0"/>
                  <a:cs typeface="Calibri" charset="0"/>
                </a:rPr>
                <a:t>• Film performance –      </a:t>
              </a:r>
            </a:p>
            <a:p>
              <a:pPr defTabSz="457200"/>
              <a:r>
                <a:rPr lang="en-US" sz="1381" dirty="0">
                  <a:solidFill>
                    <a:prstClr val="black"/>
                  </a:solidFill>
                  <a:ea typeface="Calibri" charset="0"/>
                  <a:cs typeface="Calibri" charset="0"/>
                </a:rPr>
                <a:t>   Intermediate level</a:t>
              </a:r>
            </a:p>
            <a:p>
              <a:pPr defTabSz="457200"/>
              <a:r>
                <a:rPr lang="en-US" sz="1381" dirty="0">
                  <a:solidFill>
                    <a:prstClr val="black"/>
                  </a:solidFill>
                  <a:ea typeface="Calibri" charset="0"/>
                  <a:cs typeface="Calibri" charset="0"/>
                </a:rPr>
                <a:t>• Risk mitigation</a:t>
              </a:r>
            </a:p>
            <a:p>
              <a:pPr defTabSz="457200"/>
              <a:endParaRPr lang="en-US" sz="1381" dirty="0">
                <a:solidFill>
                  <a:prstClr val="black"/>
                </a:solidFill>
                <a:ea typeface="Calibri" charset="0"/>
                <a:cs typeface="Calibri" charset="0"/>
              </a:endParaRPr>
            </a:p>
            <a:p>
              <a:pPr defTabSz="457200"/>
              <a:endParaRPr lang="en-US" sz="1381" dirty="0">
                <a:solidFill>
                  <a:prstClr val="black"/>
                </a:solidFill>
                <a:ea typeface="Calibri" charset="0"/>
                <a:cs typeface="Calibri" charset="0"/>
              </a:endParaRPr>
            </a:p>
          </p:txBody>
        </p:sp>
      </p:grpSp>
      <p:sp>
        <p:nvSpPr>
          <p:cNvPr id="25" name="Rectangle 24">
            <a:extLst>
              <a:ext uri="{FF2B5EF4-FFF2-40B4-BE49-F238E27FC236}">
                <a16:creationId xmlns:a16="http://schemas.microsoft.com/office/drawing/2014/main" id="{A2E0333E-6B36-4196-CD56-427133F68A03}"/>
              </a:ext>
            </a:extLst>
          </p:cNvPr>
          <p:cNvSpPr/>
          <p:nvPr/>
        </p:nvSpPr>
        <p:spPr>
          <a:xfrm>
            <a:off x="8844203" y="3317249"/>
            <a:ext cx="2443389" cy="1323439"/>
          </a:xfrm>
          <a:prstGeom prst="rect">
            <a:avLst/>
          </a:prstGeom>
        </p:spPr>
        <p:txBody>
          <a:bodyPr wrap="square">
            <a:spAutoFit/>
          </a:bodyPr>
          <a:lstStyle/>
          <a:p>
            <a:pPr defTabSz="457200"/>
            <a:r>
              <a:rPr lang="en-US" sz="1600" i="1" dirty="0">
                <a:solidFill>
                  <a:prstClr val="black"/>
                </a:solidFill>
                <a:ea typeface="Calibri" charset="0"/>
                <a:cs typeface="Calibri" charset="0"/>
              </a:rPr>
              <a:t>Overview of composition and context for the </a:t>
            </a:r>
            <a:r>
              <a:rPr lang="en-US" sz="1600" i="1" dirty="0">
                <a:solidFill>
                  <a:srgbClr val="000000"/>
                </a:solidFill>
                <a:ea typeface="Calibri" charset="0"/>
                <a:cs typeface="Calibri" charset="0"/>
              </a:rPr>
              <a:t>Information Governance concept (</a:t>
            </a:r>
            <a:r>
              <a:rPr lang="en-US" sz="1600" i="1" dirty="0" err="1">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Tallon</a:t>
            </a:r>
            <a:r>
              <a:rPr lang="en-US" sz="1600" i="1" dirty="0">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 </a:t>
            </a:r>
            <a:r>
              <a:rPr lang="en-US" sz="1600" i="1" dirty="0" err="1">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etal</a:t>
            </a:r>
            <a:r>
              <a:rPr lang="en-US" sz="1600" i="1" dirty="0">
                <a:solidFill>
                  <a:schemeClr val="accent2">
                    <a:lumMod val="75000"/>
                  </a:schemeClr>
                </a:solidFill>
                <a:ea typeface="Calibri" charset="0"/>
                <a:cs typeface="Calibri" charset="0"/>
                <a:hlinkClick r:id="rId4">
                  <a:extLst>
                    <a:ext uri="{A12FA001-AC4F-418D-AE19-62706E023703}">
                      <ahyp:hlinkClr xmlns:ahyp="http://schemas.microsoft.com/office/drawing/2018/hyperlinkcolor" val="tx"/>
                    </a:ext>
                  </a:extLst>
                </a:hlinkClick>
              </a:rPr>
              <a:t>. 2013b</a:t>
            </a:r>
            <a:r>
              <a:rPr lang="en-US" sz="1600" i="1" dirty="0">
                <a:solidFill>
                  <a:srgbClr val="000000"/>
                </a:solidFill>
                <a:ea typeface="Calibri" charset="0"/>
                <a:cs typeface="Calibri" charset="0"/>
              </a:rPr>
              <a:t>)</a:t>
            </a:r>
          </a:p>
        </p:txBody>
      </p:sp>
      <p:grpSp>
        <p:nvGrpSpPr>
          <p:cNvPr id="26" name="Group 25">
            <a:extLst>
              <a:ext uri="{FF2B5EF4-FFF2-40B4-BE49-F238E27FC236}">
                <a16:creationId xmlns:a16="http://schemas.microsoft.com/office/drawing/2014/main" id="{BFDFED6C-0935-1544-E862-C13BA50BC656}"/>
              </a:ext>
            </a:extLst>
          </p:cNvPr>
          <p:cNvGrpSpPr/>
          <p:nvPr/>
        </p:nvGrpSpPr>
        <p:grpSpPr>
          <a:xfrm>
            <a:off x="7613645" y="1880374"/>
            <a:ext cx="760045" cy="473161"/>
            <a:chOff x="3203455" y="1829443"/>
            <a:chExt cx="800128" cy="513720"/>
          </a:xfrm>
          <a:solidFill>
            <a:srgbClr val="70AD47">
              <a:lumMod val="60000"/>
              <a:lumOff val="40000"/>
            </a:srgbClr>
          </a:solidFill>
        </p:grpSpPr>
        <p:sp>
          <p:nvSpPr>
            <p:cNvPr id="27" name="Right Arrow 64">
              <a:extLst>
                <a:ext uri="{FF2B5EF4-FFF2-40B4-BE49-F238E27FC236}">
                  <a16:creationId xmlns:a16="http://schemas.microsoft.com/office/drawing/2014/main" id="{D6513F3F-343A-F638-B022-1799F90D9014}"/>
                </a:ext>
              </a:extLst>
            </p:cNvPr>
            <p:cNvSpPr/>
            <p:nvPr/>
          </p:nvSpPr>
          <p:spPr>
            <a:xfrm>
              <a:off x="3467021" y="1854687"/>
              <a:ext cx="53656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8" name="Oval 27">
              <a:extLst>
                <a:ext uri="{FF2B5EF4-FFF2-40B4-BE49-F238E27FC236}">
                  <a16:creationId xmlns:a16="http://schemas.microsoft.com/office/drawing/2014/main" id="{39D2862E-BD75-4E92-8930-3F198C27F40A}"/>
                </a:ext>
              </a:extLst>
            </p:cNvPr>
            <p:cNvSpPr/>
            <p:nvPr/>
          </p:nvSpPr>
          <p:spPr>
            <a:xfrm>
              <a:off x="3203455" y="1829443"/>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29" name="Picture 28" descr="A close up of a logo&#10;&#10;Description automatically generated">
              <a:extLst>
                <a:ext uri="{FF2B5EF4-FFF2-40B4-BE49-F238E27FC236}">
                  <a16:creationId xmlns:a16="http://schemas.microsoft.com/office/drawing/2014/main" id="{6B5246A0-AE30-4F68-A7B4-E01C16162EBA}"/>
                </a:ext>
              </a:extLst>
            </p:cNvPr>
            <p:cNvPicPr>
              <a:picLocks noChangeAspect="1"/>
            </p:cNvPicPr>
            <p:nvPr/>
          </p:nvPicPr>
          <p:blipFill>
            <a:blip r:embed="rId3"/>
            <a:stretch>
              <a:fillRect/>
            </a:stretch>
          </p:blipFill>
          <p:spPr>
            <a:xfrm>
              <a:off x="3285165" y="1915889"/>
              <a:ext cx="345990" cy="345990"/>
            </a:xfrm>
            <a:prstGeom prst="rect">
              <a:avLst/>
            </a:prstGeom>
            <a:grpFill/>
          </p:spPr>
        </p:pic>
      </p:grpSp>
      <p:sp>
        <p:nvSpPr>
          <p:cNvPr id="23" name="Rectangle 22">
            <a:extLst>
              <a:ext uri="{FF2B5EF4-FFF2-40B4-BE49-F238E27FC236}">
                <a16:creationId xmlns:a16="http://schemas.microsoft.com/office/drawing/2014/main" id="{3E0ADA11-F3FC-284A-5C99-84A5347F951E}"/>
              </a:ext>
            </a:extLst>
          </p:cNvPr>
          <p:cNvSpPr/>
          <p:nvPr/>
        </p:nvSpPr>
        <p:spPr>
          <a:xfrm>
            <a:off x="8852178" y="1645260"/>
            <a:ext cx="1729635" cy="37404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rPr>
              <a:t>Consequences</a:t>
            </a:r>
            <a:endParaRPr kumimoji="0" lang="en-US" sz="1544" b="0" i="0" u="none" strike="noStrike" kern="0" cap="none" spc="0" normalizeH="0" baseline="0" noProof="0" dirty="0">
              <a:ln>
                <a:noFill/>
              </a:ln>
              <a:solidFill>
                <a:prstClr val="white"/>
              </a:solidFill>
              <a:effectLst/>
              <a:uLnTx/>
              <a:uFillTx/>
              <a:latin typeface="Calibri" panose="020F0502020204030204"/>
              <a:ea typeface="Calibri" charset="0"/>
              <a:cs typeface="Calibri" charset="0"/>
            </a:endParaRPr>
          </a:p>
        </p:txBody>
      </p:sp>
      <p:grpSp>
        <p:nvGrpSpPr>
          <p:cNvPr id="30" name="Group 29">
            <a:extLst>
              <a:ext uri="{FF2B5EF4-FFF2-40B4-BE49-F238E27FC236}">
                <a16:creationId xmlns:a16="http://schemas.microsoft.com/office/drawing/2014/main" id="{37085E5C-2FE5-A7C4-1FF9-BDFD48EB9F3A}"/>
              </a:ext>
            </a:extLst>
          </p:cNvPr>
          <p:cNvGrpSpPr/>
          <p:nvPr/>
        </p:nvGrpSpPr>
        <p:grpSpPr>
          <a:xfrm>
            <a:off x="7621356" y="2376786"/>
            <a:ext cx="771783" cy="473161"/>
            <a:chOff x="3217576" y="4079857"/>
            <a:chExt cx="812485" cy="513720"/>
          </a:xfrm>
          <a:solidFill>
            <a:srgbClr val="70AD47">
              <a:lumMod val="60000"/>
              <a:lumOff val="40000"/>
            </a:srgbClr>
          </a:solidFill>
        </p:grpSpPr>
        <p:sp>
          <p:nvSpPr>
            <p:cNvPr id="31" name="Right Arrow 68">
              <a:extLst>
                <a:ext uri="{FF2B5EF4-FFF2-40B4-BE49-F238E27FC236}">
                  <a16:creationId xmlns:a16="http://schemas.microsoft.com/office/drawing/2014/main" id="{FE9AC560-B198-78F0-7E37-3689DB8A7A74}"/>
                </a:ext>
              </a:extLst>
            </p:cNvPr>
            <p:cNvSpPr/>
            <p:nvPr/>
          </p:nvSpPr>
          <p:spPr>
            <a:xfrm>
              <a:off x="3390429" y="4105101"/>
              <a:ext cx="639632" cy="467787"/>
            </a:xfrm>
            <a:prstGeom prst="rightArrow">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32" name="Oval 31">
              <a:extLst>
                <a:ext uri="{FF2B5EF4-FFF2-40B4-BE49-F238E27FC236}">
                  <a16:creationId xmlns:a16="http://schemas.microsoft.com/office/drawing/2014/main" id="{35D9A9BD-4A2C-1C97-0055-7EC20F312AB2}"/>
                </a:ext>
              </a:extLst>
            </p:cNvPr>
            <p:cNvSpPr/>
            <p:nvPr/>
          </p:nvSpPr>
          <p:spPr>
            <a:xfrm>
              <a:off x="3217576" y="4079857"/>
              <a:ext cx="513720" cy="513720"/>
            </a:xfrm>
            <a:prstGeom prst="ellipse">
              <a:avLst/>
            </a:prstGeom>
            <a:grp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pic>
          <p:nvPicPr>
            <p:cNvPr id="33" name="Picture 32" descr="A close up of a logo&#10;&#10;Description automatically generated">
              <a:extLst>
                <a:ext uri="{FF2B5EF4-FFF2-40B4-BE49-F238E27FC236}">
                  <a16:creationId xmlns:a16="http://schemas.microsoft.com/office/drawing/2014/main" id="{C00ABA23-4596-74D8-5F7B-AC59ADACBEAF}"/>
                </a:ext>
              </a:extLst>
            </p:cNvPr>
            <p:cNvPicPr>
              <a:picLocks noChangeAspect="1"/>
            </p:cNvPicPr>
            <p:nvPr/>
          </p:nvPicPr>
          <p:blipFill>
            <a:blip r:embed="rId5"/>
            <a:stretch>
              <a:fillRect/>
            </a:stretch>
          </p:blipFill>
          <p:spPr>
            <a:xfrm>
              <a:off x="3290372" y="4274688"/>
              <a:ext cx="345990" cy="105625"/>
            </a:xfrm>
            <a:prstGeom prst="rect">
              <a:avLst/>
            </a:prstGeom>
            <a:grpFill/>
          </p:spPr>
        </p:pic>
      </p:grpSp>
      <p:grpSp>
        <p:nvGrpSpPr>
          <p:cNvPr id="35" name="Group 34">
            <a:extLst>
              <a:ext uri="{FF2B5EF4-FFF2-40B4-BE49-F238E27FC236}">
                <a16:creationId xmlns:a16="http://schemas.microsoft.com/office/drawing/2014/main" id="{AD9A639D-F9DE-63EE-912D-33772904E22F}"/>
              </a:ext>
            </a:extLst>
          </p:cNvPr>
          <p:cNvGrpSpPr/>
          <p:nvPr/>
        </p:nvGrpSpPr>
        <p:grpSpPr>
          <a:xfrm>
            <a:off x="3141877" y="4451804"/>
            <a:ext cx="771783" cy="473161"/>
            <a:chOff x="3141877" y="4451804"/>
            <a:chExt cx="771783" cy="473161"/>
          </a:xfrm>
        </p:grpSpPr>
        <p:grpSp>
          <p:nvGrpSpPr>
            <p:cNvPr id="14" name="Group 13">
              <a:extLst>
                <a:ext uri="{FF2B5EF4-FFF2-40B4-BE49-F238E27FC236}">
                  <a16:creationId xmlns:a16="http://schemas.microsoft.com/office/drawing/2014/main" id="{B824ADA1-0F0D-8C2F-78B5-38503B6A8B0C}"/>
                </a:ext>
              </a:extLst>
            </p:cNvPr>
            <p:cNvGrpSpPr/>
            <p:nvPr/>
          </p:nvGrpSpPr>
          <p:grpSpPr>
            <a:xfrm>
              <a:off x="3141877" y="4451804"/>
              <a:ext cx="771783" cy="473161"/>
              <a:chOff x="3217576" y="4079857"/>
              <a:chExt cx="812485" cy="513720"/>
            </a:xfrm>
            <a:solidFill>
              <a:srgbClr val="ED7D31">
                <a:lumMod val="40000"/>
                <a:lumOff val="60000"/>
              </a:srgbClr>
            </a:solidFill>
          </p:grpSpPr>
          <p:sp>
            <p:nvSpPr>
              <p:cNvPr id="15" name="Right Arrow 20">
                <a:extLst>
                  <a:ext uri="{FF2B5EF4-FFF2-40B4-BE49-F238E27FC236}">
                    <a16:creationId xmlns:a16="http://schemas.microsoft.com/office/drawing/2014/main" id="{6D44B301-0B83-F35A-2B88-87AA351D5B88}"/>
                  </a:ext>
                </a:extLst>
              </p:cNvPr>
              <p:cNvSpPr/>
              <p:nvPr/>
            </p:nvSpPr>
            <p:spPr>
              <a:xfrm>
                <a:off x="3390429" y="4105101"/>
                <a:ext cx="639632" cy="467787"/>
              </a:xfrm>
              <a:prstGeom prst="rightArrow">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ED8F6E46-F7EB-CEED-D52B-264FAC4DC858}"/>
                  </a:ext>
                </a:extLst>
              </p:cNvPr>
              <p:cNvSpPr/>
              <p:nvPr/>
            </p:nvSpPr>
            <p:spPr>
              <a:xfrm>
                <a:off x="3217576" y="4079857"/>
                <a:ext cx="513720" cy="513720"/>
              </a:xfrm>
              <a:prstGeom prst="ellipse">
                <a:avLst/>
              </a:prstGeom>
              <a:solidFill>
                <a:schemeClr val="accent3">
                  <a:lumMod val="75000"/>
                </a:schemeClr>
              </a:solidFill>
              <a:ln w="12700" cap="flat" cmpd="sng" algn="ctr">
                <a:noFill/>
                <a:prstDash val="solid"/>
                <a:miter lim="800000"/>
              </a:ln>
              <a:effectLst/>
            </p:spPr>
            <p:txBody>
              <a:bodyPr rtlCol="0" anchor="ctr"/>
              <a:lstStyle/>
              <a:p>
                <a:pPr marL="0" marR="0" lvl="0" indent="0" algn="ctr" defTabSz="457200" eaLnBrk="1" fontAlgn="auto" latinLnBrk="0" hangingPunct="1">
                  <a:lnSpc>
                    <a:spcPct val="100000"/>
                  </a:lnSpc>
                  <a:spcBef>
                    <a:spcPts val="0"/>
                  </a:spcBef>
                  <a:spcAft>
                    <a:spcPts val="0"/>
                  </a:spcAft>
                  <a:buClrTx/>
                  <a:buSzTx/>
                  <a:buFontTx/>
                  <a:buNone/>
                  <a:tabLst/>
                  <a:defRPr/>
                </a:pPr>
                <a:endParaRPr kumimoji="0" lang="en-US" sz="1463"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sp>
          <p:nvSpPr>
            <p:cNvPr id="37" name="Rectangle 36">
              <a:extLst>
                <a:ext uri="{FF2B5EF4-FFF2-40B4-BE49-F238E27FC236}">
                  <a16:creationId xmlns:a16="http://schemas.microsoft.com/office/drawing/2014/main" id="{FE6608E9-360D-B9F6-012F-96CCCE73C91D}"/>
                </a:ext>
              </a:extLst>
            </p:cNvPr>
            <p:cNvSpPr/>
            <p:nvPr/>
          </p:nvSpPr>
          <p:spPr>
            <a:xfrm>
              <a:off x="3238357" y="4645944"/>
              <a:ext cx="265510" cy="72352"/>
            </a:xfrm>
            <a:prstGeom prst="rect">
              <a:avLst/>
            </a:prstGeom>
            <a:solidFill>
              <a:schemeClr val="accent3">
                <a:lumMod val="75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35998362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607694" y="155992"/>
            <a:ext cx="9470037" cy="1754326"/>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s-ES_tradnl" sz="3600" b="0" i="0" u="none" strike="noStrike" kern="1200" cap="none" spc="0" normalizeH="0" baseline="0" noProof="0" dirty="0" err="1">
                <a:ln>
                  <a:noFill/>
                </a:ln>
                <a:solidFill>
                  <a:prstClr val="black"/>
                </a:solidFill>
                <a:effectLst/>
                <a:uLnTx/>
                <a:uFillTx/>
                <a:latin typeface="Calibri" panose="020F0502020204030204"/>
                <a:ea typeface="+mn-ea"/>
                <a:cs typeface="+mn-cs"/>
              </a:rPr>
              <a:t>Information</a:t>
            </a:r>
            <a:r>
              <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3600" b="0" i="0" u="none" strike="noStrike" kern="1200" cap="none" spc="0" normalizeH="0" baseline="0" noProof="0" dirty="0" err="1">
                <a:ln>
                  <a:noFill/>
                </a:ln>
                <a:solidFill>
                  <a:prstClr val="black"/>
                </a:solidFill>
                <a:effectLst/>
                <a:uLnTx/>
                <a:uFillTx/>
                <a:latin typeface="Calibri" panose="020F0502020204030204"/>
                <a:ea typeface="+mn-ea"/>
                <a:cs typeface="+mn-cs"/>
              </a:rPr>
              <a:t>Governance</a:t>
            </a:r>
            <a:r>
              <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Building an Information Governance Strategy</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2" name="Group 11">
            <a:extLst>
              <a:ext uri="{FF2B5EF4-FFF2-40B4-BE49-F238E27FC236}">
                <a16:creationId xmlns:a16="http://schemas.microsoft.com/office/drawing/2014/main" id="{5466BB63-8DC3-82C1-6154-B7E39A54D933}"/>
              </a:ext>
            </a:extLst>
          </p:cNvPr>
          <p:cNvGrpSpPr/>
          <p:nvPr/>
        </p:nvGrpSpPr>
        <p:grpSpPr>
          <a:xfrm>
            <a:off x="1109458" y="1670475"/>
            <a:ext cx="10273064" cy="1596339"/>
            <a:chOff x="1109458" y="1670475"/>
            <a:chExt cx="10273064" cy="1596339"/>
          </a:xfrm>
        </p:grpSpPr>
        <p:sp>
          <p:nvSpPr>
            <p:cNvPr id="4" name="Rounded Rectangle 19">
              <a:extLst>
                <a:ext uri="{FF2B5EF4-FFF2-40B4-BE49-F238E27FC236}">
                  <a16:creationId xmlns:a16="http://schemas.microsoft.com/office/drawing/2014/main" id="{71D91450-875F-1DD5-CBBE-ADCDF3C617D4}"/>
                </a:ext>
              </a:extLst>
            </p:cNvPr>
            <p:cNvSpPr/>
            <p:nvPr/>
          </p:nvSpPr>
          <p:spPr>
            <a:xfrm>
              <a:off x="1109458" y="1670475"/>
              <a:ext cx="10273064" cy="1596339"/>
            </a:xfrm>
            <a:prstGeom prst="roundRect">
              <a:avLst/>
            </a:prstGeom>
            <a:solidFill>
              <a:schemeClr val="accent3">
                <a:lumMod val="75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SENIOR LEADERSHIP</a:t>
              </a: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endParaRPr kumimoji="0" lang="en-IE" sz="1463" b="1" i="0" u="none" strike="noStrike" kern="0" cap="none" spc="0" normalizeH="0" baseline="0" noProof="0" dirty="0">
                <a:ln>
                  <a:noFill/>
                </a:ln>
                <a:solidFill>
                  <a:prstClr val="white"/>
                </a:solidFill>
                <a:effectLst/>
                <a:uLnTx/>
                <a:uFillTx/>
                <a:latin typeface="Calibri" panose="020F0502020204030204"/>
                <a:ea typeface="+mn-ea"/>
                <a:cs typeface="+mn-cs"/>
              </a:endParaRP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Develop a clear, written strategy that is shared with all staff .</a:t>
              </a: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 This should be based on a risk assessment and data ethics policy. </a:t>
              </a:r>
              <a:endParaRPr kumimoji="0" lang="en-IE" b="0" i="0" u="none" strike="noStrike" kern="0" cap="none" spc="0" normalizeH="0" baseline="0" noProof="0" dirty="0">
                <a:ln>
                  <a:noFill/>
                </a:ln>
                <a:solidFill>
                  <a:prstClr val="white"/>
                </a:solidFill>
                <a:effectLst/>
                <a:uLnTx/>
                <a:uFillTx/>
                <a:latin typeface="Calibri" panose="020F0502020204030204"/>
                <a:ea typeface="+mn-ea"/>
                <a:cs typeface="+mn-cs"/>
              </a:endParaRPr>
            </a:p>
            <a:p>
              <a:pPr marL="232172" marR="0" lvl="0" indent="-232172" algn="ctr"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latin typeface="Calibri" panose="020F0502020204030204"/>
                  <a:ea typeface="+mn-ea"/>
                  <a:cs typeface="+mn-cs"/>
                </a:rPr>
                <a:t>Offer regular guidance on data protection and ethics are up to date and implement policies correctly.</a:t>
              </a:r>
              <a:endParaRPr kumimoji="0" lang="en-IE" b="0" i="0" u="none" strike="noStrike" kern="0" cap="none" spc="0" normalizeH="0" baseline="0" noProof="0" dirty="0">
                <a:ln>
                  <a:noFill/>
                </a:ln>
                <a:solidFill>
                  <a:prstClr val="white"/>
                </a:solidFill>
                <a:effectLst/>
                <a:uLnTx/>
                <a:uFillTx/>
                <a:latin typeface="Calibri" panose="020F0502020204030204"/>
                <a:ea typeface="+mn-ea"/>
                <a:cs typeface="+mn-cs"/>
              </a:endParaRPr>
            </a:p>
          </p:txBody>
        </p:sp>
        <p:cxnSp>
          <p:nvCxnSpPr>
            <p:cNvPr id="7" name="Straight Connector 6">
              <a:extLst>
                <a:ext uri="{FF2B5EF4-FFF2-40B4-BE49-F238E27FC236}">
                  <a16:creationId xmlns:a16="http://schemas.microsoft.com/office/drawing/2014/main" id="{82CD1860-E4BC-A20D-96F2-4E4A68D672E9}"/>
                </a:ext>
              </a:extLst>
            </p:cNvPr>
            <p:cNvCxnSpPr/>
            <p:nvPr/>
          </p:nvCxnSpPr>
          <p:spPr>
            <a:xfrm>
              <a:off x="1109458" y="2132308"/>
              <a:ext cx="10273064" cy="0"/>
            </a:xfrm>
            <a:prstGeom prst="line">
              <a:avLst/>
            </a:prstGeom>
            <a:noFill/>
            <a:ln w="19050" cap="flat" cmpd="sng" algn="ctr">
              <a:solidFill>
                <a:sysClr val="window" lastClr="FFFFFF"/>
              </a:solidFill>
              <a:prstDash val="sysDot"/>
              <a:miter lim="800000"/>
            </a:ln>
            <a:effectLst/>
          </p:spPr>
        </p:cxnSp>
      </p:grpSp>
      <p:grpSp>
        <p:nvGrpSpPr>
          <p:cNvPr id="17" name="Group 16">
            <a:extLst>
              <a:ext uri="{FF2B5EF4-FFF2-40B4-BE49-F238E27FC236}">
                <a16:creationId xmlns:a16="http://schemas.microsoft.com/office/drawing/2014/main" id="{E6E077D1-AB85-5A45-EE6F-B0BD96651532}"/>
              </a:ext>
            </a:extLst>
          </p:cNvPr>
          <p:cNvGrpSpPr/>
          <p:nvPr/>
        </p:nvGrpSpPr>
        <p:grpSpPr>
          <a:xfrm>
            <a:off x="721401" y="3507184"/>
            <a:ext cx="5485662" cy="2470393"/>
            <a:chOff x="721401" y="3507184"/>
            <a:chExt cx="5485662" cy="2470393"/>
          </a:xfrm>
        </p:grpSpPr>
        <p:sp>
          <p:nvSpPr>
            <p:cNvPr id="5" name="Rounded Rectangle 20">
              <a:extLst>
                <a:ext uri="{FF2B5EF4-FFF2-40B4-BE49-F238E27FC236}">
                  <a16:creationId xmlns:a16="http://schemas.microsoft.com/office/drawing/2014/main" id="{8FC8826A-F450-2CC3-D6B5-E826FE0548DA}"/>
                </a:ext>
              </a:extLst>
            </p:cNvPr>
            <p:cNvSpPr/>
            <p:nvPr/>
          </p:nvSpPr>
          <p:spPr>
            <a:xfrm>
              <a:off x="1109456" y="3507184"/>
              <a:ext cx="5097607" cy="2470393"/>
            </a:xfrm>
            <a:prstGeom prst="roundRect">
              <a:avLst/>
            </a:prstGeom>
            <a:solidFill>
              <a:schemeClr val="accent4">
                <a:lumMod val="75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rPr>
                <a:t>DATA LEADER</a:t>
              </a: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2000" b="0" i="0" u="none" strike="noStrike" kern="0" cap="none" spc="0" normalizeH="0" baseline="0" noProof="0" dirty="0">
                <a:ln>
                  <a:noFill/>
                </a:ln>
                <a:solidFill>
                  <a:prstClr val="white"/>
                </a:solidFill>
                <a:effectLst>
                  <a:outerShdw blurRad="38100" dist="38100" dir="2700000" algn="tl">
                    <a:srgbClr val="000000">
                      <a:alpha val="43137"/>
                    </a:srgbClr>
                  </a:outerShdw>
                </a:effectLst>
                <a:uLnTx/>
                <a:uFillTx/>
                <a:latin typeface="Calibri" panose="020F0502020204030204"/>
                <a:ea typeface="+mn-ea"/>
                <a:cs typeface="+mn-cs"/>
              </a:endParaRPr>
            </a:p>
          </p:txBody>
        </p:sp>
        <p:cxnSp>
          <p:nvCxnSpPr>
            <p:cNvPr id="8" name="Straight Connector 7">
              <a:extLst>
                <a:ext uri="{FF2B5EF4-FFF2-40B4-BE49-F238E27FC236}">
                  <a16:creationId xmlns:a16="http://schemas.microsoft.com/office/drawing/2014/main" id="{1FCD3EF7-737F-1750-8380-8B92E8F6507C}"/>
                </a:ext>
              </a:extLst>
            </p:cNvPr>
            <p:cNvCxnSpPr>
              <a:cxnSpLocks/>
            </p:cNvCxnSpPr>
            <p:nvPr/>
          </p:nvCxnSpPr>
          <p:spPr>
            <a:xfrm>
              <a:off x="721401" y="4035616"/>
              <a:ext cx="5485662" cy="0"/>
            </a:xfrm>
            <a:prstGeom prst="line">
              <a:avLst/>
            </a:prstGeom>
            <a:noFill/>
            <a:ln w="19050" cap="flat" cmpd="sng" algn="ctr">
              <a:solidFill>
                <a:sysClr val="window" lastClr="FFFFFF"/>
              </a:solidFill>
              <a:prstDash val="sysDot"/>
              <a:miter lim="800000"/>
            </a:ln>
            <a:effectLst/>
          </p:spPr>
        </p:cxnSp>
        <p:sp>
          <p:nvSpPr>
            <p:cNvPr id="9" name="Rectangle 8">
              <a:extLst>
                <a:ext uri="{FF2B5EF4-FFF2-40B4-BE49-F238E27FC236}">
                  <a16:creationId xmlns:a16="http://schemas.microsoft.com/office/drawing/2014/main" id="{916997D9-EDB4-66DE-0843-2D8180ED0045}"/>
                </a:ext>
              </a:extLst>
            </p:cNvPr>
            <p:cNvSpPr/>
            <p:nvPr/>
          </p:nvSpPr>
          <p:spPr>
            <a:xfrm>
              <a:off x="1115257" y="4145302"/>
              <a:ext cx="4927406" cy="1477328"/>
            </a:xfrm>
            <a:prstGeom prst="rect">
              <a:avLst/>
            </a:prstGeom>
          </p:spPr>
          <p:txBody>
            <a:bodyPr wrap="square">
              <a:spAutoFit/>
            </a:bodyPr>
            <a:lstStyle/>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rPr>
                <a:t>Test your security measures frequently according to a pre-established calendar</a:t>
              </a:r>
              <a:endParaRPr kumimoji="0" lang="en-IE" b="0" i="0" u="none" strike="noStrike" kern="0" cap="none" spc="0" normalizeH="0" baseline="0" noProof="0" dirty="0">
                <a:ln>
                  <a:noFill/>
                </a:ln>
                <a:solidFill>
                  <a:prstClr val="white"/>
                </a:solidFill>
                <a:effectLst/>
                <a:uLnTx/>
                <a:uFillTx/>
              </a:endParaRP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prstClr val="white"/>
                  </a:solidFill>
                  <a:effectLst/>
                  <a:uLnTx/>
                  <a:uFillTx/>
                </a:rPr>
                <a:t>Be prepared for the possibility of ransomware attacks with a written policy to guide the response.</a:t>
              </a:r>
              <a:endParaRPr kumimoji="0" lang="en-IE" b="0" i="0" u="none" strike="noStrike" kern="0" cap="none" spc="0" normalizeH="0" baseline="0" noProof="0" dirty="0">
                <a:ln>
                  <a:noFill/>
                </a:ln>
                <a:solidFill>
                  <a:prstClr val="white"/>
                </a:solidFill>
                <a:effectLst/>
                <a:uLnTx/>
                <a:uFillTx/>
              </a:endParaRPr>
            </a:p>
          </p:txBody>
        </p:sp>
      </p:grpSp>
      <p:grpSp>
        <p:nvGrpSpPr>
          <p:cNvPr id="18" name="Group 17">
            <a:extLst>
              <a:ext uri="{FF2B5EF4-FFF2-40B4-BE49-F238E27FC236}">
                <a16:creationId xmlns:a16="http://schemas.microsoft.com/office/drawing/2014/main" id="{EEB28484-1942-C228-342E-DBFB258AF0BE}"/>
              </a:ext>
            </a:extLst>
          </p:cNvPr>
          <p:cNvGrpSpPr/>
          <p:nvPr/>
        </p:nvGrpSpPr>
        <p:grpSpPr>
          <a:xfrm>
            <a:off x="6324986" y="3507183"/>
            <a:ext cx="5485662" cy="2470393"/>
            <a:chOff x="6324986" y="3507183"/>
            <a:chExt cx="5485662" cy="2470393"/>
          </a:xfrm>
        </p:grpSpPr>
        <p:sp>
          <p:nvSpPr>
            <p:cNvPr id="6" name="Rounded Rectangle 22">
              <a:extLst>
                <a:ext uri="{FF2B5EF4-FFF2-40B4-BE49-F238E27FC236}">
                  <a16:creationId xmlns:a16="http://schemas.microsoft.com/office/drawing/2014/main" id="{A7B11749-EF5C-E355-B245-4711B368E784}"/>
                </a:ext>
              </a:extLst>
            </p:cNvPr>
            <p:cNvSpPr/>
            <p:nvPr/>
          </p:nvSpPr>
          <p:spPr>
            <a:xfrm>
              <a:off x="6324986" y="3507183"/>
              <a:ext cx="5097607" cy="2470393"/>
            </a:xfrm>
            <a:prstGeom prst="roundRect">
              <a:avLst/>
            </a:prstGeom>
            <a:solidFill>
              <a:schemeClr val="accent3">
                <a:lumMod val="50000"/>
              </a:schemeClr>
            </a:solidFill>
            <a:ln w="12700" cap="flat" cmpd="sng" algn="ctr">
              <a:noFill/>
              <a:prstDash val="solid"/>
              <a:miter lim="800000"/>
            </a:ln>
            <a:effectLst/>
          </p:spPr>
          <p:txBody>
            <a:bodyPr rtlCol="0" anchor="t"/>
            <a:lstStyle/>
            <a:p>
              <a:pPr marL="0" marR="0" lvl="0" indent="0" algn="ctr" defTabSz="457200" eaLnBrk="1" fontAlgn="t" latinLnBrk="0" hangingPunct="1">
                <a:lnSpc>
                  <a:spcPct val="100000"/>
                </a:lnSpc>
                <a:spcBef>
                  <a:spcPts val="0"/>
                </a:spcBef>
                <a:spcAft>
                  <a:spcPts val="0"/>
                </a:spcAft>
                <a:buClrTx/>
                <a:buSzTx/>
                <a:buFontTx/>
                <a:buNone/>
                <a:tabLst/>
                <a:defRPr/>
              </a:pPr>
              <a:r>
                <a:rPr kumimoji="0" lang="en-US" sz="2000" b="1" i="0" u="none" strike="noStrike" kern="0" cap="none" spc="0" normalizeH="0" baseline="0" noProof="0" dirty="0">
                  <a:ln>
                    <a:noFill/>
                  </a:ln>
                  <a:solidFill>
                    <a:schemeClr val="bg1"/>
                  </a:solidFill>
                  <a:effectLst>
                    <a:outerShdw blurRad="38100" dist="38100" dir="2700000" algn="tl">
                      <a:srgbClr val="000000">
                        <a:alpha val="43137"/>
                      </a:srgbClr>
                    </a:outerShdw>
                  </a:effectLst>
                  <a:uLnTx/>
                  <a:uFillTx/>
                  <a:latin typeface="Calibri" panose="020F0502020204030204"/>
                  <a:ea typeface="+mn-ea"/>
                  <a:cs typeface="+mn-cs"/>
                </a:rPr>
                <a:t>IT PERSON</a:t>
              </a:r>
            </a:p>
            <a:p>
              <a:pPr marL="0" marR="0" lvl="0" indent="0" algn="ctr" defTabSz="457200" eaLnBrk="1" fontAlgn="t" latinLnBrk="0" hangingPunct="1">
                <a:lnSpc>
                  <a:spcPct val="100000"/>
                </a:lnSpc>
                <a:spcBef>
                  <a:spcPts val="0"/>
                </a:spcBef>
                <a:spcAft>
                  <a:spcPts val="0"/>
                </a:spcAft>
                <a:buClrTx/>
                <a:buSzTx/>
                <a:buFontTx/>
                <a:buNone/>
                <a:tabLst/>
                <a:defRPr/>
              </a:pPr>
              <a:endParaRPr kumimoji="0" lang="en-IE" sz="1463" b="0" i="0" u="none" strike="noStrike" kern="0" cap="none" spc="0" normalizeH="0" baseline="0" noProof="0" dirty="0">
                <a:ln>
                  <a:noFill/>
                </a:ln>
                <a:solidFill>
                  <a:srgbClr val="000000"/>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1BF25109-6034-D09B-254A-DAD409EE89AC}"/>
                </a:ext>
              </a:extLst>
            </p:cNvPr>
            <p:cNvSpPr/>
            <p:nvPr/>
          </p:nvSpPr>
          <p:spPr>
            <a:xfrm>
              <a:off x="6372992" y="4188087"/>
              <a:ext cx="5097607" cy="1754326"/>
            </a:xfrm>
            <a:prstGeom prst="rect">
              <a:avLst/>
            </a:prstGeom>
          </p:spPr>
          <p:txBody>
            <a:bodyPr wrap="square">
              <a:spAutoFit/>
            </a:bodyPr>
            <a:lstStyle/>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rPr>
                <a:t>Keep your systems and software up to date and dispose of old equipment securely. </a:t>
              </a:r>
              <a:endParaRPr kumimoji="0" lang="en-IE" b="0" i="0" u="none" strike="noStrike" kern="0" cap="none" spc="0" normalizeH="0" baseline="0" noProof="0" dirty="0">
                <a:ln>
                  <a:noFill/>
                </a:ln>
                <a:solidFill>
                  <a:schemeClr val="bg1"/>
                </a:solidFill>
                <a:effectLst/>
                <a:uLnTx/>
                <a:uFillTx/>
              </a:endParaRP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rPr>
                <a:t>Establish a policy for backups including how often and where to store them.</a:t>
              </a:r>
              <a:endParaRPr kumimoji="0" lang="en-IE" b="0" i="0" u="none" strike="noStrike" kern="0" cap="none" spc="0" normalizeH="0" baseline="0" noProof="0" dirty="0">
                <a:ln>
                  <a:noFill/>
                </a:ln>
                <a:solidFill>
                  <a:schemeClr val="bg1"/>
                </a:solidFill>
                <a:effectLst/>
                <a:uLnTx/>
                <a:uFillTx/>
              </a:endParaRP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rPr>
                <a:t>Ensure staff use strong passwords.  </a:t>
              </a:r>
              <a:endParaRPr kumimoji="0" lang="en-IE" b="0" i="0" u="none" strike="noStrike" kern="0" cap="none" spc="0" normalizeH="0" baseline="0" noProof="0" dirty="0">
                <a:ln>
                  <a:noFill/>
                </a:ln>
                <a:solidFill>
                  <a:schemeClr val="bg1"/>
                </a:solidFill>
                <a:effectLst/>
                <a:uLnTx/>
                <a:uFillTx/>
              </a:endParaRPr>
            </a:p>
            <a:p>
              <a:pPr marL="232172" marR="0" lvl="0" indent="-232172" defTabSz="457200" eaLnBrk="1" fontAlgn="t" latinLnBrk="0" hangingPunct="1">
                <a:lnSpc>
                  <a:spcPct val="100000"/>
                </a:lnSpc>
                <a:spcBef>
                  <a:spcPts val="0"/>
                </a:spcBef>
                <a:spcAft>
                  <a:spcPts val="0"/>
                </a:spcAft>
                <a:buClrTx/>
                <a:buSzTx/>
                <a:buFont typeface="Arial" panose="020B0604020202020204" pitchFamily="34" charset="0"/>
                <a:buChar char="•"/>
                <a:tabLst/>
                <a:defRPr/>
              </a:pPr>
              <a:r>
                <a:rPr kumimoji="0" lang="en-US" b="0" i="0" u="none" strike="noStrike" kern="0" cap="none" spc="0" normalizeH="0" baseline="0" noProof="0" dirty="0">
                  <a:ln>
                    <a:noFill/>
                  </a:ln>
                  <a:solidFill>
                    <a:schemeClr val="bg1"/>
                  </a:solidFill>
                  <a:effectLst/>
                  <a:uLnTx/>
                  <a:uFillTx/>
                </a:rPr>
                <a:t>Use a firewall as a protective measure.</a:t>
              </a:r>
              <a:endParaRPr kumimoji="0" lang="en-IE" b="0" i="0" u="none" strike="noStrike" kern="0" cap="none" spc="0" normalizeH="0" baseline="0" noProof="0" dirty="0">
                <a:ln>
                  <a:noFill/>
                </a:ln>
                <a:solidFill>
                  <a:schemeClr val="bg1"/>
                </a:solidFill>
                <a:effectLst/>
                <a:uLnTx/>
                <a:uFillTx/>
              </a:endParaRPr>
            </a:p>
          </p:txBody>
        </p:sp>
        <p:cxnSp>
          <p:nvCxnSpPr>
            <p:cNvPr id="16" name="Straight Connector 15">
              <a:extLst>
                <a:ext uri="{FF2B5EF4-FFF2-40B4-BE49-F238E27FC236}">
                  <a16:creationId xmlns:a16="http://schemas.microsoft.com/office/drawing/2014/main" id="{2CCEC6EE-D7A2-9217-CBC3-239F7DEE6A73}"/>
                </a:ext>
              </a:extLst>
            </p:cNvPr>
            <p:cNvCxnSpPr>
              <a:cxnSpLocks/>
            </p:cNvCxnSpPr>
            <p:nvPr/>
          </p:nvCxnSpPr>
          <p:spPr>
            <a:xfrm>
              <a:off x="6324986" y="4035616"/>
              <a:ext cx="5485662" cy="0"/>
            </a:xfrm>
            <a:prstGeom prst="line">
              <a:avLst/>
            </a:prstGeom>
            <a:noFill/>
            <a:ln w="19050" cap="flat" cmpd="sng" algn="ctr">
              <a:solidFill>
                <a:sysClr val="window" lastClr="FFFFFF"/>
              </a:solidFill>
              <a:prstDash val="sysDot"/>
              <a:miter lim="800000"/>
            </a:ln>
            <a:effectLst/>
          </p:spPr>
        </p:cxnSp>
      </p:grpSp>
    </p:spTree>
    <p:extLst>
      <p:ext uri="{BB962C8B-B14F-4D97-AF65-F5344CB8AC3E}">
        <p14:creationId xmlns:p14="http://schemas.microsoft.com/office/powerpoint/2010/main" val="30666656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dirty="0"/>
              <a:t>Comprehend the emerging role of big data and how it can be turned into smart data. </a:t>
            </a:r>
          </a:p>
          <a:p>
            <a:pPr marL="342900" indent="-342900">
              <a:buBlip>
                <a:blip r:embed="rId2"/>
              </a:buBlip>
            </a:pPr>
            <a:endParaRPr lang="en-GB" dirty="0"/>
          </a:p>
          <a:p>
            <a:pPr marL="342900" indent="-342900">
              <a:buBlip>
                <a:blip r:embed="rId2"/>
              </a:buBlip>
            </a:pPr>
            <a:r>
              <a:rPr lang="en-GB" dirty="0"/>
              <a:t>Craft and coordinate integrated data capture and analysis activities. </a:t>
            </a:r>
          </a:p>
          <a:p>
            <a:pPr marL="342900" indent="-342900">
              <a:buBlip>
                <a:blip r:embed="rId2"/>
              </a:buBlip>
            </a:pPr>
            <a:endParaRPr lang="en-GB" dirty="0"/>
          </a:p>
          <a:p>
            <a:pPr marL="342900" indent="-342900">
              <a:buBlip>
                <a:blip r:embed="rId2"/>
              </a:buBlip>
            </a:pPr>
            <a:r>
              <a:rPr lang="en-GB" dirty="0"/>
              <a:t>Carry out data interpretation to gain actionable insights into business performance and market opportunities. </a:t>
            </a:r>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Competencies Gained</a:t>
            </a:r>
          </a:p>
        </p:txBody>
      </p:sp>
    </p:spTree>
    <p:extLst>
      <p:ext uri="{BB962C8B-B14F-4D97-AF65-F5344CB8AC3E}">
        <p14:creationId xmlns:p14="http://schemas.microsoft.com/office/powerpoint/2010/main" val="381126421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ED751EB-AC80-2EDE-1E10-A9999440C305}"/>
              </a:ext>
            </a:extLst>
          </p:cNvPr>
          <p:cNvSpPr txBox="1"/>
          <p:nvPr/>
        </p:nvSpPr>
        <p:spPr>
          <a:xfrm>
            <a:off x="1217950" y="104932"/>
            <a:ext cx="9470037" cy="646331"/>
          </a:xfrm>
          <a:prstGeom prst="rect">
            <a:avLst/>
          </a:prstGeom>
          <a:noFill/>
        </p:spPr>
        <p:txBody>
          <a:bodyPr wrap="square">
            <a:spAutoFit/>
          </a:bodyPr>
          <a:lstStyle/>
          <a:p>
            <a:pPr lvl="0" algn="ctr" defTabSz="457200">
              <a:defRPr/>
            </a:pPr>
            <a:r>
              <a:rPr kumimoji="0" lang="es-ES_tradnl" sz="3600" b="0" i="0" u="none" strike="noStrike" kern="1200" cap="none" spc="0" normalizeH="0" baseline="0" noProof="0" dirty="0" err="1">
                <a:ln>
                  <a:noFill/>
                </a:ln>
                <a:solidFill>
                  <a:prstClr val="black"/>
                </a:solidFill>
                <a:effectLst/>
                <a:uLnTx/>
                <a:uFillTx/>
                <a:latin typeface="Calibri" panose="020F0502020204030204"/>
                <a:ea typeface="+mn-ea"/>
                <a:cs typeface="+mn-cs"/>
              </a:rPr>
              <a:t>Information</a:t>
            </a:r>
            <a:r>
              <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kumimoji="0" lang="es-ES_tradnl" sz="3600" b="0" i="0" u="none" strike="noStrike" kern="1200" cap="none" spc="0" normalizeH="0" baseline="0" noProof="0" dirty="0" err="1">
                <a:ln>
                  <a:noFill/>
                </a:ln>
                <a:solidFill>
                  <a:prstClr val="black"/>
                </a:solidFill>
                <a:effectLst/>
                <a:uLnTx/>
                <a:uFillTx/>
                <a:latin typeface="Calibri" panose="020F0502020204030204"/>
                <a:ea typeface="+mn-ea"/>
                <a:cs typeface="+mn-cs"/>
              </a:rPr>
              <a:t>Governance</a:t>
            </a:r>
            <a:r>
              <a:rPr kumimoji="0" lang="es-ES_tradnl" sz="3600"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GB" sz="3600" dirty="0">
                <a:solidFill>
                  <a:prstClr val="black"/>
                </a:solidFill>
              </a:rPr>
              <a:t>Risk Assessment</a:t>
            </a:r>
          </a:p>
        </p:txBody>
      </p:sp>
      <p:graphicFrame>
        <p:nvGraphicFramePr>
          <p:cNvPr id="2" name="Diagram 1">
            <a:extLst>
              <a:ext uri="{FF2B5EF4-FFF2-40B4-BE49-F238E27FC236}">
                <a16:creationId xmlns:a16="http://schemas.microsoft.com/office/drawing/2014/main" id="{15E0DBC6-D842-FDF5-879D-4D70234BBA10}"/>
              </a:ext>
            </a:extLst>
          </p:cNvPr>
          <p:cNvGraphicFramePr/>
          <p:nvPr>
            <p:extLst>
              <p:ext uri="{D42A27DB-BD31-4B8C-83A1-F6EECF244321}">
                <p14:modId xmlns:p14="http://schemas.microsoft.com/office/powerpoint/2010/main" val="794309666"/>
              </p:ext>
            </p:extLst>
          </p:nvPr>
        </p:nvGraphicFramePr>
        <p:xfrm>
          <a:off x="377252" y="1454046"/>
          <a:ext cx="11437495" cy="45420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3583534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Principles for creating a code of data ethics:</a:t>
            </a: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mj-lt"/>
              <a:buAutoNum type="arabicPeriod"/>
            </a:pPr>
            <a:r>
              <a:rPr lang="en-GB" b="1" dirty="0"/>
              <a:t>The highest priority is to respect the persons behind the data:</a:t>
            </a:r>
          </a:p>
          <a:p>
            <a:pPr marL="0" indent="0">
              <a:buClr>
                <a:schemeClr val="accent2"/>
              </a:buClr>
            </a:pPr>
            <a:endParaRPr lang="en-GB" b="1" dirty="0"/>
          </a:p>
          <a:p>
            <a:pPr marL="342900" indent="-342900">
              <a:buClr>
                <a:schemeClr val="accent2"/>
              </a:buClr>
              <a:buFont typeface="Arial" panose="020B0604020202020204" pitchFamily="34" charset="0"/>
              <a:buChar char="•"/>
            </a:pPr>
            <a:r>
              <a:rPr lang="en-GB" dirty="0"/>
              <a:t>Where insights derived from data could impact the human condition, the potential harm to individual and communities should be the paramount considerations. Big data can produce compelling insights into populations, but those same insights can be used to unfairly limit an individual’s possibilities.</a:t>
            </a:r>
          </a:p>
          <a:p>
            <a:pPr marL="342900" indent="-342900">
              <a:buClr>
                <a:schemeClr val="accent2"/>
              </a:buClr>
              <a:buBlip>
                <a:blip r:embed="rId3"/>
              </a:buBlip>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419658926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Principles for creating a code of data ethics (cont.):</a:t>
            </a: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mj-lt"/>
              <a:buAutoNum type="arabicPeriod" startAt="2"/>
            </a:pPr>
            <a:r>
              <a:rPr lang="en-GB" b="1" dirty="0"/>
              <a:t>Account for downstream uses of datasets</a:t>
            </a:r>
          </a:p>
          <a:p>
            <a:pPr marL="457200" indent="-457200">
              <a:buClr>
                <a:schemeClr val="accent2"/>
              </a:buClr>
              <a:buFont typeface="+mj-lt"/>
              <a:buAutoNum type="arabicPeriod" startAt="2"/>
            </a:pPr>
            <a:endParaRPr lang="en-GB" b="1" dirty="0"/>
          </a:p>
          <a:p>
            <a:pPr marL="457200" indent="-457200">
              <a:buClr>
                <a:schemeClr val="accent2"/>
              </a:buClr>
              <a:buFont typeface="Arial" panose="020B0604020202020204" pitchFamily="34" charset="0"/>
              <a:buChar char="•"/>
            </a:pPr>
            <a:r>
              <a:rPr lang="en-GB" dirty="0"/>
              <a:t>Data professionals should strive to use data in ways that are consistent with the intentions and understanding of the disclosing party. Many regulations govern datasets on the basis of the status of the data: “</a:t>
            </a:r>
            <a:r>
              <a:rPr lang="en-GB" dirty="0">
                <a:solidFill>
                  <a:schemeClr val="accent2"/>
                </a:solidFill>
              </a:rPr>
              <a:t>public</a:t>
            </a:r>
            <a:r>
              <a:rPr lang="en-GB" dirty="0"/>
              <a:t>”, “</a:t>
            </a:r>
            <a:r>
              <a:rPr lang="en-GB" dirty="0">
                <a:solidFill>
                  <a:schemeClr val="accent2"/>
                </a:solidFill>
              </a:rPr>
              <a:t>private</a:t>
            </a:r>
            <a:r>
              <a:rPr lang="en-GB" dirty="0"/>
              <a:t>” or “</a:t>
            </a:r>
            <a:r>
              <a:rPr lang="en-GB" dirty="0">
                <a:solidFill>
                  <a:schemeClr val="accent2"/>
                </a:solidFill>
              </a:rPr>
              <a:t>proprietary</a:t>
            </a:r>
            <a:r>
              <a:rPr lang="en-GB" dirty="0"/>
              <a:t>,” for example. </a:t>
            </a: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1644679362"/>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Principles for creating a code of data ethics (cont.):</a:t>
            </a: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mj-lt"/>
              <a:buAutoNum type="arabicPeriod" startAt="2"/>
            </a:pPr>
            <a:r>
              <a:rPr lang="en-GB" b="1" dirty="0"/>
              <a:t>Account for downstream uses of datasets (cont.)</a:t>
            </a:r>
          </a:p>
          <a:p>
            <a:pPr marL="457200" indent="-457200">
              <a:buClr>
                <a:schemeClr val="accent2"/>
              </a:buClr>
              <a:buFont typeface="+mj-lt"/>
              <a:buAutoNum type="arabicPeriod" startAt="2"/>
            </a:pPr>
            <a:endParaRPr lang="en-GB" b="1" dirty="0"/>
          </a:p>
          <a:p>
            <a:pPr marL="457200" indent="-457200">
              <a:buClr>
                <a:schemeClr val="accent2"/>
              </a:buClr>
              <a:buFont typeface="Arial" panose="020B0604020202020204" pitchFamily="34" charset="0"/>
              <a:buChar char="•"/>
            </a:pPr>
            <a:r>
              <a:rPr lang="en-GB" dirty="0"/>
              <a:t>But what is done with datasets is ultimately more consequential to subjects/users than the type of data or the context in which it is collected. </a:t>
            </a:r>
          </a:p>
          <a:p>
            <a:pPr marL="457200" indent="-4572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r>
              <a:rPr lang="en-GB" dirty="0"/>
              <a:t>Correlative use of repurposed data in research and industry represents the greatest promise and the greatest risk of data analytics.</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214395331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Principles for creating a code of data ethics (cont.):</a:t>
            </a: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mj-lt"/>
              <a:buAutoNum type="arabicPeriod" startAt="3"/>
            </a:pPr>
            <a:r>
              <a:rPr lang="en-GB" b="1" dirty="0"/>
              <a:t>The consequences of utilizing data and analytical tools today                                                       are shaped by how they have been used in the past </a:t>
            </a:r>
          </a:p>
          <a:p>
            <a:pPr marL="457200" indent="-457200">
              <a:buClr>
                <a:schemeClr val="accent2"/>
              </a:buClr>
              <a:buFont typeface="+mj-lt"/>
              <a:buAutoNum type="arabicPeriod" startAt="3"/>
            </a:pPr>
            <a:endParaRPr lang="en-GB" b="1" dirty="0"/>
          </a:p>
          <a:p>
            <a:pPr marL="457200" indent="-457200">
              <a:buClr>
                <a:schemeClr val="accent2"/>
              </a:buClr>
              <a:buFont typeface="Arial" panose="020B0604020202020204" pitchFamily="34" charset="0"/>
              <a:buChar char="•"/>
            </a:pPr>
            <a:r>
              <a:rPr lang="en-GB" dirty="0"/>
              <a:t>There is no such thing as raw data. All datasets and accompanying analytic tools carry a history of human decision-making. As far as possible, the history should be auditable. This should include mechanisms for tracking the context of collection, methods of consent, chains of responsibility, and assessments of data quality and accuracy.</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26132400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Principles for creating a code of data ethics (cont.):</a:t>
            </a:r>
          </a:p>
          <a:p>
            <a:pPr marL="342900" indent="-342900">
              <a:buClr>
                <a:schemeClr val="accent2"/>
              </a:buClr>
              <a:buBlip>
                <a:blip r:embed="rId3"/>
              </a:buBlip>
            </a:pPr>
            <a:endParaRPr lang="en-GB" b="1" dirty="0">
              <a:solidFill>
                <a:schemeClr val="accent2"/>
              </a:solidFill>
            </a:endParaRPr>
          </a:p>
          <a:p>
            <a:pPr marL="457200" indent="-457200">
              <a:buClr>
                <a:schemeClr val="accent2"/>
              </a:buClr>
              <a:buFont typeface="+mj-lt"/>
              <a:buAutoNum type="arabicPeriod" startAt="4"/>
            </a:pPr>
            <a:r>
              <a:rPr lang="en-GB" b="1" dirty="0"/>
              <a:t>Seek to match privacy and security safeguards with privacy and security expectations. </a:t>
            </a:r>
          </a:p>
          <a:p>
            <a:pPr marL="457200" indent="-457200">
              <a:buClr>
                <a:schemeClr val="accent2"/>
              </a:buClr>
              <a:buFont typeface="+mj-lt"/>
              <a:buAutoNum type="arabicPeriod" startAt="4"/>
            </a:pPr>
            <a:endParaRPr lang="en-GB" b="1" dirty="0"/>
          </a:p>
          <a:p>
            <a:pPr marL="457200" indent="-457200">
              <a:buClr>
                <a:schemeClr val="accent2"/>
              </a:buClr>
              <a:buFont typeface="Arial" panose="020B0604020202020204" pitchFamily="34" charset="0"/>
              <a:buChar char="•"/>
            </a:pPr>
            <a:r>
              <a:rPr lang="en-GB" dirty="0"/>
              <a:t>Data subjects holds a range of expectations about the privacy and security of their data. These expectations are often context-dependent. Designers and data professionals should give due considerations to those expectations and align safeguards and expectations with them, as much as possible.</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3082207348"/>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Principles for creating a code of data ethics (cont.):</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mj-lt"/>
              <a:buAutoNum type="arabicPeriod" startAt="5"/>
            </a:pPr>
            <a:r>
              <a:rPr lang="en-GB" b="1" dirty="0"/>
              <a:t>Always follow the law, but understand that the law is often a minimum bar. </a:t>
            </a:r>
          </a:p>
          <a:p>
            <a:pPr marL="457200" indent="-457200">
              <a:buClr>
                <a:schemeClr val="accent2"/>
              </a:buClr>
              <a:buFont typeface="+mj-lt"/>
              <a:buAutoNum type="arabicPeriod" startAt="5"/>
            </a:pPr>
            <a:endParaRPr lang="en-GB" b="1" dirty="0"/>
          </a:p>
          <a:p>
            <a:pPr marL="457200" indent="-457200">
              <a:buClr>
                <a:schemeClr val="accent2"/>
              </a:buClr>
              <a:buFont typeface="Arial" panose="020B0604020202020204" pitchFamily="34" charset="0"/>
              <a:buChar char="•"/>
            </a:pPr>
            <a:r>
              <a:rPr lang="en-GB" dirty="0"/>
              <a:t>Digital transformations have been a standard evolutionary path for businesses and governments. However, because laws have largely failed to keep up with then pace of digital innovation and change, existing regulations are often miscalibrated to current risks. In this context, compliance means complacency. To excel in data ethnics, leaders must define their own compliance frameworks to outperform legislated requirements</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247736242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Principles for creating a code of data ethics (cont.):</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mj-lt"/>
              <a:buAutoNum type="arabicPeriod" startAt="6"/>
            </a:pPr>
            <a:r>
              <a:rPr lang="en-GB" b="1" dirty="0"/>
              <a:t>Be wary of collecting data just for the sake of having more data </a:t>
            </a:r>
          </a:p>
          <a:p>
            <a:pPr marL="457200" indent="-457200">
              <a:buClr>
                <a:schemeClr val="accent2"/>
              </a:buClr>
              <a:buFont typeface="+mj-lt"/>
              <a:buAutoNum type="arabicPeriod" startAt="6"/>
            </a:pPr>
            <a:endParaRPr lang="en-GB" b="1" dirty="0"/>
          </a:p>
          <a:p>
            <a:pPr marL="457200" indent="-457200">
              <a:buClr>
                <a:schemeClr val="accent2"/>
              </a:buClr>
              <a:buFont typeface="Arial" panose="020B0604020202020204" pitchFamily="34" charset="0"/>
              <a:buChar char="•"/>
            </a:pPr>
            <a:r>
              <a:rPr lang="en-GB" dirty="0"/>
              <a:t>The power and peril of data analytics is that data collected today will be useful for unpredictable purposes in the future. Give due consideration to the possibility that less data may result in both better analysis and less risk.</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Information Governance</a:t>
            </a:r>
          </a:p>
        </p:txBody>
      </p:sp>
    </p:spTree>
    <p:extLst>
      <p:ext uri="{BB962C8B-B14F-4D97-AF65-F5344CB8AC3E}">
        <p14:creationId xmlns:p14="http://schemas.microsoft.com/office/powerpoint/2010/main" val="3301680205"/>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Discussion question </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n-GB" i="1" dirty="0"/>
              <a:t>Surveillance capitalism unilaterally claims human experience as free raw material for translation into behavioural data. Although some of these data are applied to service improvement, the rest are declared as a proprietary behavioural surplus, fed into machine intelligence and fabricated into prediction products. </a:t>
            </a:r>
          </a:p>
          <a:p>
            <a:pPr marL="457200" indent="-457200">
              <a:buClr>
                <a:schemeClr val="accent2"/>
              </a:buClr>
              <a:buFont typeface="Arial" panose="020B0604020202020204" pitchFamily="34" charset="0"/>
              <a:buChar char="•"/>
            </a:pPr>
            <a:r>
              <a:rPr lang="en-GB" i="1" dirty="0"/>
              <a:t>These prediction products are traded in  behavioural futures markets. Surveillance capitalists have grown immensely wealthy from these trading operations.		</a:t>
            </a:r>
          </a:p>
          <a:p>
            <a:pPr marL="0" indent="0" algn="r">
              <a:buClr>
                <a:schemeClr val="accent2"/>
              </a:buClr>
            </a:pPr>
            <a:r>
              <a:rPr lang="en-GB" i="1" dirty="0"/>
              <a:t>- </a:t>
            </a:r>
            <a:r>
              <a:rPr lang="en-GB" dirty="0"/>
              <a:t>Shoshana </a:t>
            </a:r>
            <a:r>
              <a:rPr lang="en-GB" dirty="0" err="1"/>
              <a:t>Zuboff</a:t>
            </a: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453505308"/>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Discussion question (cont.)</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n-GB" dirty="0"/>
              <a:t>The work of </a:t>
            </a:r>
            <a:r>
              <a:rPr lang="en-GB" dirty="0" err="1"/>
              <a:t>Shosana</a:t>
            </a:r>
            <a:r>
              <a:rPr lang="en-GB" dirty="0"/>
              <a:t> </a:t>
            </a:r>
            <a:r>
              <a:rPr lang="en-GB" dirty="0" err="1"/>
              <a:t>Zuboff</a:t>
            </a:r>
            <a:r>
              <a:rPr lang="en-GB" dirty="0"/>
              <a:t>, a distinguished American academic, has become a primary framework for understanding big data and the larger field of commercial surveillance. She argues that neither privacy nor antitrust laws provide adequate protection from the unprecedented practices of surveillance capitalism.</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3202279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2"/>
              </a:buBlip>
            </a:pPr>
            <a:r>
              <a:rPr lang="en-GB" dirty="0"/>
              <a:t>Determine appropriate technological tools for data solutions based on cost-benefit analysis. </a:t>
            </a:r>
          </a:p>
          <a:p>
            <a:pPr marL="342900" indent="-342900">
              <a:buBlip>
                <a:blip r:embed="rId2"/>
              </a:buBlip>
            </a:pPr>
            <a:endParaRPr lang="en-GB" dirty="0"/>
          </a:p>
          <a:p>
            <a:pPr marL="342900" indent="-342900">
              <a:buBlip>
                <a:blip r:embed="rId2"/>
              </a:buBlip>
            </a:pPr>
            <a:r>
              <a:rPr lang="en-GB" dirty="0"/>
              <a:t>Understand the key regulatory and ethical aspects of data privacy and handling.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Competencies Gained</a:t>
            </a:r>
          </a:p>
        </p:txBody>
      </p:sp>
    </p:spTree>
    <p:extLst>
      <p:ext uri="{BB962C8B-B14F-4D97-AF65-F5344CB8AC3E}">
        <p14:creationId xmlns:p14="http://schemas.microsoft.com/office/powerpoint/2010/main" val="2069878825"/>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Discussion question (cont.)</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n-GB" b="1" dirty="0"/>
              <a:t>Do you believe that corporate practices threaten individual autonomy and democracy? Where do you think the responsibility lies for protecting individual rights: with companies or with governments? </a:t>
            </a:r>
            <a:r>
              <a:rPr lang="en-GB" i="1" dirty="0"/>
              <a:t>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
        <p:nvSpPr>
          <p:cNvPr id="8" name="Rectangle 7">
            <a:extLst>
              <a:ext uri="{FF2B5EF4-FFF2-40B4-BE49-F238E27FC236}">
                <a16:creationId xmlns:a16="http://schemas.microsoft.com/office/drawing/2014/main" id="{14AB223B-30BF-D7B0-AFE1-3C2D39AD7542}"/>
              </a:ext>
            </a:extLst>
          </p:cNvPr>
          <p:cNvSpPr/>
          <p:nvPr/>
        </p:nvSpPr>
        <p:spPr>
          <a:xfrm>
            <a:off x="798381" y="5462343"/>
            <a:ext cx="10833986" cy="307777"/>
          </a:xfrm>
          <a:prstGeom prst="rect">
            <a:avLst/>
          </a:prstGeom>
        </p:spPr>
        <p:txBody>
          <a:bodyPr wrap="square">
            <a:spAutoFit/>
          </a:bodyPr>
          <a:lstStyle/>
          <a:p>
            <a:r>
              <a:rPr lang="en-IE" sz="1400" dirty="0">
                <a:solidFill>
                  <a:srgbClr val="000000"/>
                </a:solidFill>
              </a:rPr>
              <a:t>Source: </a:t>
            </a:r>
            <a:r>
              <a:rPr lang="en-IE" sz="1400" dirty="0">
                <a:solidFill>
                  <a:schemeClr val="accent2">
                    <a:lumMod val="75000"/>
                  </a:schemeClr>
                </a:solidFill>
                <a:hlinkClick r:id="rId4">
                  <a:extLst>
                    <a:ext uri="{A12FA001-AC4F-418D-AE19-62706E023703}">
                      <ahyp:hlinkClr xmlns:ahyp="http://schemas.microsoft.com/office/drawing/2018/hyperlinkcolor" val="tx"/>
                    </a:ext>
                  </a:extLst>
                </a:hlinkClick>
              </a:rPr>
              <a:t>https://www.theguardian.com/books/2019/oct/04/shoshana-zuboff-surveillance-capitalism-assault-human-automomy-digital-privacy</a:t>
            </a:r>
            <a:endParaRPr lang="en-IE" sz="1400" dirty="0">
              <a:solidFill>
                <a:schemeClr val="accent2">
                  <a:lumMod val="75000"/>
                </a:schemeClr>
              </a:solidFill>
            </a:endParaRPr>
          </a:p>
        </p:txBody>
      </p:sp>
    </p:spTree>
    <p:extLst>
      <p:ext uri="{BB962C8B-B14F-4D97-AF65-F5344CB8AC3E}">
        <p14:creationId xmlns:p14="http://schemas.microsoft.com/office/powerpoint/2010/main" val="1032430530"/>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Carry out a Data Protection Impact Assessment (DPIA) </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n-GB" dirty="0"/>
              <a:t>DPIA is a process to help you identify and minimise the data protection risks of a project. You must do a DPIA for processing that is likely to result in a high risk to individuals. This includes some specified types of processing. You can use our screening checklists to help you decide when to do a DPIA.</a:t>
            </a:r>
          </a:p>
          <a:p>
            <a:pPr marL="457200" indent="-457200">
              <a:buClr>
                <a:schemeClr val="accent2"/>
              </a:buClr>
              <a:buFont typeface="Arial" panose="020B0604020202020204" pitchFamily="34" charset="0"/>
              <a:buChar char="•"/>
            </a:pPr>
            <a:endParaRPr lang="en-GB" dirty="0"/>
          </a:p>
          <a:p>
            <a:pPr marL="457200" indent="-457200">
              <a:buClr>
                <a:schemeClr val="accent2"/>
              </a:buClr>
              <a:buFont typeface="Arial" panose="020B0604020202020204" pitchFamily="34" charset="0"/>
              <a:buChar char="•"/>
            </a:pPr>
            <a:r>
              <a:rPr lang="en-GB" dirty="0"/>
              <a:t>It is also good practice to do a DPIA for any other major project which requires the processing of personal data.</a:t>
            </a:r>
            <a:r>
              <a:rPr lang="en-GB" i="1" dirty="0"/>
              <a:t>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22520125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Carry out a Data Protection Impact Assessment (DPIA) (cont.)</a:t>
            </a:r>
          </a:p>
          <a:p>
            <a:pPr marL="457200" indent="-457200">
              <a:buClr>
                <a:schemeClr val="accent2"/>
              </a:buClr>
              <a:buFont typeface="+mj-lt"/>
              <a:buAutoNum type="arabicPeriod" startAt="5"/>
            </a:pPr>
            <a:endParaRPr lang="en-GB" b="1" dirty="0">
              <a:solidFill>
                <a:schemeClr val="accent2"/>
              </a:solidFill>
            </a:endParaRPr>
          </a:p>
          <a:p>
            <a:pPr marL="457200" indent="-457200">
              <a:buClr>
                <a:schemeClr val="accent2"/>
              </a:buClr>
              <a:buFont typeface="Arial" panose="020B0604020202020204" pitchFamily="34" charset="0"/>
              <a:buChar char="•"/>
            </a:pPr>
            <a:r>
              <a:rPr lang="en-GB" dirty="0"/>
              <a:t>Create a DPIA template for a project of your choice. You should do the following:</a:t>
            </a:r>
          </a:p>
          <a:p>
            <a:pPr marL="0" indent="0">
              <a:buClr>
                <a:schemeClr val="accent2"/>
              </a:buClr>
            </a:pPr>
            <a:endParaRPr lang="en-GB" i="1"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b="1"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graphicFrame>
        <p:nvGraphicFramePr>
          <p:cNvPr id="2" name="Diagram 1">
            <a:extLst>
              <a:ext uri="{FF2B5EF4-FFF2-40B4-BE49-F238E27FC236}">
                <a16:creationId xmlns:a16="http://schemas.microsoft.com/office/drawing/2014/main" id="{E8408CDB-A830-5F58-D174-E7A8D85E94A4}"/>
              </a:ext>
            </a:extLst>
          </p:cNvPr>
          <p:cNvGraphicFramePr/>
          <p:nvPr>
            <p:extLst>
              <p:ext uri="{D42A27DB-BD31-4B8C-83A1-F6EECF244321}">
                <p14:modId xmlns:p14="http://schemas.microsoft.com/office/powerpoint/2010/main" val="268421110"/>
              </p:ext>
            </p:extLst>
          </p:nvPr>
        </p:nvGraphicFramePr>
        <p:xfrm>
          <a:off x="798381" y="3186288"/>
          <a:ext cx="10595237" cy="270933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Rectangle 5">
            <a:extLst>
              <a:ext uri="{FF2B5EF4-FFF2-40B4-BE49-F238E27FC236}">
                <a16:creationId xmlns:a16="http://schemas.microsoft.com/office/drawing/2014/main" id="{E32A9A4E-6334-C32A-8922-15DBF9A7F63B}"/>
              </a:ext>
            </a:extLst>
          </p:cNvPr>
          <p:cNvSpPr/>
          <p:nvPr/>
        </p:nvSpPr>
        <p:spPr>
          <a:xfrm>
            <a:off x="798381" y="5587845"/>
            <a:ext cx="9499862" cy="307777"/>
          </a:xfrm>
          <a:prstGeom prst="rect">
            <a:avLst/>
          </a:prstGeom>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400" b="0" i="0" u="none" strike="noStrike" kern="0" cap="none" spc="0" normalizeH="0" baseline="0" noProof="0" dirty="0">
                <a:ln>
                  <a:noFill/>
                </a:ln>
                <a:solidFill>
                  <a:prstClr val="black"/>
                </a:solidFill>
                <a:effectLst/>
                <a:uLnTx/>
                <a:uFillTx/>
              </a:rPr>
              <a:t>Source: </a:t>
            </a:r>
            <a:r>
              <a:rPr kumimoji="0" lang="en-IE" sz="1400" b="0" i="0" u="none" strike="noStrike" kern="0" cap="none" spc="0" normalizeH="0" baseline="0" noProof="0" dirty="0">
                <a:ln>
                  <a:noFill/>
                </a:ln>
                <a:solidFill>
                  <a:schemeClr val="accent2">
                    <a:lumMod val="75000"/>
                  </a:schemeClr>
                </a:solidFill>
                <a:effectLst/>
                <a:uLnTx/>
                <a:uFillTx/>
                <a:hlinkClick r:id="rId9">
                  <a:extLst>
                    <a:ext uri="{A12FA001-AC4F-418D-AE19-62706E023703}">
                      <ahyp:hlinkClr xmlns:ahyp="http://schemas.microsoft.com/office/drawing/2018/hyperlinkcolor" val="tx"/>
                    </a:ext>
                  </a:extLst>
                </a:hlinkClick>
              </a:rPr>
              <a:t>https://www.dataprotection.ie/en/organisations/know-your-obligations/data-protection-impact-assessments</a:t>
            </a:r>
            <a:endParaRPr kumimoji="0" lang="en-IE" sz="14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671602725"/>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BDE6B06-E517-A44D-93E9-58E8C9D1D2E9}"/>
              </a:ext>
            </a:extLst>
          </p:cNvPr>
          <p:cNvSpPr>
            <a:spLocks noGrp="1"/>
          </p:cNvSpPr>
          <p:nvPr>
            <p:ph type="body" sz="quarter" idx="16"/>
          </p:nvPr>
        </p:nvSpPr>
        <p:spPr/>
        <p:txBody>
          <a:bodyPr/>
          <a:lstStyle/>
          <a:p>
            <a:r>
              <a:rPr lang="en-US" dirty="0"/>
              <a:t>Working with Data</a:t>
            </a:r>
          </a:p>
        </p:txBody>
      </p:sp>
      <p:sp>
        <p:nvSpPr>
          <p:cNvPr id="5" name="Text Placeholder 4">
            <a:extLst>
              <a:ext uri="{FF2B5EF4-FFF2-40B4-BE49-F238E27FC236}">
                <a16:creationId xmlns:a16="http://schemas.microsoft.com/office/drawing/2014/main" id="{F53E186E-EEE8-784F-BE9F-48BF925F13E9}"/>
              </a:ext>
            </a:extLst>
          </p:cNvPr>
          <p:cNvSpPr>
            <a:spLocks noGrp="1"/>
          </p:cNvSpPr>
          <p:nvPr>
            <p:ph type="body" sz="quarter" idx="17"/>
          </p:nvPr>
        </p:nvSpPr>
        <p:spPr/>
        <p:txBody>
          <a:bodyPr/>
          <a:lstStyle/>
          <a:p>
            <a:r>
              <a:rPr lang="en-US" dirty="0"/>
              <a:t>04</a:t>
            </a:r>
          </a:p>
        </p:txBody>
      </p:sp>
    </p:spTree>
    <p:extLst>
      <p:ext uri="{BB962C8B-B14F-4D97-AF65-F5344CB8AC3E}">
        <p14:creationId xmlns:p14="http://schemas.microsoft.com/office/powerpoint/2010/main" val="234960922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dirty="0"/>
              <a:t>The importance of big data does not revolve around how much data a company has but how a company utilizes the collected data. </a:t>
            </a:r>
          </a:p>
          <a:p>
            <a:pPr marL="342900" indent="-342900">
              <a:buClr>
                <a:schemeClr val="accent2"/>
              </a:buClr>
              <a:buBlip>
                <a:blip r:embed="rId3"/>
              </a:buBlip>
            </a:pPr>
            <a:endParaRPr lang="en-GB" dirty="0"/>
          </a:p>
          <a:p>
            <a:pPr marL="342900" indent="-342900">
              <a:buClr>
                <a:schemeClr val="accent2"/>
              </a:buClr>
              <a:buBlip>
                <a:blip r:embed="rId3"/>
              </a:buBlip>
            </a:pPr>
            <a:r>
              <a:rPr lang="en-GB" dirty="0"/>
              <a:t>Being able to analyse and predict market and customer behaviour with Big Data is a new paradigm shift for SMEs. When it is implemented correctly, it can yield increased flexibility, productivity, responsiveness, anticipation and ability to meet customer need through capturing blind spots and making better decisions.</a:t>
            </a:r>
            <a:endParaRPr lang="en-GB" i="1"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Benefits of Data for Business</a:t>
            </a:r>
          </a:p>
        </p:txBody>
      </p:sp>
      <p:sp>
        <p:nvSpPr>
          <p:cNvPr id="6" name="Rectangle 5">
            <a:extLst>
              <a:ext uri="{FF2B5EF4-FFF2-40B4-BE49-F238E27FC236}">
                <a16:creationId xmlns:a16="http://schemas.microsoft.com/office/drawing/2014/main" id="{0E898E31-B3BC-67F7-68CC-9173E704C9EE}"/>
              </a:ext>
            </a:extLst>
          </p:cNvPr>
          <p:cNvSpPr/>
          <p:nvPr/>
        </p:nvSpPr>
        <p:spPr>
          <a:xfrm>
            <a:off x="798381" y="5557068"/>
            <a:ext cx="4642618" cy="338554"/>
          </a:xfrm>
          <a:prstGeom prst="rect">
            <a:avLst/>
          </a:prstGeom>
        </p:spPr>
        <p:txBody>
          <a:bodyPr wrap="non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n-IE" sz="1600" b="0" i="0" u="none" strike="noStrike" kern="0" cap="none" spc="0" normalizeH="0" baseline="0" noProof="0" dirty="0">
                <a:ln>
                  <a:noFill/>
                </a:ln>
                <a:solidFill>
                  <a:prstClr val="black"/>
                </a:solidFill>
                <a:effectLst/>
                <a:uLnTx/>
                <a:uFillTx/>
              </a:rPr>
              <a:t>Source: </a:t>
            </a:r>
            <a:r>
              <a:rPr kumimoji="0" lang="en-IE" sz="1600" b="0" i="0" u="none" strike="noStrike" kern="0" cap="none" spc="0" normalizeH="0" baseline="0" noProof="0" dirty="0">
                <a:ln>
                  <a:noFill/>
                </a:ln>
                <a:solidFill>
                  <a:schemeClr val="accent2">
                    <a:lumMod val="75000"/>
                  </a:schemeClr>
                </a:solidFill>
                <a:effectLst/>
                <a:uLnTx/>
                <a:uFillTx/>
                <a:hlinkClick r:id="rId4">
                  <a:extLst>
                    <a:ext uri="{A12FA001-AC4F-418D-AE19-62706E023703}">
                      <ahyp:hlinkClr xmlns:ahyp="http://schemas.microsoft.com/office/drawing/2018/hyperlinkcolor" val="tx"/>
                    </a:ext>
                  </a:extLst>
                </a:hlinkClick>
              </a:rPr>
              <a:t>An Overview of Big Data for Growth in SMEs  </a:t>
            </a:r>
            <a:endParaRPr kumimoji="0" lang="en-IE" sz="1600" b="0" i="0" u="none" strike="noStrike" kern="0" cap="none" spc="0" normalizeH="0" baseline="0" noProof="0" dirty="0">
              <a:ln>
                <a:noFill/>
              </a:ln>
              <a:solidFill>
                <a:schemeClr val="accent2">
                  <a:lumMod val="75000"/>
                </a:schemeClr>
              </a:solidFill>
              <a:effectLst/>
              <a:uLnTx/>
              <a:uFillTx/>
            </a:endParaRPr>
          </a:p>
        </p:txBody>
      </p:sp>
    </p:spTree>
    <p:extLst>
      <p:ext uri="{BB962C8B-B14F-4D97-AF65-F5344CB8AC3E}">
        <p14:creationId xmlns:p14="http://schemas.microsoft.com/office/powerpoint/2010/main" val="2422151305"/>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Benefits of Data for Business</a:t>
            </a:r>
          </a:p>
        </p:txBody>
      </p:sp>
      <p:sp>
        <p:nvSpPr>
          <p:cNvPr id="7" name="Rectangle 6">
            <a:extLst>
              <a:ext uri="{FF2B5EF4-FFF2-40B4-BE49-F238E27FC236}">
                <a16:creationId xmlns:a16="http://schemas.microsoft.com/office/drawing/2014/main" id="{E005E4E5-2CE3-B9BA-AE02-46D24C87385C}"/>
              </a:ext>
            </a:extLst>
          </p:cNvPr>
          <p:cNvSpPr/>
          <p:nvPr/>
        </p:nvSpPr>
        <p:spPr>
          <a:xfrm>
            <a:off x="6238246" y="1819945"/>
            <a:ext cx="3328117" cy="2658420"/>
          </a:xfrm>
          <a:prstGeom prst="rect">
            <a:avLst/>
          </a:prstGeom>
          <a:solidFill>
            <a:sysClr val="window" lastClr="FFFFFF"/>
          </a:solidFill>
          <a:ln w="12700" cap="flat" cmpd="sng" algn="ctr">
            <a:solidFill>
              <a:srgbClr val="70AD47"/>
            </a:solidFill>
            <a:prstDash val="solid"/>
            <a:miter lim="800000"/>
          </a:ln>
          <a:effectLst/>
        </p:spPr>
        <p:txBody>
          <a:bodyPr wrap="square">
            <a:spAutoFit/>
          </a:bodyPr>
          <a:lstStyle/>
          <a:p>
            <a:pPr algn="ctr" defTabSz="457200"/>
            <a:r>
              <a:rPr lang="es-ES_tradnl" sz="2400" b="1" kern="0" dirty="0" err="1">
                <a:solidFill>
                  <a:prstClr val="black"/>
                </a:solidFill>
                <a:effectLst>
                  <a:outerShdw blurRad="38100" dist="38100" dir="2700000" algn="tl">
                    <a:srgbClr val="000000">
                      <a:alpha val="43137"/>
                    </a:srgbClr>
                  </a:outerShdw>
                </a:effectLst>
                <a:latin typeface="Calibri" panose="020F0502020204030204"/>
              </a:rPr>
              <a:t>Product</a:t>
            </a:r>
            <a:r>
              <a:rPr lang="es-ES_tradnl" sz="2400" b="1" kern="0" dirty="0">
                <a:solidFill>
                  <a:prstClr val="black"/>
                </a:solidFill>
                <a:effectLst>
                  <a:outerShdw blurRad="38100" dist="38100" dir="2700000" algn="tl">
                    <a:srgbClr val="000000">
                      <a:alpha val="43137"/>
                    </a:srgbClr>
                  </a:outerShdw>
                </a:effectLst>
                <a:latin typeface="Calibri" panose="020F0502020204030204"/>
              </a:rPr>
              <a:t> </a:t>
            </a:r>
            <a:r>
              <a:rPr lang="es-ES_tradnl" sz="2400" b="1" kern="0" dirty="0" err="1">
                <a:solidFill>
                  <a:prstClr val="black"/>
                </a:solidFill>
                <a:effectLst>
                  <a:outerShdw blurRad="38100" dist="38100" dir="2700000" algn="tl">
                    <a:srgbClr val="000000">
                      <a:alpha val="43137"/>
                    </a:srgbClr>
                  </a:outerShdw>
                </a:effectLst>
                <a:latin typeface="Calibri" panose="020F0502020204030204"/>
              </a:rPr>
              <a:t>Innovation</a:t>
            </a:r>
            <a:endParaRPr lang="es-ES_tradnl" sz="2400" b="1" kern="0" dirty="0">
              <a:solidFill>
                <a:prstClr val="black"/>
              </a:solidFill>
              <a:effectLst>
                <a:outerShdw blurRad="38100" dist="38100" dir="2700000" algn="tl">
                  <a:srgbClr val="000000">
                    <a:alpha val="43137"/>
                  </a:srgbClr>
                </a:outerShdw>
              </a:effectLst>
              <a:latin typeface="Calibri" panose="020F0502020204030204"/>
            </a:endParaRPr>
          </a:p>
          <a:p>
            <a:pPr algn="ctr" defTabSz="457200"/>
            <a:endParaRPr lang="es-ES_tradnl" sz="2400" b="1" kern="0" dirty="0">
              <a:solidFill>
                <a:prstClr val="black"/>
              </a:solidFill>
              <a:effectLst>
                <a:outerShdw blurRad="38100" dist="38100" dir="2700000" algn="tl">
                  <a:srgbClr val="000000">
                    <a:alpha val="43137"/>
                  </a:srgbClr>
                </a:outerShdw>
              </a:effectLst>
              <a:latin typeface="Calibri" panose="020F0502020204030204"/>
            </a:endParaRP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Market</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insights</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New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products</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Real time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feedback</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Maximise</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profit</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L="371475" marR="0" lvl="0" indent="-371475" algn="ctr" defTabSz="457200" eaLnBrk="1" fontAlgn="auto" latinLnBrk="0" hangingPunct="1">
              <a:lnSpc>
                <a:spcPct val="100000"/>
              </a:lnSpc>
              <a:spcBef>
                <a:spcPts val="0"/>
              </a:spcBef>
              <a:spcAft>
                <a:spcPts val="0"/>
              </a:spcAft>
              <a:buClrTx/>
              <a:buSzTx/>
              <a:buFont typeface="Arial" charset="0"/>
              <a:buChar char="•"/>
              <a:tabLst/>
              <a:defRPr/>
            </a:pPr>
            <a:endParaRPr kumimoji="0" lang="es-ES_tradnl" sz="2275"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8" name="Rectangle 7">
            <a:extLst>
              <a:ext uri="{FF2B5EF4-FFF2-40B4-BE49-F238E27FC236}">
                <a16:creationId xmlns:a16="http://schemas.microsoft.com/office/drawing/2014/main" id="{4F7CF105-3B41-544B-1917-E12CA52936F8}"/>
              </a:ext>
            </a:extLst>
          </p:cNvPr>
          <p:cNvSpPr/>
          <p:nvPr/>
        </p:nvSpPr>
        <p:spPr>
          <a:xfrm>
            <a:off x="2179527" y="1819945"/>
            <a:ext cx="3773619" cy="2677656"/>
          </a:xfrm>
          <a:prstGeom prst="rect">
            <a:avLst/>
          </a:prstGeom>
          <a:solidFill>
            <a:sysClr val="window" lastClr="FFFFFF"/>
          </a:solidFill>
          <a:ln w="12700" cap="flat" cmpd="sng" algn="ctr">
            <a:solidFill>
              <a:schemeClr val="accent3">
                <a:lumMod val="50000"/>
              </a:schemeClr>
            </a:solidFill>
            <a:prstDash val="solid"/>
            <a:miter lim="800000"/>
          </a:ln>
          <a:effectLst/>
        </p:spPr>
        <p:txBody>
          <a:bodyPr wrap="square">
            <a:spAutoFit/>
          </a:bodyPr>
          <a:lstStyle/>
          <a:p>
            <a:pPr marL="0" marR="0" lvl="0" indent="0" algn="ctr" defTabSz="457200" eaLnBrk="1" fontAlgn="auto" latinLnBrk="0" hangingPunct="1">
              <a:lnSpc>
                <a:spcPct val="100000"/>
              </a:lnSpc>
              <a:spcBef>
                <a:spcPts val="0"/>
              </a:spcBef>
              <a:spcAft>
                <a:spcPts val="0"/>
              </a:spcAft>
              <a:buClrTx/>
              <a:buSzTx/>
              <a:buFontTx/>
              <a:buNone/>
              <a:tabLst/>
              <a:defRPr/>
            </a:pPr>
            <a:r>
              <a:rPr kumimoji="0" lang="es-ES_tradnl" sz="2400" b="1"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Process</a:t>
            </a:r>
            <a:r>
              <a:rPr kumimoji="0" lang="es-ES_tradnl"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 </a:t>
            </a:r>
            <a:r>
              <a:rPr lang="es-ES_tradnl" sz="2400" b="1" kern="0" dirty="0">
                <a:solidFill>
                  <a:prstClr val="black"/>
                </a:solidFill>
                <a:effectLst>
                  <a:outerShdw blurRad="38100" dist="38100" dir="2700000" algn="tl">
                    <a:srgbClr val="000000">
                      <a:alpha val="43137"/>
                    </a:srgbClr>
                  </a:outerShdw>
                </a:effectLst>
                <a:latin typeface="Calibri" panose="020F0502020204030204"/>
              </a:rPr>
              <a:t>I</a:t>
            </a:r>
            <a:r>
              <a:rPr kumimoji="0" lang="es-ES_tradnl" sz="2400" b="1" i="0" u="none" strike="noStrike" kern="0" cap="none" spc="0" normalizeH="0" baseline="0" noProof="0" dirty="0" err="1">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rPr>
              <a:t>mprovements</a:t>
            </a:r>
            <a:endParaRPr kumimoji="0" lang="es-ES_tradnl"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L="0" marR="0" lvl="0" indent="0" algn="ctr" defTabSz="457200" eaLnBrk="1" fontAlgn="auto" latinLnBrk="0" hangingPunct="1">
              <a:lnSpc>
                <a:spcPct val="100000"/>
              </a:lnSpc>
              <a:spcBef>
                <a:spcPts val="0"/>
              </a:spcBef>
              <a:spcAft>
                <a:spcPts val="0"/>
              </a:spcAft>
              <a:buClrTx/>
              <a:buSzTx/>
              <a:buFontTx/>
              <a:buNone/>
              <a:tabLst/>
              <a:defRPr/>
            </a:pPr>
            <a:endParaRPr kumimoji="0" lang="es-ES_tradnl" sz="2400" b="1" i="0" u="none" strike="noStrike" kern="0" cap="none" spc="0" normalizeH="0" baseline="0" noProof="0" dirty="0">
              <a:ln>
                <a:noFill/>
              </a:ln>
              <a:solidFill>
                <a:prstClr val="black"/>
              </a:solidFill>
              <a:effectLst>
                <a:outerShdw blurRad="38100" dist="38100" dir="2700000" algn="tl">
                  <a:srgbClr val="000000">
                    <a:alpha val="43137"/>
                  </a:srgbClr>
                </a:outerShdw>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Time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reductions</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Cost</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savings</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Improved</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Quality</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a:t>
            </a: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Manage</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online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reputation</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a:p>
            <a:pPr marR="0" lvl="0" algn="ctr" defTabSz="457200" eaLnBrk="1" fontAlgn="auto" latinLnBrk="0" hangingPunct="1">
              <a:lnSpc>
                <a:spcPct val="100000"/>
              </a:lnSpc>
              <a:spcBef>
                <a:spcPts val="0"/>
              </a:spcBef>
              <a:spcAft>
                <a:spcPts val="0"/>
              </a:spcAft>
              <a:buClrTx/>
              <a:buSzTx/>
              <a:tabLst/>
              <a:defRPr/>
            </a:pP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Customer</a:t>
            </a:r>
            <a:r>
              <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rPr>
              <a:t> </a:t>
            </a:r>
            <a:r>
              <a:rPr kumimoji="0" lang="es-ES_tradnl" sz="2400" b="0" i="0" u="none" strike="noStrike" kern="0" cap="none" spc="0" normalizeH="0" baseline="0" noProof="0" dirty="0" err="1">
                <a:ln>
                  <a:noFill/>
                </a:ln>
                <a:solidFill>
                  <a:prstClr val="black"/>
                </a:solidFill>
                <a:effectLst/>
                <a:uLnTx/>
                <a:uFillTx/>
                <a:latin typeface="Calibri" panose="020F0502020204030204"/>
                <a:ea typeface="+mn-ea"/>
                <a:cs typeface="+mn-cs"/>
              </a:rPr>
              <a:t>satifaction</a:t>
            </a:r>
            <a:endParaRPr kumimoji="0" lang="es-ES_tradnl" sz="2400" b="0" i="0" u="none" strike="noStrike" kern="0" cap="none" spc="0" normalizeH="0" baseline="0" noProof="0" dirty="0">
              <a:ln>
                <a:noFill/>
              </a:ln>
              <a:solidFill>
                <a:prstClr val="black"/>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AE09BFE4-44F4-B0D9-9CE3-D0704492807B}"/>
              </a:ext>
            </a:extLst>
          </p:cNvPr>
          <p:cNvSpPr/>
          <p:nvPr/>
        </p:nvSpPr>
        <p:spPr>
          <a:xfrm>
            <a:off x="4066337" y="5519481"/>
            <a:ext cx="4343818" cy="338554"/>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lt-LT" sz="1600" dirty="0"/>
              <a:t>https://www.youtube.com/watch?v=2GrXTLe9ztA</a:t>
            </a:r>
          </a:p>
        </p:txBody>
      </p:sp>
      <p:sp>
        <p:nvSpPr>
          <p:cNvPr id="13" name="Rectangle 12">
            <a:extLst>
              <a:ext uri="{FF2B5EF4-FFF2-40B4-BE49-F238E27FC236}">
                <a16:creationId xmlns:a16="http://schemas.microsoft.com/office/drawing/2014/main" id="{68F3689B-0057-B20F-8473-BE136FAFC8AC}"/>
              </a:ext>
            </a:extLst>
          </p:cNvPr>
          <p:cNvSpPr/>
          <p:nvPr/>
        </p:nvSpPr>
        <p:spPr>
          <a:xfrm>
            <a:off x="1594602" y="5519481"/>
            <a:ext cx="2298321" cy="338554"/>
          </a:xfrm>
          <a:prstGeom prst="rect">
            <a:avLst/>
          </a:prstGeom>
          <a:solidFill>
            <a:schemeClr val="accent2"/>
          </a:solidFill>
        </p:spPr>
        <p:txBody>
          <a:bodyPr wrap="none">
            <a:spAutoFit/>
          </a:bodyPr>
          <a:lstStyle/>
          <a:p>
            <a:r>
              <a:rPr lang="lt-LT" sz="1600" dirty="0" err="1">
                <a:solidFill>
                  <a:schemeClr val="bg1"/>
                </a:solidFill>
              </a:rPr>
              <a:t>Connectivity</a:t>
            </a:r>
            <a:r>
              <a:rPr lang="lt-LT" sz="1600" dirty="0">
                <a:solidFill>
                  <a:schemeClr val="bg1"/>
                </a:solidFill>
              </a:rPr>
              <a:t> to </a:t>
            </a:r>
            <a:r>
              <a:rPr lang="lt-LT" sz="1600" dirty="0" err="1">
                <a:solidFill>
                  <a:schemeClr val="bg1"/>
                </a:solidFill>
              </a:rPr>
              <a:t>the</a:t>
            </a:r>
            <a:r>
              <a:rPr lang="lt-LT" sz="1600" dirty="0">
                <a:solidFill>
                  <a:schemeClr val="bg1"/>
                </a:solidFill>
              </a:rPr>
              <a:t> </a:t>
            </a:r>
            <a:r>
              <a:rPr lang="lt-LT" sz="1600" dirty="0" err="1">
                <a:solidFill>
                  <a:schemeClr val="bg1"/>
                </a:solidFill>
              </a:rPr>
              <a:t>world</a:t>
            </a:r>
            <a:endParaRPr lang="lt-LT" sz="1600" dirty="0">
              <a:solidFill>
                <a:schemeClr val="bg1"/>
              </a:solidFill>
            </a:endParaRPr>
          </a:p>
        </p:txBody>
      </p:sp>
      <p:pic>
        <p:nvPicPr>
          <p:cNvPr id="14" name="Gráfico 3" descr="Cámara de vídeo con relleno sólido">
            <a:extLst>
              <a:ext uri="{FF2B5EF4-FFF2-40B4-BE49-F238E27FC236}">
                <a16:creationId xmlns:a16="http://schemas.microsoft.com/office/drawing/2014/main" id="{8D099487-F410-FCD6-9FFB-43E8A4819B24}"/>
              </a:ext>
            </a:extLst>
          </p:cNvPr>
          <p:cNvPicPr/>
          <p:nvPr/>
        </p:nvPicPr>
        <p:blipFill>
          <a:blip r:embed="rId3" cstate="hq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8381" y="5165766"/>
            <a:ext cx="749300" cy="749300"/>
          </a:xfrm>
          <a:prstGeom prst="rect">
            <a:avLst/>
          </a:prstGeom>
        </p:spPr>
      </p:pic>
    </p:spTree>
    <p:extLst>
      <p:ext uri="{BB962C8B-B14F-4D97-AF65-F5344CB8AC3E}">
        <p14:creationId xmlns:p14="http://schemas.microsoft.com/office/powerpoint/2010/main" val="968083864"/>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9F671A9C-B52F-8083-DF95-CE7204A53396}"/>
              </a:ext>
            </a:extLst>
          </p:cNvPr>
          <p:cNvSpPr txBox="1"/>
          <p:nvPr/>
        </p:nvSpPr>
        <p:spPr>
          <a:xfrm>
            <a:off x="1458418" y="145039"/>
            <a:ext cx="9275164" cy="1200329"/>
          </a:xfrm>
          <a:prstGeom prst="rect">
            <a:avLst/>
          </a:prstGeom>
          <a:noFill/>
        </p:spPr>
        <p:txBody>
          <a:bodyPr wrap="square">
            <a:spAutoFit/>
          </a:bodyPr>
          <a:lstStyle/>
          <a:p>
            <a:pPr algn="ct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Joined-up Digital Working </a:t>
            </a:r>
            <a:r>
              <a:rPr lang="en-US" sz="3600" dirty="0">
                <a:solidFill>
                  <a:prstClr val="black"/>
                </a:solidFill>
                <a:latin typeface="Calibri" panose="020F0502020204030204" pitchFamily="34" charset="0"/>
                <a:ea typeface="+mj-ea"/>
                <a:cs typeface="Calibri" panose="020F0502020204030204" pitchFamily="34" charset="0"/>
              </a:rPr>
              <a:t>f</a:t>
            </a:r>
            <a:r>
              <a:rPr kumimoji="0" lang="en-US" sz="3600" b="0" i="0" u="none" strike="noStrike" kern="1200" cap="none" spc="0" normalizeH="0" baseline="0" noProof="0" dirty="0">
                <a:ln>
                  <a:noFill/>
                </a:ln>
                <a:solidFill>
                  <a:prstClr val="black"/>
                </a:solidFill>
                <a:effectLst/>
                <a:uLnTx/>
                <a:uFillTx/>
                <a:latin typeface="Calibri" panose="020F0502020204030204" pitchFamily="34" charset="0"/>
                <a:ea typeface="+mj-ea"/>
                <a:cs typeface="Calibri" panose="020F0502020204030204" pitchFamily="34" charset="0"/>
              </a:rPr>
              <a:t>or the Workforce (Learning Nugget)</a:t>
            </a:r>
            <a:endParaRPr lang="en-ZA" sz="2400" dirty="0">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8AFF4413-DE0D-B273-22C3-35520217AC88}"/>
              </a:ext>
            </a:extLst>
          </p:cNvPr>
          <p:cNvPicPr>
            <a:picLocks noChangeAspect="1"/>
          </p:cNvPicPr>
          <p:nvPr/>
        </p:nvPicPr>
        <p:blipFill rotWithShape="1">
          <a:blip r:embed="rId3"/>
          <a:srcRect l="34084" t="27275" r="38801" b="48776"/>
          <a:stretch/>
        </p:blipFill>
        <p:spPr>
          <a:xfrm>
            <a:off x="1307209" y="1686395"/>
            <a:ext cx="4401088" cy="2186467"/>
          </a:xfrm>
          <a:prstGeom prst="rect">
            <a:avLst/>
          </a:prstGeom>
        </p:spPr>
      </p:pic>
      <p:pic>
        <p:nvPicPr>
          <p:cNvPr id="5" name="Picture 4">
            <a:extLst>
              <a:ext uri="{FF2B5EF4-FFF2-40B4-BE49-F238E27FC236}">
                <a16:creationId xmlns:a16="http://schemas.microsoft.com/office/drawing/2014/main" id="{716BCA94-F5A5-2801-436B-9F75654D9F12}"/>
              </a:ext>
            </a:extLst>
          </p:cNvPr>
          <p:cNvPicPr>
            <a:picLocks noChangeAspect="1"/>
          </p:cNvPicPr>
          <p:nvPr/>
        </p:nvPicPr>
        <p:blipFill rotWithShape="1">
          <a:blip r:embed="rId4"/>
          <a:srcRect t="17163" r="2665" b="21500"/>
          <a:stretch/>
        </p:blipFill>
        <p:spPr>
          <a:xfrm>
            <a:off x="6560695" y="3457316"/>
            <a:ext cx="4846842" cy="1112715"/>
          </a:xfrm>
          <a:prstGeom prst="rect">
            <a:avLst/>
          </a:prstGeom>
        </p:spPr>
      </p:pic>
      <p:pic>
        <p:nvPicPr>
          <p:cNvPr id="6" name="Picture 5">
            <a:extLst>
              <a:ext uri="{FF2B5EF4-FFF2-40B4-BE49-F238E27FC236}">
                <a16:creationId xmlns:a16="http://schemas.microsoft.com/office/drawing/2014/main" id="{86653EFB-AD43-6D12-1A38-A22C79D9418A}"/>
              </a:ext>
            </a:extLst>
          </p:cNvPr>
          <p:cNvPicPr>
            <a:picLocks noChangeAspect="1"/>
          </p:cNvPicPr>
          <p:nvPr/>
        </p:nvPicPr>
        <p:blipFill rotWithShape="1">
          <a:blip r:embed="rId5"/>
          <a:srcRect l="2502" r="13893" b="6045"/>
          <a:stretch/>
        </p:blipFill>
        <p:spPr>
          <a:xfrm>
            <a:off x="1745229" y="4533648"/>
            <a:ext cx="3886077" cy="1836424"/>
          </a:xfrm>
          <a:prstGeom prst="rect">
            <a:avLst/>
          </a:prstGeom>
        </p:spPr>
      </p:pic>
      <p:sp>
        <p:nvSpPr>
          <p:cNvPr id="7" name="Rectangle 6">
            <a:extLst>
              <a:ext uri="{FF2B5EF4-FFF2-40B4-BE49-F238E27FC236}">
                <a16:creationId xmlns:a16="http://schemas.microsoft.com/office/drawing/2014/main" id="{DEEB0D50-E40E-3317-41E2-3910AC92312D}"/>
              </a:ext>
            </a:extLst>
          </p:cNvPr>
          <p:cNvSpPr/>
          <p:nvPr/>
        </p:nvSpPr>
        <p:spPr>
          <a:xfrm>
            <a:off x="6228764" y="2410297"/>
            <a:ext cx="2368662"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solidFill>
                  <a:srgbClr val="000000"/>
                </a:solidFill>
              </a:rPr>
              <a:t>Step 1: Connect people</a:t>
            </a:r>
            <a:endParaRPr lang="lt-LT" dirty="0">
              <a:solidFill>
                <a:srgbClr val="000000"/>
              </a:solidFill>
            </a:endParaRPr>
          </a:p>
        </p:txBody>
      </p:sp>
      <p:sp>
        <p:nvSpPr>
          <p:cNvPr id="8" name="Rectangle 7">
            <a:extLst>
              <a:ext uri="{FF2B5EF4-FFF2-40B4-BE49-F238E27FC236}">
                <a16:creationId xmlns:a16="http://schemas.microsoft.com/office/drawing/2014/main" id="{4424C9AF-8B11-4443-008B-0623D5A3A686}"/>
              </a:ext>
            </a:extLst>
          </p:cNvPr>
          <p:cNvSpPr/>
          <p:nvPr/>
        </p:nvSpPr>
        <p:spPr>
          <a:xfrm>
            <a:off x="1745229" y="3931079"/>
            <a:ext cx="4483535" cy="369332"/>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solidFill>
                  <a:srgbClr val="000000"/>
                </a:solidFill>
              </a:rPr>
              <a:t>Step 2: Learn how to properly work with data </a:t>
            </a:r>
            <a:endParaRPr lang="lt-LT" dirty="0">
              <a:solidFill>
                <a:srgbClr val="000000"/>
              </a:solidFill>
            </a:endParaRPr>
          </a:p>
        </p:txBody>
      </p:sp>
      <p:sp>
        <p:nvSpPr>
          <p:cNvPr id="9" name="Rectangle 8">
            <a:extLst>
              <a:ext uri="{FF2B5EF4-FFF2-40B4-BE49-F238E27FC236}">
                <a16:creationId xmlns:a16="http://schemas.microsoft.com/office/drawing/2014/main" id="{AA6B1499-9FE8-1BE3-97B1-F7FB0D0885E2}"/>
              </a:ext>
            </a:extLst>
          </p:cNvPr>
          <p:cNvSpPr/>
          <p:nvPr/>
        </p:nvSpPr>
        <p:spPr>
          <a:xfrm>
            <a:off x="6228764" y="5128695"/>
            <a:ext cx="4629216"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r>
              <a:rPr lang="en-US" dirty="0">
                <a:solidFill>
                  <a:srgbClr val="000000"/>
                </a:solidFill>
              </a:rPr>
              <a:t>Step 3: Select the suitable digital infrastructure </a:t>
            </a:r>
          </a:p>
          <a:p>
            <a:r>
              <a:rPr lang="en-US" dirty="0">
                <a:solidFill>
                  <a:srgbClr val="000000"/>
                </a:solidFill>
              </a:rPr>
              <a:t>to work with data</a:t>
            </a:r>
            <a:endParaRPr lang="lt-LT" dirty="0">
              <a:solidFill>
                <a:srgbClr val="000000"/>
              </a:solidFill>
            </a:endParaRPr>
          </a:p>
        </p:txBody>
      </p:sp>
    </p:spTree>
    <p:extLst>
      <p:ext uri="{BB962C8B-B14F-4D97-AF65-F5344CB8AC3E}">
        <p14:creationId xmlns:p14="http://schemas.microsoft.com/office/powerpoint/2010/main" val="2848841581"/>
      </p:ext>
    </p:extLst>
  </p:cSld>
  <p:clrMapOvr>
    <a:masterClrMapping/>
  </p:clrMapOvr>
  <p:extLst>
    <p:ext uri="{6950BFC3-D8DA-4A85-94F7-54DA5524770B}">
      <p188:commentRel xmlns:p188="http://schemas.microsoft.com/office/powerpoint/2018/8/main" r:id="rId2"/>
    </p:ext>
  </p:extLs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Reduce Time To Market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Introducing new products or services involves many life cycle stages. A large pharmaceutical company reduced the time it takes to run clinical trial simulations by 98% by moving its work into a dedicated data services environment in the cloud.  </a:t>
            </a:r>
          </a:p>
          <a:p>
            <a:pPr marL="342900" indent="-342900">
              <a:buClr>
                <a:schemeClr val="accent2"/>
              </a:buClr>
              <a:buBlip>
                <a:blip r:embed="rId3"/>
              </a:buBlip>
            </a:pPr>
            <a:endParaRPr lang="en-GB" dirty="0"/>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Four Ways Businesses Use Data to Grow</a:t>
            </a:r>
          </a:p>
        </p:txBody>
      </p:sp>
    </p:spTree>
    <p:extLst>
      <p:ext uri="{BB962C8B-B14F-4D97-AF65-F5344CB8AC3E}">
        <p14:creationId xmlns:p14="http://schemas.microsoft.com/office/powerpoint/2010/main" val="259974594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Reduce Time to Market (Cont.)</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Before moving, scientists were using a shared internal environment where it took 60 hours to run hundreds of jobs. Now that each scientist has a dedicated environment, 2,000 jobs can be processed in 1.2 hours without causing an impact to other members of the team.</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Four Ways Businesses Use Data to Grow</a:t>
            </a:r>
          </a:p>
        </p:txBody>
      </p:sp>
    </p:spTree>
    <p:extLst>
      <p:ext uri="{BB962C8B-B14F-4D97-AF65-F5344CB8AC3E}">
        <p14:creationId xmlns:p14="http://schemas.microsoft.com/office/powerpoint/2010/main" val="2231999252"/>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Improve Financial Performance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Corporate finance departments are moving beyond periodic reporting using big data to reduce risks and costs, identify opportunities, and improve the accuracy of forecasts. As it is easier to retain an existing client than acquire a new one, a common application is to analyse clients’ payment history to identify those most at risk of ceasing to use a service, before they do so.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By predicting the risk, the company can boost the customer service to this client, replacing emails with calls, for example, to retain their custom.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Four Ways Businesses Use Data to Grow</a:t>
            </a:r>
          </a:p>
        </p:txBody>
      </p:sp>
    </p:spTree>
    <p:extLst>
      <p:ext uri="{BB962C8B-B14F-4D97-AF65-F5344CB8AC3E}">
        <p14:creationId xmlns:p14="http://schemas.microsoft.com/office/powerpoint/2010/main" val="3639888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p:txBody>
          <a:bodyPr/>
          <a:lstStyle/>
          <a:p>
            <a:pPr marL="342900" indent="-342900">
              <a:buBlip>
                <a:blip r:embed="rId3"/>
              </a:buBlip>
            </a:pPr>
            <a:r>
              <a:rPr lang="en-GB" dirty="0"/>
              <a:t>2-3 hours content (please allocated time devoted to theoretical part, exercises and individual work)</a:t>
            </a:r>
          </a:p>
          <a:p>
            <a:pPr marL="342900" indent="-342900">
              <a:buBlip>
                <a:blip r:embed="rId4"/>
              </a:buBlip>
            </a:pPr>
            <a:endParaRPr lang="en-GB" dirty="0"/>
          </a:p>
          <a:p>
            <a:pPr marL="342900" indent="-342900">
              <a:buBlip>
                <a:blip r:embed="rId4"/>
              </a:buBlip>
            </a:pPr>
            <a:endParaRPr lang="en-GB" dirty="0"/>
          </a:p>
          <a:p>
            <a:pPr marL="342900" indent="-342900">
              <a:buBlip>
                <a:blip r:embed="rId4"/>
              </a:buBlip>
            </a:pPr>
            <a:endParaRPr lang="en-US" dirty="0"/>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US" dirty="0"/>
              <a:t>Module Duration</a:t>
            </a:r>
          </a:p>
        </p:txBody>
      </p:sp>
    </p:spTree>
    <p:extLst>
      <p:ext uri="{BB962C8B-B14F-4D97-AF65-F5344CB8AC3E}">
        <p14:creationId xmlns:p14="http://schemas.microsoft.com/office/powerpoint/2010/main" val="3868053889"/>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Optimize Staffing and Supply Chain for Weather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The weather has a huge economic impact at macro level but also affects businesses of all sizes because of its unpredictable impact on the demand of certain products and services. </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Companies that relate data points on weather conditions to sales and customer service data are better placed to adjust staffing and supply chain strategies ahead of time.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Four Ways Businesses Use Data to Grow</a:t>
            </a:r>
          </a:p>
        </p:txBody>
      </p:sp>
    </p:spTree>
    <p:extLst>
      <p:ext uri="{BB962C8B-B14F-4D97-AF65-F5344CB8AC3E}">
        <p14:creationId xmlns:p14="http://schemas.microsoft.com/office/powerpoint/2010/main" val="1088176729"/>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Minimize Equipment and Asset Failures</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Sensors can be embedded into just about everything, enabling companies to use the data to determine when maintenance is required. Ideally, when an issue has arisen, companies want to understand the issue, what caused it, and how it can be resolved, preferably before a maintenance professional or crew is dispatched.</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Companies that collect more information can enable more proactive maintenance, save valuable staff hours and improve customer satisfaction.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Four Ways Businesses Use Data to Grow</a:t>
            </a:r>
          </a:p>
        </p:txBody>
      </p:sp>
    </p:spTree>
    <p:extLst>
      <p:ext uri="{BB962C8B-B14F-4D97-AF65-F5344CB8AC3E}">
        <p14:creationId xmlns:p14="http://schemas.microsoft.com/office/powerpoint/2010/main" val="1497959713"/>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What does it mean to be data driven?</a:t>
            </a:r>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endParaRPr lang="en-GB" dirty="0"/>
          </a:p>
          <a:p>
            <a:pPr marL="342900" indent="-342900">
              <a:buClr>
                <a:schemeClr val="accent2"/>
              </a:buClr>
              <a:buFont typeface="Arial" panose="020B0604020202020204" pitchFamily="34" charset="0"/>
              <a:buChar char="•"/>
            </a:pPr>
            <a:r>
              <a:rPr lang="en-GB" dirty="0"/>
              <a:t>Select an industry from above and carry out investigation to find two ways that businesses in that sector have used data to drive their business growth. </a:t>
            </a:r>
          </a:p>
          <a:p>
            <a:pPr marL="0" indent="0">
              <a:buClr>
                <a:schemeClr val="accent2"/>
              </a:buCl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
        <p:nvSpPr>
          <p:cNvPr id="6" name="TextBox 5">
            <a:extLst>
              <a:ext uri="{FF2B5EF4-FFF2-40B4-BE49-F238E27FC236}">
                <a16:creationId xmlns:a16="http://schemas.microsoft.com/office/drawing/2014/main" id="{8A024465-A7F8-BD90-FE6B-E84315E62968}"/>
              </a:ext>
            </a:extLst>
          </p:cNvPr>
          <p:cNvSpPr txBox="1"/>
          <p:nvPr/>
        </p:nvSpPr>
        <p:spPr>
          <a:xfrm>
            <a:off x="1243376" y="2500653"/>
            <a:ext cx="2663968" cy="2246769"/>
          </a:xfrm>
          <a:prstGeom prst="rect">
            <a:avLst/>
          </a:prstGeom>
        </p:spPr>
        <p:style>
          <a:lnRef idx="0">
            <a:schemeClr val="accent1"/>
          </a:lnRef>
          <a:fillRef idx="3">
            <a:schemeClr val="accent1"/>
          </a:fillRef>
          <a:effectRef idx="3">
            <a:schemeClr val="accent1"/>
          </a:effectRef>
          <a:fontRef idx="minor">
            <a:schemeClr val="lt1"/>
          </a:fontRef>
        </p:style>
        <p:txBody>
          <a:bodyPr wrap="square" numCol="1" rtlCol="0">
            <a:spAutoFit/>
          </a:bodyPr>
          <a:lstStyle/>
          <a:p>
            <a:r>
              <a:rPr lang="en-US" sz="2000" dirty="0">
                <a:solidFill>
                  <a:schemeClr val="bg1"/>
                </a:solidFill>
              </a:rPr>
              <a:t>Financial Services</a:t>
            </a:r>
          </a:p>
          <a:p>
            <a:r>
              <a:rPr lang="en-US" sz="2000" dirty="0">
                <a:solidFill>
                  <a:schemeClr val="bg1"/>
                </a:solidFill>
              </a:rPr>
              <a:t>Retail</a:t>
            </a:r>
          </a:p>
          <a:p>
            <a:r>
              <a:rPr lang="en-US" sz="2000" dirty="0">
                <a:solidFill>
                  <a:schemeClr val="bg1"/>
                </a:solidFill>
              </a:rPr>
              <a:t>Food and beverages</a:t>
            </a:r>
          </a:p>
          <a:p>
            <a:r>
              <a:rPr lang="en-US" sz="2000" dirty="0">
                <a:solidFill>
                  <a:schemeClr val="bg1"/>
                </a:solidFill>
              </a:rPr>
              <a:t>Manufacturing</a:t>
            </a:r>
          </a:p>
          <a:p>
            <a:r>
              <a:rPr lang="en-US" sz="2000" dirty="0">
                <a:solidFill>
                  <a:schemeClr val="bg1"/>
                </a:solidFill>
              </a:rPr>
              <a:t>Healthcare</a:t>
            </a:r>
          </a:p>
          <a:p>
            <a:r>
              <a:rPr lang="en-US" sz="2000" dirty="0">
                <a:solidFill>
                  <a:schemeClr val="bg1"/>
                </a:solidFill>
              </a:rPr>
              <a:t>Tourism</a:t>
            </a:r>
          </a:p>
          <a:p>
            <a:r>
              <a:rPr lang="en-US" sz="2000" dirty="0">
                <a:solidFill>
                  <a:schemeClr val="bg1"/>
                </a:solidFill>
              </a:rPr>
              <a:t>Transportation</a:t>
            </a:r>
          </a:p>
        </p:txBody>
      </p:sp>
    </p:spTree>
    <p:extLst>
      <p:ext uri="{BB962C8B-B14F-4D97-AF65-F5344CB8AC3E}">
        <p14:creationId xmlns:p14="http://schemas.microsoft.com/office/powerpoint/2010/main" val="1108819710"/>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596AF18B-65BF-DB48-9E25-AFA12E81586C}"/>
              </a:ext>
            </a:extLst>
          </p:cNvPr>
          <p:cNvSpPr>
            <a:spLocks noGrp="1"/>
          </p:cNvSpPr>
          <p:nvPr>
            <p:ph type="body" sz="quarter" idx="18"/>
          </p:nvPr>
        </p:nvSpPr>
        <p:spPr>
          <a:xfrm>
            <a:off x="798381" y="1900594"/>
            <a:ext cx="10595237" cy="3995028"/>
          </a:xfrm>
        </p:spPr>
        <p:txBody>
          <a:bodyPr/>
          <a:lstStyle/>
          <a:p>
            <a:pPr marL="342900" indent="-342900">
              <a:buClr>
                <a:schemeClr val="accent2"/>
              </a:buClr>
              <a:buBlip>
                <a:blip r:embed="rId3"/>
              </a:buBlip>
            </a:pPr>
            <a:r>
              <a:rPr lang="en-GB" b="1" dirty="0">
                <a:solidFill>
                  <a:schemeClr val="accent2"/>
                </a:solidFill>
              </a:rPr>
              <a:t>What does it mean to be data driven (cont.)?</a:t>
            </a:r>
          </a:p>
          <a:p>
            <a:pPr marL="0" indent="0">
              <a:buClr>
                <a:schemeClr val="accent2"/>
              </a:buClr>
            </a:pPr>
            <a:endParaRPr lang="en-GB" dirty="0"/>
          </a:p>
          <a:p>
            <a:pPr marL="457200" indent="-457200">
              <a:buClr>
                <a:schemeClr val="accent2"/>
              </a:buClr>
              <a:buFont typeface="+mj-lt"/>
              <a:buAutoNum type="arabicPeriod"/>
            </a:pPr>
            <a:r>
              <a:rPr lang="en-GB" dirty="0"/>
              <a:t>What did they do? </a:t>
            </a:r>
          </a:p>
          <a:p>
            <a:pPr marL="457200" indent="-457200">
              <a:buClr>
                <a:schemeClr val="accent2"/>
              </a:buClr>
              <a:buFont typeface="+mj-lt"/>
              <a:buAutoNum type="arabicPeriod"/>
            </a:pPr>
            <a:endParaRPr lang="en-GB" dirty="0"/>
          </a:p>
          <a:p>
            <a:pPr marL="457200" indent="-457200">
              <a:buClr>
                <a:schemeClr val="accent2"/>
              </a:buClr>
              <a:buFont typeface="+mj-lt"/>
              <a:buAutoNum type="arabicPeriod"/>
            </a:pPr>
            <a:r>
              <a:rPr lang="en-GB" dirty="0"/>
              <a:t>How did using data modify their internal processes or product innovation? </a:t>
            </a:r>
          </a:p>
          <a:p>
            <a:pPr marL="457200" indent="-457200">
              <a:buClr>
                <a:schemeClr val="accent2"/>
              </a:buClr>
              <a:buFont typeface="+mj-lt"/>
              <a:buAutoNum type="arabicPeriod"/>
            </a:pPr>
            <a:endParaRPr lang="en-GB" dirty="0"/>
          </a:p>
          <a:p>
            <a:pPr marL="457200" indent="-457200">
              <a:buClr>
                <a:schemeClr val="accent2"/>
              </a:buClr>
              <a:buFont typeface="+mj-lt"/>
              <a:buAutoNum type="arabicPeriod"/>
            </a:pPr>
            <a:r>
              <a:rPr lang="en-GB" dirty="0"/>
              <a:t>What were the tangible benefits to profitability? </a:t>
            </a: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Arial" panose="020B0604020202020204" pitchFamily="34" charset="0"/>
              <a:buChar char="•"/>
            </a:pPr>
            <a:endParaRPr lang="en-GB" dirty="0">
              <a:solidFill>
                <a:schemeClr val="accent2"/>
              </a:solidFill>
            </a:endParaRPr>
          </a:p>
          <a:p>
            <a:pPr marL="457200" indent="-457200">
              <a:buClr>
                <a:schemeClr val="accent2"/>
              </a:buClr>
              <a:buFont typeface="+mj-lt"/>
              <a:buAutoNum type="arabicPeriod"/>
            </a:pPr>
            <a:endParaRPr lang="en-GB" dirty="0">
              <a:solidFill>
                <a:schemeClr val="accent2"/>
              </a:solidFill>
            </a:endParaRPr>
          </a:p>
        </p:txBody>
      </p:sp>
      <p:sp>
        <p:nvSpPr>
          <p:cNvPr id="4" name="Text Placeholder 3">
            <a:extLst>
              <a:ext uri="{FF2B5EF4-FFF2-40B4-BE49-F238E27FC236}">
                <a16:creationId xmlns:a16="http://schemas.microsoft.com/office/drawing/2014/main" id="{9E0FD84C-0DB0-A747-9C28-9505FE9A7E00}"/>
              </a:ext>
            </a:extLst>
          </p:cNvPr>
          <p:cNvSpPr>
            <a:spLocks noGrp="1"/>
          </p:cNvSpPr>
          <p:nvPr>
            <p:ph type="body" sz="quarter" idx="16"/>
          </p:nvPr>
        </p:nvSpPr>
        <p:spPr/>
        <p:txBody>
          <a:bodyPr/>
          <a:lstStyle/>
          <a:p>
            <a:r>
              <a:rPr lang="en-GB" dirty="0"/>
              <a:t>Activity</a:t>
            </a:r>
          </a:p>
        </p:txBody>
      </p:sp>
    </p:spTree>
    <p:extLst>
      <p:ext uri="{BB962C8B-B14F-4D97-AF65-F5344CB8AC3E}">
        <p14:creationId xmlns:p14="http://schemas.microsoft.com/office/powerpoint/2010/main" val="423991706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20B4A94-92B4-A1FB-DA2E-7638D330BE69}"/>
              </a:ext>
            </a:extLst>
          </p:cNvPr>
          <p:cNvGrpSpPr/>
          <p:nvPr/>
        </p:nvGrpSpPr>
        <p:grpSpPr>
          <a:xfrm>
            <a:off x="1755815" y="4420543"/>
            <a:ext cx="8828409" cy="1485034"/>
            <a:chOff x="829702" y="5041513"/>
            <a:chExt cx="4617176" cy="776659"/>
          </a:xfrm>
        </p:grpSpPr>
        <p:grpSp>
          <p:nvGrpSpPr>
            <p:cNvPr id="3" name="Group 2">
              <a:extLst>
                <a:ext uri="{FF2B5EF4-FFF2-40B4-BE49-F238E27FC236}">
                  <a16:creationId xmlns:a16="http://schemas.microsoft.com/office/drawing/2014/main" id="{F4153F57-77E7-F6C9-6C95-492AAAFE17E3}"/>
                </a:ext>
              </a:extLst>
            </p:cNvPr>
            <p:cNvGrpSpPr/>
            <p:nvPr/>
          </p:nvGrpSpPr>
          <p:grpSpPr>
            <a:xfrm>
              <a:off x="2240386" y="5176740"/>
              <a:ext cx="1596810" cy="641432"/>
              <a:chOff x="2240386" y="5176740"/>
              <a:chExt cx="1596810" cy="641432"/>
            </a:xfrm>
          </p:grpSpPr>
          <p:sp>
            <p:nvSpPr>
              <p:cNvPr id="7" name="Freeform 40">
                <a:extLst>
                  <a:ext uri="{FF2B5EF4-FFF2-40B4-BE49-F238E27FC236}">
                    <a16:creationId xmlns:a16="http://schemas.microsoft.com/office/drawing/2014/main" id="{5C995CF1-4A33-AF88-1452-E50EC377C7C4}"/>
                  </a:ext>
                </a:extLst>
              </p:cNvPr>
              <p:cNvSpPr/>
              <p:nvPr/>
            </p:nvSpPr>
            <p:spPr>
              <a:xfrm>
                <a:off x="2240386" y="5176741"/>
                <a:ext cx="1583791" cy="641431"/>
              </a:xfrm>
              <a:custGeom>
                <a:avLst/>
                <a:gdLst>
                  <a:gd name="connsiteX0" fmla="*/ 450310 w 1583791"/>
                  <a:gd name="connsiteY0" fmla="*/ 0 h 641431"/>
                  <a:gd name="connsiteX1" fmla="*/ 1133482 w 1583791"/>
                  <a:gd name="connsiteY1" fmla="*/ 0 h 641431"/>
                  <a:gd name="connsiteX2" fmla="*/ 1583791 w 1583791"/>
                  <a:gd name="connsiteY2" fmla="*/ 641431 h 641431"/>
                  <a:gd name="connsiteX3" fmla="*/ 0 w 1583791"/>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1583791" h="641431">
                    <a:moveTo>
                      <a:pt x="450310" y="0"/>
                    </a:moveTo>
                    <a:lnTo>
                      <a:pt x="1133482" y="0"/>
                    </a:lnTo>
                    <a:lnTo>
                      <a:pt x="1583791" y="641431"/>
                    </a:lnTo>
                    <a:lnTo>
                      <a:pt x="0" y="641431"/>
                    </a:lnTo>
                    <a:close/>
                  </a:path>
                </a:pathLst>
              </a:cu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sp>
            <p:nvSpPr>
              <p:cNvPr id="8" name="Freeform 41">
                <a:extLst>
                  <a:ext uri="{FF2B5EF4-FFF2-40B4-BE49-F238E27FC236}">
                    <a16:creationId xmlns:a16="http://schemas.microsoft.com/office/drawing/2014/main" id="{693F031A-2FD5-7651-9AA4-67F40C3DD4E1}"/>
                  </a:ext>
                </a:extLst>
              </p:cNvPr>
              <p:cNvSpPr/>
              <p:nvPr/>
            </p:nvSpPr>
            <p:spPr>
              <a:xfrm>
                <a:off x="3068933" y="5176740"/>
                <a:ext cx="768263" cy="641431"/>
              </a:xfrm>
              <a:custGeom>
                <a:avLst/>
                <a:gdLst>
                  <a:gd name="connsiteX0" fmla="*/ 0 w 768263"/>
                  <a:gd name="connsiteY0" fmla="*/ 0 h 641431"/>
                  <a:gd name="connsiteX1" fmla="*/ 317954 w 768263"/>
                  <a:gd name="connsiteY1" fmla="*/ 0 h 641431"/>
                  <a:gd name="connsiteX2" fmla="*/ 768263 w 768263"/>
                  <a:gd name="connsiteY2" fmla="*/ 641431 h 641431"/>
                  <a:gd name="connsiteX3" fmla="*/ 0 w 768263"/>
                  <a:gd name="connsiteY3" fmla="*/ 641431 h 641431"/>
                </a:gdLst>
                <a:ahLst/>
                <a:cxnLst>
                  <a:cxn ang="0">
                    <a:pos x="connsiteX0" y="connsiteY0"/>
                  </a:cxn>
                  <a:cxn ang="0">
                    <a:pos x="connsiteX1" y="connsiteY1"/>
                  </a:cxn>
                  <a:cxn ang="0">
                    <a:pos x="connsiteX2" y="connsiteY2"/>
                  </a:cxn>
                  <a:cxn ang="0">
                    <a:pos x="connsiteX3" y="connsiteY3"/>
                  </a:cxn>
                </a:cxnLst>
                <a:rect l="l" t="t" r="r" b="b"/>
                <a:pathLst>
                  <a:path w="768263" h="641431">
                    <a:moveTo>
                      <a:pt x="0" y="0"/>
                    </a:moveTo>
                    <a:lnTo>
                      <a:pt x="317954" y="0"/>
                    </a:lnTo>
                    <a:lnTo>
                      <a:pt x="768263" y="641431"/>
                    </a:lnTo>
                    <a:lnTo>
                      <a:pt x="0" y="641431"/>
                    </a:lnTo>
                    <a:close/>
                  </a:path>
                </a:pathLst>
              </a:cu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4" name="Group 3">
              <a:extLst>
                <a:ext uri="{FF2B5EF4-FFF2-40B4-BE49-F238E27FC236}">
                  <a16:creationId xmlns:a16="http://schemas.microsoft.com/office/drawing/2014/main" id="{92D04F89-5EE5-7422-9605-E53583A1BC1D}"/>
                </a:ext>
              </a:extLst>
            </p:cNvPr>
            <p:cNvGrpSpPr/>
            <p:nvPr/>
          </p:nvGrpSpPr>
          <p:grpSpPr>
            <a:xfrm rot="21333180">
              <a:off x="829702" y="5041513"/>
              <a:ext cx="4617176" cy="176915"/>
              <a:chOff x="837996" y="4460459"/>
              <a:chExt cx="4617176" cy="176915"/>
            </a:xfrm>
          </p:grpSpPr>
          <p:sp>
            <p:nvSpPr>
              <p:cNvPr id="5" name="Rectangle 4">
                <a:extLst>
                  <a:ext uri="{FF2B5EF4-FFF2-40B4-BE49-F238E27FC236}">
                    <a16:creationId xmlns:a16="http://schemas.microsoft.com/office/drawing/2014/main" id="{BDE27207-6717-F85F-F184-25DE57708BDF}"/>
                  </a:ext>
                </a:extLst>
              </p:cNvPr>
              <p:cNvSpPr/>
              <p:nvPr/>
            </p:nvSpPr>
            <p:spPr>
              <a:xfrm>
                <a:off x="837996" y="4460460"/>
                <a:ext cx="4617176" cy="176914"/>
              </a:xfrm>
              <a:prstGeom prst="rect">
                <a:avLst/>
              </a:prstGeom>
              <a:solidFill>
                <a:srgbClr val="085156">
                  <a:alpha val="8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3" dirty="0"/>
                  <a:t>``</a:t>
                </a:r>
              </a:p>
            </p:txBody>
          </p:sp>
          <p:sp>
            <p:nvSpPr>
              <p:cNvPr id="6" name="Rectangle 5">
                <a:extLst>
                  <a:ext uri="{FF2B5EF4-FFF2-40B4-BE49-F238E27FC236}">
                    <a16:creationId xmlns:a16="http://schemas.microsoft.com/office/drawing/2014/main" id="{02B3F689-77F9-C081-2193-8EF8EFEBC04C}"/>
                  </a:ext>
                </a:extLst>
              </p:cNvPr>
              <p:cNvSpPr/>
              <p:nvPr/>
            </p:nvSpPr>
            <p:spPr>
              <a:xfrm>
                <a:off x="3068932" y="4460459"/>
                <a:ext cx="2386239" cy="176914"/>
              </a:xfrm>
              <a:prstGeom prst="rect">
                <a:avLst/>
              </a:prstGeom>
              <a:solidFill>
                <a:srgbClr val="0851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dirty="0"/>
              </a:p>
            </p:txBody>
          </p:sp>
        </p:grpSp>
      </p:grpSp>
      <p:grpSp>
        <p:nvGrpSpPr>
          <p:cNvPr id="22" name="Group 21">
            <a:extLst>
              <a:ext uri="{FF2B5EF4-FFF2-40B4-BE49-F238E27FC236}">
                <a16:creationId xmlns:a16="http://schemas.microsoft.com/office/drawing/2014/main" id="{7389A249-7837-000E-4CFC-74FB80D32C81}"/>
              </a:ext>
            </a:extLst>
          </p:cNvPr>
          <p:cNvGrpSpPr/>
          <p:nvPr/>
        </p:nvGrpSpPr>
        <p:grpSpPr>
          <a:xfrm>
            <a:off x="7797599" y="1498695"/>
            <a:ext cx="2874974" cy="2874974"/>
            <a:chOff x="7797599" y="1498695"/>
            <a:chExt cx="2874974" cy="2874974"/>
          </a:xfrm>
        </p:grpSpPr>
        <p:sp>
          <p:nvSpPr>
            <p:cNvPr id="14" name="Oval 13">
              <a:extLst>
                <a:ext uri="{FF2B5EF4-FFF2-40B4-BE49-F238E27FC236}">
                  <a16:creationId xmlns:a16="http://schemas.microsoft.com/office/drawing/2014/main" id="{9E76262A-00EF-959F-0683-B2E27556C9F1}"/>
                </a:ext>
              </a:extLst>
            </p:cNvPr>
            <p:cNvSpPr/>
            <p:nvPr/>
          </p:nvSpPr>
          <p:spPr>
            <a:xfrm>
              <a:off x="7797599" y="1498695"/>
              <a:ext cx="2874974" cy="2874974"/>
            </a:xfrm>
            <a:prstGeom prst="ellipse">
              <a:avLst/>
            </a:pr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16" name="Rectangle 15">
              <a:extLst>
                <a:ext uri="{FF2B5EF4-FFF2-40B4-BE49-F238E27FC236}">
                  <a16:creationId xmlns:a16="http://schemas.microsoft.com/office/drawing/2014/main" id="{658474E6-D543-DDD2-CA42-F7C2AD844884}"/>
                </a:ext>
              </a:extLst>
            </p:cNvPr>
            <p:cNvSpPr/>
            <p:nvPr/>
          </p:nvSpPr>
          <p:spPr>
            <a:xfrm>
              <a:off x="8039190" y="1936238"/>
              <a:ext cx="2396821" cy="2343590"/>
            </a:xfrm>
            <a:prstGeom prst="rect">
              <a:avLst/>
            </a:prstGeom>
          </p:spPr>
          <p:txBody>
            <a:bodyPr wrap="square">
              <a:spAutoFit/>
            </a:bodyPr>
            <a:lstStyle/>
            <a:p>
              <a:pPr algn="ctr"/>
              <a:r>
                <a:rPr lang="en-US" sz="1463" dirty="0">
                  <a:solidFill>
                    <a:srgbClr val="000000"/>
                  </a:solidFill>
                </a:rPr>
                <a:t>As the big data movement advances, the role of domain experts will shift. They’ll be valued not for their </a:t>
              </a:r>
              <a:r>
                <a:rPr lang="en-US" sz="1463" dirty="0" err="1">
                  <a:solidFill>
                    <a:srgbClr val="000000"/>
                  </a:solidFill>
                </a:rPr>
                <a:t>HiPPO</a:t>
              </a:r>
              <a:r>
                <a:rPr lang="en-US" sz="1463" dirty="0">
                  <a:solidFill>
                    <a:srgbClr val="000000"/>
                  </a:solidFill>
                </a:rPr>
                <a:t>-style answers but because they know what questions to ask. </a:t>
              </a:r>
            </a:p>
            <a:p>
              <a:pPr algn="ctr"/>
              <a:endParaRPr lang="en-US" sz="1463" dirty="0">
                <a:solidFill>
                  <a:srgbClr val="000000"/>
                </a:solidFill>
              </a:endParaRPr>
            </a:p>
            <a:p>
              <a:pPr algn="ctr"/>
              <a:r>
                <a:rPr lang="en-US" sz="1463" b="1" dirty="0">
                  <a:solidFill>
                    <a:srgbClr val="000000"/>
                  </a:solidFill>
                </a:rPr>
                <a:t>McAfee &amp; Brynjolfsson</a:t>
              </a:r>
            </a:p>
            <a:p>
              <a:pPr algn="ctr"/>
              <a:r>
                <a:rPr lang="es-ES_tradnl" sz="1463" dirty="0">
                  <a:solidFill>
                    <a:srgbClr val="000000"/>
                  </a:solidFill>
                </a:rPr>
                <a:t>	</a:t>
              </a:r>
              <a:endParaRPr lang="en-US" sz="1463" dirty="0">
                <a:solidFill>
                  <a:srgbClr val="000000"/>
                </a:solidFill>
              </a:endParaRPr>
            </a:p>
          </p:txBody>
        </p:sp>
      </p:grpSp>
      <p:grpSp>
        <p:nvGrpSpPr>
          <p:cNvPr id="21" name="Group 20">
            <a:extLst>
              <a:ext uri="{FF2B5EF4-FFF2-40B4-BE49-F238E27FC236}">
                <a16:creationId xmlns:a16="http://schemas.microsoft.com/office/drawing/2014/main" id="{04F10269-0685-3A3E-9D87-FF162148DA1B}"/>
              </a:ext>
            </a:extLst>
          </p:cNvPr>
          <p:cNvGrpSpPr/>
          <p:nvPr/>
        </p:nvGrpSpPr>
        <p:grpSpPr>
          <a:xfrm>
            <a:off x="1592452" y="1936238"/>
            <a:ext cx="2874974" cy="3356103"/>
            <a:chOff x="1592452" y="1936238"/>
            <a:chExt cx="2874974" cy="3356103"/>
          </a:xfrm>
        </p:grpSpPr>
        <p:sp>
          <p:nvSpPr>
            <p:cNvPr id="10" name="Oval 9">
              <a:extLst>
                <a:ext uri="{FF2B5EF4-FFF2-40B4-BE49-F238E27FC236}">
                  <a16:creationId xmlns:a16="http://schemas.microsoft.com/office/drawing/2014/main" id="{9ED21964-793B-4B04-F4BC-F9495634E537}"/>
                </a:ext>
              </a:extLst>
            </p:cNvPr>
            <p:cNvSpPr/>
            <p:nvPr/>
          </p:nvSpPr>
          <p:spPr>
            <a:xfrm>
              <a:off x="1592452" y="1936238"/>
              <a:ext cx="2874974" cy="2874974"/>
            </a:xfrm>
            <a:prstGeom prst="ellipse">
              <a:avLst/>
            </a:prstGeom>
            <a:ln>
              <a:noFill/>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12" name="Rectangle 11">
              <a:extLst>
                <a:ext uri="{FF2B5EF4-FFF2-40B4-BE49-F238E27FC236}">
                  <a16:creationId xmlns:a16="http://schemas.microsoft.com/office/drawing/2014/main" id="{ACF38AC9-939B-05D5-D18E-EDFB9B652D33}"/>
                </a:ext>
              </a:extLst>
            </p:cNvPr>
            <p:cNvSpPr/>
            <p:nvPr/>
          </p:nvSpPr>
          <p:spPr>
            <a:xfrm>
              <a:off x="1831528" y="2398728"/>
              <a:ext cx="2396821" cy="2893613"/>
            </a:xfrm>
            <a:prstGeom prst="rect">
              <a:avLst/>
            </a:prstGeom>
          </p:spPr>
          <p:txBody>
            <a:bodyPr wrap="square">
              <a:spAutoFit/>
            </a:bodyPr>
            <a:lstStyle/>
            <a:p>
              <a:pPr algn="ctr"/>
              <a:r>
                <a:rPr lang="en-US" sz="1463" dirty="0">
                  <a:solidFill>
                    <a:schemeClr val="bg1"/>
                  </a:solidFill>
                </a:rPr>
                <a:t>A data scientist is hybrid of data hacker, analyst, communicator, and trusted advisor. In other words, the skills are from traditionally divergent areas now merged in a data focused profile.</a:t>
              </a:r>
            </a:p>
            <a:p>
              <a:pPr algn="ctr"/>
              <a:endParaRPr lang="en-US" sz="1300" dirty="0">
                <a:solidFill>
                  <a:schemeClr val="bg1"/>
                </a:solidFill>
              </a:endParaRPr>
            </a:p>
            <a:p>
              <a:pPr algn="ctr"/>
              <a:r>
                <a:rPr lang="es-ES_tradnl" sz="1300" b="1" dirty="0">
                  <a:solidFill>
                    <a:schemeClr val="bg1"/>
                  </a:solidFill>
                </a:rPr>
                <a:t>Davenport &amp; </a:t>
              </a:r>
              <a:r>
                <a:rPr lang="es-ES_tradnl" sz="1300" b="1" dirty="0" err="1">
                  <a:solidFill>
                    <a:schemeClr val="bg1"/>
                  </a:solidFill>
                </a:rPr>
                <a:t>Patil</a:t>
              </a:r>
              <a:r>
                <a:rPr lang="es-ES_tradnl" sz="1300" b="1" dirty="0">
                  <a:solidFill>
                    <a:schemeClr val="bg1"/>
                  </a:solidFill>
                </a:rPr>
                <a:t> </a:t>
              </a:r>
            </a:p>
            <a:p>
              <a:pPr algn="ctr"/>
              <a:br>
                <a:rPr lang="en-US" sz="1950" dirty="0">
                  <a:solidFill>
                    <a:schemeClr val="bg1"/>
                  </a:solidFill>
                </a:rPr>
              </a:br>
              <a:endParaRPr lang="en-US" sz="1950" dirty="0">
                <a:solidFill>
                  <a:schemeClr val="bg1"/>
                </a:solidFill>
              </a:endParaRPr>
            </a:p>
            <a:p>
              <a:r>
                <a:rPr lang="es-ES_tradnl" sz="1463" dirty="0">
                  <a:solidFill>
                    <a:schemeClr val="bg1"/>
                  </a:solidFill>
                </a:rPr>
                <a:t>			</a:t>
              </a:r>
              <a:endParaRPr lang="en-US" sz="1138" dirty="0">
                <a:solidFill>
                  <a:schemeClr val="bg1"/>
                </a:solidFill>
              </a:endParaRPr>
            </a:p>
          </p:txBody>
        </p:sp>
      </p:grpSp>
      <p:sp>
        <p:nvSpPr>
          <p:cNvPr id="20" name="TextBox 19">
            <a:extLst>
              <a:ext uri="{FF2B5EF4-FFF2-40B4-BE49-F238E27FC236}">
                <a16:creationId xmlns:a16="http://schemas.microsoft.com/office/drawing/2014/main" id="{98E58228-30CF-E839-4EF4-84425E14ACB1}"/>
              </a:ext>
            </a:extLst>
          </p:cNvPr>
          <p:cNvSpPr txBox="1"/>
          <p:nvPr/>
        </p:nvSpPr>
        <p:spPr>
          <a:xfrm>
            <a:off x="3085763" y="173901"/>
            <a:ext cx="6093500" cy="642484"/>
          </a:xfrm>
          <a:prstGeom prst="rect">
            <a:avLst/>
          </a:prstGeom>
          <a:noFill/>
        </p:spPr>
        <p:txBody>
          <a:bodyPr wrap="square">
            <a:spAutoFit/>
          </a:bodyPr>
          <a:lstStyle/>
          <a:p>
            <a:pPr algn="ct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Choosing</a:t>
            </a:r>
            <a:r>
              <a:rPr kumimoji="0" lang="en-US" sz="3575" b="0" i="0" u="none" strike="noStrike" kern="1200" cap="none" spc="0" normalizeH="0" baseline="0" noProof="0" dirty="0">
                <a:ln>
                  <a:noFill/>
                </a:ln>
                <a:solidFill>
                  <a:prstClr val="black"/>
                </a:solidFill>
                <a:effectLst/>
                <a:uLnTx/>
                <a:uFillTx/>
                <a:latin typeface="Calibri" panose="020F0502020204030204"/>
                <a:ea typeface="+mn-ea"/>
                <a:cs typeface="+mn-cs"/>
              </a:rPr>
              <a:t> </a:t>
            </a:r>
            <a:r>
              <a:rPr lang="en-US" sz="3600" dirty="0">
                <a:solidFill>
                  <a:prstClr val="black"/>
                </a:solidFill>
                <a:latin typeface="Calibri" panose="020F0502020204030204"/>
              </a:rPr>
              <a:t>a</a:t>
            </a: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 Data Lead</a:t>
            </a:r>
            <a:endParaRPr lang="en-ZA" dirty="0"/>
          </a:p>
        </p:txBody>
      </p:sp>
    </p:spTree>
    <p:extLst>
      <p:ext uri="{BB962C8B-B14F-4D97-AF65-F5344CB8AC3E}">
        <p14:creationId xmlns:p14="http://schemas.microsoft.com/office/powerpoint/2010/main" val="2909777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3085763" y="173901"/>
            <a:ext cx="6093500" cy="642484"/>
          </a:xfrm>
          <a:prstGeom prst="rect">
            <a:avLst/>
          </a:prstGeom>
          <a:noFill/>
        </p:spPr>
        <p:txBody>
          <a:bodyPr wrap="square">
            <a:spAutoFit/>
          </a:bodyPr>
          <a:lstStyle/>
          <a:p>
            <a:pPr algn="ctr"/>
            <a:r>
              <a:rPr kumimoji="0" lang="en-US" sz="3600" b="0" i="0" u="none" strike="noStrike" kern="1200" cap="none" spc="0" normalizeH="0" baseline="0" noProof="0" dirty="0">
                <a:ln>
                  <a:noFill/>
                </a:ln>
                <a:solidFill>
                  <a:prstClr val="black"/>
                </a:solidFill>
                <a:effectLst/>
                <a:uLnTx/>
                <a:uFillTx/>
                <a:latin typeface="Calibri" panose="020F0502020204030204"/>
                <a:ea typeface="+mn-ea"/>
                <a:cs typeface="+mn-cs"/>
              </a:rPr>
              <a:t>The Data Science Skillset</a:t>
            </a:r>
          </a:p>
        </p:txBody>
      </p:sp>
      <p:grpSp>
        <p:nvGrpSpPr>
          <p:cNvPr id="9" name="Group 8">
            <a:extLst>
              <a:ext uri="{FF2B5EF4-FFF2-40B4-BE49-F238E27FC236}">
                <a16:creationId xmlns:a16="http://schemas.microsoft.com/office/drawing/2014/main" id="{40EFE4DA-37D8-750E-A1D6-1B220DB07CC2}"/>
              </a:ext>
            </a:extLst>
          </p:cNvPr>
          <p:cNvGrpSpPr/>
          <p:nvPr/>
        </p:nvGrpSpPr>
        <p:grpSpPr>
          <a:xfrm>
            <a:off x="3413622" y="1254329"/>
            <a:ext cx="5910260" cy="5056530"/>
            <a:chOff x="3758396" y="1284309"/>
            <a:chExt cx="4924646" cy="4667710"/>
          </a:xfrm>
        </p:grpSpPr>
        <p:sp>
          <p:nvSpPr>
            <p:cNvPr id="34" name="Freeform 44">
              <a:extLst>
                <a:ext uri="{FF2B5EF4-FFF2-40B4-BE49-F238E27FC236}">
                  <a16:creationId xmlns:a16="http://schemas.microsoft.com/office/drawing/2014/main" id="{EAC07191-6C26-DAD9-DBFE-256C96798AB0}"/>
                </a:ext>
              </a:extLst>
            </p:cNvPr>
            <p:cNvSpPr/>
            <p:nvPr/>
          </p:nvSpPr>
          <p:spPr>
            <a:xfrm>
              <a:off x="5777535" y="1690681"/>
              <a:ext cx="886366" cy="1411705"/>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43">
              <a:extLst>
                <a:ext uri="{FF2B5EF4-FFF2-40B4-BE49-F238E27FC236}">
                  <a16:creationId xmlns:a16="http://schemas.microsoft.com/office/drawing/2014/main" id="{057A8BAA-D2FC-652B-27FE-436879376B4A}"/>
                </a:ext>
              </a:extLst>
            </p:cNvPr>
            <p:cNvSpPr/>
            <p:nvPr/>
          </p:nvSpPr>
          <p:spPr>
            <a:xfrm>
              <a:off x="4832989" y="3101706"/>
              <a:ext cx="1393753" cy="1068527"/>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42">
              <a:extLst>
                <a:ext uri="{FF2B5EF4-FFF2-40B4-BE49-F238E27FC236}">
                  <a16:creationId xmlns:a16="http://schemas.microsoft.com/office/drawing/2014/main" id="{F74EA788-183F-723F-2D32-213B55271830}"/>
                </a:ext>
              </a:extLst>
            </p:cNvPr>
            <p:cNvSpPr/>
            <p:nvPr/>
          </p:nvSpPr>
          <p:spPr>
            <a:xfrm>
              <a:off x="6226742" y="3102385"/>
              <a:ext cx="1379064" cy="1056898"/>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7" name="Freeform 41">
              <a:extLst>
                <a:ext uri="{FF2B5EF4-FFF2-40B4-BE49-F238E27FC236}">
                  <a16:creationId xmlns:a16="http://schemas.microsoft.com/office/drawing/2014/main" id="{76A4FF36-CF9E-A94E-125B-A31CFD1A5895}"/>
                </a:ext>
              </a:extLst>
            </p:cNvPr>
            <p:cNvSpPr/>
            <p:nvPr/>
          </p:nvSpPr>
          <p:spPr>
            <a:xfrm>
              <a:off x="6245228" y="1284309"/>
              <a:ext cx="2437814" cy="2819780"/>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8" name="Freeform 40">
              <a:extLst>
                <a:ext uri="{FF2B5EF4-FFF2-40B4-BE49-F238E27FC236}">
                  <a16:creationId xmlns:a16="http://schemas.microsoft.com/office/drawing/2014/main" id="{DE96D0A6-1270-2DF1-7CF4-73106B71CA4D}"/>
                </a:ext>
              </a:extLst>
            </p:cNvPr>
            <p:cNvSpPr/>
            <p:nvPr/>
          </p:nvSpPr>
          <p:spPr>
            <a:xfrm>
              <a:off x="3758396" y="1295258"/>
              <a:ext cx="2425768" cy="2819100"/>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9" name="Freeform 39">
              <a:extLst>
                <a:ext uri="{FF2B5EF4-FFF2-40B4-BE49-F238E27FC236}">
                  <a16:creationId xmlns:a16="http://schemas.microsoft.com/office/drawing/2014/main" id="{B4D6302E-18F3-0648-13D4-51779BF0592A}"/>
                </a:ext>
              </a:extLst>
            </p:cNvPr>
            <p:cNvSpPr/>
            <p:nvPr/>
          </p:nvSpPr>
          <p:spPr>
            <a:xfrm>
              <a:off x="5829935" y="3046512"/>
              <a:ext cx="784210" cy="717351"/>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sz="1463"/>
            </a:p>
          </p:txBody>
        </p:sp>
        <p:sp>
          <p:nvSpPr>
            <p:cNvPr id="40" name="Freeform 38">
              <a:extLst>
                <a:ext uri="{FF2B5EF4-FFF2-40B4-BE49-F238E27FC236}">
                  <a16:creationId xmlns:a16="http://schemas.microsoft.com/office/drawing/2014/main" id="{2D0BC562-D40D-7960-D001-C9CF23C4AC7C}"/>
                </a:ext>
              </a:extLst>
            </p:cNvPr>
            <p:cNvSpPr/>
            <p:nvPr/>
          </p:nvSpPr>
          <p:spPr>
            <a:xfrm>
              <a:off x="4783231" y="3794395"/>
              <a:ext cx="2874974" cy="2157624"/>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41" name="Rectangle 40">
              <a:extLst>
                <a:ext uri="{FF2B5EF4-FFF2-40B4-BE49-F238E27FC236}">
                  <a16:creationId xmlns:a16="http://schemas.microsoft.com/office/drawing/2014/main" id="{18888BD9-C2F6-2199-E05D-4712A708BA48}"/>
                </a:ext>
              </a:extLst>
            </p:cNvPr>
            <p:cNvSpPr/>
            <p:nvPr/>
          </p:nvSpPr>
          <p:spPr>
            <a:xfrm>
              <a:off x="3840745" y="2140755"/>
              <a:ext cx="1962991" cy="916255"/>
            </a:xfrm>
            <a:prstGeom prst="rect">
              <a:avLst/>
            </a:prstGeom>
          </p:spPr>
          <p:txBody>
            <a:bodyPr wrap="square">
              <a:spAutoFit/>
            </a:bodyPr>
            <a:lstStyle/>
            <a:p>
              <a:pPr lvl="0" algn="ctr"/>
              <a:r>
                <a:rPr lang="es-ES_tradnl" sz="1950" dirty="0">
                  <a:solidFill>
                    <a:schemeClr val="bg1"/>
                  </a:solidFill>
                  <a:effectLst>
                    <a:outerShdw blurRad="38100" dist="38100" dir="2700000" algn="tl">
                      <a:srgbClr val="000000">
                        <a:alpha val="43137"/>
                      </a:srgbClr>
                    </a:outerShdw>
                  </a:effectLst>
                </a:rPr>
                <a:t>COMPUTER PROGRAMMING &amp; DATABASE SKILLS</a:t>
              </a:r>
            </a:p>
          </p:txBody>
        </p:sp>
        <p:sp>
          <p:nvSpPr>
            <p:cNvPr id="42" name="Rectangle 41">
              <a:extLst>
                <a:ext uri="{FF2B5EF4-FFF2-40B4-BE49-F238E27FC236}">
                  <a16:creationId xmlns:a16="http://schemas.microsoft.com/office/drawing/2014/main" id="{7DAF2360-30D8-7E7A-5BCB-9632FB9A057A}"/>
                </a:ext>
              </a:extLst>
            </p:cNvPr>
            <p:cNvSpPr/>
            <p:nvPr/>
          </p:nvSpPr>
          <p:spPr>
            <a:xfrm>
              <a:off x="6690100" y="2185348"/>
              <a:ext cx="1922411" cy="639248"/>
            </a:xfrm>
            <a:prstGeom prst="rect">
              <a:avLst/>
            </a:prstGeom>
          </p:spPr>
          <p:txBody>
            <a:bodyPr wrap="square">
              <a:spAutoFit/>
            </a:bodyPr>
            <a:lstStyle/>
            <a:p>
              <a:pPr lvl="0" algn="ctr"/>
              <a:r>
                <a:rPr lang="es-ES_tradnl" sz="1950" dirty="0">
                  <a:solidFill>
                    <a:schemeClr val="bg1"/>
                  </a:solidFill>
                  <a:effectLst>
                    <a:outerShdw blurRad="38100" dist="38100" dir="2700000" algn="tl">
                      <a:srgbClr val="000000">
                        <a:alpha val="43137"/>
                      </a:srgbClr>
                    </a:outerShdw>
                  </a:effectLst>
                </a:rPr>
                <a:t>MATHS &amp; STATISTICS KNOWLEDGE</a:t>
              </a:r>
            </a:p>
          </p:txBody>
        </p:sp>
        <p:sp>
          <p:nvSpPr>
            <p:cNvPr id="43" name="Rectangle 42">
              <a:extLst>
                <a:ext uri="{FF2B5EF4-FFF2-40B4-BE49-F238E27FC236}">
                  <a16:creationId xmlns:a16="http://schemas.microsoft.com/office/drawing/2014/main" id="{14A58271-06EE-5788-820D-D345279FC5C6}"/>
                </a:ext>
              </a:extLst>
            </p:cNvPr>
            <p:cNvSpPr/>
            <p:nvPr/>
          </p:nvSpPr>
          <p:spPr>
            <a:xfrm>
              <a:off x="5493870" y="4505423"/>
              <a:ext cx="1502716" cy="639248"/>
            </a:xfrm>
            <a:prstGeom prst="rect">
              <a:avLst/>
            </a:prstGeom>
          </p:spPr>
          <p:txBody>
            <a:bodyPr wrap="square">
              <a:spAutoFit/>
            </a:bodyPr>
            <a:lstStyle/>
            <a:p>
              <a:pPr lvl="0" algn="ctr"/>
              <a:r>
                <a:rPr lang="es-ES_tradnl" sz="1950" dirty="0">
                  <a:solidFill>
                    <a:schemeClr val="bg1"/>
                  </a:solidFill>
                  <a:effectLst>
                    <a:outerShdw blurRad="38100" dist="38100" dir="2700000" algn="tl">
                      <a:srgbClr val="000000">
                        <a:alpha val="43137"/>
                      </a:srgbClr>
                    </a:outerShdw>
                  </a:effectLst>
                </a:rPr>
                <a:t>DOMAIN EXPERTISE</a:t>
              </a:r>
            </a:p>
          </p:txBody>
        </p:sp>
        <p:sp>
          <p:nvSpPr>
            <p:cNvPr id="44" name="TextBox 43">
              <a:extLst>
                <a:ext uri="{FF2B5EF4-FFF2-40B4-BE49-F238E27FC236}">
                  <a16:creationId xmlns:a16="http://schemas.microsoft.com/office/drawing/2014/main" id="{6F538605-DBE2-BB01-D537-7FE47677EE00}"/>
                </a:ext>
              </a:extLst>
            </p:cNvPr>
            <p:cNvSpPr txBox="1"/>
            <p:nvPr/>
          </p:nvSpPr>
          <p:spPr>
            <a:xfrm>
              <a:off x="6338228" y="3578902"/>
              <a:ext cx="1080276" cy="482987"/>
            </a:xfrm>
            <a:prstGeom prst="rect">
              <a:avLst/>
            </a:prstGeom>
            <a:noFill/>
          </p:spPr>
          <p:txBody>
            <a:bodyPr wrap="square" rtlCol="0">
              <a:spAutoFit/>
            </a:bodyPr>
            <a:lstStyle/>
            <a:p>
              <a:pPr algn="ctr"/>
              <a:r>
                <a:rPr lang="es-ES_tradnl" sz="1400" b="1" dirty="0">
                  <a:solidFill>
                    <a:schemeClr val="bg1"/>
                  </a:solidFill>
                  <a:effectLst>
                    <a:outerShdw blurRad="38100" dist="38100" dir="2700000" algn="tl">
                      <a:srgbClr val="000000">
                        <a:alpha val="43137"/>
                      </a:srgbClr>
                    </a:outerShdw>
                  </a:effectLst>
                </a:rPr>
                <a:t>TRADITIONAL RESEARCH </a:t>
              </a:r>
            </a:p>
          </p:txBody>
        </p:sp>
        <p:sp>
          <p:nvSpPr>
            <p:cNvPr id="45" name="TextBox 44">
              <a:extLst>
                <a:ext uri="{FF2B5EF4-FFF2-40B4-BE49-F238E27FC236}">
                  <a16:creationId xmlns:a16="http://schemas.microsoft.com/office/drawing/2014/main" id="{19645F63-B788-9BBB-464F-F34D92A704F7}"/>
                </a:ext>
              </a:extLst>
            </p:cNvPr>
            <p:cNvSpPr txBox="1"/>
            <p:nvPr/>
          </p:nvSpPr>
          <p:spPr>
            <a:xfrm>
              <a:off x="5045736" y="3636256"/>
              <a:ext cx="944166" cy="284111"/>
            </a:xfrm>
            <a:prstGeom prst="rect">
              <a:avLst/>
            </a:prstGeom>
            <a:noFill/>
          </p:spPr>
          <p:txBody>
            <a:bodyPr wrap="square" rtlCol="0">
              <a:spAutoFit/>
            </a:bodyPr>
            <a:lstStyle/>
            <a:p>
              <a:pPr algn="ctr"/>
              <a:r>
                <a:rPr lang="es-ES_tradnl" sz="1400" b="1" dirty="0">
                  <a:solidFill>
                    <a:schemeClr val="bg1"/>
                  </a:solidFill>
                  <a:effectLst>
                    <a:outerShdw blurRad="38100" dist="38100" dir="2700000" algn="tl">
                      <a:srgbClr val="000000">
                        <a:alpha val="43137"/>
                      </a:srgbClr>
                    </a:outerShdw>
                  </a:effectLst>
                </a:rPr>
                <a:t>HACKING!</a:t>
              </a:r>
            </a:p>
          </p:txBody>
        </p:sp>
        <p:sp>
          <p:nvSpPr>
            <p:cNvPr id="46" name="TextBox 45">
              <a:extLst>
                <a:ext uri="{FF2B5EF4-FFF2-40B4-BE49-F238E27FC236}">
                  <a16:creationId xmlns:a16="http://schemas.microsoft.com/office/drawing/2014/main" id="{F744C1ED-23B0-F9F8-29A6-E0C1D5427D18}"/>
                </a:ext>
              </a:extLst>
            </p:cNvPr>
            <p:cNvSpPr txBox="1"/>
            <p:nvPr/>
          </p:nvSpPr>
          <p:spPr>
            <a:xfrm>
              <a:off x="5775940" y="2311802"/>
              <a:ext cx="944166" cy="482987"/>
            </a:xfrm>
            <a:prstGeom prst="rect">
              <a:avLst/>
            </a:prstGeom>
            <a:noFill/>
          </p:spPr>
          <p:txBody>
            <a:bodyPr wrap="square" rtlCol="0">
              <a:spAutoFit/>
            </a:bodyPr>
            <a:lstStyle/>
            <a:p>
              <a:pPr algn="ctr"/>
              <a:r>
                <a:rPr lang="es-ES_tradnl" sz="1400" b="1" dirty="0">
                  <a:solidFill>
                    <a:schemeClr val="bg1"/>
                  </a:solidFill>
                  <a:effectLst>
                    <a:outerShdw blurRad="38100" dist="38100" dir="2700000" algn="tl">
                      <a:srgbClr val="000000">
                        <a:alpha val="43137"/>
                      </a:srgbClr>
                    </a:outerShdw>
                  </a:effectLst>
                </a:rPr>
                <a:t>MACHINE LEARNING!</a:t>
              </a:r>
            </a:p>
          </p:txBody>
        </p:sp>
        <p:sp>
          <p:nvSpPr>
            <p:cNvPr id="47" name="TextBox 46">
              <a:extLst>
                <a:ext uri="{FF2B5EF4-FFF2-40B4-BE49-F238E27FC236}">
                  <a16:creationId xmlns:a16="http://schemas.microsoft.com/office/drawing/2014/main" id="{729794E2-696D-0515-8F82-840DE2A5454A}"/>
                </a:ext>
              </a:extLst>
            </p:cNvPr>
            <p:cNvSpPr txBox="1"/>
            <p:nvPr/>
          </p:nvSpPr>
          <p:spPr>
            <a:xfrm>
              <a:off x="5748635" y="3065076"/>
              <a:ext cx="944166" cy="482987"/>
            </a:xfrm>
            <a:prstGeom prst="rect">
              <a:avLst/>
            </a:prstGeom>
            <a:noFill/>
          </p:spPr>
          <p:txBody>
            <a:bodyPr wrap="square" rtlCol="0">
              <a:spAutoFit/>
            </a:bodyPr>
            <a:lstStyle/>
            <a:p>
              <a:pPr algn="ctr"/>
              <a:r>
                <a:rPr lang="es-ES_tradnl" sz="1400" b="1" dirty="0">
                  <a:solidFill>
                    <a:srgbClr val="000000"/>
                  </a:solidFill>
                  <a:effectLst>
                    <a:outerShdw blurRad="38100" dist="38100" dir="2700000" algn="tl">
                      <a:srgbClr val="000000">
                        <a:alpha val="43137"/>
                      </a:srgbClr>
                    </a:outerShdw>
                  </a:effectLst>
                </a:rPr>
                <a:t>DATA SCIENCE</a:t>
              </a:r>
            </a:p>
          </p:txBody>
        </p:sp>
      </p:gr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1" u="none" strike="noStrike" kern="0" cap="none" spc="0" normalizeH="0" baseline="0" noProof="0" dirty="0" err="1">
                <a:ln>
                  <a:noFill/>
                </a:ln>
                <a:solidFill>
                  <a:prstClr val="black"/>
                </a:solidFill>
                <a:effectLst/>
                <a:uLnTx/>
                <a:uFillTx/>
              </a:rPr>
              <a:t>Adapted</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from</a:t>
            </a:r>
            <a:r>
              <a:rPr kumimoji="0" lang="es-ES_tradnl" sz="1400" b="0" i="1" u="none" strike="noStrike" kern="0" cap="none" spc="0" normalizeH="0" baseline="0" noProof="0" dirty="0">
                <a:ln>
                  <a:noFill/>
                </a:ln>
                <a:solidFill>
                  <a:prstClr val="black"/>
                </a:solidFill>
                <a:effectLst/>
                <a:uLnTx/>
                <a:uFillTx/>
              </a:rPr>
              <a:t> 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spTree>
    <p:extLst>
      <p:ext uri="{BB962C8B-B14F-4D97-AF65-F5344CB8AC3E}">
        <p14:creationId xmlns:p14="http://schemas.microsoft.com/office/powerpoint/2010/main" val="386063393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1472624" y="69671"/>
            <a:ext cx="9319778" cy="1200329"/>
          </a:xfrm>
          <a:prstGeom prst="rect">
            <a:avLst/>
          </a:prstGeom>
          <a:noFill/>
        </p:spPr>
        <p:txBody>
          <a:bodyPr wrap="square">
            <a:spAutoFit/>
          </a:bodyPr>
          <a:lstStyle/>
          <a:p>
            <a:pPr algn="ct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Who Should Lead Data Strategy? Business – </a:t>
            </a:r>
          </a:p>
          <a:p>
            <a:pPr algn="ctr"/>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IT trade-offs </a:t>
            </a:r>
          </a:p>
        </p:txBody>
      </p:sp>
      <p:sp>
        <p:nvSpPr>
          <p:cNvPr id="48" name="TextBox 47">
            <a:extLst>
              <a:ext uri="{FF2B5EF4-FFF2-40B4-BE49-F238E27FC236}">
                <a16:creationId xmlns:a16="http://schemas.microsoft.com/office/drawing/2014/main" id="{B4A4368E-1EFD-642A-FBB0-67E3DA8F6382}"/>
              </a:ext>
            </a:extLst>
          </p:cNvPr>
          <p:cNvSpPr txBox="1"/>
          <p:nvPr/>
        </p:nvSpPr>
        <p:spPr>
          <a:xfrm>
            <a:off x="70280" y="6189672"/>
            <a:ext cx="4381799" cy="307777"/>
          </a:xfrm>
          <a:prstGeom prst="rect">
            <a:avLst/>
          </a:prstGeom>
          <a:noFill/>
        </p:spPr>
        <p:txBody>
          <a:bodyPr wrap="square" rtlCol="0">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0" lang="es-ES_tradnl" sz="1400" b="0" i="1" u="none" strike="noStrike" kern="0" cap="none" spc="0" normalizeH="0" baseline="0" noProof="0" dirty="0" err="1">
                <a:ln>
                  <a:noFill/>
                </a:ln>
                <a:solidFill>
                  <a:prstClr val="black"/>
                </a:solidFill>
                <a:effectLst/>
                <a:uLnTx/>
                <a:uFillTx/>
              </a:rPr>
              <a:t>Adapted</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from</a:t>
            </a:r>
            <a:r>
              <a:rPr kumimoji="0" lang="es-ES_tradnl" sz="1400" b="0" i="1" u="none" strike="noStrike" kern="0" cap="none" spc="0" normalizeH="0" baseline="0" noProof="0" dirty="0">
                <a:ln>
                  <a:noFill/>
                </a:ln>
                <a:solidFill>
                  <a:prstClr val="black"/>
                </a:solidFill>
                <a:effectLst/>
                <a:uLnTx/>
                <a:uFillTx/>
              </a:rPr>
              <a:t> John Hopkins Data </a:t>
            </a:r>
            <a:r>
              <a:rPr kumimoji="0" lang="es-ES_tradnl" sz="1400" b="0" i="1" u="none" strike="noStrike" kern="0" cap="none" spc="0" normalizeH="0" baseline="0" noProof="0" dirty="0" err="1">
                <a:ln>
                  <a:noFill/>
                </a:ln>
                <a:solidFill>
                  <a:prstClr val="black"/>
                </a:solidFill>
                <a:effectLst/>
                <a:uLnTx/>
                <a:uFillTx/>
              </a:rPr>
              <a:t>Science</a:t>
            </a:r>
            <a:r>
              <a:rPr kumimoji="0" lang="es-ES_tradnl" sz="1400" b="0" i="1" u="none" strike="noStrike" kern="0" cap="none" spc="0" normalizeH="0" baseline="0" noProof="0" dirty="0">
                <a:ln>
                  <a:noFill/>
                </a:ln>
                <a:solidFill>
                  <a:prstClr val="black"/>
                </a:solidFill>
                <a:effectLst/>
                <a:uLnTx/>
                <a:uFillTx/>
              </a:rPr>
              <a:t> </a:t>
            </a:r>
            <a:r>
              <a:rPr kumimoji="0" lang="es-ES_tradnl" sz="1400" b="0" i="1" u="none" strike="noStrike" kern="0" cap="none" spc="0" normalizeH="0" baseline="0" noProof="0" dirty="0" err="1">
                <a:ln>
                  <a:noFill/>
                </a:ln>
                <a:solidFill>
                  <a:prstClr val="black"/>
                </a:solidFill>
                <a:effectLst/>
                <a:uLnTx/>
                <a:uFillTx/>
              </a:rPr>
              <a:t>Toolkit</a:t>
            </a:r>
            <a:endParaRPr kumimoji="0" lang="es-ES_tradnl" sz="1400" b="0" i="1" u="none" strike="noStrike" kern="0" cap="none" spc="0" normalizeH="0" baseline="0" noProof="0" dirty="0">
              <a:ln>
                <a:noFill/>
              </a:ln>
              <a:solidFill>
                <a:prstClr val="black"/>
              </a:solidFill>
              <a:effectLst/>
              <a:uLnTx/>
              <a:uFillTx/>
            </a:endParaRPr>
          </a:p>
        </p:txBody>
      </p:sp>
      <p:grpSp>
        <p:nvGrpSpPr>
          <p:cNvPr id="5" name="Group 4">
            <a:extLst>
              <a:ext uri="{FF2B5EF4-FFF2-40B4-BE49-F238E27FC236}">
                <a16:creationId xmlns:a16="http://schemas.microsoft.com/office/drawing/2014/main" id="{C56B6AEB-5997-43D9-DE9B-C69F3581DD01}"/>
              </a:ext>
            </a:extLst>
          </p:cNvPr>
          <p:cNvGrpSpPr/>
          <p:nvPr/>
        </p:nvGrpSpPr>
        <p:grpSpPr>
          <a:xfrm>
            <a:off x="6299574" y="1658890"/>
            <a:ext cx="5428217" cy="2200301"/>
            <a:chOff x="6299574" y="1658890"/>
            <a:chExt cx="5428217" cy="2200301"/>
          </a:xfrm>
        </p:grpSpPr>
        <p:sp>
          <p:nvSpPr>
            <p:cNvPr id="21" name="TextBox 20">
              <a:extLst>
                <a:ext uri="{FF2B5EF4-FFF2-40B4-BE49-F238E27FC236}">
                  <a16:creationId xmlns:a16="http://schemas.microsoft.com/office/drawing/2014/main" id="{3B7C238A-1FB6-7ECB-D069-D4C5D94018EE}"/>
                </a:ext>
              </a:extLst>
            </p:cNvPr>
            <p:cNvSpPr txBox="1"/>
            <p:nvPr/>
          </p:nvSpPr>
          <p:spPr>
            <a:xfrm>
              <a:off x="6299574" y="1658890"/>
              <a:ext cx="4284958" cy="830997"/>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S_tradnl" sz="2400" b="1" dirty="0" err="1">
                  <a:solidFill>
                    <a:schemeClr val="bg1"/>
                  </a:solidFill>
                  <a:effectLst>
                    <a:outerShdw blurRad="38100" dist="38100" dir="2700000" algn="tl">
                      <a:srgbClr val="000000">
                        <a:alpha val="43137"/>
                      </a:srgbClr>
                    </a:outerShdw>
                  </a:effectLst>
                </a:rPr>
                <a:t>Domain</a:t>
              </a:r>
              <a:r>
                <a:rPr lang="es-ES_tradnl" sz="2400" b="1" dirty="0">
                  <a:solidFill>
                    <a:schemeClr val="bg1"/>
                  </a:solidFill>
                  <a:effectLst>
                    <a:outerShdw blurRad="38100" dist="38100" dir="2700000" algn="tl">
                      <a:srgbClr val="000000">
                        <a:alpha val="43137"/>
                      </a:srgbClr>
                    </a:outerShdw>
                  </a:effectLst>
                </a:rPr>
                <a:t> </a:t>
              </a:r>
              <a:r>
                <a:rPr lang="es-ES_tradnl" sz="2400" b="1" dirty="0" err="1">
                  <a:solidFill>
                    <a:schemeClr val="bg1"/>
                  </a:solidFill>
                  <a:effectLst>
                    <a:outerShdw blurRad="38100" dist="38100" dir="2700000" algn="tl">
                      <a:srgbClr val="000000">
                        <a:alpha val="43137"/>
                      </a:srgbClr>
                    </a:outerShdw>
                  </a:effectLst>
                </a:rPr>
                <a:t>Knowledge</a:t>
              </a:r>
              <a:endParaRPr lang="es-ES_tradnl" sz="2400" b="1" dirty="0">
                <a:solidFill>
                  <a:schemeClr val="bg1"/>
                </a:solidFill>
                <a:effectLst>
                  <a:outerShdw blurRad="38100" dist="38100" dir="2700000" algn="tl">
                    <a:srgbClr val="000000">
                      <a:alpha val="43137"/>
                    </a:srgbClr>
                  </a:outerShdw>
                </a:effectLst>
              </a:endParaRPr>
            </a:p>
          </p:txBody>
        </p:sp>
        <p:sp>
          <p:nvSpPr>
            <p:cNvPr id="22" name="TextBox 21">
              <a:extLst>
                <a:ext uri="{FF2B5EF4-FFF2-40B4-BE49-F238E27FC236}">
                  <a16:creationId xmlns:a16="http://schemas.microsoft.com/office/drawing/2014/main" id="{8E53006F-EBC3-F784-C31C-27FEE6407FAA}"/>
                </a:ext>
              </a:extLst>
            </p:cNvPr>
            <p:cNvSpPr txBox="1"/>
            <p:nvPr/>
          </p:nvSpPr>
          <p:spPr>
            <a:xfrm>
              <a:off x="6299574" y="2104865"/>
              <a:ext cx="5428217" cy="1754326"/>
            </a:xfrm>
            <a:prstGeom prst="rect">
              <a:avLst/>
            </a:prstGeom>
            <a:solidFill>
              <a:schemeClr val="bg1"/>
            </a:solidFill>
          </p:spPr>
          <p:txBody>
            <a:bodyPr wrap="square" rtlCol="0">
              <a:spAutoFit/>
            </a:bodyPr>
            <a:lstStyle/>
            <a:p>
              <a:pPr marL="278606" indent="-278606">
                <a:buFont typeface="Arial" charset="0"/>
                <a:buChar char="•"/>
              </a:pPr>
              <a:r>
                <a:rPr lang="en-US" dirty="0">
                  <a:solidFill>
                    <a:srgbClr val="000000"/>
                  </a:solidFill>
                </a:rPr>
                <a:t>Understands the function of data inside the business/industry</a:t>
              </a:r>
            </a:p>
            <a:p>
              <a:pPr marL="278606" indent="-278606">
                <a:buFont typeface="Arial" charset="0"/>
                <a:buChar char="•"/>
              </a:pPr>
              <a:r>
                <a:rPr lang="en-US" dirty="0">
                  <a:solidFill>
                    <a:srgbClr val="000000"/>
                  </a:solidFill>
                </a:rPr>
                <a:t>Can ask the right questions  </a:t>
              </a:r>
            </a:p>
            <a:p>
              <a:pPr marL="278606" indent="-278606">
                <a:buFont typeface="Arial" charset="0"/>
                <a:buChar char="•"/>
              </a:pPr>
              <a:r>
                <a:rPr lang="en-US" dirty="0">
                  <a:solidFill>
                    <a:srgbClr val="000000"/>
                  </a:solidFill>
                </a:rPr>
                <a:t>Will challenge data and question context</a:t>
              </a:r>
              <a:endParaRPr lang="es-ES_tradnl" b="1" dirty="0">
                <a:solidFill>
                  <a:srgbClr val="000000"/>
                </a:solidFill>
              </a:endParaRPr>
            </a:p>
          </p:txBody>
        </p:sp>
      </p:grpSp>
      <p:grpSp>
        <p:nvGrpSpPr>
          <p:cNvPr id="3" name="Group 2">
            <a:extLst>
              <a:ext uri="{FF2B5EF4-FFF2-40B4-BE49-F238E27FC236}">
                <a16:creationId xmlns:a16="http://schemas.microsoft.com/office/drawing/2014/main" id="{A9B36767-67C5-EC4A-FA91-5FAB4AB896EC}"/>
              </a:ext>
            </a:extLst>
          </p:cNvPr>
          <p:cNvGrpSpPr/>
          <p:nvPr/>
        </p:nvGrpSpPr>
        <p:grpSpPr>
          <a:xfrm>
            <a:off x="485168" y="1679748"/>
            <a:ext cx="4821348" cy="2203453"/>
            <a:chOff x="485168" y="1679748"/>
            <a:chExt cx="4821348" cy="2203453"/>
          </a:xfrm>
        </p:grpSpPr>
        <p:sp>
          <p:nvSpPr>
            <p:cNvPr id="19" name="TextBox 18">
              <a:extLst>
                <a:ext uri="{FF2B5EF4-FFF2-40B4-BE49-F238E27FC236}">
                  <a16:creationId xmlns:a16="http://schemas.microsoft.com/office/drawing/2014/main" id="{A95C5A9B-9803-C2A1-126E-EAE304F9C6F6}"/>
                </a:ext>
              </a:extLst>
            </p:cNvPr>
            <p:cNvSpPr txBox="1"/>
            <p:nvPr/>
          </p:nvSpPr>
          <p:spPr>
            <a:xfrm>
              <a:off x="485168" y="1679748"/>
              <a:ext cx="4821348" cy="461665"/>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ES_tradnl" sz="2400" b="1" dirty="0">
                  <a:solidFill>
                    <a:schemeClr val="bg1"/>
                  </a:solidFill>
                  <a:effectLst>
                    <a:outerShdw blurRad="38100" dist="38100" dir="2700000" algn="tl">
                      <a:srgbClr val="000000">
                        <a:alpha val="43137"/>
                      </a:srgbClr>
                    </a:outerShdw>
                  </a:effectLst>
                </a:rPr>
                <a:t>Data </a:t>
              </a:r>
              <a:r>
                <a:rPr lang="es-ES_tradnl" sz="2400" b="1" dirty="0" err="1">
                  <a:solidFill>
                    <a:schemeClr val="bg1"/>
                  </a:solidFill>
                  <a:effectLst>
                    <a:outerShdw blurRad="38100" dist="38100" dir="2700000" algn="tl">
                      <a:srgbClr val="000000">
                        <a:alpha val="43137"/>
                      </a:srgbClr>
                    </a:outerShdw>
                  </a:effectLst>
                </a:rPr>
                <a:t>Skills</a:t>
              </a:r>
              <a:endParaRPr lang="es-ES_tradnl" sz="2400" b="1" dirty="0">
                <a:solidFill>
                  <a:schemeClr val="bg1"/>
                </a:solidFill>
                <a:effectLst>
                  <a:outerShdw blurRad="38100" dist="38100" dir="2700000" algn="tl">
                    <a:srgbClr val="000000">
                      <a:alpha val="43137"/>
                    </a:srgbClr>
                  </a:outerShdw>
                </a:effectLst>
              </a:endParaRPr>
            </a:p>
          </p:txBody>
        </p:sp>
        <p:sp>
          <p:nvSpPr>
            <p:cNvPr id="23" name="Rectangle 22">
              <a:extLst>
                <a:ext uri="{FF2B5EF4-FFF2-40B4-BE49-F238E27FC236}">
                  <a16:creationId xmlns:a16="http://schemas.microsoft.com/office/drawing/2014/main" id="{E7F90BBF-7E14-651B-4B96-082B1E06C143}"/>
                </a:ext>
              </a:extLst>
            </p:cNvPr>
            <p:cNvSpPr/>
            <p:nvPr/>
          </p:nvSpPr>
          <p:spPr>
            <a:xfrm>
              <a:off x="485168" y="2128875"/>
              <a:ext cx="4821348" cy="1754326"/>
            </a:xfrm>
            <a:prstGeom prst="rect">
              <a:avLst/>
            </a:prstGeom>
            <a:solidFill>
              <a:schemeClr val="bg1"/>
            </a:solidFill>
          </p:spPr>
          <p:txBody>
            <a:bodyPr wrap="square">
              <a:spAutoFit/>
            </a:bodyPr>
            <a:lstStyle/>
            <a:p>
              <a:pPr marL="278606" indent="-278606">
                <a:buFont typeface="Arial" charset="0"/>
                <a:buChar char="•"/>
              </a:pPr>
              <a:r>
                <a:rPr lang="en-US" dirty="0">
                  <a:solidFill>
                    <a:srgbClr val="000000"/>
                  </a:solidFill>
                </a:rPr>
                <a:t>Experience working with large and messy data sets  </a:t>
              </a:r>
            </a:p>
            <a:p>
              <a:pPr marL="278606" indent="-278606">
                <a:buFont typeface="Arial" charset="0"/>
                <a:buChar char="•"/>
              </a:pPr>
              <a:r>
                <a:rPr lang="en-US" dirty="0">
                  <a:solidFill>
                    <a:srgbClr val="000000"/>
                  </a:solidFill>
                </a:rPr>
                <a:t>Enjoy exploring data and finding meaning in numbers </a:t>
              </a:r>
            </a:p>
            <a:p>
              <a:pPr marL="278606" indent="-278606">
                <a:buFont typeface="Arial" charset="0"/>
                <a:buChar char="•"/>
              </a:pPr>
              <a:r>
                <a:rPr lang="en-US" dirty="0">
                  <a:solidFill>
                    <a:srgbClr val="000000"/>
                  </a:solidFill>
                </a:rPr>
                <a:t>Programming skills.</a:t>
              </a:r>
            </a:p>
          </p:txBody>
        </p:sp>
      </p:grpSp>
      <p:grpSp>
        <p:nvGrpSpPr>
          <p:cNvPr id="4" name="Group 3">
            <a:extLst>
              <a:ext uri="{FF2B5EF4-FFF2-40B4-BE49-F238E27FC236}">
                <a16:creationId xmlns:a16="http://schemas.microsoft.com/office/drawing/2014/main" id="{0C5146DA-CF36-34B2-63F9-A18B188F5DB9}"/>
              </a:ext>
            </a:extLst>
          </p:cNvPr>
          <p:cNvGrpSpPr/>
          <p:nvPr/>
        </p:nvGrpSpPr>
        <p:grpSpPr>
          <a:xfrm>
            <a:off x="485166" y="3644617"/>
            <a:ext cx="4832463" cy="2117857"/>
            <a:chOff x="485166" y="3644617"/>
            <a:chExt cx="4832463" cy="2117857"/>
          </a:xfrm>
        </p:grpSpPr>
        <p:sp>
          <p:nvSpPr>
            <p:cNvPr id="24" name="TextBox 23">
              <a:extLst>
                <a:ext uri="{FF2B5EF4-FFF2-40B4-BE49-F238E27FC236}">
                  <a16:creationId xmlns:a16="http://schemas.microsoft.com/office/drawing/2014/main" id="{2CD3BF90-6B98-7BC3-B5E2-BFB847B6241A}"/>
                </a:ext>
              </a:extLst>
            </p:cNvPr>
            <p:cNvSpPr txBox="1"/>
            <p:nvPr/>
          </p:nvSpPr>
          <p:spPr>
            <a:xfrm>
              <a:off x="496281" y="3644617"/>
              <a:ext cx="4821348" cy="46166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s-ES_tradnl" sz="2400" b="1" dirty="0">
                  <a:solidFill>
                    <a:schemeClr val="bg1"/>
                  </a:solidFill>
                  <a:effectLst>
                    <a:outerShdw blurRad="38100" dist="38100" dir="2700000" algn="tl">
                      <a:srgbClr val="000000">
                        <a:alpha val="43137"/>
                      </a:srgbClr>
                    </a:outerShdw>
                  </a:effectLst>
                </a:rPr>
                <a:t>IT </a:t>
              </a:r>
              <a:r>
                <a:rPr lang="es-ES_tradnl" sz="2400" b="1" dirty="0" err="1">
                  <a:solidFill>
                    <a:schemeClr val="bg1"/>
                  </a:solidFill>
                  <a:effectLst>
                    <a:outerShdw blurRad="38100" dist="38100" dir="2700000" algn="tl">
                      <a:srgbClr val="000000">
                        <a:alpha val="43137"/>
                      </a:srgbClr>
                    </a:outerShdw>
                  </a:effectLst>
                </a:rPr>
                <a:t>Dept</a:t>
              </a:r>
              <a:r>
                <a:rPr lang="es-ES_tradnl" sz="2400" b="1" dirty="0">
                  <a:solidFill>
                    <a:schemeClr val="bg1"/>
                  </a:solidFill>
                  <a:effectLst>
                    <a:outerShdw blurRad="38100" dist="38100" dir="2700000" algn="tl">
                      <a:srgbClr val="000000">
                        <a:alpha val="43137"/>
                      </a:srgbClr>
                    </a:outerShdw>
                  </a:effectLst>
                </a:rPr>
                <a:t> in </a:t>
              </a:r>
              <a:r>
                <a:rPr lang="es-ES_tradnl" sz="2400" b="1" dirty="0" err="1">
                  <a:solidFill>
                    <a:schemeClr val="bg1"/>
                  </a:solidFill>
                  <a:effectLst>
                    <a:outerShdw blurRad="38100" dist="38100" dir="2700000" algn="tl">
                      <a:srgbClr val="000000">
                        <a:alpha val="43137"/>
                      </a:srgbClr>
                    </a:outerShdw>
                  </a:effectLst>
                </a:rPr>
                <a:t>Charge</a:t>
              </a:r>
              <a:endParaRPr lang="es-ES_tradnl" sz="2400" b="1" dirty="0">
                <a:solidFill>
                  <a:schemeClr val="bg1"/>
                </a:solidFill>
                <a:effectLst>
                  <a:outerShdw blurRad="38100" dist="38100" dir="2700000" algn="tl">
                    <a:srgbClr val="000000">
                      <a:alpha val="43137"/>
                    </a:srgbClr>
                  </a:outerShdw>
                </a:effectLst>
              </a:endParaRPr>
            </a:p>
          </p:txBody>
        </p:sp>
        <p:sp>
          <p:nvSpPr>
            <p:cNvPr id="25" name="Rectangle 24">
              <a:extLst>
                <a:ext uri="{FF2B5EF4-FFF2-40B4-BE49-F238E27FC236}">
                  <a16:creationId xmlns:a16="http://schemas.microsoft.com/office/drawing/2014/main" id="{0742F475-9A93-5389-BE19-AD2D1F7BF709}"/>
                </a:ext>
              </a:extLst>
            </p:cNvPr>
            <p:cNvSpPr/>
            <p:nvPr/>
          </p:nvSpPr>
          <p:spPr>
            <a:xfrm>
              <a:off x="485166" y="4285146"/>
              <a:ext cx="4832461" cy="1477328"/>
            </a:xfrm>
            <a:prstGeom prst="rect">
              <a:avLst/>
            </a:prstGeom>
            <a:solidFill>
              <a:schemeClr val="bg1"/>
            </a:solidFill>
          </p:spPr>
          <p:txBody>
            <a:bodyPr wrap="square">
              <a:spAutoFit/>
            </a:bodyPr>
            <a:lstStyle/>
            <a:p>
              <a:pPr marL="285750" indent="-285750">
                <a:buFont typeface="Arial" panose="020B0604020202020204" pitchFamily="34" charset="0"/>
                <a:buChar char="•"/>
              </a:pPr>
              <a:r>
                <a:rPr lang="en-US" dirty="0">
                  <a:solidFill>
                    <a:srgbClr val="000000"/>
                  </a:solidFill>
                </a:rPr>
                <a:t>Possess the proper technical skills BUT may lack the necessary business knowledge and have a tendency to focus on the perfecting the technological solution rather than providing business value. </a:t>
              </a:r>
            </a:p>
          </p:txBody>
        </p:sp>
      </p:grpSp>
      <p:grpSp>
        <p:nvGrpSpPr>
          <p:cNvPr id="6" name="Group 5">
            <a:extLst>
              <a:ext uri="{FF2B5EF4-FFF2-40B4-BE49-F238E27FC236}">
                <a16:creationId xmlns:a16="http://schemas.microsoft.com/office/drawing/2014/main" id="{A6830B78-6788-77C5-30E7-79C1727CBEA5}"/>
              </a:ext>
            </a:extLst>
          </p:cNvPr>
          <p:cNvGrpSpPr/>
          <p:nvPr/>
        </p:nvGrpSpPr>
        <p:grpSpPr>
          <a:xfrm>
            <a:off x="6299574" y="3644617"/>
            <a:ext cx="5480285" cy="1753854"/>
            <a:chOff x="6299574" y="3644617"/>
            <a:chExt cx="5480285" cy="1753854"/>
          </a:xfrm>
        </p:grpSpPr>
        <p:sp>
          <p:nvSpPr>
            <p:cNvPr id="26" name="TextBox 25">
              <a:extLst>
                <a:ext uri="{FF2B5EF4-FFF2-40B4-BE49-F238E27FC236}">
                  <a16:creationId xmlns:a16="http://schemas.microsoft.com/office/drawing/2014/main" id="{5B36FEA8-0ABE-4391-AC54-9F59CC05F833}"/>
                </a:ext>
              </a:extLst>
            </p:cNvPr>
            <p:cNvSpPr txBox="1"/>
            <p:nvPr/>
          </p:nvSpPr>
          <p:spPr>
            <a:xfrm>
              <a:off x="6351642" y="4198142"/>
              <a:ext cx="5428217" cy="1200329"/>
            </a:xfrm>
            <a:prstGeom prst="rect">
              <a:avLst/>
            </a:prstGeom>
            <a:solidFill>
              <a:schemeClr val="bg1"/>
            </a:solidFill>
          </p:spPr>
          <p:txBody>
            <a:bodyPr wrap="square" rtlCol="0">
              <a:spAutoFit/>
            </a:bodyPr>
            <a:lstStyle/>
            <a:p>
              <a:pPr marL="285750" indent="-285750">
                <a:buFont typeface="Arial" panose="020B0604020202020204" pitchFamily="34" charset="0"/>
                <a:buChar char="•"/>
              </a:pPr>
              <a:r>
                <a:rPr lang="en-US" dirty="0">
                  <a:solidFill>
                    <a:srgbClr val="000000"/>
                  </a:solidFill>
                </a:rPr>
                <a:t>Ensures alignment with the business strategy BUT may not fully be able to leverage the potential in the technology, and there is the risk of silo thinking or poor architectural solutions. </a:t>
              </a:r>
              <a:endParaRPr lang="es-ES_tradnl" b="1" dirty="0">
                <a:solidFill>
                  <a:srgbClr val="000000"/>
                </a:solidFill>
              </a:endParaRPr>
            </a:p>
          </p:txBody>
        </p:sp>
        <p:sp>
          <p:nvSpPr>
            <p:cNvPr id="27" name="TextBox 26">
              <a:extLst>
                <a:ext uri="{FF2B5EF4-FFF2-40B4-BE49-F238E27FC236}">
                  <a16:creationId xmlns:a16="http://schemas.microsoft.com/office/drawing/2014/main" id="{A59EE9BD-25D2-D0AB-F9EB-B263BD808236}"/>
                </a:ext>
              </a:extLst>
            </p:cNvPr>
            <p:cNvSpPr txBox="1"/>
            <p:nvPr/>
          </p:nvSpPr>
          <p:spPr>
            <a:xfrm>
              <a:off x="6299574" y="3644617"/>
              <a:ext cx="5428217" cy="461665"/>
            </a:xfrm>
            <a:prstGeom prst="rect">
              <a:avLst/>
            </a:prstGeom>
            <a:solidFill>
              <a:schemeClr val="accent3">
                <a:lumMod val="50000"/>
              </a:schemeClr>
            </a:solidFill>
            <a:effectLst>
              <a:outerShdw blurRad="50800" dist="38100" dir="18900000" algn="bl" rotWithShape="0">
                <a:prstClr val="black">
                  <a:alpha val="40000"/>
                </a:prst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r>
                <a:rPr lang="es-ES_tradnl" sz="2400" b="1" dirty="0">
                  <a:solidFill>
                    <a:schemeClr val="bg1"/>
                  </a:solidFill>
                  <a:effectLst>
                    <a:outerShdw blurRad="38100" dist="38100" dir="2700000" algn="tl">
                      <a:srgbClr val="000000">
                        <a:alpha val="43137"/>
                      </a:srgbClr>
                    </a:outerShdw>
                  </a:effectLst>
                </a:rPr>
                <a:t>A Business </a:t>
              </a:r>
              <a:r>
                <a:rPr lang="es-ES_tradnl" sz="2400" b="1" dirty="0" err="1">
                  <a:solidFill>
                    <a:schemeClr val="bg1"/>
                  </a:solidFill>
                  <a:effectLst>
                    <a:outerShdw blurRad="38100" dist="38100" dir="2700000" algn="tl">
                      <a:srgbClr val="000000">
                        <a:alpha val="43137"/>
                      </a:srgbClr>
                    </a:outerShdw>
                  </a:effectLst>
                </a:rPr>
                <a:t>Dept</a:t>
              </a:r>
              <a:r>
                <a:rPr lang="es-ES_tradnl" sz="2400" b="1" dirty="0">
                  <a:solidFill>
                    <a:schemeClr val="bg1"/>
                  </a:solidFill>
                  <a:effectLst>
                    <a:outerShdw blurRad="38100" dist="38100" dir="2700000" algn="tl">
                      <a:srgbClr val="000000">
                        <a:alpha val="43137"/>
                      </a:srgbClr>
                    </a:outerShdw>
                  </a:effectLst>
                </a:rPr>
                <a:t> in </a:t>
              </a:r>
              <a:r>
                <a:rPr lang="es-ES_tradnl" sz="2400" b="1" dirty="0" err="1">
                  <a:solidFill>
                    <a:schemeClr val="bg1"/>
                  </a:solidFill>
                  <a:effectLst>
                    <a:outerShdw blurRad="38100" dist="38100" dir="2700000" algn="tl">
                      <a:srgbClr val="000000">
                        <a:alpha val="43137"/>
                      </a:srgbClr>
                    </a:outerShdw>
                  </a:effectLst>
                </a:rPr>
                <a:t>Charge</a:t>
              </a:r>
              <a:endParaRPr lang="es-ES_tradnl" sz="2400" b="1" dirty="0">
                <a:solidFill>
                  <a:schemeClr val="bg1"/>
                </a:solidFill>
                <a:effectLst>
                  <a:outerShdw blurRad="38100" dist="38100" dir="2700000" algn="tl">
                    <a:srgbClr val="000000">
                      <a:alpha val="43137"/>
                    </a:srgbClr>
                  </a:outerShdw>
                </a:effectLst>
              </a:endParaRPr>
            </a:p>
          </p:txBody>
        </p:sp>
      </p:grpSp>
    </p:spTree>
    <p:extLst>
      <p:ext uri="{BB962C8B-B14F-4D97-AF65-F5344CB8AC3E}">
        <p14:creationId xmlns:p14="http://schemas.microsoft.com/office/powerpoint/2010/main" val="93750779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2" y="116520"/>
            <a:ext cx="8918632" cy="1200329"/>
          </a:xfrm>
          <a:prstGeom prst="rect">
            <a:avLst/>
          </a:prstGeom>
          <a:noFill/>
        </p:spPr>
        <p:txBody>
          <a:bodyPr wrap="square">
            <a:spAutoFit/>
          </a:bodyPr>
          <a:lstStyle/>
          <a:p>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Who Should Lead Data Strategy? Business – </a:t>
            </a:r>
          </a:p>
          <a:p>
            <a:r>
              <a:rPr kumimoji="0" lang="en-GB" sz="3600" b="0" i="0" u="none" strike="noStrike" kern="1200" cap="none" spc="0" normalizeH="0" baseline="0" noProof="0" dirty="0">
                <a:ln>
                  <a:noFill/>
                </a:ln>
                <a:solidFill>
                  <a:prstClr val="black"/>
                </a:solidFill>
                <a:effectLst/>
                <a:uLnTx/>
                <a:uFillTx/>
                <a:latin typeface="Calibri" panose="020F0502020204030204"/>
                <a:ea typeface="+mn-ea"/>
                <a:cs typeface="+mn-cs"/>
              </a:rPr>
              <a:t>IT trade-offs </a:t>
            </a:r>
          </a:p>
        </p:txBody>
      </p:sp>
      <p:sp>
        <p:nvSpPr>
          <p:cNvPr id="17" name="TextBox 16">
            <a:extLst>
              <a:ext uri="{FF2B5EF4-FFF2-40B4-BE49-F238E27FC236}">
                <a16:creationId xmlns:a16="http://schemas.microsoft.com/office/drawing/2014/main" id="{4D55AC7B-F86A-AFF0-7DAD-51396D37FB19}"/>
              </a:ext>
            </a:extLst>
          </p:cNvPr>
          <p:cNvSpPr txBox="1"/>
          <p:nvPr/>
        </p:nvSpPr>
        <p:spPr>
          <a:xfrm>
            <a:off x="140127" y="6129235"/>
            <a:ext cx="2663205" cy="317459"/>
          </a:xfrm>
          <a:prstGeom prst="rect">
            <a:avLst/>
          </a:prstGeom>
          <a:noFill/>
        </p:spPr>
        <p:txBody>
          <a:bodyPr wrap="square" rtlCol="0">
            <a:spAutoFit/>
          </a:bodyPr>
          <a:lstStyle/>
          <a:p>
            <a:r>
              <a:rPr lang="es-ES_tradnl" sz="1400" i="1" dirty="0" err="1">
                <a:solidFill>
                  <a:srgbClr val="000000"/>
                </a:solidFill>
              </a:rPr>
              <a:t>Adapted</a:t>
            </a:r>
            <a:r>
              <a:rPr lang="es-ES_tradnl" sz="1400" i="1" dirty="0">
                <a:solidFill>
                  <a:srgbClr val="000000"/>
                </a:solidFill>
              </a:rPr>
              <a:t> </a:t>
            </a:r>
            <a:r>
              <a:rPr lang="es-ES_tradnl" sz="1400" i="1" dirty="0" err="1">
                <a:solidFill>
                  <a:srgbClr val="000000"/>
                </a:solidFill>
              </a:rPr>
              <a:t>from</a:t>
            </a:r>
            <a:r>
              <a:rPr lang="es-ES_tradnl" sz="1400" i="1" dirty="0">
                <a:solidFill>
                  <a:srgbClr val="000000"/>
                </a:solidFill>
              </a:rPr>
              <a:t> </a:t>
            </a:r>
            <a:r>
              <a:rPr lang="en-US" sz="1400" i="1" dirty="0">
                <a:solidFill>
                  <a:srgbClr val="000000"/>
                </a:solidFill>
              </a:rPr>
              <a:t>Booz &amp; Company </a:t>
            </a:r>
            <a:endParaRPr lang="es-ES_tradnl" sz="1400" i="1" dirty="0">
              <a:solidFill>
                <a:srgbClr val="000000"/>
              </a:solidFill>
            </a:endParaRPr>
          </a:p>
        </p:txBody>
      </p:sp>
      <p:sp>
        <p:nvSpPr>
          <p:cNvPr id="2" name="Rectangle 1">
            <a:extLst>
              <a:ext uri="{FF2B5EF4-FFF2-40B4-BE49-F238E27FC236}">
                <a16:creationId xmlns:a16="http://schemas.microsoft.com/office/drawing/2014/main" id="{45EDD7FE-7806-A683-7603-7DB7B584861D}"/>
              </a:ext>
            </a:extLst>
          </p:cNvPr>
          <p:cNvSpPr/>
          <p:nvPr/>
        </p:nvSpPr>
        <p:spPr>
          <a:xfrm>
            <a:off x="4089416" y="1431535"/>
            <a:ext cx="3339312" cy="1892378"/>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GB" dirty="0"/>
              <a:t>Scenario 2</a:t>
            </a:r>
          </a:p>
          <a:p>
            <a:pPr algn="ctr"/>
            <a:r>
              <a:rPr lang="en-GB" dirty="0"/>
              <a:t>A business group (marketing or finance) is responsible for development of data capabilities. </a:t>
            </a:r>
          </a:p>
          <a:p>
            <a:pPr algn="ctr"/>
            <a:r>
              <a:rPr lang="en-GB" dirty="0"/>
              <a:t>IT takes orders </a:t>
            </a:r>
          </a:p>
        </p:txBody>
      </p:sp>
      <p:sp>
        <p:nvSpPr>
          <p:cNvPr id="28" name="Rectangle 27">
            <a:extLst>
              <a:ext uri="{FF2B5EF4-FFF2-40B4-BE49-F238E27FC236}">
                <a16:creationId xmlns:a16="http://schemas.microsoft.com/office/drawing/2014/main" id="{67E0677F-8959-9488-65EA-8AEB0AC86864}"/>
              </a:ext>
            </a:extLst>
          </p:cNvPr>
          <p:cNvSpPr/>
          <p:nvPr/>
        </p:nvSpPr>
        <p:spPr>
          <a:xfrm>
            <a:off x="7428728" y="1431535"/>
            <a:ext cx="3339312" cy="1892378"/>
          </a:xfrm>
          <a:prstGeom prst="rect">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GB" dirty="0"/>
              <a:t>Scenario 3</a:t>
            </a:r>
          </a:p>
          <a:p>
            <a:pPr algn="ctr"/>
            <a:r>
              <a:rPr lang="en-GB" dirty="0"/>
              <a:t>A mixed group, headed by a senior leader who represents both the business and IT, is responsible for developing data capabilities through a coherent data strategy</a:t>
            </a:r>
          </a:p>
        </p:txBody>
      </p:sp>
      <p:sp>
        <p:nvSpPr>
          <p:cNvPr id="29" name="Rectangle 28">
            <a:extLst>
              <a:ext uri="{FF2B5EF4-FFF2-40B4-BE49-F238E27FC236}">
                <a16:creationId xmlns:a16="http://schemas.microsoft.com/office/drawing/2014/main" id="{735DEEEB-5B3F-50EE-BA23-BFE5FFC2715C}"/>
              </a:ext>
            </a:extLst>
          </p:cNvPr>
          <p:cNvSpPr/>
          <p:nvPr/>
        </p:nvSpPr>
        <p:spPr>
          <a:xfrm>
            <a:off x="7428727" y="3323913"/>
            <a:ext cx="3339312" cy="1904537"/>
          </a:xfrm>
          <a:prstGeom prst="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r>
              <a:rPr lang="en-GB" dirty="0"/>
              <a:t>Scenario 1</a:t>
            </a:r>
          </a:p>
          <a:p>
            <a:pPr algn="ctr"/>
            <a:r>
              <a:rPr lang="en-GB" dirty="0"/>
              <a:t>The IT department is responsible for building and managing data capabilities.</a:t>
            </a:r>
          </a:p>
        </p:txBody>
      </p:sp>
      <p:sp>
        <p:nvSpPr>
          <p:cNvPr id="7" name="TextBox 6">
            <a:extLst>
              <a:ext uri="{FF2B5EF4-FFF2-40B4-BE49-F238E27FC236}">
                <a16:creationId xmlns:a16="http://schemas.microsoft.com/office/drawing/2014/main" id="{8AA3CEAA-9950-1CCB-D2FC-1C1969398635}"/>
              </a:ext>
            </a:extLst>
          </p:cNvPr>
          <p:cNvSpPr txBox="1"/>
          <p:nvPr/>
        </p:nvSpPr>
        <p:spPr>
          <a:xfrm>
            <a:off x="4296943" y="3373589"/>
            <a:ext cx="3131784" cy="923330"/>
          </a:xfrm>
          <a:prstGeom prst="rect">
            <a:avLst/>
          </a:prstGeom>
          <a:noFill/>
        </p:spPr>
        <p:txBody>
          <a:bodyPr wrap="square" rtlCol="0">
            <a:spAutoFit/>
          </a:bodyPr>
          <a:lstStyle/>
          <a:p>
            <a:pPr algn="ctr"/>
            <a:r>
              <a:rPr lang="en-GB" dirty="0"/>
              <a:t>The company has neither a clear data and analytics owner nor strategy.</a:t>
            </a:r>
          </a:p>
        </p:txBody>
      </p:sp>
      <p:grpSp>
        <p:nvGrpSpPr>
          <p:cNvPr id="12" name="Group 11">
            <a:extLst>
              <a:ext uri="{FF2B5EF4-FFF2-40B4-BE49-F238E27FC236}">
                <a16:creationId xmlns:a16="http://schemas.microsoft.com/office/drawing/2014/main" id="{9768ACBB-5DE9-68B4-C506-3043059219B2}"/>
              </a:ext>
            </a:extLst>
          </p:cNvPr>
          <p:cNvGrpSpPr/>
          <p:nvPr/>
        </p:nvGrpSpPr>
        <p:grpSpPr>
          <a:xfrm>
            <a:off x="1496986" y="1909841"/>
            <a:ext cx="2498426" cy="746343"/>
            <a:chOff x="1496986" y="1909841"/>
            <a:chExt cx="2498426" cy="746343"/>
          </a:xfrm>
        </p:grpSpPr>
        <p:sp>
          <p:nvSpPr>
            <p:cNvPr id="30" name="TextBox 29">
              <a:extLst>
                <a:ext uri="{FF2B5EF4-FFF2-40B4-BE49-F238E27FC236}">
                  <a16:creationId xmlns:a16="http://schemas.microsoft.com/office/drawing/2014/main" id="{DAD5FACD-B12E-E041-29DD-0AF28F7C099D}"/>
                </a:ext>
              </a:extLst>
            </p:cNvPr>
            <p:cNvSpPr txBox="1"/>
            <p:nvPr/>
          </p:nvSpPr>
          <p:spPr>
            <a:xfrm>
              <a:off x="1769205" y="1909841"/>
              <a:ext cx="2226207" cy="746343"/>
            </a:xfrm>
            <a:prstGeom prst="rect">
              <a:avLst/>
            </a:prstGeom>
            <a:noFill/>
          </p:spPr>
          <p:txBody>
            <a:bodyPr wrap="square" rtlCol="0">
              <a:spAutoFit/>
            </a:bodyPr>
            <a:lstStyle/>
            <a:p>
              <a:pPr algn="ctr"/>
              <a:r>
                <a:rPr lang="en-GB" b="1" dirty="0">
                  <a:effectLst>
                    <a:outerShdw blurRad="38100" dist="38100" dir="2700000" algn="tl">
                      <a:srgbClr val="000000">
                        <a:alpha val="43137"/>
                      </a:srgbClr>
                    </a:outerShdw>
                  </a:effectLst>
                </a:rPr>
                <a:t>Degree of Business Ownership</a:t>
              </a:r>
            </a:p>
          </p:txBody>
        </p:sp>
        <p:sp>
          <p:nvSpPr>
            <p:cNvPr id="9" name="Arrow: Down 8">
              <a:extLst>
                <a:ext uri="{FF2B5EF4-FFF2-40B4-BE49-F238E27FC236}">
                  <a16:creationId xmlns:a16="http://schemas.microsoft.com/office/drawing/2014/main" id="{7272E934-FA75-2D76-3048-036F1E77C946}"/>
                </a:ext>
              </a:extLst>
            </p:cNvPr>
            <p:cNvSpPr/>
            <p:nvPr/>
          </p:nvSpPr>
          <p:spPr>
            <a:xfrm flipV="1">
              <a:off x="1496986" y="1909841"/>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grpSp>
        <p:nvGrpSpPr>
          <p:cNvPr id="13" name="Group 12">
            <a:extLst>
              <a:ext uri="{FF2B5EF4-FFF2-40B4-BE49-F238E27FC236}">
                <a16:creationId xmlns:a16="http://schemas.microsoft.com/office/drawing/2014/main" id="{052B3B07-96A4-CB15-86D6-186216F92ADF}"/>
              </a:ext>
            </a:extLst>
          </p:cNvPr>
          <p:cNvGrpSpPr/>
          <p:nvPr/>
        </p:nvGrpSpPr>
        <p:grpSpPr>
          <a:xfrm>
            <a:off x="8296900" y="5482904"/>
            <a:ext cx="2226207" cy="646331"/>
            <a:chOff x="8296900" y="5482904"/>
            <a:chExt cx="2226207" cy="646331"/>
          </a:xfrm>
        </p:grpSpPr>
        <p:sp>
          <p:nvSpPr>
            <p:cNvPr id="31" name="TextBox 30">
              <a:extLst>
                <a:ext uri="{FF2B5EF4-FFF2-40B4-BE49-F238E27FC236}">
                  <a16:creationId xmlns:a16="http://schemas.microsoft.com/office/drawing/2014/main" id="{AB4ECF4C-0D0F-D233-FC2C-F0A4C3F24944}"/>
                </a:ext>
              </a:extLst>
            </p:cNvPr>
            <p:cNvSpPr txBox="1"/>
            <p:nvPr/>
          </p:nvSpPr>
          <p:spPr>
            <a:xfrm>
              <a:off x="8296900" y="5482904"/>
              <a:ext cx="2226207" cy="646331"/>
            </a:xfrm>
            <a:prstGeom prst="rect">
              <a:avLst/>
            </a:prstGeom>
            <a:noFill/>
          </p:spPr>
          <p:txBody>
            <a:bodyPr wrap="square" rtlCol="0">
              <a:spAutoFit/>
            </a:bodyPr>
            <a:lstStyle/>
            <a:p>
              <a:pPr algn="ctr"/>
              <a:r>
                <a:rPr lang="en-GB" b="1" dirty="0">
                  <a:solidFill>
                    <a:schemeClr val="accent1">
                      <a:lumMod val="75000"/>
                    </a:schemeClr>
                  </a:solidFill>
                  <a:effectLst>
                    <a:outerShdw blurRad="38100" dist="38100" dir="2700000" algn="tl">
                      <a:srgbClr val="000000">
                        <a:alpha val="43137"/>
                      </a:srgbClr>
                    </a:outerShdw>
                  </a:effectLst>
                </a:rPr>
                <a:t>Degree of IT Ownership</a:t>
              </a:r>
            </a:p>
          </p:txBody>
        </p:sp>
        <p:sp>
          <p:nvSpPr>
            <p:cNvPr id="32" name="Arrow: Down 31">
              <a:extLst>
                <a:ext uri="{FF2B5EF4-FFF2-40B4-BE49-F238E27FC236}">
                  <a16:creationId xmlns:a16="http://schemas.microsoft.com/office/drawing/2014/main" id="{9195A4F4-5C77-6362-F25D-8EAFDCE9180A}"/>
                </a:ext>
              </a:extLst>
            </p:cNvPr>
            <p:cNvSpPr/>
            <p:nvPr/>
          </p:nvSpPr>
          <p:spPr>
            <a:xfrm rot="10800000" flipV="1">
              <a:off x="8424390" y="5544840"/>
              <a:ext cx="272219" cy="54957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a:p>
          </p:txBody>
        </p:sp>
      </p:grpSp>
    </p:spTree>
    <p:extLst>
      <p:ext uri="{BB962C8B-B14F-4D97-AF65-F5344CB8AC3E}">
        <p14:creationId xmlns:p14="http://schemas.microsoft.com/office/powerpoint/2010/main" val="2102870520"/>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extBox 19">
            <a:extLst>
              <a:ext uri="{FF2B5EF4-FFF2-40B4-BE49-F238E27FC236}">
                <a16:creationId xmlns:a16="http://schemas.microsoft.com/office/drawing/2014/main" id="{98E58228-30CF-E839-4EF4-84425E14ACB1}"/>
              </a:ext>
            </a:extLst>
          </p:cNvPr>
          <p:cNvSpPr txBox="1"/>
          <p:nvPr/>
        </p:nvSpPr>
        <p:spPr>
          <a:xfrm>
            <a:off x="292822" y="116520"/>
            <a:ext cx="8918632" cy="646331"/>
          </a:xfrm>
          <a:prstGeom prst="rect">
            <a:avLst/>
          </a:prstGeom>
          <a:noFill/>
        </p:spPr>
        <p:txBody>
          <a:bodyPr wrap="square">
            <a:spAutoFit/>
          </a:bodyPr>
          <a:lstStyle/>
          <a:p>
            <a:r>
              <a:rPr lang="en-GB" sz="3600" dirty="0">
                <a:solidFill>
                  <a:prstClr val="black"/>
                </a:solidFill>
              </a:rPr>
              <a:t>Data Lead Options for Small Businesses</a:t>
            </a:r>
          </a:p>
        </p:txBody>
      </p:sp>
      <p:grpSp>
        <p:nvGrpSpPr>
          <p:cNvPr id="3" name="Group 2">
            <a:extLst>
              <a:ext uri="{FF2B5EF4-FFF2-40B4-BE49-F238E27FC236}">
                <a16:creationId xmlns:a16="http://schemas.microsoft.com/office/drawing/2014/main" id="{70B077D4-2DE7-844D-E841-0B0029CF2C70}"/>
              </a:ext>
            </a:extLst>
          </p:cNvPr>
          <p:cNvGrpSpPr/>
          <p:nvPr/>
        </p:nvGrpSpPr>
        <p:grpSpPr>
          <a:xfrm>
            <a:off x="292822" y="1182576"/>
            <a:ext cx="11606356" cy="5341316"/>
            <a:chOff x="308953" y="1054099"/>
            <a:chExt cx="9379761" cy="4888027"/>
          </a:xfrm>
        </p:grpSpPr>
        <p:grpSp>
          <p:nvGrpSpPr>
            <p:cNvPr id="14" name="Group 13">
              <a:extLst>
                <a:ext uri="{FF2B5EF4-FFF2-40B4-BE49-F238E27FC236}">
                  <a16:creationId xmlns:a16="http://schemas.microsoft.com/office/drawing/2014/main" id="{2EED0230-B498-F2F2-157C-062066A8CEDF}"/>
                </a:ext>
              </a:extLst>
            </p:cNvPr>
            <p:cNvGrpSpPr/>
            <p:nvPr/>
          </p:nvGrpSpPr>
          <p:grpSpPr>
            <a:xfrm rot="17100713" flipH="1">
              <a:off x="2422943" y="3534142"/>
              <a:ext cx="836054" cy="506526"/>
              <a:chOff x="8577718" y="1590078"/>
              <a:chExt cx="1028989" cy="623416"/>
            </a:xfrm>
            <a:solidFill>
              <a:schemeClr val="accent2">
                <a:lumMod val="60000"/>
                <a:lumOff val="40000"/>
              </a:schemeClr>
            </a:solidFill>
          </p:grpSpPr>
          <p:cxnSp>
            <p:nvCxnSpPr>
              <p:cNvPr id="15" name="Straight Connector 14">
                <a:extLst>
                  <a:ext uri="{FF2B5EF4-FFF2-40B4-BE49-F238E27FC236}">
                    <a16:creationId xmlns:a16="http://schemas.microsoft.com/office/drawing/2014/main" id="{AC355C54-4E4E-132F-28C1-F9F602D81DE2}"/>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16" name="Oval 15">
                <a:extLst>
                  <a:ext uri="{FF2B5EF4-FFF2-40B4-BE49-F238E27FC236}">
                    <a16:creationId xmlns:a16="http://schemas.microsoft.com/office/drawing/2014/main" id="{A2648C41-1401-0750-4293-B89E09AF741A}"/>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18" name="Group 17">
              <a:extLst>
                <a:ext uri="{FF2B5EF4-FFF2-40B4-BE49-F238E27FC236}">
                  <a16:creationId xmlns:a16="http://schemas.microsoft.com/office/drawing/2014/main" id="{46F332E9-7731-7EE8-BDED-0FF5E09A34FD}"/>
                </a:ext>
              </a:extLst>
            </p:cNvPr>
            <p:cNvGrpSpPr/>
            <p:nvPr/>
          </p:nvGrpSpPr>
          <p:grpSpPr>
            <a:xfrm rot="3305250">
              <a:off x="6260586" y="4380418"/>
              <a:ext cx="836054" cy="506526"/>
              <a:chOff x="7743720" y="4497494"/>
              <a:chExt cx="1028989" cy="623416"/>
            </a:xfrm>
            <a:solidFill>
              <a:schemeClr val="accent6">
                <a:lumMod val="40000"/>
                <a:lumOff val="60000"/>
              </a:schemeClr>
            </a:solidFill>
          </p:grpSpPr>
          <p:cxnSp>
            <p:nvCxnSpPr>
              <p:cNvPr id="19" name="Straight Connector 18">
                <a:extLst>
                  <a:ext uri="{FF2B5EF4-FFF2-40B4-BE49-F238E27FC236}">
                    <a16:creationId xmlns:a16="http://schemas.microsoft.com/office/drawing/2014/main" id="{A2292AFD-CE4E-650C-823B-5B775FDF92F6}"/>
                  </a:ext>
                </a:extLst>
              </p:cNvPr>
              <p:cNvCxnSpPr>
                <a:cxnSpLocks/>
              </p:cNvCxnSpPr>
              <p:nvPr/>
            </p:nvCxnSpPr>
            <p:spPr>
              <a:xfrm flipV="1">
                <a:off x="7743720" y="4660038"/>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1" name="Oval 20">
                <a:extLst>
                  <a:ext uri="{FF2B5EF4-FFF2-40B4-BE49-F238E27FC236}">
                    <a16:creationId xmlns:a16="http://schemas.microsoft.com/office/drawing/2014/main" id="{FF462F8D-28AC-760D-E9A3-6CFAB526A9B2}"/>
                  </a:ext>
                </a:extLst>
              </p:cNvPr>
              <p:cNvSpPr/>
              <p:nvPr/>
            </p:nvSpPr>
            <p:spPr>
              <a:xfrm>
                <a:off x="8522188" y="4497494"/>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grpSp>
          <p:nvGrpSpPr>
            <p:cNvPr id="22" name="Group 21">
              <a:extLst>
                <a:ext uri="{FF2B5EF4-FFF2-40B4-BE49-F238E27FC236}">
                  <a16:creationId xmlns:a16="http://schemas.microsoft.com/office/drawing/2014/main" id="{9E9B4EFB-ACC5-6E44-EF30-A5F7011A85D8}"/>
                </a:ext>
              </a:extLst>
            </p:cNvPr>
            <p:cNvGrpSpPr/>
            <p:nvPr/>
          </p:nvGrpSpPr>
          <p:grpSpPr>
            <a:xfrm rot="1748887">
              <a:off x="7054255" y="2172359"/>
              <a:ext cx="836054" cy="506526"/>
              <a:chOff x="8577718" y="1590078"/>
              <a:chExt cx="1028989" cy="623416"/>
            </a:xfrm>
            <a:solidFill>
              <a:schemeClr val="accent4">
                <a:lumMod val="40000"/>
                <a:lumOff val="60000"/>
              </a:schemeClr>
            </a:solidFill>
          </p:grpSpPr>
          <p:cxnSp>
            <p:nvCxnSpPr>
              <p:cNvPr id="23" name="Straight Connector 22">
                <a:extLst>
                  <a:ext uri="{FF2B5EF4-FFF2-40B4-BE49-F238E27FC236}">
                    <a16:creationId xmlns:a16="http://schemas.microsoft.com/office/drawing/2014/main" id="{5C548E80-D58F-2A7C-55A3-4678204B01C4}"/>
                  </a:ext>
                </a:extLst>
              </p:cNvPr>
              <p:cNvCxnSpPr>
                <a:cxnSpLocks/>
              </p:cNvCxnSpPr>
              <p:nvPr/>
            </p:nvCxnSpPr>
            <p:spPr>
              <a:xfrm flipV="1">
                <a:off x="8577718" y="1752622"/>
                <a:ext cx="812179" cy="460872"/>
              </a:xfrm>
              <a:prstGeom prst="line">
                <a:avLst/>
              </a:prstGeom>
              <a:grpFill/>
              <a:ln>
                <a:solidFill>
                  <a:srgbClr val="085156"/>
                </a:solidFill>
              </a:ln>
            </p:spPr>
            <p:style>
              <a:lnRef idx="1">
                <a:schemeClr val="accent1"/>
              </a:lnRef>
              <a:fillRef idx="0">
                <a:schemeClr val="accent1"/>
              </a:fillRef>
              <a:effectRef idx="0">
                <a:schemeClr val="accent1"/>
              </a:effectRef>
              <a:fontRef idx="minor">
                <a:schemeClr val="tx1"/>
              </a:fontRef>
            </p:style>
          </p:cxnSp>
          <p:sp>
            <p:nvSpPr>
              <p:cNvPr id="24" name="Oval 23">
                <a:extLst>
                  <a:ext uri="{FF2B5EF4-FFF2-40B4-BE49-F238E27FC236}">
                    <a16:creationId xmlns:a16="http://schemas.microsoft.com/office/drawing/2014/main" id="{D98545D3-76B3-9C28-8E38-8D7B2201F5F3}"/>
                  </a:ext>
                </a:extLst>
              </p:cNvPr>
              <p:cNvSpPr/>
              <p:nvPr/>
            </p:nvSpPr>
            <p:spPr>
              <a:xfrm>
                <a:off x="9356186" y="1590078"/>
                <a:ext cx="250521" cy="250521"/>
              </a:xfrm>
              <a:prstGeom prst="ellipse">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3"/>
              </a:p>
            </p:txBody>
          </p:sp>
        </p:grpSp>
        <p:sp>
          <p:nvSpPr>
            <p:cNvPr id="25" name="Rectangle 24">
              <a:extLst>
                <a:ext uri="{FF2B5EF4-FFF2-40B4-BE49-F238E27FC236}">
                  <a16:creationId xmlns:a16="http://schemas.microsoft.com/office/drawing/2014/main" id="{AB5B2CD0-1389-514F-1148-07BAD01FEB2B}"/>
                </a:ext>
              </a:extLst>
            </p:cNvPr>
            <p:cNvSpPr/>
            <p:nvPr/>
          </p:nvSpPr>
          <p:spPr>
            <a:xfrm>
              <a:off x="7127455" y="4464798"/>
              <a:ext cx="2388041" cy="1477328"/>
            </a:xfrm>
            <a:prstGeom prst="rect">
              <a:avLst/>
            </a:prstGeom>
          </p:spPr>
          <p:txBody>
            <a:bodyPr wrap="square">
              <a:spAutoFit/>
            </a:bodyPr>
            <a:lstStyle/>
            <a:p>
              <a:r>
                <a:rPr lang="en-US" dirty="0">
                  <a:solidFill>
                    <a:srgbClr val="000000"/>
                  </a:solidFill>
                  <a:latin typeface="Helvetica" charset="0"/>
                  <a:ea typeface="Calibri" charset="0"/>
                  <a:cs typeface="Times New Roman" charset="0"/>
                </a:rPr>
                <a:t>Understands the drivers of business success and can interpret data within context.</a:t>
              </a:r>
              <a:endParaRPr lang="en-US" sz="3200" dirty="0">
                <a:solidFill>
                  <a:srgbClr val="000000"/>
                </a:solidFill>
                <a:latin typeface="Times New Roman" charset="0"/>
                <a:ea typeface="Calibri" charset="0"/>
                <a:cs typeface="Times New Roman" charset="0"/>
              </a:endParaRPr>
            </a:p>
          </p:txBody>
        </p:sp>
        <p:sp>
          <p:nvSpPr>
            <p:cNvPr id="26" name="Freeform 23">
              <a:extLst>
                <a:ext uri="{FF2B5EF4-FFF2-40B4-BE49-F238E27FC236}">
                  <a16:creationId xmlns:a16="http://schemas.microsoft.com/office/drawing/2014/main" id="{70345ADA-25EF-B443-7243-49D800D9EDBC}"/>
                </a:ext>
              </a:extLst>
            </p:cNvPr>
            <p:cNvSpPr/>
            <p:nvPr/>
          </p:nvSpPr>
          <p:spPr>
            <a:xfrm>
              <a:off x="4534618" y="1456946"/>
              <a:ext cx="836765" cy="1332706"/>
            </a:xfrm>
            <a:custGeom>
              <a:avLst/>
              <a:gdLst>
                <a:gd name="connsiteX0" fmla="*/ 538043 w 1090912"/>
                <a:gd name="connsiteY0" fmla="*/ 0 h 1737483"/>
                <a:gd name="connsiteX1" fmla="*/ 572721 w 1090912"/>
                <a:gd name="connsiteY1" fmla="*/ 31518 h 1737483"/>
                <a:gd name="connsiteX2" fmla="*/ 1090912 w 1090912"/>
                <a:gd name="connsiteY2" fmla="*/ 1282542 h 1737483"/>
                <a:gd name="connsiteX3" fmla="*/ 1054968 w 1090912"/>
                <a:gd name="connsiteY3" fmla="*/ 1639100 h 1737483"/>
                <a:gd name="connsiteX4" fmla="*/ 1029672 w 1090912"/>
                <a:gd name="connsiteY4" fmla="*/ 1737483 h 1737483"/>
                <a:gd name="connsiteX5" fmla="*/ 902014 w 1090912"/>
                <a:gd name="connsiteY5" fmla="*/ 1704659 h 1737483"/>
                <a:gd name="connsiteX6" fmla="*/ 545456 w 1090912"/>
                <a:gd name="connsiteY6" fmla="*/ 1668715 h 1737483"/>
                <a:gd name="connsiteX7" fmla="*/ 188898 w 1090912"/>
                <a:gd name="connsiteY7" fmla="*/ 1704659 h 1737483"/>
                <a:gd name="connsiteX8" fmla="*/ 64491 w 1090912"/>
                <a:gd name="connsiteY8" fmla="*/ 1736647 h 1737483"/>
                <a:gd name="connsiteX9" fmla="*/ 35944 w 1090912"/>
                <a:gd name="connsiteY9" fmla="*/ 1625624 h 1737483"/>
                <a:gd name="connsiteX10" fmla="*/ 0 w 1090912"/>
                <a:gd name="connsiteY10" fmla="*/ 1269066 h 1737483"/>
                <a:gd name="connsiteX11" fmla="*/ 518191 w 1090912"/>
                <a:gd name="connsiteY11" fmla="*/ 18042 h 1737483"/>
                <a:gd name="connsiteX12" fmla="*/ 538043 w 1090912"/>
                <a:gd name="connsiteY12" fmla="*/ 0 h 1737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90912" h="1737483">
                  <a:moveTo>
                    <a:pt x="538043" y="0"/>
                  </a:moveTo>
                  <a:lnTo>
                    <a:pt x="572721" y="31518"/>
                  </a:lnTo>
                  <a:cubicBezTo>
                    <a:pt x="892886" y="351683"/>
                    <a:pt x="1090912" y="793987"/>
                    <a:pt x="1090912" y="1282542"/>
                  </a:cubicBezTo>
                  <a:cubicBezTo>
                    <a:pt x="1090912" y="1404681"/>
                    <a:pt x="1078536" y="1523929"/>
                    <a:pt x="1054968" y="1639100"/>
                  </a:cubicBezTo>
                  <a:lnTo>
                    <a:pt x="1029672" y="1737483"/>
                  </a:lnTo>
                  <a:lnTo>
                    <a:pt x="902014" y="1704659"/>
                  </a:lnTo>
                  <a:cubicBezTo>
                    <a:pt x="786843" y="1681092"/>
                    <a:pt x="667595" y="1668715"/>
                    <a:pt x="545456" y="1668715"/>
                  </a:cubicBezTo>
                  <a:cubicBezTo>
                    <a:pt x="423317" y="1668715"/>
                    <a:pt x="304069" y="1681092"/>
                    <a:pt x="188898" y="1704659"/>
                  </a:cubicBezTo>
                  <a:lnTo>
                    <a:pt x="64491" y="1736647"/>
                  </a:lnTo>
                  <a:lnTo>
                    <a:pt x="35944" y="1625624"/>
                  </a:lnTo>
                  <a:cubicBezTo>
                    <a:pt x="12377" y="1510453"/>
                    <a:pt x="0" y="1391205"/>
                    <a:pt x="0" y="1269066"/>
                  </a:cubicBezTo>
                  <a:cubicBezTo>
                    <a:pt x="0" y="780511"/>
                    <a:pt x="198026" y="338207"/>
                    <a:pt x="518191" y="18042"/>
                  </a:cubicBezTo>
                  <a:lnTo>
                    <a:pt x="538043" y="0"/>
                  </a:ln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27" name="Freeform 24">
              <a:extLst>
                <a:ext uri="{FF2B5EF4-FFF2-40B4-BE49-F238E27FC236}">
                  <a16:creationId xmlns:a16="http://schemas.microsoft.com/office/drawing/2014/main" id="{16BC2511-DD9B-74FA-6C6B-7639D745026B}"/>
                </a:ext>
              </a:extLst>
            </p:cNvPr>
            <p:cNvSpPr/>
            <p:nvPr/>
          </p:nvSpPr>
          <p:spPr>
            <a:xfrm>
              <a:off x="3642929" y="2789009"/>
              <a:ext cx="1315758" cy="1008732"/>
            </a:xfrm>
            <a:custGeom>
              <a:avLst/>
              <a:gdLst>
                <a:gd name="connsiteX0" fmla="*/ 1227009 w 1715388"/>
                <a:gd name="connsiteY0" fmla="*/ 0 h 1315110"/>
                <a:gd name="connsiteX1" fmla="*/ 1242058 w 1715388"/>
                <a:gd name="connsiteY1" fmla="*/ 58529 h 1315110"/>
                <a:gd name="connsiteX2" fmla="*/ 1680709 w 1715388"/>
                <a:gd name="connsiteY2" fmla="*/ 783443 h 1315110"/>
                <a:gd name="connsiteX3" fmla="*/ 1715388 w 1715388"/>
                <a:gd name="connsiteY3" fmla="*/ 814961 h 1315110"/>
                <a:gd name="connsiteX4" fmla="*/ 1609600 w 1715388"/>
                <a:gd name="connsiteY4" fmla="*/ 911107 h 1315110"/>
                <a:gd name="connsiteX5" fmla="*/ 484215 w 1715388"/>
                <a:gd name="connsiteY5" fmla="*/ 1315110 h 1315110"/>
                <a:gd name="connsiteX6" fmla="*/ 127657 w 1715388"/>
                <a:gd name="connsiteY6" fmla="*/ 1279166 h 1315110"/>
                <a:gd name="connsiteX7" fmla="*/ 0 w 1715388"/>
                <a:gd name="connsiteY7" fmla="*/ 1246342 h 1315110"/>
                <a:gd name="connsiteX8" fmla="*/ 18299 w 1715388"/>
                <a:gd name="connsiteY8" fmla="*/ 1175173 h 1315110"/>
                <a:gd name="connsiteX9" fmla="*/ 1181864 w 1715388"/>
                <a:gd name="connsiteY9" fmla="*/ 11608 h 1315110"/>
                <a:gd name="connsiteX10" fmla="*/ 1227009 w 1715388"/>
                <a:gd name="connsiteY10" fmla="*/ 0 h 1315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15388" h="1315110">
                  <a:moveTo>
                    <a:pt x="1227009" y="0"/>
                  </a:moveTo>
                  <a:lnTo>
                    <a:pt x="1242058" y="58529"/>
                  </a:lnTo>
                  <a:cubicBezTo>
                    <a:pt x="1328214" y="335526"/>
                    <a:pt x="1480606" y="583340"/>
                    <a:pt x="1680709" y="783443"/>
                  </a:cubicBezTo>
                  <a:lnTo>
                    <a:pt x="1715388" y="814961"/>
                  </a:lnTo>
                  <a:lnTo>
                    <a:pt x="1609600" y="911107"/>
                  </a:lnTo>
                  <a:cubicBezTo>
                    <a:pt x="1303775" y="1163496"/>
                    <a:pt x="911701" y="1315110"/>
                    <a:pt x="484215" y="1315110"/>
                  </a:cubicBezTo>
                  <a:cubicBezTo>
                    <a:pt x="362076" y="1315110"/>
                    <a:pt x="242828" y="1302733"/>
                    <a:pt x="127657" y="1279166"/>
                  </a:cubicBezTo>
                  <a:lnTo>
                    <a:pt x="0" y="1246342"/>
                  </a:lnTo>
                  <a:lnTo>
                    <a:pt x="18299" y="1175173"/>
                  </a:lnTo>
                  <a:cubicBezTo>
                    <a:pt x="190610" y="621179"/>
                    <a:pt x="627870" y="183919"/>
                    <a:pt x="1181864" y="11608"/>
                  </a:cubicBezTo>
                  <a:lnTo>
                    <a:pt x="1227009" y="0"/>
                  </a:ln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3" name="Freeform 25">
              <a:extLst>
                <a:ext uri="{FF2B5EF4-FFF2-40B4-BE49-F238E27FC236}">
                  <a16:creationId xmlns:a16="http://schemas.microsoft.com/office/drawing/2014/main" id="{C97F2675-BF44-231E-07FF-11B1B6BCC51A}"/>
                </a:ext>
              </a:extLst>
            </p:cNvPr>
            <p:cNvSpPr/>
            <p:nvPr/>
          </p:nvSpPr>
          <p:spPr>
            <a:xfrm>
              <a:off x="4958686" y="2789651"/>
              <a:ext cx="1301892" cy="997754"/>
            </a:xfrm>
            <a:custGeom>
              <a:avLst/>
              <a:gdLst>
                <a:gd name="connsiteX0" fmla="*/ 476802 w 1697310"/>
                <a:gd name="connsiteY0" fmla="*/ 0 h 1300798"/>
                <a:gd name="connsiteX1" fmla="*/ 518696 w 1697310"/>
                <a:gd name="connsiteY1" fmla="*/ 10772 h 1300798"/>
                <a:gd name="connsiteX2" fmla="*/ 1682261 w 1697310"/>
                <a:gd name="connsiteY2" fmla="*/ 1174337 h 1300798"/>
                <a:gd name="connsiteX3" fmla="*/ 1697310 w 1697310"/>
                <a:gd name="connsiteY3" fmla="*/ 1232866 h 1300798"/>
                <a:gd name="connsiteX4" fmla="*/ 1572903 w 1697310"/>
                <a:gd name="connsiteY4" fmla="*/ 1264854 h 1300798"/>
                <a:gd name="connsiteX5" fmla="*/ 1216345 w 1697310"/>
                <a:gd name="connsiteY5" fmla="*/ 1300798 h 1300798"/>
                <a:gd name="connsiteX6" fmla="*/ 90960 w 1697310"/>
                <a:gd name="connsiteY6" fmla="*/ 896795 h 1300798"/>
                <a:gd name="connsiteX7" fmla="*/ 0 w 1697310"/>
                <a:gd name="connsiteY7" fmla="*/ 814125 h 1300798"/>
                <a:gd name="connsiteX8" fmla="*/ 19851 w 1697310"/>
                <a:gd name="connsiteY8" fmla="*/ 796083 h 1300798"/>
                <a:gd name="connsiteX9" fmla="*/ 458502 w 1697310"/>
                <a:gd name="connsiteY9" fmla="*/ 71169 h 1300798"/>
                <a:gd name="connsiteX10" fmla="*/ 476802 w 1697310"/>
                <a:gd name="connsiteY10" fmla="*/ 0 h 1300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97310" h="1300798">
                  <a:moveTo>
                    <a:pt x="476802" y="0"/>
                  </a:moveTo>
                  <a:lnTo>
                    <a:pt x="518696" y="10772"/>
                  </a:lnTo>
                  <a:cubicBezTo>
                    <a:pt x="1072690" y="183083"/>
                    <a:pt x="1509951" y="620343"/>
                    <a:pt x="1682261" y="1174337"/>
                  </a:cubicBezTo>
                  <a:lnTo>
                    <a:pt x="1697310" y="1232866"/>
                  </a:lnTo>
                  <a:lnTo>
                    <a:pt x="1572903" y="1264854"/>
                  </a:lnTo>
                  <a:cubicBezTo>
                    <a:pt x="1457732" y="1288421"/>
                    <a:pt x="1338484" y="1300798"/>
                    <a:pt x="1216345" y="1300798"/>
                  </a:cubicBezTo>
                  <a:cubicBezTo>
                    <a:pt x="788859" y="1300798"/>
                    <a:pt x="396785" y="1149184"/>
                    <a:pt x="90960" y="896795"/>
                  </a:cubicBezTo>
                  <a:lnTo>
                    <a:pt x="0" y="814125"/>
                  </a:lnTo>
                  <a:lnTo>
                    <a:pt x="19851" y="796083"/>
                  </a:lnTo>
                  <a:cubicBezTo>
                    <a:pt x="219954" y="595980"/>
                    <a:pt x="372347" y="348166"/>
                    <a:pt x="458502" y="71169"/>
                  </a:cubicBezTo>
                  <a:lnTo>
                    <a:pt x="476802"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4" name="Freeform 26">
              <a:extLst>
                <a:ext uri="{FF2B5EF4-FFF2-40B4-BE49-F238E27FC236}">
                  <a16:creationId xmlns:a16="http://schemas.microsoft.com/office/drawing/2014/main" id="{54C6FDE9-D9AA-A747-CAEA-EFAAB778BC75}"/>
                </a:ext>
              </a:extLst>
            </p:cNvPr>
            <p:cNvSpPr/>
            <p:nvPr/>
          </p:nvSpPr>
          <p:spPr>
            <a:xfrm>
              <a:off x="4976139" y="1054099"/>
              <a:ext cx="2301394" cy="2661985"/>
            </a:xfrm>
            <a:custGeom>
              <a:avLst/>
              <a:gdLst>
                <a:gd name="connsiteX0" fmla="*/ 1231172 w 3000387"/>
                <a:gd name="connsiteY0" fmla="*/ 0 h 3470498"/>
                <a:gd name="connsiteX1" fmla="*/ 3000387 w 3000387"/>
                <a:gd name="connsiteY1" fmla="*/ 1769215 h 3470498"/>
                <a:gd name="connsiteX2" fmla="*/ 1757282 w 3000387"/>
                <a:gd name="connsiteY2" fmla="*/ 3458890 h 3470498"/>
                <a:gd name="connsiteX3" fmla="*/ 1712137 w 3000387"/>
                <a:gd name="connsiteY3" fmla="*/ 3470498 h 3470498"/>
                <a:gd name="connsiteX4" fmla="*/ 1697088 w 3000387"/>
                <a:gd name="connsiteY4" fmla="*/ 3411969 h 3470498"/>
                <a:gd name="connsiteX5" fmla="*/ 533523 w 3000387"/>
                <a:gd name="connsiteY5" fmla="*/ 2248404 h 3470498"/>
                <a:gd name="connsiteX6" fmla="*/ 491629 w 3000387"/>
                <a:gd name="connsiteY6" fmla="*/ 2237632 h 3470498"/>
                <a:gd name="connsiteX7" fmla="*/ 516925 w 3000387"/>
                <a:gd name="connsiteY7" fmla="*/ 2139249 h 3470498"/>
                <a:gd name="connsiteX8" fmla="*/ 552869 w 3000387"/>
                <a:gd name="connsiteY8" fmla="*/ 1782691 h 3470498"/>
                <a:gd name="connsiteX9" fmla="*/ 34678 w 3000387"/>
                <a:gd name="connsiteY9" fmla="*/ 531667 h 3470498"/>
                <a:gd name="connsiteX10" fmla="*/ 0 w 3000387"/>
                <a:gd name="connsiteY10" fmla="*/ 500149 h 3470498"/>
                <a:gd name="connsiteX11" fmla="*/ 105787 w 3000387"/>
                <a:gd name="connsiteY11" fmla="*/ 404003 h 3470498"/>
                <a:gd name="connsiteX12" fmla="*/ 1231172 w 3000387"/>
                <a:gd name="connsiteY12" fmla="*/ 0 h 3470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00387" h="3470498">
                  <a:moveTo>
                    <a:pt x="1231172" y="0"/>
                  </a:moveTo>
                  <a:cubicBezTo>
                    <a:pt x="2208282" y="0"/>
                    <a:pt x="3000387" y="792105"/>
                    <a:pt x="3000387" y="1769215"/>
                  </a:cubicBezTo>
                  <a:cubicBezTo>
                    <a:pt x="3000387" y="2563117"/>
                    <a:pt x="2477474" y="3234887"/>
                    <a:pt x="1757282" y="3458890"/>
                  </a:cubicBezTo>
                  <a:lnTo>
                    <a:pt x="1712137" y="3470498"/>
                  </a:lnTo>
                  <a:lnTo>
                    <a:pt x="1697088" y="3411969"/>
                  </a:lnTo>
                  <a:cubicBezTo>
                    <a:pt x="1524778" y="2857975"/>
                    <a:pt x="1087517" y="2420715"/>
                    <a:pt x="533523" y="2248404"/>
                  </a:cubicBezTo>
                  <a:lnTo>
                    <a:pt x="491629" y="2237632"/>
                  </a:lnTo>
                  <a:lnTo>
                    <a:pt x="516925" y="2139249"/>
                  </a:lnTo>
                  <a:cubicBezTo>
                    <a:pt x="540493" y="2024078"/>
                    <a:pt x="552869" y="1904830"/>
                    <a:pt x="552869" y="1782691"/>
                  </a:cubicBezTo>
                  <a:cubicBezTo>
                    <a:pt x="552869" y="1294136"/>
                    <a:pt x="354843" y="851832"/>
                    <a:pt x="34678" y="531667"/>
                  </a:cubicBezTo>
                  <a:lnTo>
                    <a:pt x="0" y="500149"/>
                  </a:lnTo>
                  <a:lnTo>
                    <a:pt x="105787" y="404003"/>
                  </a:lnTo>
                  <a:cubicBezTo>
                    <a:pt x="411612" y="151614"/>
                    <a:pt x="803686" y="0"/>
                    <a:pt x="1231172" y="0"/>
                  </a:cubicBezTo>
                  <a:close/>
                </a:path>
              </a:pathLst>
            </a:custGeom>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sz="1463"/>
            </a:p>
          </p:txBody>
        </p:sp>
        <p:sp>
          <p:nvSpPr>
            <p:cNvPr id="35" name="Freeform 27">
              <a:extLst>
                <a:ext uri="{FF2B5EF4-FFF2-40B4-BE49-F238E27FC236}">
                  <a16:creationId xmlns:a16="http://schemas.microsoft.com/office/drawing/2014/main" id="{454BDE80-4A8F-D322-E6F2-268084A792D9}"/>
                </a:ext>
              </a:extLst>
            </p:cNvPr>
            <p:cNvSpPr/>
            <p:nvPr/>
          </p:nvSpPr>
          <p:spPr>
            <a:xfrm>
              <a:off x="2628470" y="1064435"/>
              <a:ext cx="2290022" cy="2661343"/>
            </a:xfrm>
            <a:custGeom>
              <a:avLst/>
              <a:gdLst>
                <a:gd name="connsiteX0" fmla="*/ 1769215 w 2985561"/>
                <a:gd name="connsiteY0" fmla="*/ 0 h 3469662"/>
                <a:gd name="connsiteX1" fmla="*/ 2894600 w 2985561"/>
                <a:gd name="connsiteY1" fmla="*/ 404003 h 3469662"/>
                <a:gd name="connsiteX2" fmla="*/ 2985561 w 2985561"/>
                <a:gd name="connsiteY2" fmla="*/ 486673 h 3469662"/>
                <a:gd name="connsiteX3" fmla="*/ 2965709 w 2985561"/>
                <a:gd name="connsiteY3" fmla="*/ 504715 h 3469662"/>
                <a:gd name="connsiteX4" fmla="*/ 2447518 w 2985561"/>
                <a:gd name="connsiteY4" fmla="*/ 1755739 h 3469662"/>
                <a:gd name="connsiteX5" fmla="*/ 2483462 w 2985561"/>
                <a:gd name="connsiteY5" fmla="*/ 2112297 h 3469662"/>
                <a:gd name="connsiteX6" fmla="*/ 2512009 w 2985561"/>
                <a:gd name="connsiteY6" fmla="*/ 2223320 h 3469662"/>
                <a:gd name="connsiteX7" fmla="*/ 2466864 w 2985561"/>
                <a:gd name="connsiteY7" fmla="*/ 2234928 h 3469662"/>
                <a:gd name="connsiteX8" fmla="*/ 1303299 w 2985561"/>
                <a:gd name="connsiteY8" fmla="*/ 3398493 h 3469662"/>
                <a:gd name="connsiteX9" fmla="*/ 1285000 w 2985561"/>
                <a:gd name="connsiteY9" fmla="*/ 3469662 h 3469662"/>
                <a:gd name="connsiteX10" fmla="*/ 1243105 w 2985561"/>
                <a:gd name="connsiteY10" fmla="*/ 3458890 h 3469662"/>
                <a:gd name="connsiteX11" fmla="*/ 0 w 2985561"/>
                <a:gd name="connsiteY11" fmla="*/ 1769215 h 3469662"/>
                <a:gd name="connsiteX12" fmla="*/ 1769215 w 2985561"/>
                <a:gd name="connsiteY12" fmla="*/ 0 h 34696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85561" h="3469662">
                  <a:moveTo>
                    <a:pt x="1769215" y="0"/>
                  </a:moveTo>
                  <a:cubicBezTo>
                    <a:pt x="2196701" y="0"/>
                    <a:pt x="2588775" y="151614"/>
                    <a:pt x="2894600" y="404003"/>
                  </a:cubicBezTo>
                  <a:lnTo>
                    <a:pt x="2985561" y="486673"/>
                  </a:lnTo>
                  <a:lnTo>
                    <a:pt x="2965709" y="504715"/>
                  </a:lnTo>
                  <a:cubicBezTo>
                    <a:pt x="2645544" y="824880"/>
                    <a:pt x="2447518" y="1267184"/>
                    <a:pt x="2447518" y="1755739"/>
                  </a:cubicBezTo>
                  <a:cubicBezTo>
                    <a:pt x="2447518" y="1877878"/>
                    <a:pt x="2459895" y="1997126"/>
                    <a:pt x="2483462" y="2112297"/>
                  </a:cubicBezTo>
                  <a:lnTo>
                    <a:pt x="2512009" y="2223320"/>
                  </a:lnTo>
                  <a:lnTo>
                    <a:pt x="2466864" y="2234928"/>
                  </a:lnTo>
                  <a:cubicBezTo>
                    <a:pt x="1912870" y="2407239"/>
                    <a:pt x="1475610" y="2844499"/>
                    <a:pt x="1303299" y="3398493"/>
                  </a:cubicBezTo>
                  <a:lnTo>
                    <a:pt x="1285000" y="3469662"/>
                  </a:lnTo>
                  <a:lnTo>
                    <a:pt x="1243105" y="3458890"/>
                  </a:lnTo>
                  <a:cubicBezTo>
                    <a:pt x="522913" y="3234887"/>
                    <a:pt x="0" y="2563117"/>
                    <a:pt x="0" y="1769215"/>
                  </a:cubicBezTo>
                  <a:cubicBezTo>
                    <a:pt x="0" y="792105"/>
                    <a:pt x="792105" y="0"/>
                    <a:pt x="1769215" y="0"/>
                  </a:cubicBezTo>
                  <a:close/>
                </a:path>
              </a:pathLst>
            </a:custGeom>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sz="1463"/>
            </a:p>
          </p:txBody>
        </p:sp>
        <p:sp>
          <p:nvSpPr>
            <p:cNvPr id="36" name="Freeform 28">
              <a:extLst>
                <a:ext uri="{FF2B5EF4-FFF2-40B4-BE49-F238E27FC236}">
                  <a16:creationId xmlns:a16="http://schemas.microsoft.com/office/drawing/2014/main" id="{87E1E40E-7AFA-E2A1-83BB-30B837932233}"/>
                </a:ext>
              </a:extLst>
            </p:cNvPr>
            <p:cNvSpPr/>
            <p:nvPr/>
          </p:nvSpPr>
          <p:spPr>
            <a:xfrm>
              <a:off x="4584086" y="2736904"/>
              <a:ext cx="740325" cy="677207"/>
            </a:xfrm>
            <a:custGeom>
              <a:avLst/>
              <a:gdLst>
                <a:gd name="connsiteX0" fmla="*/ 480965 w 965181"/>
                <a:gd name="connsiteY0" fmla="*/ 0 h 882893"/>
                <a:gd name="connsiteX1" fmla="*/ 837523 w 965181"/>
                <a:gd name="connsiteY1" fmla="*/ 35944 h 882893"/>
                <a:gd name="connsiteX2" fmla="*/ 965181 w 965181"/>
                <a:gd name="connsiteY2" fmla="*/ 68768 h 882893"/>
                <a:gd name="connsiteX3" fmla="*/ 946881 w 965181"/>
                <a:gd name="connsiteY3" fmla="*/ 139937 h 882893"/>
                <a:gd name="connsiteX4" fmla="*/ 508230 w 965181"/>
                <a:gd name="connsiteY4" fmla="*/ 864851 h 882893"/>
                <a:gd name="connsiteX5" fmla="*/ 488379 w 965181"/>
                <a:gd name="connsiteY5" fmla="*/ 882893 h 882893"/>
                <a:gd name="connsiteX6" fmla="*/ 453700 w 965181"/>
                <a:gd name="connsiteY6" fmla="*/ 851375 h 882893"/>
                <a:gd name="connsiteX7" fmla="*/ 15049 w 965181"/>
                <a:gd name="connsiteY7" fmla="*/ 126461 h 882893"/>
                <a:gd name="connsiteX8" fmla="*/ 0 w 965181"/>
                <a:gd name="connsiteY8" fmla="*/ 67932 h 882893"/>
                <a:gd name="connsiteX9" fmla="*/ 124407 w 965181"/>
                <a:gd name="connsiteY9" fmla="*/ 35944 h 882893"/>
                <a:gd name="connsiteX10" fmla="*/ 480965 w 965181"/>
                <a:gd name="connsiteY10" fmla="*/ 0 h 88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181" h="882893">
                  <a:moveTo>
                    <a:pt x="480965" y="0"/>
                  </a:moveTo>
                  <a:cubicBezTo>
                    <a:pt x="603104" y="0"/>
                    <a:pt x="722352" y="12377"/>
                    <a:pt x="837523" y="35944"/>
                  </a:cubicBezTo>
                  <a:lnTo>
                    <a:pt x="965181" y="68768"/>
                  </a:lnTo>
                  <a:lnTo>
                    <a:pt x="946881" y="139937"/>
                  </a:lnTo>
                  <a:cubicBezTo>
                    <a:pt x="860726" y="416934"/>
                    <a:pt x="708333" y="664748"/>
                    <a:pt x="508230" y="864851"/>
                  </a:cubicBezTo>
                  <a:lnTo>
                    <a:pt x="488379" y="882893"/>
                  </a:lnTo>
                  <a:lnTo>
                    <a:pt x="453700" y="851375"/>
                  </a:lnTo>
                  <a:cubicBezTo>
                    <a:pt x="253597" y="651272"/>
                    <a:pt x="101205" y="403458"/>
                    <a:pt x="15049" y="126461"/>
                  </a:cubicBezTo>
                  <a:lnTo>
                    <a:pt x="0" y="67932"/>
                  </a:lnTo>
                  <a:lnTo>
                    <a:pt x="124407" y="35944"/>
                  </a:lnTo>
                  <a:cubicBezTo>
                    <a:pt x="239578" y="12377"/>
                    <a:pt x="358826" y="0"/>
                    <a:pt x="480965" y="0"/>
                  </a:cubicBezTo>
                  <a:close/>
                </a:path>
              </a:pathLst>
            </a:custGeom>
            <a:ln/>
          </p:spPr>
          <p:style>
            <a:lnRef idx="0">
              <a:schemeClr val="accent4"/>
            </a:lnRef>
            <a:fillRef idx="3">
              <a:schemeClr val="accent4"/>
            </a:fillRef>
            <a:effectRef idx="3">
              <a:schemeClr val="accent4"/>
            </a:effectRef>
            <a:fontRef idx="minor">
              <a:schemeClr val="lt1"/>
            </a:fontRef>
          </p:style>
          <p:txBody>
            <a:bodyPr rtlCol="0" anchor="ctr"/>
            <a:lstStyle/>
            <a:p>
              <a:pPr algn="ctr"/>
              <a:endParaRPr lang="en-US" sz="1463"/>
            </a:p>
          </p:txBody>
        </p:sp>
        <p:sp>
          <p:nvSpPr>
            <p:cNvPr id="37" name="Freeform 29">
              <a:extLst>
                <a:ext uri="{FF2B5EF4-FFF2-40B4-BE49-F238E27FC236}">
                  <a16:creationId xmlns:a16="http://schemas.microsoft.com/office/drawing/2014/main" id="{D8A4205F-A3D7-CC71-8D25-6A8C0CAF8CBB}"/>
                </a:ext>
              </a:extLst>
            </p:cNvPr>
            <p:cNvSpPr/>
            <p:nvPr/>
          </p:nvSpPr>
          <p:spPr>
            <a:xfrm>
              <a:off x="3595955" y="3442936"/>
              <a:ext cx="2714090" cy="2036883"/>
            </a:xfrm>
            <a:custGeom>
              <a:avLst/>
              <a:gdLst>
                <a:gd name="connsiteX0" fmla="*/ 1776629 w 3538430"/>
                <a:gd name="connsiteY0" fmla="*/ 0 h 2655537"/>
                <a:gd name="connsiteX1" fmla="*/ 1867589 w 3538430"/>
                <a:gd name="connsiteY1" fmla="*/ 82670 h 2655537"/>
                <a:gd name="connsiteX2" fmla="*/ 2992974 w 3538430"/>
                <a:gd name="connsiteY2" fmla="*/ 486673 h 2655537"/>
                <a:gd name="connsiteX3" fmla="*/ 3349532 w 3538430"/>
                <a:gd name="connsiteY3" fmla="*/ 450729 h 2655537"/>
                <a:gd name="connsiteX4" fmla="*/ 3473939 w 3538430"/>
                <a:gd name="connsiteY4" fmla="*/ 418741 h 2655537"/>
                <a:gd name="connsiteX5" fmla="*/ 3502486 w 3538430"/>
                <a:gd name="connsiteY5" fmla="*/ 529764 h 2655537"/>
                <a:gd name="connsiteX6" fmla="*/ 3538430 w 3538430"/>
                <a:gd name="connsiteY6" fmla="*/ 886322 h 2655537"/>
                <a:gd name="connsiteX7" fmla="*/ 1769215 w 3538430"/>
                <a:gd name="connsiteY7" fmla="*/ 2655537 h 2655537"/>
                <a:gd name="connsiteX8" fmla="*/ 0 w 3538430"/>
                <a:gd name="connsiteY8" fmla="*/ 886322 h 2655537"/>
                <a:gd name="connsiteX9" fmla="*/ 35944 w 3538430"/>
                <a:gd name="connsiteY9" fmla="*/ 529764 h 2655537"/>
                <a:gd name="connsiteX10" fmla="*/ 61241 w 3538430"/>
                <a:gd name="connsiteY10" fmla="*/ 431381 h 2655537"/>
                <a:gd name="connsiteX11" fmla="*/ 188898 w 3538430"/>
                <a:gd name="connsiteY11" fmla="*/ 464205 h 2655537"/>
                <a:gd name="connsiteX12" fmla="*/ 545456 w 3538430"/>
                <a:gd name="connsiteY12" fmla="*/ 500149 h 2655537"/>
                <a:gd name="connsiteX13" fmla="*/ 1670841 w 3538430"/>
                <a:gd name="connsiteY13" fmla="*/ 96146 h 2655537"/>
                <a:gd name="connsiteX14" fmla="*/ 1776629 w 3538430"/>
                <a:gd name="connsiteY14" fmla="*/ 0 h 2655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538430" h="2655537">
                  <a:moveTo>
                    <a:pt x="1776629" y="0"/>
                  </a:moveTo>
                  <a:lnTo>
                    <a:pt x="1867589" y="82670"/>
                  </a:lnTo>
                  <a:cubicBezTo>
                    <a:pt x="2173414" y="335059"/>
                    <a:pt x="2565488" y="486673"/>
                    <a:pt x="2992974" y="486673"/>
                  </a:cubicBezTo>
                  <a:cubicBezTo>
                    <a:pt x="3115113" y="486673"/>
                    <a:pt x="3234361" y="474296"/>
                    <a:pt x="3349532" y="450729"/>
                  </a:cubicBezTo>
                  <a:lnTo>
                    <a:pt x="3473939" y="418741"/>
                  </a:lnTo>
                  <a:lnTo>
                    <a:pt x="3502486" y="529764"/>
                  </a:lnTo>
                  <a:cubicBezTo>
                    <a:pt x="3526053" y="644935"/>
                    <a:pt x="3538430" y="764183"/>
                    <a:pt x="3538430" y="886322"/>
                  </a:cubicBezTo>
                  <a:cubicBezTo>
                    <a:pt x="3538430" y="1863432"/>
                    <a:pt x="2746325" y="2655537"/>
                    <a:pt x="1769215" y="2655537"/>
                  </a:cubicBezTo>
                  <a:cubicBezTo>
                    <a:pt x="792105" y="2655537"/>
                    <a:pt x="0" y="1863432"/>
                    <a:pt x="0" y="886322"/>
                  </a:cubicBezTo>
                  <a:cubicBezTo>
                    <a:pt x="0" y="764183"/>
                    <a:pt x="12377" y="644935"/>
                    <a:pt x="35944" y="529764"/>
                  </a:cubicBezTo>
                  <a:lnTo>
                    <a:pt x="61241" y="431381"/>
                  </a:lnTo>
                  <a:lnTo>
                    <a:pt x="188898" y="464205"/>
                  </a:lnTo>
                  <a:cubicBezTo>
                    <a:pt x="304069" y="487772"/>
                    <a:pt x="423317" y="500149"/>
                    <a:pt x="545456" y="500149"/>
                  </a:cubicBezTo>
                  <a:cubicBezTo>
                    <a:pt x="972942" y="500149"/>
                    <a:pt x="1365016" y="348535"/>
                    <a:pt x="1670841" y="96146"/>
                  </a:cubicBezTo>
                  <a:lnTo>
                    <a:pt x="1776629" y="0"/>
                  </a:lnTo>
                  <a:close/>
                </a:path>
              </a:pathLst>
            </a:custGeom>
            <a:ln/>
          </p:spPr>
          <p:style>
            <a:lnRef idx="0">
              <a:schemeClr val="accent3"/>
            </a:lnRef>
            <a:fillRef idx="3">
              <a:schemeClr val="accent3"/>
            </a:fillRef>
            <a:effectRef idx="3">
              <a:schemeClr val="accent3"/>
            </a:effectRef>
            <a:fontRef idx="minor">
              <a:schemeClr val="lt1"/>
            </a:fontRef>
          </p:style>
          <p:txBody>
            <a:bodyPr rtlCol="0" anchor="ctr"/>
            <a:lstStyle/>
            <a:p>
              <a:pPr algn="ctr"/>
              <a:endParaRPr lang="en-US" sz="1463"/>
            </a:p>
          </p:txBody>
        </p:sp>
        <p:sp>
          <p:nvSpPr>
            <p:cNvPr id="38" name="Rectangle 37">
              <a:extLst>
                <a:ext uri="{FF2B5EF4-FFF2-40B4-BE49-F238E27FC236}">
                  <a16:creationId xmlns:a16="http://schemas.microsoft.com/office/drawing/2014/main" id="{4A03DED6-3C17-4AAE-CA96-B88A0D2CE6B4}"/>
                </a:ext>
              </a:extLst>
            </p:cNvPr>
            <p:cNvSpPr/>
            <p:nvPr/>
          </p:nvSpPr>
          <p:spPr>
            <a:xfrm>
              <a:off x="2981461" y="2027030"/>
              <a:ext cx="1481222" cy="707886"/>
            </a:xfrm>
            <a:prstGeom prst="rect">
              <a:avLst/>
            </a:prstGeom>
          </p:spPr>
          <p:txBody>
            <a:bodyPr wrap="square">
              <a:spAutoFit/>
            </a:bodyPr>
            <a:lstStyle/>
            <a:p>
              <a:pPr lvl="0" algn="ctr"/>
              <a:r>
                <a:rPr lang="es-ES_tradnl" sz="2000" dirty="0">
                  <a:solidFill>
                    <a:schemeClr val="bg1"/>
                  </a:solidFill>
                  <a:effectLst>
                    <a:outerShdw blurRad="38100" dist="38100" dir="2700000" algn="tl">
                      <a:srgbClr val="000000">
                        <a:alpha val="43137"/>
                      </a:srgbClr>
                    </a:outerShdw>
                  </a:effectLst>
                </a:rPr>
                <a:t>DATA MINDED</a:t>
              </a:r>
            </a:p>
          </p:txBody>
        </p:sp>
        <p:sp>
          <p:nvSpPr>
            <p:cNvPr id="39" name="Rectangle 38">
              <a:extLst>
                <a:ext uri="{FF2B5EF4-FFF2-40B4-BE49-F238E27FC236}">
                  <a16:creationId xmlns:a16="http://schemas.microsoft.com/office/drawing/2014/main" id="{9B8A4E85-14F9-8A13-CD78-22B21FB6076B}"/>
                </a:ext>
              </a:extLst>
            </p:cNvPr>
            <p:cNvSpPr/>
            <p:nvPr/>
          </p:nvSpPr>
          <p:spPr>
            <a:xfrm>
              <a:off x="5339368" y="1897784"/>
              <a:ext cx="1938163" cy="1015663"/>
            </a:xfrm>
            <a:prstGeom prst="rect">
              <a:avLst/>
            </a:prstGeom>
          </p:spPr>
          <p:txBody>
            <a:bodyPr wrap="square">
              <a:spAutoFit/>
            </a:bodyPr>
            <a:lstStyle/>
            <a:p>
              <a:pPr lvl="0" algn="ctr"/>
              <a:r>
                <a:rPr lang="es-ES_tradnl" sz="2000" dirty="0">
                  <a:solidFill>
                    <a:schemeClr val="bg1"/>
                  </a:solidFill>
                  <a:effectLst>
                    <a:outerShdw blurRad="38100" dist="38100" dir="2700000" algn="tl">
                      <a:srgbClr val="000000">
                        <a:alpha val="43137"/>
                      </a:srgbClr>
                    </a:outerShdw>
                  </a:effectLst>
                </a:rPr>
                <a:t>FACILITATION &amp; COMMUNICATION SKILLS</a:t>
              </a:r>
            </a:p>
          </p:txBody>
        </p:sp>
        <p:sp>
          <p:nvSpPr>
            <p:cNvPr id="40" name="Rectangle 39">
              <a:extLst>
                <a:ext uri="{FF2B5EF4-FFF2-40B4-BE49-F238E27FC236}">
                  <a16:creationId xmlns:a16="http://schemas.microsoft.com/office/drawing/2014/main" id="{1DB92D03-C96F-B206-7A44-5EE383500C54}"/>
                </a:ext>
              </a:extLst>
            </p:cNvPr>
            <p:cNvSpPr/>
            <p:nvPr/>
          </p:nvSpPr>
          <p:spPr>
            <a:xfrm>
              <a:off x="4256680" y="4074193"/>
              <a:ext cx="1418624" cy="1015663"/>
            </a:xfrm>
            <a:prstGeom prst="rect">
              <a:avLst/>
            </a:prstGeom>
          </p:spPr>
          <p:txBody>
            <a:bodyPr wrap="square">
              <a:spAutoFit/>
            </a:bodyPr>
            <a:lstStyle/>
            <a:p>
              <a:pPr lvl="0" algn="ctr"/>
              <a:r>
                <a:rPr lang="es-ES_tradnl" sz="2000" dirty="0">
                  <a:solidFill>
                    <a:schemeClr val="bg1"/>
                  </a:solidFill>
                  <a:effectLst>
                    <a:outerShdw blurRad="38100" dist="38100" dir="2700000" algn="tl">
                      <a:srgbClr val="000000">
                        <a:alpha val="43137"/>
                      </a:srgbClr>
                    </a:outerShdw>
                  </a:effectLst>
                </a:rPr>
                <a:t>BUSINESS KNOWLEDGE</a:t>
              </a:r>
            </a:p>
          </p:txBody>
        </p:sp>
        <p:sp>
          <p:nvSpPr>
            <p:cNvPr id="41" name="TextBox 40">
              <a:extLst>
                <a:ext uri="{FF2B5EF4-FFF2-40B4-BE49-F238E27FC236}">
                  <a16:creationId xmlns:a16="http://schemas.microsoft.com/office/drawing/2014/main" id="{2114758C-8097-9E83-6728-C730900EE655}"/>
                </a:ext>
              </a:extLst>
            </p:cNvPr>
            <p:cNvSpPr txBox="1"/>
            <p:nvPr/>
          </p:nvSpPr>
          <p:spPr>
            <a:xfrm>
              <a:off x="4507335" y="2754429"/>
              <a:ext cx="891330" cy="442557"/>
            </a:xfrm>
            <a:prstGeom prst="rect">
              <a:avLst/>
            </a:prstGeom>
            <a:noFill/>
          </p:spPr>
          <p:txBody>
            <a:bodyPr wrap="square" rtlCol="0">
              <a:spAutoFit/>
            </a:bodyPr>
            <a:lstStyle/>
            <a:p>
              <a:pPr algn="ctr"/>
              <a:r>
                <a:rPr lang="es-ES_tradnl" sz="1138" b="1" dirty="0">
                  <a:solidFill>
                    <a:srgbClr val="000000"/>
                  </a:solidFill>
                  <a:effectLst>
                    <a:outerShdw blurRad="38100" dist="38100" dir="2700000" algn="tl">
                      <a:srgbClr val="000000">
                        <a:alpha val="43137"/>
                      </a:srgbClr>
                    </a:outerShdw>
                  </a:effectLst>
                </a:rPr>
                <a:t>SME DATA LEAD</a:t>
              </a:r>
            </a:p>
          </p:txBody>
        </p:sp>
        <p:sp>
          <p:nvSpPr>
            <p:cNvPr id="42" name="Rectangle 41">
              <a:extLst>
                <a:ext uri="{FF2B5EF4-FFF2-40B4-BE49-F238E27FC236}">
                  <a16:creationId xmlns:a16="http://schemas.microsoft.com/office/drawing/2014/main" id="{39D78D37-55BD-3E16-BB04-45B44BD277EC}"/>
                </a:ext>
              </a:extLst>
            </p:cNvPr>
            <p:cNvSpPr/>
            <p:nvPr/>
          </p:nvSpPr>
          <p:spPr>
            <a:xfrm>
              <a:off x="308953" y="4178289"/>
              <a:ext cx="2178164" cy="1754326"/>
            </a:xfrm>
            <a:prstGeom prst="rect">
              <a:avLst/>
            </a:prstGeom>
          </p:spPr>
          <p:txBody>
            <a:bodyPr wrap="square">
              <a:spAutoFit/>
            </a:bodyPr>
            <a:lstStyle/>
            <a:p>
              <a:pPr algn="r"/>
              <a:r>
                <a:rPr lang="en-US" dirty="0">
                  <a:solidFill>
                    <a:srgbClr val="000000"/>
                  </a:solidFill>
                  <a:latin typeface="Helvetica" charset="0"/>
                  <a:ea typeface="Calibri" charset="0"/>
                  <a:cs typeface="Times New Roman" charset="0"/>
                </a:rPr>
                <a:t>Has or can build skills for exploring data and using technology  to make meaning out of numbers.</a:t>
              </a:r>
              <a:endParaRPr lang="en-US" dirty="0">
                <a:solidFill>
                  <a:srgbClr val="000000"/>
                </a:solidFill>
                <a:latin typeface="Calibri" charset="0"/>
                <a:ea typeface="Calibri" charset="0"/>
                <a:cs typeface="Times New Roman" charset="0"/>
              </a:endParaRPr>
            </a:p>
          </p:txBody>
        </p:sp>
        <p:sp>
          <p:nvSpPr>
            <p:cNvPr id="43" name="Rectangle 42">
              <a:extLst>
                <a:ext uri="{FF2B5EF4-FFF2-40B4-BE49-F238E27FC236}">
                  <a16:creationId xmlns:a16="http://schemas.microsoft.com/office/drawing/2014/main" id="{8B11AAA1-96FD-C4D2-503B-49FAC282C395}"/>
                </a:ext>
              </a:extLst>
            </p:cNvPr>
            <p:cNvSpPr/>
            <p:nvPr/>
          </p:nvSpPr>
          <p:spPr>
            <a:xfrm>
              <a:off x="7946162" y="1554257"/>
              <a:ext cx="1742552" cy="2112429"/>
            </a:xfrm>
            <a:prstGeom prst="rect">
              <a:avLst/>
            </a:prstGeom>
          </p:spPr>
          <p:txBody>
            <a:bodyPr wrap="square">
              <a:spAutoFit/>
            </a:bodyPr>
            <a:lstStyle/>
            <a:p>
              <a:r>
                <a:rPr lang="en-US" dirty="0">
                  <a:solidFill>
                    <a:srgbClr val="000000"/>
                  </a:solidFill>
                  <a:latin typeface="Helvetica" charset="0"/>
                  <a:ea typeface="Calibri" charset="0"/>
                  <a:cs typeface="Times New Roman" charset="0"/>
                </a:rPr>
                <a:t>Can work with others to define needs, translate and visualize the results and craft the right messaging with your data.</a:t>
              </a:r>
              <a:endParaRPr lang="en-US" dirty="0">
                <a:solidFill>
                  <a:srgbClr val="000000"/>
                </a:solidFill>
                <a:latin typeface="Times New Roman" charset="0"/>
                <a:ea typeface="Calibri" charset="0"/>
                <a:cs typeface="Times New Roman" charset="0"/>
              </a:endParaRPr>
            </a:p>
          </p:txBody>
        </p:sp>
      </p:grpSp>
    </p:spTree>
    <p:extLst>
      <p:ext uri="{BB962C8B-B14F-4D97-AF65-F5344CB8AC3E}">
        <p14:creationId xmlns:p14="http://schemas.microsoft.com/office/powerpoint/2010/main" val="2439911408"/>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5635A651-24F8-6347-8235-D63CB4163581}"/>
              </a:ext>
            </a:extLst>
          </p:cNvPr>
          <p:cNvSpPr>
            <a:spLocks noGrp="1"/>
          </p:cNvSpPr>
          <p:nvPr>
            <p:ph type="body" sz="quarter" idx="13"/>
          </p:nvPr>
        </p:nvSpPr>
        <p:spPr>
          <a:xfrm>
            <a:off x="1001762" y="1524912"/>
            <a:ext cx="4676539" cy="3808175"/>
          </a:xfrm>
        </p:spPr>
        <p:txBody>
          <a:bodyPr/>
          <a:lstStyle/>
          <a:p>
            <a:r>
              <a:rPr lang="en-GB" dirty="0"/>
              <a:t>“Have the end in mind and every day make sure you’re working towards it.”</a:t>
            </a:r>
          </a:p>
        </p:txBody>
      </p:sp>
      <p:sp>
        <p:nvSpPr>
          <p:cNvPr id="12" name="Text Placeholder 6">
            <a:extLst>
              <a:ext uri="{FF2B5EF4-FFF2-40B4-BE49-F238E27FC236}">
                <a16:creationId xmlns:a16="http://schemas.microsoft.com/office/drawing/2014/main" id="{11C90A48-BE47-6E44-8B5D-EADE2FB0D0FA}"/>
              </a:ext>
            </a:extLst>
          </p:cNvPr>
          <p:cNvSpPr txBox="1">
            <a:spLocks/>
          </p:cNvSpPr>
          <p:nvPr/>
        </p:nvSpPr>
        <p:spPr>
          <a:xfrm>
            <a:off x="1759343" y="4641330"/>
            <a:ext cx="3161377" cy="505777"/>
          </a:xfrm>
          <a:prstGeom prst="rect">
            <a:avLst/>
          </a:prstGeom>
        </p:spPr>
        <p:txBody>
          <a:bodyPr anchor="t">
            <a:normAutofit/>
          </a:bodyPr>
          <a:lstStyle>
            <a:lvl1pPr marL="0" indent="0" algn="ctr" defTabSz="2072941" rtl="0" eaLnBrk="1" latinLnBrk="0" hangingPunct="1">
              <a:lnSpc>
                <a:spcPct val="100000"/>
              </a:lnSpc>
              <a:spcBef>
                <a:spcPts val="2267"/>
              </a:spcBef>
              <a:buFont typeface="Arial" panose="020B0604020202020204" pitchFamily="34" charset="0"/>
              <a:buNone/>
              <a:defRPr sz="1900" b="0" i="1" kern="1200" baseline="0">
                <a:solidFill>
                  <a:srgbClr val="000000"/>
                </a:solidFill>
                <a:latin typeface="Calibri" panose="020F0502020204030204" pitchFamily="34" charset="0"/>
                <a:ea typeface="+mn-ea"/>
                <a:cs typeface="Calibri" panose="020F0502020204030204" pitchFamily="34" charset="0"/>
              </a:defRPr>
            </a:lvl1pPr>
            <a:lvl2pPr marL="1554707" indent="-518236" algn="l" defTabSz="2072941" rtl="0" eaLnBrk="1" latinLnBrk="0" hangingPunct="1">
              <a:lnSpc>
                <a:spcPct val="100000"/>
              </a:lnSpc>
              <a:spcBef>
                <a:spcPts val="1133"/>
              </a:spcBef>
              <a:buFont typeface="Arial" panose="020B0604020202020204" pitchFamily="34" charset="0"/>
              <a:buChar char="•"/>
              <a:defRPr sz="5442" kern="1200">
                <a:solidFill>
                  <a:srgbClr val="011E3B"/>
                </a:solidFill>
                <a:latin typeface="Poppins" pitchFamily="2" charset="77"/>
                <a:ea typeface="+mn-ea"/>
                <a:cs typeface="Poppins" pitchFamily="2" charset="77"/>
              </a:defRPr>
            </a:lvl2pPr>
            <a:lvl3pPr marL="2591176" indent="-518236" algn="l" defTabSz="2072941" rtl="0" eaLnBrk="1" latinLnBrk="0" hangingPunct="1">
              <a:lnSpc>
                <a:spcPct val="100000"/>
              </a:lnSpc>
              <a:spcBef>
                <a:spcPts val="1133"/>
              </a:spcBef>
              <a:buFont typeface="Arial" panose="020B0604020202020204" pitchFamily="34" charset="0"/>
              <a:buChar char="•"/>
              <a:defRPr sz="4533" kern="1200">
                <a:solidFill>
                  <a:srgbClr val="011E3B"/>
                </a:solidFill>
                <a:latin typeface="Poppins" pitchFamily="2" charset="77"/>
                <a:ea typeface="+mn-ea"/>
                <a:cs typeface="Poppins" pitchFamily="2" charset="77"/>
              </a:defRPr>
            </a:lvl3pPr>
            <a:lvl4pPr marL="3627646"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4pPr>
            <a:lvl5pPr marL="4664118" indent="-518236" algn="l" defTabSz="2072941" rtl="0" eaLnBrk="1" latinLnBrk="0" hangingPunct="1">
              <a:lnSpc>
                <a:spcPct val="100000"/>
              </a:lnSpc>
              <a:spcBef>
                <a:spcPts val="1133"/>
              </a:spcBef>
              <a:buFont typeface="Arial" panose="020B0604020202020204" pitchFamily="34" charset="0"/>
              <a:buChar char="•"/>
              <a:defRPr sz="4080" kern="1200">
                <a:solidFill>
                  <a:srgbClr val="011E3B"/>
                </a:solidFill>
                <a:latin typeface="Poppins" pitchFamily="2" charset="77"/>
                <a:ea typeface="+mn-ea"/>
                <a:cs typeface="Poppins" pitchFamily="2" charset="77"/>
              </a:defRPr>
            </a:lvl5pPr>
            <a:lvl6pPr marL="570058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6pPr>
            <a:lvl7pPr marL="6737059"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7pPr>
            <a:lvl8pPr marL="7773528"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8pPr>
            <a:lvl9pPr marL="8810001" indent="-518236" algn="l" defTabSz="2072941" rtl="0" eaLnBrk="1" latinLnBrk="0" hangingPunct="1">
              <a:lnSpc>
                <a:spcPct val="90000"/>
              </a:lnSpc>
              <a:spcBef>
                <a:spcPts val="1133"/>
              </a:spcBef>
              <a:buFont typeface="Arial" panose="020B0604020202020204" pitchFamily="34" charset="0"/>
              <a:buChar char="•"/>
              <a:defRPr sz="4080" kern="1200">
                <a:solidFill>
                  <a:schemeClr val="tx1"/>
                </a:solidFill>
                <a:latin typeface="+mn-lt"/>
                <a:ea typeface="+mn-ea"/>
                <a:cs typeface="+mn-cs"/>
              </a:defRPr>
            </a:lvl9pPr>
          </a:lstStyle>
          <a:p>
            <a:pPr marL="0" marR="0" lvl="0" indent="0" algn="ctr" defTabSz="2072941" rtl="0" eaLnBrk="1" fontAlgn="auto" latinLnBrk="0" hangingPunct="1">
              <a:lnSpc>
                <a:spcPct val="100000"/>
              </a:lnSpc>
              <a:spcBef>
                <a:spcPts val="2267"/>
              </a:spcBef>
              <a:spcAft>
                <a:spcPts val="0"/>
              </a:spcAft>
              <a:buClrTx/>
              <a:buSzTx/>
              <a:buFont typeface="Arial" panose="020B0604020202020204" pitchFamily="34" charset="0"/>
              <a:buNone/>
              <a:tabLst/>
              <a:defRPr/>
            </a:pPr>
            <a:r>
              <a:rPr kumimoji="0" lang="en-IE" sz="2200" b="1"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Ryan Allis</a:t>
            </a:r>
            <a:endParaRPr kumimoji="0" lang="en-US" sz="2200" b="1" i="1"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7" name="Picture Placeholder 6" descr="Roadway headed towards an interesting rock formation">
            <a:extLst>
              <a:ext uri="{FF2B5EF4-FFF2-40B4-BE49-F238E27FC236}">
                <a16:creationId xmlns:a16="http://schemas.microsoft.com/office/drawing/2014/main" id="{C5950969-FFD7-341E-E03D-ABEAB1FBE89E}"/>
              </a:ext>
            </a:extLst>
          </p:cNvPr>
          <p:cNvPicPr>
            <a:picLocks noGrp="1" noChangeAspect="1"/>
          </p:cNvPicPr>
          <p:nvPr>
            <p:ph type="pic" sz="quarter" idx="42"/>
          </p:nvPr>
        </p:nvPicPr>
        <p:blipFill>
          <a:blip r:embed="rId2">
            <a:grayscl/>
            <a:extLst>
              <a:ext uri="{28A0092B-C50C-407E-A947-70E740481C1C}">
                <a14:useLocalDpi xmlns:a14="http://schemas.microsoft.com/office/drawing/2010/main" val="0"/>
              </a:ext>
            </a:extLst>
          </a:blip>
          <a:srcRect l="12829" r="12829"/>
          <a:stretch/>
        </p:blipFill>
        <p:spPr>
          <a:xfrm>
            <a:off x="6096000" y="986088"/>
            <a:ext cx="5239644" cy="4704418"/>
          </a:xfrm>
        </p:spPr>
      </p:pic>
      <p:sp>
        <p:nvSpPr>
          <p:cNvPr id="14" name="Freeform 13">
            <a:extLst>
              <a:ext uri="{FF2B5EF4-FFF2-40B4-BE49-F238E27FC236}">
                <a16:creationId xmlns:a16="http://schemas.microsoft.com/office/drawing/2014/main" id="{27ECA9A2-5365-8339-FC20-E1FF47F3778A}"/>
              </a:ext>
            </a:extLst>
          </p:cNvPr>
          <p:cNvSpPr/>
          <p:nvPr/>
        </p:nvSpPr>
        <p:spPr>
          <a:xfrm>
            <a:off x="6096000" y="986088"/>
            <a:ext cx="5239644" cy="4704418"/>
          </a:xfrm>
          <a:custGeom>
            <a:avLst/>
            <a:gdLst>
              <a:gd name="connsiteX0" fmla="*/ 0 w 5239644"/>
              <a:gd name="connsiteY0" fmla="*/ 0 h 4704418"/>
              <a:gd name="connsiteX1" fmla="*/ 4328540 w 5239644"/>
              <a:gd name="connsiteY1" fmla="*/ 0 h 4704418"/>
              <a:gd name="connsiteX2" fmla="*/ 5239644 w 5239644"/>
              <a:gd name="connsiteY2" fmla="*/ 910842 h 4704418"/>
              <a:gd name="connsiteX3" fmla="*/ 5239644 w 5239644"/>
              <a:gd name="connsiteY3" fmla="*/ 4704418 h 4704418"/>
              <a:gd name="connsiteX4" fmla="*/ 1337885 w 5239644"/>
              <a:gd name="connsiteY4" fmla="*/ 4704418 h 4704418"/>
              <a:gd name="connsiteX5" fmla="*/ 0 w 5239644"/>
              <a:gd name="connsiteY5" fmla="*/ 3366919 h 4704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239644" h="4704418">
                <a:moveTo>
                  <a:pt x="0" y="0"/>
                </a:moveTo>
                <a:lnTo>
                  <a:pt x="4328540" y="0"/>
                </a:lnTo>
                <a:cubicBezTo>
                  <a:pt x="4832048" y="0"/>
                  <a:pt x="5239644" y="407482"/>
                  <a:pt x="5239644" y="910842"/>
                </a:cubicBezTo>
                <a:lnTo>
                  <a:pt x="5239644" y="4704418"/>
                </a:lnTo>
                <a:lnTo>
                  <a:pt x="1337885" y="4704418"/>
                </a:lnTo>
                <a:cubicBezTo>
                  <a:pt x="599411" y="4704418"/>
                  <a:pt x="0" y="4105181"/>
                  <a:pt x="0" y="3366919"/>
                </a:cubicBezTo>
                <a:close/>
              </a:path>
            </a:pathLst>
          </a:custGeom>
          <a:gradFill>
            <a:gsLst>
              <a:gs pos="0">
                <a:srgbClr val="DAE0D2">
                  <a:alpha val="9000"/>
                </a:srgbClr>
              </a:gs>
              <a:gs pos="83000">
                <a:srgbClr val="AABC99">
                  <a:alpha val="48000"/>
                </a:srgbClr>
              </a:gs>
              <a:gs pos="100000">
                <a:srgbClr val="AABC99">
                  <a:alpha val="44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nvGrpSpPr>
          <p:cNvPr id="15" name="Group 14">
            <a:extLst>
              <a:ext uri="{FF2B5EF4-FFF2-40B4-BE49-F238E27FC236}">
                <a16:creationId xmlns:a16="http://schemas.microsoft.com/office/drawing/2014/main" id="{A282B1FC-2D33-B27C-CD28-CCF6A9FD8979}"/>
              </a:ext>
            </a:extLst>
          </p:cNvPr>
          <p:cNvGrpSpPr/>
          <p:nvPr/>
        </p:nvGrpSpPr>
        <p:grpSpPr>
          <a:xfrm>
            <a:off x="5107779" y="748833"/>
            <a:ext cx="1487826" cy="1083162"/>
            <a:chOff x="3400450" y="986392"/>
            <a:chExt cx="1487826" cy="1083162"/>
          </a:xfrm>
        </p:grpSpPr>
        <p:sp>
          <p:nvSpPr>
            <p:cNvPr id="16" name="Freeform 15">
              <a:extLst>
                <a:ext uri="{FF2B5EF4-FFF2-40B4-BE49-F238E27FC236}">
                  <a16:creationId xmlns:a16="http://schemas.microsoft.com/office/drawing/2014/main" id="{48364439-2778-C7CC-57FA-75DE95B62B99}"/>
                </a:ext>
              </a:extLst>
            </p:cNvPr>
            <p:cNvSpPr/>
            <p:nvPr/>
          </p:nvSpPr>
          <p:spPr>
            <a:xfrm>
              <a:off x="3400450" y="986392"/>
              <a:ext cx="1367826" cy="997498"/>
            </a:xfrm>
            <a:custGeom>
              <a:avLst/>
              <a:gdLst>
                <a:gd name="connsiteX0" fmla="*/ 719999 w 921110"/>
                <a:gd name="connsiteY0" fmla="*/ 669034 h 671727"/>
                <a:gd name="connsiteX1" fmla="*/ 705633 w 921110"/>
                <a:gd name="connsiteY1" fmla="*/ 668136 h 671727"/>
                <a:gd name="connsiteX2" fmla="*/ 546719 w 921110"/>
                <a:gd name="connsiteY2" fmla="*/ 590007 h 671727"/>
                <a:gd name="connsiteX3" fmla="*/ 544025 w 921110"/>
                <a:gd name="connsiteY3" fmla="*/ 250551 h 671727"/>
                <a:gd name="connsiteX4" fmla="*/ 774766 w 921110"/>
                <a:gd name="connsiteY4" fmla="*/ 3592 h 671727"/>
                <a:gd name="connsiteX5" fmla="*/ 781948 w 921110"/>
                <a:gd name="connsiteY5" fmla="*/ 0 h 671727"/>
                <a:gd name="connsiteX6" fmla="*/ 856468 w 921110"/>
                <a:gd name="connsiteY6" fmla="*/ 133807 h 671727"/>
                <a:gd name="connsiteX7" fmla="*/ 848387 w 921110"/>
                <a:gd name="connsiteY7" fmla="*/ 137399 h 671727"/>
                <a:gd name="connsiteX8" fmla="*/ 711918 w 921110"/>
                <a:gd name="connsiteY8" fmla="*/ 281982 h 671727"/>
                <a:gd name="connsiteX9" fmla="*/ 715509 w 921110"/>
                <a:gd name="connsiteY9" fmla="*/ 281982 h 671727"/>
                <a:gd name="connsiteX10" fmla="*/ 864548 w 921110"/>
                <a:gd name="connsiteY10" fmla="*/ 336762 h 671727"/>
                <a:gd name="connsiteX11" fmla="*/ 921111 w 921110"/>
                <a:gd name="connsiteY11" fmla="*/ 474161 h 671727"/>
                <a:gd name="connsiteX12" fmla="*/ 866344 w 921110"/>
                <a:gd name="connsiteY12" fmla="*/ 611559 h 671727"/>
                <a:gd name="connsiteX13" fmla="*/ 719999 w 921110"/>
                <a:gd name="connsiteY13" fmla="*/ 669034 h 671727"/>
                <a:gd name="connsiteX14" fmla="*/ 215422 w 921110"/>
                <a:gd name="connsiteY14" fmla="*/ 671728 h 671727"/>
                <a:gd name="connsiteX15" fmla="*/ 201057 w 921110"/>
                <a:gd name="connsiteY15" fmla="*/ 670830 h 671727"/>
                <a:gd name="connsiteX16" fmla="*/ 41244 w 921110"/>
                <a:gd name="connsiteY16" fmla="*/ 592701 h 671727"/>
                <a:gd name="connsiteX17" fmla="*/ 842 w 921110"/>
                <a:gd name="connsiteY17" fmla="*/ 425667 h 671727"/>
                <a:gd name="connsiteX18" fmla="*/ 41244 w 921110"/>
                <a:gd name="connsiteY18" fmla="*/ 253245 h 671727"/>
                <a:gd name="connsiteX19" fmla="*/ 270189 w 921110"/>
                <a:gd name="connsiteY19" fmla="*/ 6286 h 671727"/>
                <a:gd name="connsiteX20" fmla="*/ 277372 w 921110"/>
                <a:gd name="connsiteY20" fmla="*/ 2694 h 671727"/>
                <a:gd name="connsiteX21" fmla="*/ 351891 w 921110"/>
                <a:gd name="connsiteY21" fmla="*/ 136501 h 671727"/>
                <a:gd name="connsiteX22" fmla="*/ 343810 w 921110"/>
                <a:gd name="connsiteY22" fmla="*/ 140093 h 671727"/>
                <a:gd name="connsiteX23" fmla="*/ 207341 w 921110"/>
                <a:gd name="connsiteY23" fmla="*/ 284676 h 671727"/>
                <a:gd name="connsiteX24" fmla="*/ 210933 w 921110"/>
                <a:gd name="connsiteY24" fmla="*/ 284676 h 671727"/>
                <a:gd name="connsiteX25" fmla="*/ 362665 w 921110"/>
                <a:gd name="connsiteY25" fmla="*/ 339456 h 671727"/>
                <a:gd name="connsiteX26" fmla="*/ 416534 w 921110"/>
                <a:gd name="connsiteY26" fmla="*/ 476855 h 671727"/>
                <a:gd name="connsiteX27" fmla="*/ 364460 w 921110"/>
                <a:gd name="connsiteY27" fmla="*/ 614254 h 671727"/>
                <a:gd name="connsiteX28" fmla="*/ 215422 w 921110"/>
                <a:gd name="connsiteY28" fmla="*/ 671728 h 671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921110" h="671727">
                  <a:moveTo>
                    <a:pt x="719999" y="669034"/>
                  </a:moveTo>
                  <a:cubicBezTo>
                    <a:pt x="715509" y="669034"/>
                    <a:pt x="710122" y="669034"/>
                    <a:pt x="705633" y="668136"/>
                  </a:cubicBezTo>
                  <a:cubicBezTo>
                    <a:pt x="641888" y="664544"/>
                    <a:pt x="582632" y="634908"/>
                    <a:pt x="546719" y="590007"/>
                  </a:cubicBezTo>
                  <a:cubicBezTo>
                    <a:pt x="468608" y="490325"/>
                    <a:pt x="518886" y="318801"/>
                    <a:pt x="544025" y="250551"/>
                  </a:cubicBezTo>
                  <a:cubicBezTo>
                    <a:pt x="585325" y="147277"/>
                    <a:pt x="665231" y="61964"/>
                    <a:pt x="774766" y="3592"/>
                  </a:cubicBezTo>
                  <a:lnTo>
                    <a:pt x="781948" y="0"/>
                  </a:lnTo>
                  <a:lnTo>
                    <a:pt x="856468" y="133807"/>
                  </a:lnTo>
                  <a:lnTo>
                    <a:pt x="848387" y="137399"/>
                  </a:lnTo>
                  <a:cubicBezTo>
                    <a:pt x="783744" y="162544"/>
                    <a:pt x="737955" y="211037"/>
                    <a:pt x="711918" y="281982"/>
                  </a:cubicBezTo>
                  <a:lnTo>
                    <a:pt x="715509" y="281982"/>
                  </a:lnTo>
                  <a:cubicBezTo>
                    <a:pt x="780153" y="281982"/>
                    <a:pt x="829533" y="299943"/>
                    <a:pt x="864548" y="336762"/>
                  </a:cubicBezTo>
                  <a:cubicBezTo>
                    <a:pt x="902257" y="371785"/>
                    <a:pt x="920213" y="416687"/>
                    <a:pt x="921111" y="474161"/>
                  </a:cubicBezTo>
                  <a:cubicBezTo>
                    <a:pt x="921111" y="528043"/>
                    <a:pt x="903154" y="574740"/>
                    <a:pt x="866344" y="611559"/>
                  </a:cubicBezTo>
                  <a:cubicBezTo>
                    <a:pt x="827737" y="648379"/>
                    <a:pt x="775664" y="669034"/>
                    <a:pt x="719999" y="669034"/>
                  </a:cubicBezTo>
                  <a:close/>
                  <a:moveTo>
                    <a:pt x="215422" y="671728"/>
                  </a:moveTo>
                  <a:cubicBezTo>
                    <a:pt x="210933" y="671728"/>
                    <a:pt x="205546" y="671728"/>
                    <a:pt x="201057" y="670830"/>
                  </a:cubicBezTo>
                  <a:cubicBezTo>
                    <a:pt x="136413" y="667238"/>
                    <a:pt x="77157" y="637603"/>
                    <a:pt x="41244" y="592701"/>
                  </a:cubicBezTo>
                  <a:cubicBezTo>
                    <a:pt x="9820" y="551391"/>
                    <a:pt x="-3647" y="495713"/>
                    <a:pt x="842" y="425667"/>
                  </a:cubicBezTo>
                  <a:cubicBezTo>
                    <a:pt x="4433" y="372683"/>
                    <a:pt x="18798" y="310719"/>
                    <a:pt x="41244" y="253245"/>
                  </a:cubicBezTo>
                  <a:cubicBezTo>
                    <a:pt x="79850" y="150869"/>
                    <a:pt x="158859" y="65556"/>
                    <a:pt x="270189" y="6286"/>
                  </a:cubicBezTo>
                  <a:lnTo>
                    <a:pt x="277372" y="2694"/>
                  </a:lnTo>
                  <a:lnTo>
                    <a:pt x="351891" y="136501"/>
                  </a:lnTo>
                  <a:lnTo>
                    <a:pt x="343810" y="140093"/>
                  </a:lnTo>
                  <a:cubicBezTo>
                    <a:pt x="279167" y="165238"/>
                    <a:pt x="233378" y="213731"/>
                    <a:pt x="207341" y="284676"/>
                  </a:cubicBezTo>
                  <a:lnTo>
                    <a:pt x="210933" y="284676"/>
                  </a:lnTo>
                  <a:cubicBezTo>
                    <a:pt x="275576" y="284676"/>
                    <a:pt x="324956" y="302637"/>
                    <a:pt x="362665" y="339456"/>
                  </a:cubicBezTo>
                  <a:cubicBezTo>
                    <a:pt x="397680" y="374479"/>
                    <a:pt x="416534" y="421177"/>
                    <a:pt x="416534" y="476855"/>
                  </a:cubicBezTo>
                  <a:cubicBezTo>
                    <a:pt x="416534" y="529839"/>
                    <a:pt x="399476" y="576536"/>
                    <a:pt x="364460" y="614254"/>
                  </a:cubicBezTo>
                  <a:cubicBezTo>
                    <a:pt x="324956" y="651073"/>
                    <a:pt x="271985" y="671728"/>
                    <a:pt x="215422" y="671728"/>
                  </a:cubicBezTo>
                  <a:close/>
                </a:path>
              </a:pathLst>
            </a:custGeom>
            <a:solidFill>
              <a:srgbClr val="DAE0D2"/>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sp>
          <p:nvSpPr>
            <p:cNvPr id="17" name="Freeform 16">
              <a:extLst>
                <a:ext uri="{FF2B5EF4-FFF2-40B4-BE49-F238E27FC236}">
                  <a16:creationId xmlns:a16="http://schemas.microsoft.com/office/drawing/2014/main" id="{9D5ABC1F-1ED5-8685-E579-E8115F8A0F89}"/>
                </a:ext>
              </a:extLst>
            </p:cNvPr>
            <p:cNvSpPr/>
            <p:nvPr/>
          </p:nvSpPr>
          <p:spPr>
            <a:xfrm>
              <a:off x="3400450" y="986392"/>
              <a:ext cx="1487826" cy="1083162"/>
            </a:xfrm>
            <a:custGeom>
              <a:avLst/>
              <a:gdLst>
                <a:gd name="connsiteX0" fmla="*/ 557494 w 920214"/>
                <a:gd name="connsiteY0" fmla="*/ 581027 h 669931"/>
                <a:gd name="connsiteX1" fmla="*/ 704737 w 920214"/>
                <a:gd name="connsiteY1" fmla="*/ 654665 h 669931"/>
                <a:gd name="connsiteX2" fmla="*/ 851980 w 920214"/>
                <a:gd name="connsiteY2" fmla="*/ 602579 h 669931"/>
                <a:gd name="connsiteX3" fmla="*/ 903156 w 920214"/>
                <a:gd name="connsiteY3" fmla="*/ 475957 h 669931"/>
                <a:gd name="connsiteX4" fmla="*/ 851980 w 920214"/>
                <a:gd name="connsiteY4" fmla="*/ 350232 h 669931"/>
                <a:gd name="connsiteX5" fmla="*/ 851980 w 920214"/>
                <a:gd name="connsiteY5" fmla="*/ 350232 h 669931"/>
                <a:gd name="connsiteX6" fmla="*/ 713715 w 920214"/>
                <a:gd name="connsiteY6" fmla="*/ 299045 h 669931"/>
                <a:gd name="connsiteX7" fmla="*/ 688576 w 920214"/>
                <a:gd name="connsiteY7" fmla="*/ 299045 h 669931"/>
                <a:gd name="connsiteX8" fmla="*/ 692168 w 920214"/>
                <a:gd name="connsiteY8" fmla="*/ 288268 h 669931"/>
                <a:gd name="connsiteX9" fmla="*/ 834024 w 920214"/>
                <a:gd name="connsiteY9" fmla="*/ 128419 h 669931"/>
                <a:gd name="connsiteX10" fmla="*/ 776563 w 920214"/>
                <a:gd name="connsiteY10" fmla="*/ 23349 h 669931"/>
                <a:gd name="connsiteX11" fmla="*/ 558392 w 920214"/>
                <a:gd name="connsiteY11" fmla="*/ 257735 h 669931"/>
                <a:gd name="connsiteX12" fmla="*/ 557494 w 920214"/>
                <a:gd name="connsiteY12" fmla="*/ 581027 h 669931"/>
                <a:gd name="connsiteX13" fmla="*/ 718205 w 920214"/>
                <a:gd name="connsiteY13" fmla="*/ 669932 h 669931"/>
                <a:gd name="connsiteX14" fmla="*/ 703839 w 920214"/>
                <a:gd name="connsiteY14" fmla="*/ 669034 h 669931"/>
                <a:gd name="connsiteX15" fmla="*/ 544924 w 920214"/>
                <a:gd name="connsiteY15" fmla="*/ 590007 h 669931"/>
                <a:gd name="connsiteX16" fmla="*/ 544027 w 920214"/>
                <a:gd name="connsiteY16" fmla="*/ 250551 h 669931"/>
                <a:gd name="connsiteX17" fmla="*/ 776563 w 920214"/>
                <a:gd name="connsiteY17" fmla="*/ 4490 h 669931"/>
                <a:gd name="connsiteX18" fmla="*/ 783746 w 920214"/>
                <a:gd name="connsiteY18" fmla="*/ 898 h 669931"/>
                <a:gd name="connsiteX19" fmla="*/ 857367 w 920214"/>
                <a:gd name="connsiteY19" fmla="*/ 134705 h 669931"/>
                <a:gd name="connsiteX20" fmla="*/ 849287 w 920214"/>
                <a:gd name="connsiteY20" fmla="*/ 138297 h 669931"/>
                <a:gd name="connsiteX21" fmla="*/ 711920 w 920214"/>
                <a:gd name="connsiteY21" fmla="*/ 281982 h 669931"/>
                <a:gd name="connsiteX22" fmla="*/ 715511 w 920214"/>
                <a:gd name="connsiteY22" fmla="*/ 281982 h 669931"/>
                <a:gd name="connsiteX23" fmla="*/ 864550 w 920214"/>
                <a:gd name="connsiteY23" fmla="*/ 337660 h 669931"/>
                <a:gd name="connsiteX24" fmla="*/ 920215 w 920214"/>
                <a:gd name="connsiteY24" fmla="*/ 475059 h 669931"/>
                <a:gd name="connsiteX25" fmla="*/ 864550 w 920214"/>
                <a:gd name="connsiteY25" fmla="*/ 612458 h 669931"/>
                <a:gd name="connsiteX26" fmla="*/ 718205 w 920214"/>
                <a:gd name="connsiteY26" fmla="*/ 669932 h 669931"/>
                <a:gd name="connsiteX27" fmla="*/ 52019 w 920214"/>
                <a:gd name="connsiteY27" fmla="*/ 581027 h 669931"/>
                <a:gd name="connsiteX28" fmla="*/ 200160 w 920214"/>
                <a:gd name="connsiteY28" fmla="*/ 654665 h 669931"/>
                <a:gd name="connsiteX29" fmla="*/ 349199 w 920214"/>
                <a:gd name="connsiteY29" fmla="*/ 602579 h 669931"/>
                <a:gd name="connsiteX30" fmla="*/ 397681 w 920214"/>
                <a:gd name="connsiteY30" fmla="*/ 475957 h 669931"/>
                <a:gd name="connsiteX31" fmla="*/ 349199 w 920214"/>
                <a:gd name="connsiteY31" fmla="*/ 349334 h 669931"/>
                <a:gd name="connsiteX32" fmla="*/ 208241 w 920214"/>
                <a:gd name="connsiteY32" fmla="*/ 298147 h 669931"/>
                <a:gd name="connsiteX33" fmla="*/ 183102 w 920214"/>
                <a:gd name="connsiteY33" fmla="*/ 298147 h 669931"/>
                <a:gd name="connsiteX34" fmla="*/ 186693 w 920214"/>
                <a:gd name="connsiteY34" fmla="*/ 287370 h 669931"/>
                <a:gd name="connsiteX35" fmla="*/ 328549 w 920214"/>
                <a:gd name="connsiteY35" fmla="*/ 127521 h 669931"/>
                <a:gd name="connsiteX36" fmla="*/ 271088 w 920214"/>
                <a:gd name="connsiteY36" fmla="*/ 22451 h 669931"/>
                <a:gd name="connsiteX37" fmla="*/ 54713 w 920214"/>
                <a:gd name="connsiteY37" fmla="*/ 256837 h 669931"/>
                <a:gd name="connsiteX38" fmla="*/ 52019 w 920214"/>
                <a:gd name="connsiteY38" fmla="*/ 581027 h 669931"/>
                <a:gd name="connsiteX39" fmla="*/ 214525 w 920214"/>
                <a:gd name="connsiteY39" fmla="*/ 669932 h 669931"/>
                <a:gd name="connsiteX40" fmla="*/ 200160 w 920214"/>
                <a:gd name="connsiteY40" fmla="*/ 669034 h 669931"/>
                <a:gd name="connsiteX41" fmla="*/ 40348 w 920214"/>
                <a:gd name="connsiteY41" fmla="*/ 590007 h 669931"/>
                <a:gd name="connsiteX42" fmla="*/ 843 w 920214"/>
                <a:gd name="connsiteY42" fmla="*/ 422075 h 669931"/>
                <a:gd name="connsiteX43" fmla="*/ 42143 w 920214"/>
                <a:gd name="connsiteY43" fmla="*/ 249653 h 669931"/>
                <a:gd name="connsiteX44" fmla="*/ 271986 w 920214"/>
                <a:gd name="connsiteY44" fmla="*/ 3592 h 669931"/>
                <a:gd name="connsiteX45" fmla="*/ 279169 w 920214"/>
                <a:gd name="connsiteY45" fmla="*/ 0 h 669931"/>
                <a:gd name="connsiteX46" fmla="*/ 352790 w 920214"/>
                <a:gd name="connsiteY46" fmla="*/ 133807 h 669931"/>
                <a:gd name="connsiteX47" fmla="*/ 344710 w 920214"/>
                <a:gd name="connsiteY47" fmla="*/ 137399 h 669931"/>
                <a:gd name="connsiteX48" fmla="*/ 207343 w 920214"/>
                <a:gd name="connsiteY48" fmla="*/ 281084 h 669931"/>
                <a:gd name="connsiteX49" fmla="*/ 210934 w 920214"/>
                <a:gd name="connsiteY49" fmla="*/ 281084 h 669931"/>
                <a:gd name="connsiteX50" fmla="*/ 362666 w 920214"/>
                <a:gd name="connsiteY50" fmla="*/ 336762 h 669931"/>
                <a:gd name="connsiteX51" fmla="*/ 416536 w 920214"/>
                <a:gd name="connsiteY51" fmla="*/ 474161 h 669931"/>
                <a:gd name="connsiteX52" fmla="*/ 363564 w 920214"/>
                <a:gd name="connsiteY52" fmla="*/ 611560 h 669931"/>
                <a:gd name="connsiteX53" fmla="*/ 214525 w 920214"/>
                <a:gd name="connsiteY53" fmla="*/ 669932 h 669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920214" h="669931">
                  <a:moveTo>
                    <a:pt x="557494" y="581027"/>
                  </a:moveTo>
                  <a:cubicBezTo>
                    <a:pt x="590713" y="623234"/>
                    <a:pt x="645481" y="651073"/>
                    <a:pt x="704737" y="654665"/>
                  </a:cubicBezTo>
                  <a:cubicBezTo>
                    <a:pt x="762198" y="658257"/>
                    <a:pt x="816067" y="639399"/>
                    <a:pt x="851980" y="602579"/>
                  </a:cubicBezTo>
                  <a:cubicBezTo>
                    <a:pt x="886097" y="567556"/>
                    <a:pt x="903156" y="526247"/>
                    <a:pt x="903156" y="475957"/>
                  </a:cubicBezTo>
                  <a:cubicBezTo>
                    <a:pt x="903156" y="422973"/>
                    <a:pt x="886097" y="381664"/>
                    <a:pt x="851980" y="350232"/>
                  </a:cubicBezTo>
                  <a:lnTo>
                    <a:pt x="851980" y="350232"/>
                  </a:lnTo>
                  <a:cubicBezTo>
                    <a:pt x="820556" y="316107"/>
                    <a:pt x="773869" y="299045"/>
                    <a:pt x="713715" y="299045"/>
                  </a:cubicBezTo>
                  <a:lnTo>
                    <a:pt x="688576" y="299045"/>
                  </a:lnTo>
                  <a:lnTo>
                    <a:pt x="692168" y="288268"/>
                  </a:lnTo>
                  <a:cubicBezTo>
                    <a:pt x="719102" y="210139"/>
                    <a:pt x="766687" y="156257"/>
                    <a:pt x="834024" y="128419"/>
                  </a:cubicBezTo>
                  <a:lnTo>
                    <a:pt x="776563" y="23349"/>
                  </a:lnTo>
                  <a:cubicBezTo>
                    <a:pt x="673313" y="79027"/>
                    <a:pt x="597896" y="159850"/>
                    <a:pt x="558392" y="257735"/>
                  </a:cubicBezTo>
                  <a:cubicBezTo>
                    <a:pt x="534151" y="322393"/>
                    <a:pt x="484770" y="485835"/>
                    <a:pt x="557494" y="581027"/>
                  </a:cubicBezTo>
                  <a:close/>
                  <a:moveTo>
                    <a:pt x="718205" y="669932"/>
                  </a:moveTo>
                  <a:cubicBezTo>
                    <a:pt x="713715" y="669932"/>
                    <a:pt x="708328" y="669932"/>
                    <a:pt x="703839" y="669034"/>
                  </a:cubicBezTo>
                  <a:cubicBezTo>
                    <a:pt x="640094" y="665442"/>
                    <a:pt x="580837" y="635807"/>
                    <a:pt x="544924" y="590007"/>
                  </a:cubicBezTo>
                  <a:cubicBezTo>
                    <a:pt x="466814" y="489427"/>
                    <a:pt x="517990" y="318801"/>
                    <a:pt x="544027" y="250551"/>
                  </a:cubicBezTo>
                  <a:cubicBezTo>
                    <a:pt x="586224" y="147277"/>
                    <a:pt x="666131" y="62862"/>
                    <a:pt x="776563" y="4490"/>
                  </a:cubicBezTo>
                  <a:lnTo>
                    <a:pt x="783746" y="898"/>
                  </a:lnTo>
                  <a:lnTo>
                    <a:pt x="857367" y="134705"/>
                  </a:lnTo>
                  <a:lnTo>
                    <a:pt x="849287" y="138297"/>
                  </a:lnTo>
                  <a:cubicBezTo>
                    <a:pt x="784643" y="162544"/>
                    <a:pt x="737956" y="211037"/>
                    <a:pt x="711920" y="281982"/>
                  </a:cubicBezTo>
                  <a:lnTo>
                    <a:pt x="715511" y="281982"/>
                  </a:lnTo>
                  <a:cubicBezTo>
                    <a:pt x="780154" y="281982"/>
                    <a:pt x="829535" y="300841"/>
                    <a:pt x="864550" y="337660"/>
                  </a:cubicBezTo>
                  <a:cubicBezTo>
                    <a:pt x="902258" y="372683"/>
                    <a:pt x="920215" y="417585"/>
                    <a:pt x="920215" y="475059"/>
                  </a:cubicBezTo>
                  <a:cubicBezTo>
                    <a:pt x="920215" y="528941"/>
                    <a:pt x="901360" y="575638"/>
                    <a:pt x="864550" y="612458"/>
                  </a:cubicBezTo>
                  <a:cubicBezTo>
                    <a:pt x="826841" y="649277"/>
                    <a:pt x="774767" y="669932"/>
                    <a:pt x="718205" y="669932"/>
                  </a:cubicBezTo>
                  <a:close/>
                  <a:moveTo>
                    <a:pt x="52019" y="581027"/>
                  </a:moveTo>
                  <a:cubicBezTo>
                    <a:pt x="85239" y="623234"/>
                    <a:pt x="140904" y="651073"/>
                    <a:pt x="200160" y="654665"/>
                  </a:cubicBezTo>
                  <a:cubicBezTo>
                    <a:pt x="258519" y="658257"/>
                    <a:pt x="312388" y="639399"/>
                    <a:pt x="349199" y="602579"/>
                  </a:cubicBezTo>
                  <a:cubicBezTo>
                    <a:pt x="381521" y="567556"/>
                    <a:pt x="397681" y="525349"/>
                    <a:pt x="397681" y="475957"/>
                  </a:cubicBezTo>
                  <a:cubicBezTo>
                    <a:pt x="397681" y="424769"/>
                    <a:pt x="381521" y="381664"/>
                    <a:pt x="349199" y="349334"/>
                  </a:cubicBezTo>
                  <a:cubicBezTo>
                    <a:pt x="315082" y="314311"/>
                    <a:pt x="269293" y="298147"/>
                    <a:pt x="208241" y="298147"/>
                  </a:cubicBezTo>
                  <a:lnTo>
                    <a:pt x="183102" y="298147"/>
                  </a:lnTo>
                  <a:lnTo>
                    <a:pt x="186693" y="287370"/>
                  </a:lnTo>
                  <a:cubicBezTo>
                    <a:pt x="213628" y="209242"/>
                    <a:pt x="261212" y="155360"/>
                    <a:pt x="328549" y="127521"/>
                  </a:cubicBezTo>
                  <a:lnTo>
                    <a:pt x="271088" y="22451"/>
                  </a:lnTo>
                  <a:cubicBezTo>
                    <a:pt x="166941" y="79027"/>
                    <a:pt x="92421" y="159850"/>
                    <a:pt x="54713" y="256837"/>
                  </a:cubicBezTo>
                  <a:cubicBezTo>
                    <a:pt x="14311" y="360111"/>
                    <a:pt x="-9033" y="499306"/>
                    <a:pt x="52019" y="581027"/>
                  </a:cubicBezTo>
                  <a:close/>
                  <a:moveTo>
                    <a:pt x="214525" y="669932"/>
                  </a:moveTo>
                  <a:cubicBezTo>
                    <a:pt x="210036" y="669932"/>
                    <a:pt x="204649" y="669932"/>
                    <a:pt x="200160" y="669034"/>
                  </a:cubicBezTo>
                  <a:cubicBezTo>
                    <a:pt x="135517" y="665442"/>
                    <a:pt x="76261" y="635807"/>
                    <a:pt x="40348" y="590007"/>
                  </a:cubicBezTo>
                  <a:cubicBezTo>
                    <a:pt x="9822" y="548697"/>
                    <a:pt x="-3646" y="492122"/>
                    <a:pt x="843" y="422075"/>
                  </a:cubicBezTo>
                  <a:cubicBezTo>
                    <a:pt x="4435" y="369091"/>
                    <a:pt x="18800" y="307127"/>
                    <a:pt x="42143" y="249653"/>
                  </a:cubicBezTo>
                  <a:cubicBezTo>
                    <a:pt x="81648" y="147277"/>
                    <a:pt x="160656" y="61964"/>
                    <a:pt x="271986" y="3592"/>
                  </a:cubicBezTo>
                  <a:lnTo>
                    <a:pt x="279169" y="0"/>
                  </a:lnTo>
                  <a:lnTo>
                    <a:pt x="352790" y="133807"/>
                  </a:lnTo>
                  <a:lnTo>
                    <a:pt x="344710" y="137399"/>
                  </a:lnTo>
                  <a:cubicBezTo>
                    <a:pt x="280066" y="161646"/>
                    <a:pt x="233380" y="210139"/>
                    <a:pt x="207343" y="281084"/>
                  </a:cubicBezTo>
                  <a:lnTo>
                    <a:pt x="210934" y="281084"/>
                  </a:lnTo>
                  <a:cubicBezTo>
                    <a:pt x="275577" y="281084"/>
                    <a:pt x="324958" y="299045"/>
                    <a:pt x="362666" y="336762"/>
                  </a:cubicBezTo>
                  <a:cubicBezTo>
                    <a:pt x="397681" y="371785"/>
                    <a:pt x="416536" y="418483"/>
                    <a:pt x="416536" y="474161"/>
                  </a:cubicBezTo>
                  <a:cubicBezTo>
                    <a:pt x="416536" y="527145"/>
                    <a:pt x="398579" y="572944"/>
                    <a:pt x="363564" y="611560"/>
                  </a:cubicBezTo>
                  <a:cubicBezTo>
                    <a:pt x="324060" y="649277"/>
                    <a:pt x="271088" y="669932"/>
                    <a:pt x="214525" y="669932"/>
                  </a:cubicBezTo>
                  <a:close/>
                </a:path>
              </a:pathLst>
            </a:custGeom>
            <a:solidFill>
              <a:srgbClr val="010101"/>
            </a:solidFill>
            <a:ln w="8971"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86D6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1168105274"/>
      </p:ext>
    </p:extLst>
  </p:cSld>
  <p:clrMapOvr>
    <a:masterClrMapping/>
  </p:clrMapOvr>
</p:sld>
</file>

<file path=ppt/theme/theme1.xml><?xml version="1.0" encoding="utf-8"?>
<a:theme xmlns:a="http://schemas.openxmlformats.org/drawingml/2006/main" name="1_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Bia Innovation Campus - Colours">
      <a:dk1>
        <a:srgbClr val="086D6E"/>
      </a:dk1>
      <a:lt1>
        <a:srgbClr val="FFFFFF"/>
      </a:lt1>
      <a:dk2>
        <a:srgbClr val="FFFFFF"/>
      </a:dk2>
      <a:lt2>
        <a:srgbClr val="FFFFFF"/>
      </a:lt2>
      <a:accent1>
        <a:srgbClr val="086D6E"/>
      </a:accent1>
      <a:accent2>
        <a:srgbClr val="0D9390"/>
      </a:accent2>
      <a:accent3>
        <a:srgbClr val="87A66E"/>
      </a:accent3>
      <a:accent4>
        <a:srgbClr val="ACC199"/>
      </a:accent4>
      <a:accent5>
        <a:srgbClr val="F0C049"/>
      </a:accent5>
      <a:accent6>
        <a:srgbClr val="EEE387"/>
      </a:accent6>
      <a:hlink>
        <a:srgbClr val="87A66E"/>
      </a:hlink>
      <a:folHlink>
        <a:srgbClr val="87A66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as" ma:contentTypeID="0x010100608C16AA094B414AB71E491613478F58" ma:contentTypeVersion="11" ma:contentTypeDescription="Kurkite naują dokumentą." ma:contentTypeScope="" ma:versionID="02763c7a26f0fdce45aa3589aab6386e">
  <xsd:schema xmlns:xsd="http://www.w3.org/2001/XMLSchema" xmlns:xs="http://www.w3.org/2001/XMLSchema" xmlns:p="http://schemas.microsoft.com/office/2006/metadata/properties" xmlns:ns3="ec5a72d5-9470-4891-bdbe-f8c49e66f47c" targetNamespace="http://schemas.microsoft.com/office/2006/metadata/properties" ma:root="true" ma:fieldsID="1654fb0a1dbe1db24daf681e8ddab514" ns3:_="">
    <xsd:import namespace="ec5a72d5-9470-4891-bdbe-f8c49e66f47c"/>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DateTaken" minOccurs="0"/>
                <xsd:element ref="ns3:MediaServiceAutoTags" minOccurs="0"/>
                <xsd:element ref="ns3:MediaLengthInSeconds" minOccurs="0"/>
                <xsd:element ref="ns3:MediaServiceGenerationTime" minOccurs="0"/>
                <xsd:element ref="ns3:MediaServiceEventHashCode" minOccurs="0"/>
                <xsd:element ref="ns3:MediaServiceLocatio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c5a72d5-9470-4891-bdbe-f8c49e66f47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urinio tipas"/>
        <xsd:element ref="dc:title" minOccurs="0" maxOccurs="1" ma:index="4" ma:displayName="Antraštė"/>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AD3F6B5-07AE-44B0-82C9-6ACB9B8A16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c5a72d5-9470-4891-bdbe-f8c49e66f47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525B719-15BD-4F1F-83D2-1926EBFD1CBD}">
  <ds:schemaRefs>
    <ds:schemaRef ds:uri="http://schemas.microsoft.com/sharepoint/v3/contenttype/forms"/>
  </ds:schemaRefs>
</ds:datastoreItem>
</file>

<file path=customXml/itemProps3.xml><?xml version="1.0" encoding="utf-8"?>
<ds:datastoreItem xmlns:ds="http://schemas.openxmlformats.org/officeDocument/2006/customXml" ds:itemID="{53AE8E56-3D52-4DED-96C2-CDCE13AA6C8F}">
  <ds:schemaRefs>
    <ds:schemaRef ds:uri="http://schemas.microsoft.com/office/2006/documentManagement/types"/>
    <ds:schemaRef ds:uri="http://purl.org/dc/elements/1.1/"/>
    <ds:schemaRef ds:uri="http://purl.org/dc/terms/"/>
    <ds:schemaRef ds:uri="http://schemas.openxmlformats.org/package/2006/metadata/core-properties"/>
    <ds:schemaRef ds:uri="http://purl.org/dc/dcmitype/"/>
    <ds:schemaRef ds:uri="http://schemas.microsoft.com/office/infopath/2007/PartnerControls"/>
    <ds:schemaRef ds:uri="ec5a72d5-9470-4891-bdbe-f8c49e66f47c"/>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2883</TotalTime>
  <Words>17877</Words>
  <Application>Microsoft Office PowerPoint</Application>
  <PresentationFormat>Widescreen</PresentationFormat>
  <Paragraphs>1473</Paragraphs>
  <Slides>145</Slides>
  <Notes>118</Notes>
  <HiddenSlides>0</HiddenSlides>
  <MMClips>1</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145</vt:i4>
      </vt:variant>
    </vt:vector>
  </HeadingPairs>
  <TitlesOfParts>
    <vt:vector size="155" baseType="lpstr">
      <vt:lpstr>Arial</vt:lpstr>
      <vt:lpstr>Calibri</vt:lpstr>
      <vt:lpstr>Calibri Light</vt:lpstr>
      <vt:lpstr>Helvetica</vt:lpstr>
      <vt:lpstr>Lucida Grande</vt:lpstr>
      <vt:lpstr>Montserrat</vt:lpstr>
      <vt:lpstr>Montserrat Light</vt:lpstr>
      <vt:lpstr>Times New Roman</vt:lpstr>
      <vt:lpstr>1_Office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savanah scharneck</dc:creator>
  <cp:lastModifiedBy>Mark Bolger ( Momentum Consulting )</cp:lastModifiedBy>
  <cp:revision>25</cp:revision>
  <dcterms:created xsi:type="dcterms:W3CDTF">2022-07-23T10:56:03Z</dcterms:created>
  <dcterms:modified xsi:type="dcterms:W3CDTF">2023-06-08T13:25:51Z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0x010100608C16AA094B414AB71E491613478F58</vt:lpwstr>
  </property>
</Properties>
</file>